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3" roundtripDataSignature="AMtx7mjZdC25snKDXyHaZoJhZiZeeRW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1B2600-5514-42C8-8D26-3F57E4F49D75}">
  <a:tblStyle styleId="{7B1B2600-5514-42C8-8D26-3F57E4F49D7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69"/>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69"/>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69"/>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69"/>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69"/>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69"/>
          <p:cNvGrpSpPr/>
          <p:nvPr/>
        </p:nvGrpSpPr>
        <p:grpSpPr>
          <a:xfrm>
            <a:off x="9542" y="1773019"/>
            <a:ext cx="5251703" cy="1446550"/>
            <a:chOff x="1109436" y="3091879"/>
            <a:chExt cx="4449031" cy="1446550"/>
          </a:xfrm>
        </p:grpSpPr>
        <p:sp>
          <p:nvSpPr>
            <p:cNvPr id="18" name="Google Shape;18;p69"/>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69"/>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69"/>
          <p:cNvGrpSpPr/>
          <p:nvPr/>
        </p:nvGrpSpPr>
        <p:grpSpPr>
          <a:xfrm>
            <a:off x="195423" y="5604518"/>
            <a:ext cx="3947738" cy="546850"/>
            <a:chOff x="426720" y="4559594"/>
            <a:chExt cx="4084544" cy="546850"/>
          </a:xfrm>
        </p:grpSpPr>
        <p:sp>
          <p:nvSpPr>
            <p:cNvPr id="21" name="Google Shape;21;p69"/>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69"/>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8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8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8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1"/>
          <p:cNvSpPr/>
          <p:nvPr>
            <p:ph idx="2" type="pic"/>
          </p:nvPr>
        </p:nvSpPr>
        <p:spPr>
          <a:xfrm>
            <a:off x="3887391" y="987426"/>
            <a:ext cx="4629150" cy="4873625"/>
          </a:xfrm>
          <a:prstGeom prst="rect">
            <a:avLst/>
          </a:prstGeom>
          <a:noFill/>
          <a:ln>
            <a:noFill/>
          </a:ln>
        </p:spPr>
      </p:sp>
      <p:sp>
        <p:nvSpPr>
          <p:cNvPr id="80" name="Google Shape;80;p8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8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8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8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8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8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70"/>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70"/>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70"/>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70"/>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70"/>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71"/>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7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1"/>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72"/>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73"/>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73"/>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73"/>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7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7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7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Properties of </a:t>
            </a:r>
            <a:r>
              <a:rPr lang="en-US">
                <a:solidFill>
                  <a:srgbClr val="FFC000"/>
                </a:solidFill>
              </a:rPr>
              <a:t>DOM</a:t>
            </a:r>
            <a:endParaRPr/>
          </a:p>
        </p:txBody>
      </p:sp>
      <p:sp>
        <p:nvSpPr>
          <p:cNvPr id="154" name="Google Shape;154;p1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solidFill>
                  <a:srgbClr val="FF0000"/>
                </a:solidFill>
              </a:rPr>
              <a:t>Window Object: </a:t>
            </a:r>
            <a:r>
              <a:rPr lang="en-US" sz="2800"/>
              <a:t>Window Object is always at top of the hierarchy.</a:t>
            </a:r>
            <a:endParaRPr/>
          </a:p>
          <a:p>
            <a:pPr indent="-228600" lvl="0" marL="228600" rtl="0" algn="just">
              <a:lnSpc>
                <a:spcPct val="150000"/>
              </a:lnSpc>
              <a:spcBef>
                <a:spcPts val="1000"/>
              </a:spcBef>
              <a:spcAft>
                <a:spcPts val="0"/>
              </a:spcAft>
              <a:buSzPts val="2800"/>
              <a:buChar char="•"/>
            </a:pPr>
            <a:r>
              <a:rPr lang="en-US" sz="2800">
                <a:solidFill>
                  <a:srgbClr val="FF0000"/>
                </a:solidFill>
              </a:rPr>
              <a:t>Document Object: </a:t>
            </a:r>
            <a:r>
              <a:rPr lang="en-US" sz="2800"/>
              <a:t>When an HTML document is loaded into a window, it becomes a document object.</a:t>
            </a:r>
            <a:endParaRPr/>
          </a:p>
          <a:p>
            <a:pPr indent="-228600" lvl="0" marL="228600" rtl="0" algn="just">
              <a:lnSpc>
                <a:spcPct val="150000"/>
              </a:lnSpc>
              <a:spcBef>
                <a:spcPts val="1000"/>
              </a:spcBef>
              <a:spcAft>
                <a:spcPts val="0"/>
              </a:spcAft>
              <a:buSzPts val="2800"/>
              <a:buChar char="•"/>
            </a:pPr>
            <a:r>
              <a:rPr lang="en-US" sz="2800">
                <a:solidFill>
                  <a:srgbClr val="FF0000"/>
                </a:solidFill>
              </a:rPr>
              <a:t>Form Object: </a:t>
            </a:r>
            <a:r>
              <a:rPr lang="en-US" sz="2800"/>
              <a:t>It is represented by form tags.</a:t>
            </a:r>
            <a:endParaRPr/>
          </a:p>
          <a:p>
            <a:pPr indent="-228600" lvl="0" marL="228600" rtl="0" algn="just">
              <a:lnSpc>
                <a:spcPct val="150000"/>
              </a:lnSpc>
              <a:spcBef>
                <a:spcPts val="1000"/>
              </a:spcBef>
              <a:spcAft>
                <a:spcPts val="0"/>
              </a:spcAft>
              <a:buSzPts val="2800"/>
              <a:buChar char="•"/>
            </a:pPr>
            <a:r>
              <a:rPr lang="en-US" sz="2800">
                <a:solidFill>
                  <a:srgbClr val="FF0000"/>
                </a:solidFill>
              </a:rPr>
              <a:t>Link Object: </a:t>
            </a:r>
            <a:r>
              <a:rPr lang="en-US" sz="2800"/>
              <a:t>It is represented by link tags.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Properties of </a:t>
            </a:r>
            <a:r>
              <a:rPr lang="en-US">
                <a:solidFill>
                  <a:srgbClr val="FFC000"/>
                </a:solidFill>
              </a:rPr>
              <a:t>DOM</a:t>
            </a:r>
            <a:endParaRPr/>
          </a:p>
        </p:txBody>
      </p:sp>
      <p:sp>
        <p:nvSpPr>
          <p:cNvPr id="160" name="Google Shape;160;p1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solidFill>
                  <a:srgbClr val="FF0000"/>
                </a:solidFill>
              </a:rPr>
              <a:t>Anchor Object: </a:t>
            </a:r>
            <a:r>
              <a:rPr lang="en-US" sz="2800"/>
              <a:t>It is represented by a</a:t>
            </a:r>
            <a:r>
              <a:rPr lang="en-US" sz="2800">
                <a:solidFill>
                  <a:srgbClr val="FF0000"/>
                </a:solidFill>
              </a:rPr>
              <a:t> HREF </a:t>
            </a:r>
            <a:r>
              <a:rPr lang="en-US" sz="2800"/>
              <a:t>tags.</a:t>
            </a:r>
            <a:endParaRPr/>
          </a:p>
          <a:p>
            <a:pPr indent="-228600" lvl="0" marL="228600" rtl="0" algn="just">
              <a:lnSpc>
                <a:spcPct val="150000"/>
              </a:lnSpc>
              <a:spcBef>
                <a:spcPts val="1000"/>
              </a:spcBef>
              <a:spcAft>
                <a:spcPts val="0"/>
              </a:spcAft>
              <a:buSzPts val="2800"/>
              <a:buChar char="•"/>
            </a:pPr>
            <a:r>
              <a:rPr lang="en-US" sz="2800">
                <a:solidFill>
                  <a:srgbClr val="FF0000"/>
                </a:solidFill>
              </a:rPr>
              <a:t>Form Control Elements: </a:t>
            </a:r>
            <a:r>
              <a:rPr lang="en-US" sz="2800"/>
              <a:t>Form can have many control elements such as text fields, buttons, radio buttons, and checkboxes, etc.</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2"/>
          <p:cNvSpPr/>
          <p:nvPr/>
        </p:nvSpPr>
        <p:spPr>
          <a:xfrm rot="-5400000">
            <a:off x="183356" y="1928731"/>
            <a:ext cx="3333749" cy="2624327"/>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12"/>
          <p:cNvSpPr txBox="1"/>
          <p:nvPr>
            <p:ph type="title"/>
          </p:nvPr>
        </p:nvSpPr>
        <p:spPr>
          <a:xfrm>
            <a:off x="538067" y="1574020"/>
            <a:ext cx="2205134" cy="33337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C000"/>
              </a:buClr>
              <a:buSzPts val="2200"/>
              <a:buFont typeface="Arial"/>
              <a:buNone/>
            </a:pPr>
            <a:r>
              <a:rPr lang="en-US" sz="2200">
                <a:solidFill>
                  <a:srgbClr val="FFC000"/>
                </a:solidFill>
                <a:latin typeface="Arial"/>
                <a:ea typeface="Arial"/>
                <a:cs typeface="Arial"/>
                <a:sym typeface="Arial"/>
              </a:rPr>
              <a:t>Methods of document object:</a:t>
            </a:r>
            <a:br>
              <a:rPr lang="en-US" sz="2200">
                <a:solidFill>
                  <a:srgbClr val="FFFFFF"/>
                </a:solidFill>
                <a:latin typeface="Arial"/>
                <a:ea typeface="Arial"/>
                <a:cs typeface="Arial"/>
                <a:sym typeface="Arial"/>
              </a:rPr>
            </a:br>
            <a:r>
              <a:rPr b="0" i="0" lang="en-US" sz="2200">
                <a:solidFill>
                  <a:srgbClr val="FFFFFF"/>
                </a:solidFill>
                <a:latin typeface="Arial"/>
                <a:ea typeface="Arial"/>
                <a:cs typeface="Arial"/>
                <a:sym typeface="Arial"/>
              </a:rPr>
              <a:t>We can access and change the contents of document by its methods.</a:t>
            </a:r>
            <a:endParaRPr sz="2200">
              <a:solidFill>
                <a:srgbClr val="FFFFFF"/>
              </a:solidFill>
              <a:latin typeface="Arial"/>
              <a:ea typeface="Arial"/>
              <a:cs typeface="Arial"/>
              <a:sym typeface="Arial"/>
            </a:endParaRPr>
          </a:p>
        </p:txBody>
      </p:sp>
      <p:graphicFrame>
        <p:nvGraphicFramePr>
          <p:cNvPr id="167" name="Google Shape;167;p12"/>
          <p:cNvGraphicFramePr/>
          <p:nvPr/>
        </p:nvGraphicFramePr>
        <p:xfrm>
          <a:off x="3162395" y="1574020"/>
          <a:ext cx="3000000" cy="3000000"/>
        </p:xfrm>
        <a:graphic>
          <a:graphicData uri="http://schemas.openxmlformats.org/drawingml/2006/table">
            <a:tbl>
              <a:tblPr>
                <a:noFill/>
                <a:tableStyleId>{7B1B2600-5514-42C8-8D26-3F57E4F49D75}</a:tableStyleId>
              </a:tblPr>
              <a:tblGrid>
                <a:gridCol w="2834050"/>
                <a:gridCol w="2905575"/>
              </a:tblGrid>
              <a:tr h="770600">
                <a:tc>
                  <a:txBody>
                    <a:bodyPr/>
                    <a:lstStyle/>
                    <a:p>
                      <a:pPr indent="0" lvl="0" marL="0" marR="0" rtl="0" algn="ctr">
                        <a:spcBef>
                          <a:spcPts val="0"/>
                        </a:spcBef>
                        <a:spcAft>
                          <a:spcPts val="0"/>
                        </a:spcAft>
                        <a:buNone/>
                      </a:pPr>
                      <a:r>
                        <a:rPr lang="en-US" sz="2800" u="none" cap="none" strike="noStrike">
                          <a:solidFill>
                            <a:srgbClr val="000000"/>
                          </a:solidFill>
                          <a:latin typeface="Arial"/>
                          <a:ea typeface="Arial"/>
                          <a:cs typeface="Arial"/>
                          <a:sym typeface="Arial"/>
                        </a:rPr>
                        <a:t>Method</a:t>
                      </a:r>
                      <a:endParaRPr/>
                    </a:p>
                  </a:txBody>
                  <a:tcPr marT="62500" marB="62500" marR="62500" marL="62500">
                    <a:lnL cap="flat" cmpd="sng" w="9525">
                      <a:solidFill>
                        <a:srgbClr val="E04E93"/>
                      </a:solidFill>
                      <a:prstDash val="solid"/>
                      <a:round/>
                      <a:headEnd len="sm" w="sm" type="none"/>
                      <a:tailEnd len="sm" w="sm" type="none"/>
                    </a:lnL>
                    <a:lnR cap="flat" cmpd="sng" w="9525">
                      <a:solidFill>
                        <a:srgbClr val="E04E93"/>
                      </a:solidFill>
                      <a:prstDash val="solid"/>
                      <a:round/>
                      <a:headEnd len="sm" w="sm" type="none"/>
                      <a:tailEnd len="sm" w="sm" type="none"/>
                    </a:lnR>
                    <a:lnT cap="flat" cmpd="sng" w="9525">
                      <a:solidFill>
                        <a:srgbClr val="E04E93"/>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ctr">
                        <a:spcBef>
                          <a:spcPts val="0"/>
                        </a:spcBef>
                        <a:spcAft>
                          <a:spcPts val="0"/>
                        </a:spcAft>
                        <a:buNone/>
                      </a:pPr>
                      <a:r>
                        <a:rPr lang="en-US" sz="2800" u="none" cap="none" strike="noStrike">
                          <a:solidFill>
                            <a:srgbClr val="000000"/>
                          </a:solidFill>
                          <a:latin typeface="Arial"/>
                          <a:ea typeface="Arial"/>
                          <a:cs typeface="Arial"/>
                          <a:sym typeface="Arial"/>
                        </a:rPr>
                        <a:t>Description</a:t>
                      </a:r>
                      <a:endParaRPr/>
                    </a:p>
                  </a:txBody>
                  <a:tcPr marT="62500" marB="62500" marR="62500" marL="62500">
                    <a:lnL cap="flat" cmpd="sng" w="9525">
                      <a:solidFill>
                        <a:srgbClr val="E04E93"/>
                      </a:solidFill>
                      <a:prstDash val="solid"/>
                      <a:round/>
                      <a:headEnd len="sm" w="sm" type="none"/>
                      <a:tailEnd len="sm" w="sm" type="none"/>
                    </a:lnL>
                    <a:lnR cap="flat" cmpd="sng" w="9525">
                      <a:solidFill>
                        <a:srgbClr val="E04E93"/>
                      </a:solidFill>
                      <a:prstDash val="solid"/>
                      <a:round/>
                      <a:headEnd len="sm" w="sm" type="none"/>
                      <a:tailEnd len="sm" w="sm" type="none"/>
                    </a:lnR>
                    <a:lnT cap="flat" cmpd="sng" w="9525">
                      <a:solidFill>
                        <a:srgbClr val="E04E93"/>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662450">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write("string")</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writes the given string on the doucment.</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96025">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writeln("string")</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writes the given string on the doucment with newline character at the end.</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686400">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getElementById()</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returns the element having the given id value.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42150">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getElementsByName()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returns all the elements having the given name value.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647750">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getElementsByTagName()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returns all the elements having the given tag name.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44075">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getElementsByClassName()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500" u="none" cap="none" strike="noStrike">
                          <a:solidFill>
                            <a:srgbClr val="333333"/>
                          </a:solidFill>
                          <a:latin typeface="Arial"/>
                          <a:ea typeface="Arial"/>
                          <a:cs typeface="Arial"/>
                          <a:sym typeface="Arial"/>
                        </a:rPr>
                        <a:t>returns all the elements having the given class name.</a:t>
                      </a:r>
                      <a:endParaRPr/>
                    </a:p>
                  </a:txBody>
                  <a:tcPr marT="41675" marB="41675" marR="41675" marL="41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With the object model, JavaScript gets all the power it needs to create dynamic HTML</a:t>
            </a:r>
            <a:endParaRPr/>
          </a:p>
        </p:txBody>
      </p:sp>
      <p:sp>
        <p:nvSpPr>
          <p:cNvPr id="173" name="Google Shape;173;p1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JavaScript can change all the </a:t>
            </a:r>
            <a:r>
              <a:rPr lang="en-US" sz="2800">
                <a:solidFill>
                  <a:srgbClr val="FF0000"/>
                </a:solidFill>
              </a:rPr>
              <a:t>HTML elements </a:t>
            </a:r>
            <a:r>
              <a:rPr lang="en-US" sz="2800"/>
              <a:t>in the page</a:t>
            </a:r>
            <a:endParaRPr/>
          </a:p>
          <a:p>
            <a:pPr indent="-228600" lvl="0" marL="228600" rtl="0" algn="just">
              <a:lnSpc>
                <a:spcPct val="150000"/>
              </a:lnSpc>
              <a:spcBef>
                <a:spcPts val="1000"/>
              </a:spcBef>
              <a:spcAft>
                <a:spcPts val="0"/>
              </a:spcAft>
              <a:buSzPts val="2800"/>
              <a:buChar char="•"/>
            </a:pPr>
            <a:r>
              <a:rPr lang="en-US" sz="2800"/>
              <a:t>JavaScript can change all the </a:t>
            </a:r>
            <a:r>
              <a:rPr lang="en-US" sz="2800">
                <a:solidFill>
                  <a:srgbClr val="FF0000"/>
                </a:solidFill>
              </a:rPr>
              <a:t>HTML attributes </a:t>
            </a:r>
            <a:r>
              <a:rPr lang="en-US" sz="2800"/>
              <a:t>in the page</a:t>
            </a:r>
            <a:endParaRPr/>
          </a:p>
          <a:p>
            <a:pPr indent="-228600" lvl="0" marL="228600" rtl="0" algn="just">
              <a:lnSpc>
                <a:spcPct val="150000"/>
              </a:lnSpc>
              <a:spcBef>
                <a:spcPts val="1000"/>
              </a:spcBef>
              <a:spcAft>
                <a:spcPts val="0"/>
              </a:spcAft>
              <a:buSzPts val="2800"/>
              <a:buChar char="•"/>
            </a:pPr>
            <a:r>
              <a:rPr lang="en-US" sz="2800"/>
              <a:t>JavaScript can change all the </a:t>
            </a:r>
            <a:r>
              <a:rPr lang="en-US" sz="2800">
                <a:solidFill>
                  <a:srgbClr val="FF0000"/>
                </a:solidFill>
              </a:rPr>
              <a:t>CSS styles </a:t>
            </a:r>
            <a:r>
              <a:rPr lang="en-US" sz="2800"/>
              <a:t>in the page</a:t>
            </a:r>
            <a:endParaRPr/>
          </a:p>
          <a:p>
            <a:pPr indent="-228600" lvl="0" marL="228600" rtl="0" algn="just">
              <a:lnSpc>
                <a:spcPct val="150000"/>
              </a:lnSpc>
              <a:spcBef>
                <a:spcPts val="1000"/>
              </a:spcBef>
              <a:spcAft>
                <a:spcPts val="0"/>
              </a:spcAft>
              <a:buSzPts val="2800"/>
              <a:buChar char="•"/>
            </a:pPr>
            <a:r>
              <a:rPr lang="en-US" sz="2800"/>
              <a:t>JavaScript can remove existing </a:t>
            </a:r>
            <a:r>
              <a:rPr lang="en-US" sz="2800">
                <a:solidFill>
                  <a:srgbClr val="FF0000"/>
                </a:solidFill>
              </a:rPr>
              <a:t>HTML elements </a:t>
            </a:r>
            <a:r>
              <a:rPr lang="en-US" sz="2800"/>
              <a:t>and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With the object model, JavaScript gets all the power it needs to create dynamic HTML</a:t>
            </a:r>
            <a:endParaRPr/>
          </a:p>
        </p:txBody>
      </p:sp>
      <p:sp>
        <p:nvSpPr>
          <p:cNvPr id="179" name="Google Shape;179;p1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JavaScript can add new </a:t>
            </a:r>
            <a:r>
              <a:rPr lang="en-US" sz="2800">
                <a:solidFill>
                  <a:srgbClr val="FF0000"/>
                </a:solidFill>
              </a:rPr>
              <a:t>HTML elements </a:t>
            </a:r>
            <a:r>
              <a:rPr lang="en-US" sz="2800"/>
              <a:t>and attributes</a:t>
            </a:r>
            <a:endParaRPr/>
          </a:p>
          <a:p>
            <a:pPr indent="-228600" lvl="0" marL="228600" rtl="0" algn="just">
              <a:lnSpc>
                <a:spcPct val="150000"/>
              </a:lnSpc>
              <a:spcBef>
                <a:spcPts val="1000"/>
              </a:spcBef>
              <a:spcAft>
                <a:spcPts val="0"/>
              </a:spcAft>
              <a:buSzPts val="2800"/>
              <a:buChar char="•"/>
            </a:pPr>
            <a:r>
              <a:rPr lang="en-US" sz="2800"/>
              <a:t>JavaScript can react to all existing </a:t>
            </a:r>
            <a:r>
              <a:rPr lang="en-US" sz="2800">
                <a:solidFill>
                  <a:srgbClr val="FF0000"/>
                </a:solidFill>
              </a:rPr>
              <a:t>HTML events </a:t>
            </a:r>
            <a:r>
              <a:rPr lang="en-US" sz="2800"/>
              <a:t>in the page</a:t>
            </a:r>
            <a:endParaRPr/>
          </a:p>
          <a:p>
            <a:pPr indent="-228600" lvl="0" marL="228600" rtl="0" algn="just">
              <a:lnSpc>
                <a:spcPct val="150000"/>
              </a:lnSpc>
              <a:spcBef>
                <a:spcPts val="1000"/>
              </a:spcBef>
              <a:spcAft>
                <a:spcPts val="0"/>
              </a:spcAft>
              <a:buSzPts val="2800"/>
              <a:buChar char="•"/>
            </a:pPr>
            <a:r>
              <a:rPr lang="en-US" sz="2800"/>
              <a:t>JavaScript can create new </a:t>
            </a:r>
            <a:r>
              <a:rPr lang="en-US" sz="2800">
                <a:solidFill>
                  <a:srgbClr val="FF0000"/>
                </a:solidFill>
              </a:rPr>
              <a:t>HTML events </a:t>
            </a:r>
            <a:r>
              <a:rPr lang="en-US" sz="2800"/>
              <a:t>in the page</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500"/>
                                        <p:tgtEl>
                                          <p:spTgt spid="1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a:t>
            </a:r>
            <a:r>
              <a:rPr lang="en-US">
                <a:solidFill>
                  <a:srgbClr val="FFC000"/>
                </a:solidFill>
              </a:rPr>
              <a:t>HTML DOM </a:t>
            </a:r>
            <a:r>
              <a:rPr lang="en-US"/>
              <a:t>Events</a:t>
            </a:r>
            <a:endParaRPr/>
          </a:p>
        </p:txBody>
      </p:sp>
      <p:sp>
        <p:nvSpPr>
          <p:cNvPr id="185" name="Google Shape;185;p1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700"/>
              <a:buNone/>
            </a:pPr>
            <a:r>
              <a:rPr lang="en-US" sz="2700"/>
              <a:t>HTML DOM allows JavaScript to react to HTML events:</a:t>
            </a:r>
            <a:endParaRPr/>
          </a:p>
          <a:p>
            <a:pPr indent="-228600" lvl="0" marL="228600" rtl="0" algn="just">
              <a:lnSpc>
                <a:spcPct val="150000"/>
              </a:lnSpc>
              <a:spcBef>
                <a:spcPts val="0"/>
              </a:spcBef>
              <a:spcAft>
                <a:spcPts val="0"/>
              </a:spcAft>
              <a:buClr>
                <a:srgbClr val="BFBFBF"/>
              </a:buClr>
              <a:buSzPts val="2700"/>
              <a:buChar char="•"/>
            </a:pPr>
            <a:r>
              <a:rPr lang="en-US" sz="2700">
                <a:solidFill>
                  <a:srgbClr val="BFBFBF"/>
                </a:solidFill>
              </a:rPr>
              <a:t>A JavaScript can be executed when an event occurs, like when a user clicks on an HTML element.</a:t>
            </a:r>
            <a:endParaRPr/>
          </a:p>
          <a:p>
            <a:pPr indent="-228600" lvl="0" marL="228600" rtl="0" algn="just">
              <a:lnSpc>
                <a:spcPct val="150000"/>
              </a:lnSpc>
              <a:spcBef>
                <a:spcPts val="0"/>
              </a:spcBef>
              <a:spcAft>
                <a:spcPts val="0"/>
              </a:spcAft>
              <a:buClr>
                <a:srgbClr val="BFBFBF"/>
              </a:buClr>
              <a:buSzPts val="2700"/>
              <a:buChar char="•"/>
            </a:pPr>
            <a:r>
              <a:rPr lang="en-US" sz="2700">
                <a:solidFill>
                  <a:srgbClr val="BFBFBF"/>
                </a:solidFill>
              </a:rPr>
              <a:t>To execute code when a user clicks on an element, add JavaScript code to an HTML event attribute</a:t>
            </a:r>
            <a:endParaRPr/>
          </a:p>
          <a:p>
            <a:pPr indent="0" lvl="0" marL="0" rtl="0" algn="ctr">
              <a:lnSpc>
                <a:spcPct val="150000"/>
              </a:lnSpc>
              <a:spcBef>
                <a:spcPts val="0"/>
              </a:spcBef>
              <a:spcAft>
                <a:spcPts val="0"/>
              </a:spcAft>
              <a:buClr>
                <a:srgbClr val="BFBFBF"/>
              </a:buClr>
              <a:buSzPts val="2700"/>
              <a:buNone/>
            </a:pPr>
            <a:r>
              <a:rPr lang="en-US" sz="2700">
                <a:solidFill>
                  <a:srgbClr val="BFBFBF"/>
                </a:solidFill>
              </a:rPr>
              <a:t>onclick=JavaScript</a:t>
            </a:r>
            <a:endParaRPr sz="2700">
              <a:solidFill>
                <a:srgbClr val="BFBFB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a:t>
            </a:r>
            <a:r>
              <a:rPr lang="en-US">
                <a:solidFill>
                  <a:srgbClr val="FFC000"/>
                </a:solidFill>
              </a:rPr>
              <a:t>HTML DOM </a:t>
            </a:r>
            <a:r>
              <a:rPr lang="en-US"/>
              <a:t>Events</a:t>
            </a:r>
            <a:endParaRPr/>
          </a:p>
        </p:txBody>
      </p:sp>
      <p:sp>
        <p:nvSpPr>
          <p:cNvPr id="191" name="Google Shape;191;p1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700"/>
              <a:buNone/>
            </a:pPr>
            <a:r>
              <a:rPr lang="en-US" sz="2700"/>
              <a:t>HTML DOM allows JavaScript to react to HTML events:</a:t>
            </a:r>
            <a:endParaRPr/>
          </a:p>
          <a:p>
            <a:pPr indent="-228600" lvl="0" marL="228600" rtl="0" algn="just">
              <a:lnSpc>
                <a:spcPct val="150000"/>
              </a:lnSpc>
              <a:spcBef>
                <a:spcPts val="0"/>
              </a:spcBef>
              <a:spcAft>
                <a:spcPts val="0"/>
              </a:spcAft>
              <a:buSzPts val="2700"/>
              <a:buChar char="•"/>
            </a:pPr>
            <a:r>
              <a:rPr lang="en-US" sz="2700"/>
              <a:t>A JavaScript can be executed when an event occurs, like when a user clicks on an HTML element.</a:t>
            </a:r>
            <a:endParaRPr/>
          </a:p>
          <a:p>
            <a:pPr indent="-228600" lvl="0" marL="228600" rtl="0" algn="just">
              <a:lnSpc>
                <a:spcPct val="150000"/>
              </a:lnSpc>
              <a:spcBef>
                <a:spcPts val="0"/>
              </a:spcBef>
              <a:spcAft>
                <a:spcPts val="0"/>
              </a:spcAft>
              <a:buClr>
                <a:srgbClr val="BFBFBF"/>
              </a:buClr>
              <a:buSzPts val="2700"/>
              <a:buChar char="•"/>
            </a:pPr>
            <a:r>
              <a:rPr lang="en-US" sz="2700">
                <a:solidFill>
                  <a:srgbClr val="BFBFBF"/>
                </a:solidFill>
              </a:rPr>
              <a:t>To execute code when a user clicks on an element, add JavaScript code to an HTML event attribute</a:t>
            </a:r>
            <a:endParaRPr/>
          </a:p>
          <a:p>
            <a:pPr indent="0" lvl="0" marL="0" rtl="0" algn="ctr">
              <a:lnSpc>
                <a:spcPct val="150000"/>
              </a:lnSpc>
              <a:spcBef>
                <a:spcPts val="0"/>
              </a:spcBef>
              <a:spcAft>
                <a:spcPts val="0"/>
              </a:spcAft>
              <a:buClr>
                <a:srgbClr val="BFBFBF"/>
              </a:buClr>
              <a:buSzPts val="2700"/>
              <a:buFont typeface="Arial"/>
              <a:buNone/>
            </a:pPr>
            <a:r>
              <a:rPr lang="en-US" sz="2700">
                <a:solidFill>
                  <a:srgbClr val="BFBFBF"/>
                </a:solidFill>
              </a:rPr>
              <a:t>onclick=JavaScript</a:t>
            </a:r>
            <a:endParaRPr sz="2700">
              <a:solidFill>
                <a:srgbClr val="BFBFB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a:t>
            </a:r>
            <a:r>
              <a:rPr lang="en-US">
                <a:solidFill>
                  <a:srgbClr val="FFC000"/>
                </a:solidFill>
              </a:rPr>
              <a:t>HTML DOM </a:t>
            </a:r>
            <a:r>
              <a:rPr lang="en-US"/>
              <a:t>Events</a:t>
            </a:r>
            <a:endParaRPr/>
          </a:p>
        </p:txBody>
      </p:sp>
      <p:sp>
        <p:nvSpPr>
          <p:cNvPr id="197" name="Google Shape;197;p17"/>
          <p:cNvSpPr txBox="1"/>
          <p:nvPr>
            <p:ph idx="1" type="body"/>
          </p:nvPr>
        </p:nvSpPr>
        <p:spPr>
          <a:xfrm>
            <a:off x="471054" y="1198415"/>
            <a:ext cx="8229600" cy="5587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700"/>
              <a:buNone/>
            </a:pPr>
            <a:r>
              <a:rPr lang="en-US" sz="2700"/>
              <a:t>HTML DOM allows JavaScript to react to HTML events:</a:t>
            </a:r>
            <a:endParaRPr/>
          </a:p>
          <a:p>
            <a:pPr indent="-228600" lvl="0" marL="228600" rtl="0" algn="just">
              <a:lnSpc>
                <a:spcPct val="150000"/>
              </a:lnSpc>
              <a:spcBef>
                <a:spcPts val="0"/>
              </a:spcBef>
              <a:spcAft>
                <a:spcPts val="0"/>
              </a:spcAft>
              <a:buClr>
                <a:srgbClr val="BFBFBF"/>
              </a:buClr>
              <a:buSzPts val="2700"/>
              <a:buChar char="•"/>
            </a:pPr>
            <a:r>
              <a:rPr lang="en-US" sz="2700">
                <a:solidFill>
                  <a:srgbClr val="BFBFBF"/>
                </a:solidFill>
              </a:rPr>
              <a:t>A JavaScript can be executed when an event occurs, like when a user clicks on an HTML element.</a:t>
            </a:r>
            <a:endParaRPr/>
          </a:p>
          <a:p>
            <a:pPr indent="-228600" lvl="0" marL="228600" rtl="0" algn="just">
              <a:lnSpc>
                <a:spcPct val="150000"/>
              </a:lnSpc>
              <a:spcBef>
                <a:spcPts val="0"/>
              </a:spcBef>
              <a:spcAft>
                <a:spcPts val="0"/>
              </a:spcAft>
              <a:buSzPts val="2700"/>
              <a:buChar char="•"/>
            </a:pPr>
            <a:r>
              <a:rPr lang="en-US" sz="2700"/>
              <a:t>To execute code when a user clicks on an element, add JavaScript code to an HTML event attribute</a:t>
            </a:r>
            <a:endParaRPr/>
          </a:p>
          <a:p>
            <a:pPr indent="0" lvl="0" marL="0" rtl="0" algn="ctr">
              <a:lnSpc>
                <a:spcPct val="150000"/>
              </a:lnSpc>
              <a:spcBef>
                <a:spcPts val="0"/>
              </a:spcBef>
              <a:spcAft>
                <a:spcPts val="0"/>
              </a:spcAft>
              <a:buSzPts val="2700"/>
              <a:buNone/>
            </a:pPr>
            <a:r>
              <a:rPr lang="en-US" sz="2700"/>
              <a:t>onclick=JavaScript</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03" name="Google Shape;203;p1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09" name="Google Shape;209;p1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SzPts val="2800"/>
              <a:buChar char="•"/>
            </a:pPr>
            <a:r>
              <a:rPr lang="en-US" sz="2800"/>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735914" y="2857939"/>
            <a:ext cx="7943852"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a:t>understand concept of document object model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15" name="Google Shape;215;p2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SzPts val="2800"/>
              <a:buChar char="•"/>
            </a:pPr>
            <a:r>
              <a:rPr lang="en-US" sz="2800"/>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21" name="Google Shape;221;p2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SzPts val="2800"/>
              <a:buChar char="•"/>
            </a:pPr>
            <a:r>
              <a:rPr lang="en-US" sz="2800"/>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27" name="Google Shape;227;p2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SzPts val="2800"/>
              <a:buChar char="•"/>
            </a:pPr>
            <a:r>
              <a:rPr lang="en-US" sz="2800"/>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33" name="Google Shape;233;p2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SzPts val="2800"/>
              <a:buChar char="•"/>
            </a:pPr>
            <a:r>
              <a:rPr lang="en-US" sz="2800"/>
              <a:t>When an HTML form is submitted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user strokes a key</a:t>
            </a:r>
            <a:endParaRPr sz="2800">
              <a:solidFill>
                <a:srgbClr val="BFBFB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of HTML Events</a:t>
            </a:r>
            <a:endParaRPr/>
          </a:p>
        </p:txBody>
      </p:sp>
      <p:sp>
        <p:nvSpPr>
          <p:cNvPr id="239" name="Google Shape;239;p2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When a user clicks the mouse</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 web page has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image has been loaded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the mouse moves over an element</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input field is changed</a:t>
            </a:r>
            <a:endParaRPr/>
          </a:p>
          <a:p>
            <a:pPr indent="-228600" lvl="0" marL="228600" rtl="0" algn="just">
              <a:lnSpc>
                <a:spcPct val="150000"/>
              </a:lnSpc>
              <a:spcBef>
                <a:spcPts val="1200"/>
              </a:spcBef>
              <a:spcAft>
                <a:spcPts val="0"/>
              </a:spcAft>
              <a:buClr>
                <a:srgbClr val="BFBFBF"/>
              </a:buClr>
              <a:buSzPts val="2800"/>
              <a:buChar char="•"/>
            </a:pPr>
            <a:r>
              <a:rPr lang="en-US" sz="2800">
                <a:solidFill>
                  <a:srgbClr val="BFBFBF"/>
                </a:solidFill>
              </a:rPr>
              <a:t>When an HTML form is submitted</a:t>
            </a:r>
            <a:endParaRPr/>
          </a:p>
          <a:p>
            <a:pPr indent="-228600" lvl="0" marL="228600" rtl="0" algn="just">
              <a:lnSpc>
                <a:spcPct val="150000"/>
              </a:lnSpc>
              <a:spcBef>
                <a:spcPts val="1200"/>
              </a:spcBef>
              <a:spcAft>
                <a:spcPts val="0"/>
              </a:spcAft>
              <a:buSzPts val="2800"/>
              <a:buChar char="•"/>
            </a:pPr>
            <a:r>
              <a:rPr lang="en-US" sz="2800"/>
              <a:t>When a user strokes a key</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HTML DOM - </a:t>
            </a:r>
            <a:r>
              <a:rPr lang="en-US">
                <a:solidFill>
                  <a:srgbClr val="FFC000"/>
                </a:solidFill>
              </a:rPr>
              <a:t>Changing CSS</a:t>
            </a:r>
            <a:endParaRPr>
              <a:solidFill>
                <a:srgbClr val="FFC000"/>
              </a:solidFill>
            </a:endParaRPr>
          </a:p>
        </p:txBody>
      </p:sp>
      <p:sp>
        <p:nvSpPr>
          <p:cNvPr id="245" name="Google Shape;245;p2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sz="2800"/>
              <a:t>The HTML DOM allows JavaScript to change the style of HTML elements.</a:t>
            </a:r>
            <a:endParaRPr/>
          </a:p>
          <a:p>
            <a:pPr indent="-228600" lvl="0" marL="228600" rtl="0" algn="l">
              <a:lnSpc>
                <a:spcPct val="150000"/>
              </a:lnSpc>
              <a:spcBef>
                <a:spcPts val="1000"/>
              </a:spcBef>
              <a:spcAft>
                <a:spcPts val="0"/>
              </a:spcAft>
              <a:buSzPts val="2800"/>
              <a:buChar char="•"/>
            </a:pPr>
            <a:r>
              <a:rPr b="0" i="0" lang="en-US" sz="2800">
                <a:solidFill>
                  <a:srgbClr val="000000"/>
                </a:solidFill>
              </a:rPr>
              <a:t>To change the style of an HTML element, use this syntax:</a:t>
            </a:r>
            <a:endParaRPr/>
          </a:p>
          <a:p>
            <a:pPr indent="0" lvl="0" marL="0" rtl="0" algn="ctr">
              <a:lnSpc>
                <a:spcPct val="150000"/>
              </a:lnSpc>
              <a:spcBef>
                <a:spcPts val="1000"/>
              </a:spcBef>
              <a:spcAft>
                <a:spcPts val="0"/>
              </a:spcAft>
              <a:buSzPts val="2600"/>
              <a:buNone/>
            </a:pPr>
            <a:r>
              <a:rPr b="0" i="0" lang="en-US">
                <a:solidFill>
                  <a:srgbClr val="FF0000"/>
                </a:solidFill>
                <a:latin typeface="Consolas"/>
                <a:ea typeface="Consolas"/>
                <a:cs typeface="Consolas"/>
                <a:sym typeface="Consolas"/>
              </a:rPr>
              <a:t>document.getElementById(</a:t>
            </a:r>
            <a:r>
              <a:rPr b="0" i="1" lang="en-US">
                <a:solidFill>
                  <a:srgbClr val="FF0000"/>
                </a:solidFill>
                <a:latin typeface="Consolas"/>
                <a:ea typeface="Consolas"/>
                <a:cs typeface="Consolas"/>
                <a:sym typeface="Consolas"/>
              </a:rPr>
              <a:t>id</a:t>
            </a:r>
            <a:r>
              <a:rPr b="0" i="0" lang="en-US">
                <a:solidFill>
                  <a:srgbClr val="FF0000"/>
                </a:solidFill>
                <a:latin typeface="Consolas"/>
                <a:ea typeface="Consolas"/>
                <a:cs typeface="Consolas"/>
                <a:sym typeface="Consolas"/>
              </a:rPr>
              <a:t>).style.</a:t>
            </a:r>
            <a:r>
              <a:rPr b="0" i="1" lang="en-US">
                <a:solidFill>
                  <a:srgbClr val="FF0000"/>
                </a:solidFill>
                <a:latin typeface="Consolas"/>
                <a:ea typeface="Consolas"/>
                <a:cs typeface="Consolas"/>
                <a:sym typeface="Consolas"/>
              </a:rPr>
              <a:t>property </a:t>
            </a:r>
            <a:r>
              <a:rPr b="0" i="0" lang="en-US">
                <a:solidFill>
                  <a:srgbClr val="FF0000"/>
                </a:solidFill>
                <a:latin typeface="Consolas"/>
                <a:ea typeface="Consolas"/>
                <a:cs typeface="Consolas"/>
                <a:sym typeface="Consolas"/>
              </a:rPr>
              <a:t>=</a:t>
            </a:r>
            <a:r>
              <a:rPr b="0" i="1" lang="en-US">
                <a:solidFill>
                  <a:srgbClr val="FF0000"/>
                </a:solidFill>
                <a:latin typeface="Consolas"/>
                <a:ea typeface="Consolas"/>
                <a:cs typeface="Consolas"/>
                <a:sym typeface="Consolas"/>
              </a:rPr>
              <a:t> new style</a:t>
            </a:r>
            <a:endParaRPr b="0" i="0">
              <a:solidFill>
                <a:srgbClr val="FF0000"/>
              </a:solidFill>
              <a:latin typeface="Consolas"/>
              <a:ea typeface="Consolas"/>
              <a:cs typeface="Consolas"/>
              <a:sym typeface="Consolas"/>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28571"/>
              <a:buFont typeface="Arial"/>
              <a:buNone/>
            </a:pPr>
            <a:r>
              <a:rPr lang="en-US"/>
              <a:t>Example:</a:t>
            </a:r>
            <a:br>
              <a:rPr lang="en-US"/>
            </a:br>
            <a:r>
              <a:rPr lang="en-US" sz="2800">
                <a:solidFill>
                  <a:srgbClr val="FFC000"/>
                </a:solidFill>
              </a:rPr>
              <a:t>The following example changes the style of a &lt;p&gt; element:</a:t>
            </a:r>
            <a:endParaRPr sz="2800">
              <a:solidFill>
                <a:srgbClr val="FFC000"/>
              </a:solidFill>
            </a:endParaRPr>
          </a:p>
        </p:txBody>
      </p:sp>
      <p:sp>
        <p:nvSpPr>
          <p:cNvPr id="251" name="Google Shape;251;p2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p</a:t>
            </a:r>
            <a:r>
              <a:rPr b="0" i="0" lang="en-US">
                <a:solidFill>
                  <a:srgbClr val="FF0000"/>
                </a:solidFill>
                <a:latin typeface="Consolas"/>
                <a:ea typeface="Consolas"/>
                <a:cs typeface="Consolas"/>
                <a:sym typeface="Consolas"/>
              </a:rPr>
              <a:t> id</a:t>
            </a:r>
            <a:r>
              <a:rPr b="0" i="0" lang="en-US">
                <a:solidFill>
                  <a:srgbClr val="0000CD"/>
                </a:solidFill>
                <a:latin typeface="Consolas"/>
                <a:ea typeface="Consolas"/>
                <a:cs typeface="Consolas"/>
                <a:sym typeface="Consolas"/>
              </a:rPr>
              <a:t>="p2"&gt;</a:t>
            </a:r>
            <a:r>
              <a:rPr b="0" i="0" lang="en-US">
                <a:solidFill>
                  <a:srgbClr val="000000"/>
                </a:solidFill>
                <a:latin typeface="Consolas"/>
                <a:ea typeface="Consolas"/>
                <a:cs typeface="Consolas"/>
                <a:sym typeface="Consolas"/>
              </a:rPr>
              <a:t>Hello World!</a:t>
            </a: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/p</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document.getElementById(</a:t>
            </a:r>
            <a:r>
              <a:rPr b="0" i="0" lang="en-US">
                <a:solidFill>
                  <a:srgbClr val="A52A2A"/>
                </a:solidFill>
                <a:latin typeface="Consolas"/>
                <a:ea typeface="Consolas"/>
                <a:cs typeface="Consolas"/>
                <a:sym typeface="Consolas"/>
              </a:rPr>
              <a:t>"p2"</a:t>
            </a:r>
            <a:r>
              <a:rPr b="0" i="0" lang="en-US">
                <a:solidFill>
                  <a:srgbClr val="000000"/>
                </a:solidFill>
                <a:latin typeface="Consolas"/>
                <a:ea typeface="Consolas"/>
                <a:cs typeface="Consolas"/>
                <a:sym typeface="Consolas"/>
              </a:rPr>
              <a:t>).style.color = </a:t>
            </a:r>
            <a:r>
              <a:rPr b="0" i="0" lang="en-US">
                <a:solidFill>
                  <a:srgbClr val="A52A2A"/>
                </a:solidFill>
                <a:latin typeface="Consolas"/>
                <a:ea typeface="Consolas"/>
                <a:cs typeface="Consolas"/>
                <a:sym typeface="Consolas"/>
              </a:rPr>
              <a:t>"blue"</a:t>
            </a:r>
            <a:r>
              <a:rPr b="0" i="0" lang="en-US">
                <a:solidFill>
                  <a:srgbClr val="000000"/>
                </a:solidFill>
                <a:latin typeface="Consolas"/>
                <a:ea typeface="Consolas"/>
                <a:cs typeface="Consolas"/>
                <a:sym typeface="Consolas"/>
              </a:rPr>
              <a:t>;</a:t>
            </a:r>
            <a:br>
              <a:rPr b="0" i="0" lang="en-US">
                <a:solidFill>
                  <a:srgbClr val="000000"/>
                </a:solidFill>
                <a:latin typeface="Consolas"/>
                <a:ea typeface="Consolas"/>
                <a:cs typeface="Consolas"/>
                <a:sym typeface="Consolas"/>
              </a:rPr>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Events</a:t>
            </a:r>
            <a:endParaRPr/>
          </a:p>
        </p:txBody>
      </p:sp>
      <p:sp>
        <p:nvSpPr>
          <p:cNvPr id="257" name="Google Shape;257;p2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HTML DOM allows you to execute code when an event occurs.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Events are generated by the browser when "things happen" to HTML elements: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An element is clicked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page has loaded</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Input fields are changed</a:t>
            </a:r>
            <a:endParaRPr sz="2800">
              <a:solidFill>
                <a:srgbClr val="BFBFB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Events</a:t>
            </a:r>
            <a:endParaRPr/>
          </a:p>
        </p:txBody>
      </p:sp>
      <p:sp>
        <p:nvSpPr>
          <p:cNvPr id="263" name="Google Shape;263;p2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DOM allows you to execute code when an event occurs.</a:t>
            </a:r>
            <a:endParaRPr/>
          </a:p>
          <a:p>
            <a:pPr indent="-228600" lvl="0" marL="228600" rtl="0" algn="just">
              <a:lnSpc>
                <a:spcPct val="150000"/>
              </a:lnSpc>
              <a:spcBef>
                <a:spcPts val="1000"/>
              </a:spcBef>
              <a:spcAft>
                <a:spcPts val="0"/>
              </a:spcAft>
              <a:buSzPts val="2800"/>
              <a:buChar char="•"/>
            </a:pPr>
            <a:r>
              <a:rPr lang="en-US" sz="2800"/>
              <a:t>Events are generated by the browser when </a:t>
            </a:r>
            <a:r>
              <a:rPr lang="en-US" sz="2800">
                <a:solidFill>
                  <a:srgbClr val="FF0000"/>
                </a:solidFill>
              </a:rPr>
              <a:t>"things happen" </a:t>
            </a:r>
            <a:r>
              <a:rPr lang="en-US" sz="2800"/>
              <a:t>to HTML elements: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An element is clicked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page has loaded</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Input fields are changed</a:t>
            </a:r>
            <a:endParaRPr sz="2800">
              <a:solidFill>
                <a:srgbClr val="BFBFB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Events</a:t>
            </a:r>
            <a:endParaRPr/>
          </a:p>
        </p:txBody>
      </p:sp>
      <p:sp>
        <p:nvSpPr>
          <p:cNvPr id="269" name="Google Shape;269;p2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DOM allows you to execute code when an event occurs.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Events are generated by the browser when "things happen" to HTML elements:</a:t>
            </a:r>
            <a:endParaRPr/>
          </a:p>
          <a:p>
            <a:pPr indent="-228600" lvl="0" marL="228600" rtl="0" algn="just">
              <a:lnSpc>
                <a:spcPct val="150000"/>
              </a:lnSpc>
              <a:spcBef>
                <a:spcPts val="1000"/>
              </a:spcBef>
              <a:spcAft>
                <a:spcPts val="0"/>
              </a:spcAft>
              <a:buSzPts val="2800"/>
              <a:buChar char="•"/>
            </a:pPr>
            <a:r>
              <a:rPr lang="en-US" sz="2800"/>
              <a:t>An element is clicked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page has loaded</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Input fields are changed</a:t>
            </a:r>
            <a:endParaRPr sz="2800">
              <a:solidFill>
                <a:srgbClr val="BFBFB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3602852" y="828957"/>
            <a:ext cx="5541128"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Document Object Model</a:t>
            </a:r>
            <a:endParaRPr/>
          </a:p>
        </p:txBody>
      </p:sp>
      <p:sp>
        <p:nvSpPr>
          <p:cNvPr id="110" name="Google Shape;110;p3"/>
          <p:cNvSpPr txBox="1"/>
          <p:nvPr>
            <p:ph idx="1" type="body"/>
          </p:nvPr>
        </p:nvSpPr>
        <p:spPr>
          <a:xfrm>
            <a:off x="3724073" y="2438400"/>
            <a:ext cx="5096370" cy="378541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70000"/>
              </a:lnSpc>
              <a:spcBef>
                <a:spcPts val="0"/>
              </a:spcBef>
              <a:spcAft>
                <a:spcPts val="0"/>
              </a:spcAft>
              <a:buSzPct val="100000"/>
              <a:buNone/>
            </a:pPr>
            <a:r>
              <a:rPr lang="en-US" sz="2800">
                <a:solidFill>
                  <a:srgbClr val="FF0000"/>
                </a:solidFill>
                <a:latin typeface="Times New Roman"/>
                <a:ea typeface="Times New Roman"/>
                <a:cs typeface="Times New Roman"/>
                <a:sym typeface="Times New Roman"/>
              </a:rPr>
              <a:t>“ </a:t>
            </a:r>
            <a:r>
              <a:rPr lang="en-US" sz="2800"/>
              <a:t>The W3C </a:t>
            </a:r>
            <a:r>
              <a:rPr lang="en-US" sz="2800">
                <a:solidFill>
                  <a:srgbClr val="FF0000"/>
                </a:solidFill>
              </a:rPr>
              <a:t>Document Object Model (DOM) </a:t>
            </a:r>
            <a:r>
              <a:rPr lang="en-US" sz="2800"/>
              <a:t>is a platform and language-neutral interface that allows programs and scripts to dynamically access and update the content, structure, and style of a document</a:t>
            </a:r>
            <a:r>
              <a:rPr lang="en-US" sz="2800">
                <a:solidFill>
                  <a:srgbClr val="FF0000"/>
                </a:solidFill>
                <a:latin typeface="Times New Roman"/>
                <a:ea typeface="Times New Roman"/>
                <a:cs typeface="Times New Roman"/>
                <a:sym typeface="Times New Roman"/>
              </a:rPr>
              <a:t>. ”</a:t>
            </a:r>
            <a:endParaRPr/>
          </a:p>
          <a:p>
            <a:pPr indent="-228600" lvl="0" marL="228600" rtl="0" algn="r">
              <a:lnSpc>
                <a:spcPct val="150000"/>
              </a:lnSpc>
              <a:spcBef>
                <a:spcPts val="1000"/>
              </a:spcBef>
              <a:spcAft>
                <a:spcPts val="0"/>
              </a:spcAft>
              <a:buSzPct val="100000"/>
              <a:buFont typeface="Arial"/>
              <a:buChar char="-"/>
            </a:pPr>
            <a:r>
              <a:rPr i="1" lang="en-US" sz="2800"/>
              <a:t>W3C</a:t>
            </a:r>
            <a:endParaRPr/>
          </a:p>
        </p:txBody>
      </p:sp>
      <p:pic>
        <p:nvPicPr>
          <p:cNvPr descr="Different coloured organisers" id="111" name="Google Shape;111;p3"/>
          <p:cNvPicPr preferRelativeResize="0"/>
          <p:nvPr/>
        </p:nvPicPr>
        <p:blipFill rotWithShape="1">
          <a:blip r:embed="rId3">
            <a:alphaModFix/>
          </a:blip>
          <a:srcRect b="1" l="34718" r="34612" t="0"/>
          <a:stretch/>
        </p:blipFill>
        <p:spPr>
          <a:xfrm>
            <a:off x="20" y="10"/>
            <a:ext cx="3476673" cy="6857990"/>
          </a:xfrm>
          <a:prstGeom prst="rect">
            <a:avLst/>
          </a:prstGeom>
          <a:noFill/>
          <a:ln>
            <a:noFill/>
          </a:ln>
        </p:spPr>
      </p:pic>
      <p:cxnSp>
        <p:nvCxnSpPr>
          <p:cNvPr id="112" name="Google Shape;112;p3"/>
          <p:cNvCxnSpPr/>
          <p:nvPr/>
        </p:nvCxnSpPr>
        <p:spPr>
          <a:xfrm>
            <a:off x="3810700" y="2115117"/>
            <a:ext cx="4732020" cy="0"/>
          </a:xfrm>
          <a:prstGeom prst="straightConnector1">
            <a:avLst/>
          </a:prstGeom>
          <a:noFill/>
          <a:ln cap="flat" cmpd="sng" w="19050">
            <a:solidFill>
              <a:srgbClr val="D9AC64"/>
            </a:solidFill>
            <a:prstDash val="solid"/>
            <a:miter lim="800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Events</a:t>
            </a:r>
            <a:endParaRPr/>
          </a:p>
        </p:txBody>
      </p:sp>
      <p:sp>
        <p:nvSpPr>
          <p:cNvPr id="275" name="Google Shape;275;p3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DOM allows you to execute code when an event occurs.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Events are generated by the browser when "things happen" to HTML elements: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An element is clicked on</a:t>
            </a:r>
            <a:endParaRPr/>
          </a:p>
          <a:p>
            <a:pPr indent="-228600" lvl="0" marL="228600" rtl="0" algn="just">
              <a:lnSpc>
                <a:spcPct val="150000"/>
              </a:lnSpc>
              <a:spcBef>
                <a:spcPts val="1000"/>
              </a:spcBef>
              <a:spcAft>
                <a:spcPts val="0"/>
              </a:spcAft>
              <a:buSzPts val="2800"/>
              <a:buChar char="•"/>
            </a:pPr>
            <a:r>
              <a:rPr lang="en-US" sz="2800"/>
              <a:t>The page has loaded</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Input fields are changed</a:t>
            </a:r>
            <a:endParaRPr sz="2800">
              <a:solidFill>
                <a:srgbClr val="BFBFB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Events</a:t>
            </a:r>
            <a:endParaRPr/>
          </a:p>
        </p:txBody>
      </p:sp>
      <p:sp>
        <p:nvSpPr>
          <p:cNvPr id="281" name="Google Shape;281;p3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DOM allows you to execute code when an event occurs.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Events are generated by the browser when "things happen" to HTML elements: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An element is clicked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page has loaded</a:t>
            </a:r>
            <a:endParaRPr/>
          </a:p>
          <a:p>
            <a:pPr indent="-228600" lvl="0" marL="228600" rtl="0" algn="just">
              <a:lnSpc>
                <a:spcPct val="150000"/>
              </a:lnSpc>
              <a:spcBef>
                <a:spcPts val="1000"/>
              </a:spcBef>
              <a:spcAft>
                <a:spcPts val="0"/>
              </a:spcAft>
              <a:buSzPts val="2800"/>
              <a:buChar char="•"/>
            </a:pPr>
            <a:r>
              <a:rPr lang="en-US" sz="2800"/>
              <a:t>Input fields are changed</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JavaScript Window – </a:t>
            </a:r>
            <a:br>
              <a:rPr lang="en-US"/>
            </a:br>
            <a:r>
              <a:rPr lang="en-US">
                <a:solidFill>
                  <a:srgbClr val="FFC000"/>
                </a:solidFill>
              </a:rPr>
              <a:t>The Browser Object Mode</a:t>
            </a:r>
            <a:endParaRPr>
              <a:solidFill>
                <a:srgbClr val="FFC000"/>
              </a:solidFill>
            </a:endParaRPr>
          </a:p>
        </p:txBody>
      </p:sp>
      <p:sp>
        <p:nvSpPr>
          <p:cNvPr id="287" name="Google Shape;287;p3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Browser Object Model (BOM) allows JavaScript to </a:t>
            </a:r>
            <a:r>
              <a:rPr lang="en-US" sz="2800">
                <a:solidFill>
                  <a:srgbClr val="FF0000"/>
                </a:solidFill>
              </a:rPr>
              <a:t>"talk to" </a:t>
            </a:r>
            <a:r>
              <a:rPr lang="en-US" sz="2800"/>
              <a:t>the browser.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There are no official standards for the Browser Object Model (BOM).</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Since modern browsers have implemented (almost) the same methods and properties for JavaScript interactivity, it is often referred to, as methods and properties of the BOM.</a:t>
            </a:r>
            <a:endParaRPr sz="2800">
              <a:solidFill>
                <a:srgbClr val="BFBFB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JavaScript Window – </a:t>
            </a:r>
            <a:br>
              <a:rPr lang="en-US"/>
            </a:br>
            <a:r>
              <a:rPr lang="en-US">
                <a:solidFill>
                  <a:srgbClr val="FFC000"/>
                </a:solidFill>
              </a:rPr>
              <a:t>The Browser Object Mode</a:t>
            </a:r>
            <a:endParaRPr>
              <a:solidFill>
                <a:srgbClr val="FFC000"/>
              </a:solidFill>
            </a:endParaRPr>
          </a:p>
        </p:txBody>
      </p:sp>
      <p:sp>
        <p:nvSpPr>
          <p:cNvPr id="293" name="Google Shape;293;p3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Browser Object Model (BOM) allows JavaScript to "talk to" the browser.</a:t>
            </a:r>
            <a:endParaRPr/>
          </a:p>
          <a:p>
            <a:pPr indent="-228600" lvl="0" marL="228600" rtl="0" algn="just">
              <a:lnSpc>
                <a:spcPct val="150000"/>
              </a:lnSpc>
              <a:spcBef>
                <a:spcPts val="1000"/>
              </a:spcBef>
              <a:spcAft>
                <a:spcPts val="0"/>
              </a:spcAft>
              <a:buSzPts val="2800"/>
              <a:buChar char="•"/>
            </a:pPr>
            <a:r>
              <a:rPr lang="en-US" sz="2800"/>
              <a:t>There are no official standards for the </a:t>
            </a:r>
            <a:r>
              <a:rPr lang="en-US" sz="2800">
                <a:solidFill>
                  <a:srgbClr val="FF0000"/>
                </a:solidFill>
              </a:rPr>
              <a:t>Browser Object Model (BOM).</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Since modern browsers have implemented (almost) the same methods and properties for JavaScript interactivity, it is often referred to, as methods and properties of the BOM.</a:t>
            </a:r>
            <a:endParaRPr sz="2800">
              <a:solidFill>
                <a:srgbClr val="BFBFB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JavaScript Window – </a:t>
            </a:r>
            <a:br>
              <a:rPr lang="en-US"/>
            </a:br>
            <a:r>
              <a:rPr lang="en-US">
                <a:solidFill>
                  <a:srgbClr val="FFC000"/>
                </a:solidFill>
              </a:rPr>
              <a:t>The Browser Object Mode</a:t>
            </a:r>
            <a:endParaRPr>
              <a:solidFill>
                <a:srgbClr val="FFC000"/>
              </a:solidFill>
            </a:endParaRPr>
          </a:p>
        </p:txBody>
      </p:sp>
      <p:sp>
        <p:nvSpPr>
          <p:cNvPr id="299" name="Google Shape;299;p3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Browser Object Model (BOM) allows JavaScript to "talk to" the browser.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There are no official standards for the Browser Object Model (BOM).</a:t>
            </a:r>
            <a:endParaRPr/>
          </a:p>
          <a:p>
            <a:pPr indent="-228600" lvl="0" marL="228600" rtl="0" algn="just">
              <a:lnSpc>
                <a:spcPct val="150000"/>
              </a:lnSpc>
              <a:spcBef>
                <a:spcPts val="1000"/>
              </a:spcBef>
              <a:spcAft>
                <a:spcPts val="0"/>
              </a:spcAft>
              <a:buSzPts val="2800"/>
              <a:buChar char="•"/>
            </a:pPr>
            <a:r>
              <a:rPr lang="en-US" sz="2800"/>
              <a:t>Since modern browsers have implemented </a:t>
            </a:r>
            <a:r>
              <a:rPr lang="en-US" sz="2800">
                <a:solidFill>
                  <a:srgbClr val="FF0000"/>
                </a:solidFill>
              </a:rPr>
              <a:t>(almost) </a:t>
            </a:r>
            <a:r>
              <a:rPr lang="en-US" sz="2800"/>
              <a:t>the same methods and properties for JavaScript interactivity, it is often referred to, as methods and properties of the BOM.</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Window Object</a:t>
            </a:r>
            <a:endParaRPr/>
          </a:p>
        </p:txBody>
      </p:sp>
      <p:sp>
        <p:nvSpPr>
          <p:cNvPr id="305" name="Google Shape;305;p3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window object is supported by all browsers. It represents the browser's window.</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All global JavaScript objects, functions, and variables automatically become members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variables are properties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functions are methods of the window object.</a:t>
            </a:r>
            <a:endParaRPr>
              <a:solidFill>
                <a:srgbClr val="BFBFB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Window Object</a:t>
            </a:r>
            <a:endParaRPr/>
          </a:p>
        </p:txBody>
      </p:sp>
      <p:sp>
        <p:nvSpPr>
          <p:cNvPr id="311" name="Google Shape;311;p3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The window object is supported by all browsers. It represents the browser's window.</a:t>
            </a:r>
            <a:endParaRPr/>
          </a:p>
          <a:p>
            <a:pPr indent="-228600" lvl="0" marL="228600" rtl="0" algn="just">
              <a:lnSpc>
                <a:spcPct val="150000"/>
              </a:lnSpc>
              <a:spcBef>
                <a:spcPts val="1000"/>
              </a:spcBef>
              <a:spcAft>
                <a:spcPts val="0"/>
              </a:spcAft>
              <a:buSzPts val="2600"/>
              <a:buChar char="•"/>
            </a:pPr>
            <a:r>
              <a:rPr lang="en-US"/>
              <a:t>All global JavaScript objects, functions, and variables automatically become members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variables are properties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functions are methods of the window object.</a:t>
            </a:r>
            <a:endParaRPr>
              <a:solidFill>
                <a:srgbClr val="BFBFB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Window Object</a:t>
            </a:r>
            <a:endParaRPr/>
          </a:p>
        </p:txBody>
      </p:sp>
      <p:sp>
        <p:nvSpPr>
          <p:cNvPr id="317" name="Google Shape;317;p3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The window object is supported by all browsers. It represents the browser's window.</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All global JavaScript objects, functions, and variables automatically become members of the window object.</a:t>
            </a:r>
            <a:endParaRPr/>
          </a:p>
          <a:p>
            <a:pPr indent="-228600" lvl="0" marL="228600" rtl="0" algn="just">
              <a:lnSpc>
                <a:spcPct val="150000"/>
              </a:lnSpc>
              <a:spcBef>
                <a:spcPts val="1000"/>
              </a:spcBef>
              <a:spcAft>
                <a:spcPts val="0"/>
              </a:spcAft>
              <a:buSzPts val="2600"/>
              <a:buChar char="•"/>
            </a:pPr>
            <a:r>
              <a:rPr lang="en-US"/>
              <a:t>Global variables are properties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functions are methods of the window object.</a:t>
            </a:r>
            <a:endParaRPr>
              <a:solidFill>
                <a:srgbClr val="BFBFB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Window Object</a:t>
            </a:r>
            <a:endParaRPr/>
          </a:p>
        </p:txBody>
      </p:sp>
      <p:sp>
        <p:nvSpPr>
          <p:cNvPr id="323" name="Google Shape;323;p3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The window object is supported by all browsers. It represents the browser's window.</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All global JavaScript objects, functions, and variables automatically become members of the window object.</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Global variables are properties of the window object.</a:t>
            </a:r>
            <a:endParaRPr/>
          </a:p>
          <a:p>
            <a:pPr indent="-228600" lvl="0" marL="228600" rtl="0" algn="just">
              <a:lnSpc>
                <a:spcPct val="150000"/>
              </a:lnSpc>
              <a:spcBef>
                <a:spcPts val="1000"/>
              </a:spcBef>
              <a:spcAft>
                <a:spcPts val="0"/>
              </a:spcAft>
              <a:buSzPts val="2600"/>
              <a:buChar char="•"/>
            </a:pPr>
            <a:r>
              <a:rPr lang="en-US"/>
              <a:t>Global functions are methods of the window object.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Changing the </a:t>
            </a:r>
            <a:r>
              <a:rPr lang="en-US">
                <a:solidFill>
                  <a:srgbClr val="FFC000"/>
                </a:solidFill>
              </a:rPr>
              <a:t>Value of an Attribute	</a:t>
            </a:r>
            <a:endParaRPr>
              <a:solidFill>
                <a:srgbClr val="FFC000"/>
              </a:solidFill>
            </a:endParaRPr>
          </a:p>
        </p:txBody>
      </p:sp>
      <p:sp>
        <p:nvSpPr>
          <p:cNvPr id="329" name="Google Shape;329;p3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Char char="•"/>
            </a:pPr>
            <a:r>
              <a:rPr b="0" i="0" lang="en-US" sz="2800">
                <a:solidFill>
                  <a:srgbClr val="000000"/>
                </a:solidFill>
              </a:rPr>
              <a:t>To change the value of an HTML attribute, use this syntax:</a:t>
            </a:r>
            <a:endParaRPr/>
          </a:p>
          <a:p>
            <a:pPr indent="0" lvl="0" marL="0" rtl="0" algn="ctr">
              <a:lnSpc>
                <a:spcPct val="150000"/>
              </a:lnSpc>
              <a:spcBef>
                <a:spcPts val="1000"/>
              </a:spcBef>
              <a:spcAft>
                <a:spcPts val="0"/>
              </a:spcAft>
              <a:buSzPts val="2600"/>
              <a:buNone/>
            </a:pPr>
            <a:r>
              <a:rPr b="0" i="0" lang="en-US">
                <a:solidFill>
                  <a:srgbClr val="FF0000"/>
                </a:solidFill>
                <a:latin typeface="Consolas"/>
                <a:ea typeface="Consolas"/>
                <a:cs typeface="Consolas"/>
                <a:sym typeface="Consolas"/>
              </a:rPr>
              <a:t>document.getElementById(</a:t>
            </a:r>
            <a:r>
              <a:rPr b="0" i="1" lang="en-US">
                <a:solidFill>
                  <a:srgbClr val="FF0000"/>
                </a:solidFill>
                <a:latin typeface="Consolas"/>
                <a:ea typeface="Consolas"/>
                <a:cs typeface="Consolas"/>
                <a:sym typeface="Consolas"/>
              </a:rPr>
              <a:t>id</a:t>
            </a:r>
            <a:r>
              <a:rPr b="0" i="0" lang="en-US">
                <a:solidFill>
                  <a:srgbClr val="FF0000"/>
                </a:solidFill>
                <a:latin typeface="Consolas"/>
                <a:ea typeface="Consolas"/>
                <a:cs typeface="Consolas"/>
                <a:sym typeface="Consolas"/>
              </a:rPr>
              <a:t>).</a:t>
            </a:r>
            <a:r>
              <a:rPr b="0" i="1" lang="en-US">
                <a:solidFill>
                  <a:srgbClr val="FF0000"/>
                </a:solidFill>
                <a:latin typeface="Consolas"/>
                <a:ea typeface="Consolas"/>
                <a:cs typeface="Consolas"/>
                <a:sym typeface="Consolas"/>
              </a:rPr>
              <a:t>attribute = new value</a:t>
            </a:r>
            <a:endParaRPr b="0" i="0">
              <a:solidFill>
                <a:srgbClr val="FF0000"/>
              </a:solidFill>
              <a:latin typeface="Consolas"/>
              <a:ea typeface="Consolas"/>
              <a:cs typeface="Consolas"/>
              <a:sym typeface="Consolas"/>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Document Object Model</a:t>
            </a:r>
            <a:endParaRPr/>
          </a:p>
        </p:txBody>
      </p:sp>
      <p:sp>
        <p:nvSpPr>
          <p:cNvPr id="118" name="Google Shape;118;p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document object represents the whole html document.</a:t>
            </a:r>
            <a:endParaRPr/>
          </a:p>
          <a:p>
            <a:pPr indent="-228600" lvl="0" marL="228600" rtl="0" algn="just">
              <a:lnSpc>
                <a:spcPct val="150000"/>
              </a:lnSpc>
              <a:spcBef>
                <a:spcPts val="1000"/>
              </a:spcBef>
              <a:spcAft>
                <a:spcPts val="0"/>
              </a:spcAft>
              <a:buSzPts val="2600"/>
              <a:buChar char="•"/>
            </a:pPr>
            <a:r>
              <a:rPr lang="en-US"/>
              <a:t>When html document is loaded in the browser, it becomes a document object. It is the root element that represents the html document. It has properties and methods. By the help of document object, we can add dynamic content to our web page.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br>
              <a:rPr lang="en-US"/>
            </a:br>
            <a:r>
              <a:rPr lang="en-US" sz="2400"/>
              <a:t>Changes the value of the src attribute of an </a:t>
            </a:r>
            <a:r>
              <a:rPr lang="en-US" sz="2400">
                <a:solidFill>
                  <a:srgbClr val="FFC000"/>
                </a:solidFill>
              </a:rPr>
              <a:t>&lt;img&gt; </a:t>
            </a:r>
            <a:r>
              <a:rPr lang="en-US" sz="2400"/>
              <a:t>element</a:t>
            </a:r>
            <a:endParaRPr sz="2400"/>
          </a:p>
        </p:txBody>
      </p:sp>
      <p:sp>
        <p:nvSpPr>
          <p:cNvPr id="335" name="Google Shape;335;p4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SzPts val="2600"/>
              <a:buNone/>
            </a:pP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!DOCTYPE</a:t>
            </a:r>
            <a:r>
              <a:rPr b="0" i="0" lang="en-US">
                <a:solidFill>
                  <a:srgbClr val="FF0000"/>
                </a:solidFill>
                <a:latin typeface="Consolas"/>
                <a:ea typeface="Consolas"/>
                <a:cs typeface="Consolas"/>
                <a:sym typeface="Consolas"/>
              </a:rPr>
              <a:t> html</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img</a:t>
            </a:r>
            <a:r>
              <a:rPr b="0" i="0" lang="en-US">
                <a:solidFill>
                  <a:srgbClr val="FF0000"/>
                </a:solidFill>
                <a:latin typeface="Consolas"/>
                <a:ea typeface="Consolas"/>
                <a:cs typeface="Consolas"/>
                <a:sym typeface="Consolas"/>
              </a:rPr>
              <a:t> id</a:t>
            </a:r>
            <a:r>
              <a:rPr b="0" i="0" lang="en-US">
                <a:solidFill>
                  <a:srgbClr val="0000CD"/>
                </a:solidFill>
                <a:latin typeface="Consolas"/>
                <a:ea typeface="Consolas"/>
                <a:cs typeface="Consolas"/>
                <a:sym typeface="Consolas"/>
              </a:rPr>
              <a:t>="myImage"</a:t>
            </a:r>
            <a:r>
              <a:rPr b="0" i="0" lang="en-US">
                <a:solidFill>
                  <a:srgbClr val="FF0000"/>
                </a:solidFill>
                <a:latin typeface="Consolas"/>
                <a:ea typeface="Consolas"/>
                <a:cs typeface="Consolas"/>
                <a:sym typeface="Consolas"/>
              </a:rPr>
              <a:t> src</a:t>
            </a:r>
            <a:r>
              <a:rPr b="0" i="0" lang="en-US">
                <a:solidFill>
                  <a:srgbClr val="0000CD"/>
                </a:solidFill>
                <a:latin typeface="Consolas"/>
                <a:ea typeface="Consolas"/>
                <a:cs typeface="Consolas"/>
                <a:sym typeface="Consolas"/>
              </a:rPr>
              <a:t>="smiley.gif"&gt;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document.getElementById(</a:t>
            </a:r>
            <a:r>
              <a:rPr b="0" i="0" lang="en-US">
                <a:solidFill>
                  <a:srgbClr val="A52A2A"/>
                </a:solidFill>
                <a:latin typeface="Consolas"/>
                <a:ea typeface="Consolas"/>
                <a:cs typeface="Consolas"/>
                <a:sym typeface="Consolas"/>
              </a:rPr>
              <a:t>"myImage"</a:t>
            </a:r>
            <a:r>
              <a:rPr b="0" i="0" lang="en-US">
                <a:solidFill>
                  <a:srgbClr val="000000"/>
                </a:solidFill>
                <a:latin typeface="Consolas"/>
                <a:ea typeface="Consolas"/>
                <a:cs typeface="Consolas"/>
                <a:sym typeface="Consolas"/>
              </a:rPr>
              <a:t>).src = </a:t>
            </a:r>
            <a:r>
              <a:rPr b="0" i="0" lang="en-US">
                <a:solidFill>
                  <a:srgbClr val="A52A2A"/>
                </a:solidFill>
                <a:latin typeface="Consolas"/>
                <a:ea typeface="Consolas"/>
                <a:cs typeface="Consolas"/>
                <a:sym typeface="Consolas"/>
              </a:rPr>
              <a:t>"landscape.jpg"</a:t>
            </a:r>
            <a:r>
              <a:rPr b="0" i="0" lang="en-US">
                <a:solidFill>
                  <a:srgbClr val="000000"/>
                </a:solidFill>
                <a:latin typeface="Consolas"/>
                <a:ea typeface="Consolas"/>
                <a:cs typeface="Consolas"/>
                <a:sym typeface="Consolas"/>
              </a:rPr>
              <a:t>;</a:t>
            </a:r>
            <a:br>
              <a:rPr b="0" i="0" lang="en-US">
                <a:solidFill>
                  <a:srgbClr val="000000"/>
                </a:solidFill>
                <a:latin typeface="Consolas"/>
                <a:ea typeface="Consolas"/>
                <a:cs typeface="Consolas"/>
                <a:sym typeface="Consolas"/>
              </a:rPr>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Explained</a:t>
            </a:r>
            <a:endParaRPr/>
          </a:p>
        </p:txBody>
      </p:sp>
      <p:sp>
        <p:nvSpPr>
          <p:cNvPr id="341" name="Google Shape;341;p4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HTML document above contains an &lt;img&gt; element with </a:t>
            </a:r>
            <a:r>
              <a:rPr lang="en-US" sz="2800">
                <a:solidFill>
                  <a:srgbClr val="FF0000"/>
                </a:solidFill>
              </a:rPr>
              <a:t>id="myImage"</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We use the HTML DOM to get the element with id="myImage"</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 JavaScript changes the src attribute of that element from "smiley.gif" to "landscape.jpg"</a:t>
            </a:r>
            <a:endParaRPr sz="2800">
              <a:solidFill>
                <a:srgbClr val="BFBFB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Explained</a:t>
            </a:r>
            <a:endParaRPr/>
          </a:p>
        </p:txBody>
      </p:sp>
      <p:sp>
        <p:nvSpPr>
          <p:cNvPr id="347" name="Google Shape;347;p4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document above contains an &lt;img&gt; element with id="myImage"</a:t>
            </a:r>
            <a:endParaRPr/>
          </a:p>
          <a:p>
            <a:pPr indent="-228600" lvl="0" marL="228600" rtl="0" algn="just">
              <a:lnSpc>
                <a:spcPct val="150000"/>
              </a:lnSpc>
              <a:spcBef>
                <a:spcPts val="1000"/>
              </a:spcBef>
              <a:spcAft>
                <a:spcPts val="0"/>
              </a:spcAft>
              <a:buSzPts val="2800"/>
              <a:buChar char="•"/>
            </a:pPr>
            <a:r>
              <a:rPr lang="en-US" sz="2800"/>
              <a:t>We use the HTML DOM to get the element with </a:t>
            </a:r>
            <a:r>
              <a:rPr lang="en-US" sz="2800">
                <a:solidFill>
                  <a:srgbClr val="FF0000"/>
                </a:solidFill>
              </a:rPr>
              <a:t>id="myImage"</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 JavaScript changes the src attribute of that element from "smiley.gif" to "landscape.jpg"</a:t>
            </a:r>
            <a:endParaRPr sz="2800">
              <a:solidFill>
                <a:srgbClr val="BFBFB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Example</a:t>
            </a:r>
            <a:r>
              <a:rPr lang="en-US"/>
              <a:t> Explained</a:t>
            </a:r>
            <a:endParaRPr/>
          </a:p>
        </p:txBody>
      </p:sp>
      <p:sp>
        <p:nvSpPr>
          <p:cNvPr id="353" name="Google Shape;353;p4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HTML document above contains an &lt;img&gt; element with id="myImage"</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We use the HTML DOM to get the element with id="myImage"</a:t>
            </a:r>
            <a:endParaRPr/>
          </a:p>
          <a:p>
            <a:pPr indent="-228600" lvl="0" marL="228600" rtl="0" algn="just">
              <a:lnSpc>
                <a:spcPct val="150000"/>
              </a:lnSpc>
              <a:spcBef>
                <a:spcPts val="1000"/>
              </a:spcBef>
              <a:spcAft>
                <a:spcPts val="0"/>
              </a:spcAft>
              <a:buSzPts val="2800"/>
              <a:buChar char="•"/>
            </a:pPr>
            <a:r>
              <a:rPr lang="en-US" sz="2800"/>
              <a:t>A JavaScript changes the src attribute of that element from </a:t>
            </a:r>
            <a:r>
              <a:rPr lang="en-US" sz="2800">
                <a:solidFill>
                  <a:srgbClr val="FF0000"/>
                </a:solidFill>
              </a:rPr>
              <a:t>"smiley.gif" </a:t>
            </a:r>
            <a:r>
              <a:rPr lang="en-US" sz="2800"/>
              <a:t>to </a:t>
            </a:r>
            <a:r>
              <a:rPr lang="en-US" sz="2800">
                <a:solidFill>
                  <a:srgbClr val="FF0000"/>
                </a:solidFill>
              </a:rPr>
              <a:t>"landscape.jpg"</a:t>
            </a:r>
            <a:endParaRPr sz="28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Dynamic </a:t>
            </a:r>
            <a:r>
              <a:rPr lang="en-US">
                <a:solidFill>
                  <a:srgbClr val="FFC000"/>
                </a:solidFill>
              </a:rPr>
              <a:t>HTML</a:t>
            </a:r>
            <a:r>
              <a:rPr lang="en-US"/>
              <a:t> content</a:t>
            </a:r>
            <a:endParaRPr/>
          </a:p>
        </p:txBody>
      </p:sp>
      <p:sp>
        <p:nvSpPr>
          <p:cNvPr id="359" name="Google Shape;359;p4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JavaScript can create dynamic HTML content</a:t>
            </a:r>
            <a:endParaRPr/>
          </a:p>
          <a:p>
            <a:pPr indent="0" lvl="0" marL="0" rtl="0" algn="l">
              <a:lnSpc>
                <a:spcPct val="150000"/>
              </a:lnSpc>
              <a:spcBef>
                <a:spcPts val="1000"/>
              </a:spcBef>
              <a:spcAft>
                <a:spcPts val="0"/>
              </a:spcAft>
              <a:buSzPts val="2600"/>
              <a:buNone/>
            </a:pP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!DOCTYPE</a:t>
            </a:r>
            <a:r>
              <a:rPr b="0" i="0" lang="en-US">
                <a:solidFill>
                  <a:srgbClr val="FF0000"/>
                </a:solidFill>
                <a:latin typeface="Consolas"/>
                <a:ea typeface="Consolas"/>
                <a:cs typeface="Consolas"/>
                <a:sym typeface="Consolas"/>
              </a:rPr>
              <a:t> html</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document.getElementById(</a:t>
            </a:r>
            <a:r>
              <a:rPr b="0" i="0" lang="en-US">
                <a:solidFill>
                  <a:srgbClr val="A52A2A"/>
                </a:solidFill>
                <a:latin typeface="Consolas"/>
                <a:ea typeface="Consolas"/>
                <a:cs typeface="Consolas"/>
                <a:sym typeface="Consolas"/>
              </a:rPr>
              <a:t>"demo"</a:t>
            </a:r>
            <a:r>
              <a:rPr b="0" i="0" lang="en-US">
                <a:solidFill>
                  <a:srgbClr val="000000"/>
                </a:solidFill>
                <a:latin typeface="Consolas"/>
                <a:ea typeface="Consolas"/>
                <a:cs typeface="Consolas"/>
                <a:sym typeface="Consolas"/>
              </a:rPr>
              <a:t>).innerHTML = </a:t>
            </a:r>
            <a:r>
              <a:rPr b="0" i="0" lang="en-US">
                <a:solidFill>
                  <a:srgbClr val="A52A2A"/>
                </a:solidFill>
                <a:latin typeface="Consolas"/>
                <a:ea typeface="Consolas"/>
                <a:cs typeface="Consolas"/>
                <a:sym typeface="Consolas"/>
              </a:rPr>
              <a:t>"Date : "</a:t>
            </a:r>
            <a:r>
              <a:rPr b="0" i="0" lang="en-US">
                <a:solidFill>
                  <a:srgbClr val="000000"/>
                </a:solidFill>
                <a:latin typeface="Consolas"/>
                <a:ea typeface="Consolas"/>
                <a:cs typeface="Consolas"/>
                <a:sym typeface="Consolas"/>
              </a:rPr>
              <a:t> + Date(); </a:t>
            </a: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/script</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/body</a:t>
            </a:r>
            <a:r>
              <a:rPr b="0" i="0" lang="en-US">
                <a:solidFill>
                  <a:srgbClr val="0000CD"/>
                </a:solidFill>
                <a:latin typeface="Consolas"/>
                <a:ea typeface="Consolas"/>
                <a:cs typeface="Consolas"/>
                <a:sym typeface="Consolas"/>
              </a:rPr>
              <a:t>&gt;</a:t>
            </a:r>
            <a:br>
              <a:rPr lang="en-US"/>
            </a:br>
            <a:r>
              <a:rPr b="0" i="0" lang="en-US">
                <a:solidFill>
                  <a:srgbClr val="0000CD"/>
                </a:solidFill>
                <a:latin typeface="Consolas"/>
                <a:ea typeface="Consolas"/>
                <a:cs typeface="Consolas"/>
                <a:sym typeface="Consolas"/>
              </a:rPr>
              <a:t>&lt;</a:t>
            </a:r>
            <a:r>
              <a:rPr b="0" i="0" lang="en-US">
                <a:solidFill>
                  <a:srgbClr val="A52A2A"/>
                </a:solidFill>
                <a:latin typeface="Consolas"/>
                <a:ea typeface="Consolas"/>
                <a:cs typeface="Consolas"/>
                <a:sym typeface="Consolas"/>
              </a:rPr>
              <a:t>/html</a:t>
            </a:r>
            <a:r>
              <a:rPr b="0" i="0" lang="en-US">
                <a:solidFill>
                  <a:srgbClr val="0000CD"/>
                </a:solidFill>
                <a:latin typeface="Consolas"/>
                <a:ea typeface="Consolas"/>
                <a:cs typeface="Consolas"/>
                <a:sym typeface="Consolas"/>
              </a:rPr>
              <a:t>&gt;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JavaScript</a:t>
            </a:r>
            <a:r>
              <a:rPr lang="en-US"/>
              <a:t> Forms</a:t>
            </a:r>
            <a:endParaRPr/>
          </a:p>
        </p:txBody>
      </p:sp>
      <p:sp>
        <p:nvSpPr>
          <p:cNvPr id="365" name="Google Shape;365;p4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JavaScript Form Validation</a:t>
            </a:r>
            <a:endParaRPr/>
          </a:p>
          <a:p>
            <a:pPr indent="-228600" lvl="0" marL="228600" rtl="0" algn="just">
              <a:lnSpc>
                <a:spcPct val="150000"/>
              </a:lnSpc>
              <a:spcBef>
                <a:spcPts val="1000"/>
              </a:spcBef>
              <a:spcAft>
                <a:spcPts val="0"/>
              </a:spcAft>
              <a:buSzPts val="2800"/>
              <a:buChar char="•"/>
            </a:pPr>
            <a:r>
              <a:rPr lang="en-US" sz="2800"/>
              <a:t>HTML form validation can be done by JavaScript.</a:t>
            </a:r>
            <a:endParaRPr/>
          </a:p>
          <a:p>
            <a:pPr indent="-228600" lvl="0" marL="228600" rtl="0" algn="just">
              <a:lnSpc>
                <a:spcPct val="150000"/>
              </a:lnSpc>
              <a:spcBef>
                <a:spcPts val="1000"/>
              </a:spcBef>
              <a:spcAft>
                <a:spcPts val="0"/>
              </a:spcAft>
              <a:buSzPts val="2800"/>
              <a:buChar char="•"/>
            </a:pPr>
            <a:r>
              <a:rPr lang="en-US" sz="2800"/>
              <a:t>If a form field (fname) is empty, this function alerts a message, and returns false, to prevent the form from being submitted</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JavaScript</a:t>
            </a:r>
            <a:r>
              <a:rPr lang="en-US"/>
              <a:t> Forms</a:t>
            </a:r>
            <a:endParaRPr/>
          </a:p>
        </p:txBody>
      </p:sp>
      <p:sp>
        <p:nvSpPr>
          <p:cNvPr id="371" name="Google Shape;371;p4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JavaScript Form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form validation can be done by JavaScript.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If a form field (fname) is empty, this function alerts a message, and returns false, to prevent the form from being submitted</a:t>
            </a:r>
            <a:endParaRPr sz="2800">
              <a:solidFill>
                <a:srgbClr val="BFBFB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JavaScript</a:t>
            </a:r>
            <a:r>
              <a:rPr lang="en-US"/>
              <a:t> Forms</a:t>
            </a:r>
            <a:endParaRPr/>
          </a:p>
        </p:txBody>
      </p:sp>
      <p:sp>
        <p:nvSpPr>
          <p:cNvPr id="377" name="Google Shape;377;p4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JavaScript Form Validation</a:t>
            </a:r>
            <a:endParaRPr/>
          </a:p>
          <a:p>
            <a:pPr indent="-228600" lvl="0" marL="228600" rtl="0" algn="just">
              <a:lnSpc>
                <a:spcPct val="150000"/>
              </a:lnSpc>
              <a:spcBef>
                <a:spcPts val="1000"/>
              </a:spcBef>
              <a:spcAft>
                <a:spcPts val="0"/>
              </a:spcAft>
              <a:buSzPts val="2800"/>
              <a:buChar char="•"/>
            </a:pPr>
            <a:r>
              <a:rPr lang="en-US" sz="2800"/>
              <a:t>HTML form validation can be done by JavaScript.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If a form field (fname) is empty, this function alerts a message, and returns false, to prevent the form from being submitted</a:t>
            </a:r>
            <a:endParaRPr sz="2800">
              <a:solidFill>
                <a:srgbClr val="BFBFB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JavaScript</a:t>
            </a:r>
            <a:r>
              <a:rPr lang="en-US"/>
              <a:t> Forms</a:t>
            </a:r>
            <a:endParaRPr/>
          </a:p>
        </p:txBody>
      </p:sp>
      <p:sp>
        <p:nvSpPr>
          <p:cNvPr id="383" name="Google Shape;383;p4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JavaScript Form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form validation can be done by JavaScript.</a:t>
            </a:r>
            <a:endParaRPr/>
          </a:p>
          <a:p>
            <a:pPr indent="-228600" lvl="0" marL="228600" rtl="0" algn="just">
              <a:lnSpc>
                <a:spcPct val="150000"/>
              </a:lnSpc>
              <a:spcBef>
                <a:spcPts val="1000"/>
              </a:spcBef>
              <a:spcAft>
                <a:spcPts val="0"/>
              </a:spcAft>
              <a:buSzPts val="2800"/>
              <a:buChar char="•"/>
            </a:pPr>
            <a:r>
              <a:rPr lang="en-US" sz="2800"/>
              <a:t>If a form field (fname) is empty, this function alerts a message, and returns false, to prevent the form from being submitted</a:t>
            </a: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Can </a:t>
            </a:r>
            <a:r>
              <a:rPr lang="en-US">
                <a:solidFill>
                  <a:srgbClr val="FFC000"/>
                </a:solidFill>
              </a:rPr>
              <a:t>Validate Numeric Input</a:t>
            </a:r>
            <a:endParaRPr>
              <a:solidFill>
                <a:srgbClr val="FFC000"/>
              </a:solidFill>
            </a:endParaRPr>
          </a:p>
        </p:txBody>
      </p:sp>
      <p:sp>
        <p:nvSpPr>
          <p:cNvPr id="389" name="Google Shape;389;p4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US" sz="2800"/>
              <a:t>JavaScript is often used to validate numeric input:</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a:t>
            </a:r>
            <a:r>
              <a:rPr lang="en-US">
                <a:solidFill>
                  <a:srgbClr val="FFC000"/>
                </a:solidFill>
              </a:rPr>
              <a:t>DOM</a:t>
            </a:r>
            <a:r>
              <a:rPr lang="en-US"/>
              <a:t> is Required?</a:t>
            </a:r>
            <a:endParaRPr/>
          </a:p>
        </p:txBody>
      </p:sp>
      <p:sp>
        <p:nvSpPr>
          <p:cNvPr id="124" name="Google Shape;124;p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HTML is used to structure the web pages and Javascript is used to add behavior to our web pages. When an HTML file is loaded into the browser, the javascript can not understand the HTML document directly. </a:t>
            </a:r>
            <a:endParaRPr/>
          </a:p>
          <a:p>
            <a:pPr indent="-228600" lvl="0" marL="228600" rtl="0" algn="just">
              <a:lnSpc>
                <a:spcPct val="150000"/>
              </a:lnSpc>
              <a:spcBef>
                <a:spcPts val="1000"/>
              </a:spcBef>
              <a:spcAft>
                <a:spcPts val="0"/>
              </a:spcAft>
              <a:buSzPts val="2600"/>
              <a:buChar char="•"/>
            </a:pPr>
            <a:r>
              <a:rPr lang="en-US"/>
              <a:t>So, a corresponding document is created (DOM). DOM is basically the representation of the same HTML document but in a different format with the use of objects.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Automatic </a:t>
            </a:r>
            <a:r>
              <a:rPr lang="en-US">
                <a:solidFill>
                  <a:srgbClr val="FFC000"/>
                </a:solidFill>
              </a:rPr>
              <a:t>HTML</a:t>
            </a:r>
            <a:r>
              <a:rPr lang="en-US"/>
              <a:t> Form Validation</a:t>
            </a:r>
            <a:endParaRPr/>
          </a:p>
        </p:txBody>
      </p:sp>
      <p:sp>
        <p:nvSpPr>
          <p:cNvPr id="395" name="Google Shape;395;p5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HTML form validation can be performed automatically by the browser: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If a form field (fname) is empty, the required attribute prevents this form from being submitted</a:t>
            </a:r>
            <a:endParaRPr sz="2800">
              <a:solidFill>
                <a:srgbClr val="BFBFB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Automatic </a:t>
            </a:r>
            <a:r>
              <a:rPr lang="en-US">
                <a:solidFill>
                  <a:srgbClr val="FFC000"/>
                </a:solidFill>
              </a:rPr>
              <a:t>HTML</a:t>
            </a:r>
            <a:r>
              <a:rPr lang="en-US"/>
              <a:t> Form Validation</a:t>
            </a:r>
            <a:endParaRPr/>
          </a:p>
        </p:txBody>
      </p:sp>
      <p:sp>
        <p:nvSpPr>
          <p:cNvPr id="401" name="Google Shape;401;p5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HTML form validation can be performed automatically by the browser:</a:t>
            </a:r>
            <a:endParaRPr/>
          </a:p>
          <a:p>
            <a:pPr indent="-228600" lvl="0" marL="228600" rtl="0" algn="just">
              <a:lnSpc>
                <a:spcPct val="150000"/>
              </a:lnSpc>
              <a:spcBef>
                <a:spcPts val="1000"/>
              </a:spcBef>
              <a:spcAft>
                <a:spcPts val="0"/>
              </a:spcAft>
              <a:buSzPts val="2800"/>
              <a:buChar char="•"/>
            </a:pPr>
            <a:r>
              <a:rPr lang="en-US" sz="2800"/>
              <a:t>If a form field (fname) is empty, the required attribute prevents this form from being submitted</a:t>
            </a:r>
            <a:endParaRPr sz="2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a:t>
            </a:r>
            <a:endParaRPr/>
          </a:p>
        </p:txBody>
      </p:sp>
      <p:sp>
        <p:nvSpPr>
          <p:cNvPr id="407" name="Google Shape;407;p5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sz="2800"/>
              <a:t>Data validation is the process of ensuring that user input is clean, correct, and useful.</a:t>
            </a:r>
            <a:endParaRPr/>
          </a:p>
          <a:p>
            <a:pPr indent="0" lvl="0" marL="0" rtl="0" algn="l">
              <a:lnSpc>
                <a:spcPct val="150000"/>
              </a:lnSpc>
              <a:spcBef>
                <a:spcPts val="1000"/>
              </a:spcBef>
              <a:spcAft>
                <a:spcPts val="0"/>
              </a:spcAft>
              <a:buSzPts val="2800"/>
              <a:buNone/>
            </a:pPr>
            <a:r>
              <a:rPr lang="en-US" sz="2800">
                <a:solidFill>
                  <a:srgbClr val="BFBFBF"/>
                </a:solidFill>
              </a:rPr>
              <a:t>Typical validation tasks are:</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filled in all required fields?</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a valid date?</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text in a numeric field?</a:t>
            </a:r>
            <a:endParaRPr sz="2800">
              <a:solidFill>
                <a:srgbClr val="BFBFB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a:t>
            </a:r>
            <a:endParaRPr/>
          </a:p>
        </p:txBody>
      </p:sp>
      <p:sp>
        <p:nvSpPr>
          <p:cNvPr id="413" name="Google Shape;413;p5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Data validation is the process of ensuring that user input is clean, correct, and useful.</a:t>
            </a:r>
            <a:endParaRPr/>
          </a:p>
          <a:p>
            <a:pPr indent="0" lvl="0" marL="0" rtl="0" algn="l">
              <a:lnSpc>
                <a:spcPct val="150000"/>
              </a:lnSpc>
              <a:spcBef>
                <a:spcPts val="1000"/>
              </a:spcBef>
              <a:spcAft>
                <a:spcPts val="0"/>
              </a:spcAft>
              <a:buSzPts val="2800"/>
              <a:buNone/>
            </a:pPr>
            <a:r>
              <a:rPr lang="en-US" sz="2800"/>
              <a:t>Typical validation tasks are:</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filled in all required fields?</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a valid date?</a:t>
            </a:r>
            <a:endParaRPr/>
          </a:p>
          <a:p>
            <a:pPr indent="-228600" lvl="0" marL="228600"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text in a numeric field?</a:t>
            </a:r>
            <a:endParaRPr sz="2800">
              <a:solidFill>
                <a:srgbClr val="BFBFB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a:t>
            </a:r>
            <a:endParaRPr/>
          </a:p>
        </p:txBody>
      </p:sp>
      <p:sp>
        <p:nvSpPr>
          <p:cNvPr id="419" name="Google Shape;419;p5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Data validation is the process of ensuring that user input is clean, correct, and useful.</a:t>
            </a:r>
            <a:endParaRPr/>
          </a:p>
          <a:p>
            <a:pPr indent="0" lvl="0" marL="0" rtl="0" algn="l">
              <a:lnSpc>
                <a:spcPct val="150000"/>
              </a:lnSpc>
              <a:spcBef>
                <a:spcPts val="1000"/>
              </a:spcBef>
              <a:spcAft>
                <a:spcPts val="0"/>
              </a:spcAft>
              <a:buSzPts val="2800"/>
              <a:buNone/>
            </a:pPr>
            <a:r>
              <a:rPr lang="en-US" sz="2800">
                <a:solidFill>
                  <a:srgbClr val="BFBFBF"/>
                </a:solidFill>
              </a:rPr>
              <a:t>Typical validation tasks are:</a:t>
            </a:r>
            <a:endParaRPr/>
          </a:p>
          <a:p>
            <a:pPr indent="-338138" lvl="0" marL="338138" rtl="0" algn="l">
              <a:lnSpc>
                <a:spcPct val="150000"/>
              </a:lnSpc>
              <a:spcBef>
                <a:spcPts val="1000"/>
              </a:spcBef>
              <a:spcAft>
                <a:spcPts val="0"/>
              </a:spcAft>
              <a:buSzPts val="2800"/>
              <a:buFont typeface="Noto Sans Symbols"/>
              <a:buChar char="✔"/>
            </a:pPr>
            <a:r>
              <a:rPr lang="en-US" sz="2800"/>
              <a:t>has the user filled in all required fields?</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a valid date?</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text in a numeric field?</a:t>
            </a:r>
            <a:endParaRPr sz="2800">
              <a:solidFill>
                <a:srgbClr val="BFBFB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a:t>
            </a:r>
            <a:endParaRPr/>
          </a:p>
        </p:txBody>
      </p:sp>
      <p:sp>
        <p:nvSpPr>
          <p:cNvPr id="425" name="Google Shape;425;p5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Data validation is the process of ensuring that user input is clean, correct, and useful.</a:t>
            </a:r>
            <a:endParaRPr/>
          </a:p>
          <a:p>
            <a:pPr indent="0" lvl="0" marL="0" rtl="0" algn="l">
              <a:lnSpc>
                <a:spcPct val="150000"/>
              </a:lnSpc>
              <a:spcBef>
                <a:spcPts val="1000"/>
              </a:spcBef>
              <a:spcAft>
                <a:spcPts val="0"/>
              </a:spcAft>
              <a:buSzPts val="2800"/>
              <a:buNone/>
            </a:pPr>
            <a:r>
              <a:rPr lang="en-US" sz="2800">
                <a:solidFill>
                  <a:srgbClr val="BFBFBF"/>
                </a:solidFill>
              </a:rPr>
              <a:t>Typical validation tasks are:</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filled in all required fields?</a:t>
            </a:r>
            <a:endParaRPr/>
          </a:p>
          <a:p>
            <a:pPr indent="-338138" lvl="0" marL="338138" rtl="0" algn="l">
              <a:lnSpc>
                <a:spcPct val="150000"/>
              </a:lnSpc>
              <a:spcBef>
                <a:spcPts val="1000"/>
              </a:spcBef>
              <a:spcAft>
                <a:spcPts val="0"/>
              </a:spcAft>
              <a:buSzPts val="2800"/>
              <a:buFont typeface="Noto Sans Symbols"/>
              <a:buChar char="✔"/>
            </a:pPr>
            <a:r>
              <a:rPr lang="en-US" sz="2800"/>
              <a:t>has the user entered a valid date?</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text in a numeric field?</a:t>
            </a:r>
            <a:endParaRPr sz="2800">
              <a:solidFill>
                <a:srgbClr val="BFBFB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a:t>
            </a:r>
            <a:endParaRPr/>
          </a:p>
        </p:txBody>
      </p:sp>
      <p:sp>
        <p:nvSpPr>
          <p:cNvPr id="431" name="Google Shape;431;p5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Data validation is the process of ensuring that user input is clean, correct, and useful.</a:t>
            </a:r>
            <a:endParaRPr/>
          </a:p>
          <a:p>
            <a:pPr indent="0" lvl="0" marL="0" rtl="0" algn="l">
              <a:lnSpc>
                <a:spcPct val="150000"/>
              </a:lnSpc>
              <a:spcBef>
                <a:spcPts val="1000"/>
              </a:spcBef>
              <a:spcAft>
                <a:spcPts val="0"/>
              </a:spcAft>
              <a:buSzPts val="2800"/>
              <a:buNone/>
            </a:pPr>
            <a:r>
              <a:rPr lang="en-US" sz="2800">
                <a:solidFill>
                  <a:srgbClr val="BFBFBF"/>
                </a:solidFill>
              </a:rPr>
              <a:t>Typical validation tasks are:</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filled in all required fields?</a:t>
            </a:r>
            <a:endParaRPr/>
          </a:p>
          <a:p>
            <a:pPr indent="-338138" lvl="0" marL="338138" rtl="0" algn="l">
              <a:lnSpc>
                <a:spcPct val="150000"/>
              </a:lnSpc>
              <a:spcBef>
                <a:spcPts val="1000"/>
              </a:spcBef>
              <a:spcAft>
                <a:spcPts val="0"/>
              </a:spcAft>
              <a:buClr>
                <a:srgbClr val="BFBFBF"/>
              </a:buClr>
              <a:buSzPts val="2800"/>
              <a:buFont typeface="Noto Sans Symbols"/>
              <a:buChar char="✔"/>
            </a:pPr>
            <a:r>
              <a:rPr lang="en-US" sz="2800">
                <a:solidFill>
                  <a:srgbClr val="BFBFBF"/>
                </a:solidFill>
              </a:rPr>
              <a:t>has the user entered a valid date?</a:t>
            </a:r>
            <a:endParaRPr/>
          </a:p>
          <a:p>
            <a:pPr indent="-338138" lvl="0" marL="338138" rtl="0" algn="l">
              <a:lnSpc>
                <a:spcPct val="150000"/>
              </a:lnSpc>
              <a:spcBef>
                <a:spcPts val="1000"/>
              </a:spcBef>
              <a:spcAft>
                <a:spcPts val="0"/>
              </a:spcAft>
              <a:buSzPts val="2800"/>
              <a:buFont typeface="Noto Sans Symbols"/>
              <a:buChar char="✔"/>
            </a:pPr>
            <a:r>
              <a:rPr lang="en-US" sz="2800"/>
              <a:t>has the user entered text in a numeric field?</a:t>
            </a:r>
            <a:endParaRPr sz="2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	</a:t>
            </a:r>
            <a:endParaRPr/>
          </a:p>
        </p:txBody>
      </p:sp>
      <p:sp>
        <p:nvSpPr>
          <p:cNvPr id="437" name="Google Shape;437;p5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Most often, the purpose of data validation is to ensure correct user input.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Validation can be defined by many different methods, and deployed in many different ways.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Server side validation is performed by a web server, after input has been sent to the server.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Client side validation is performed by a web browser, before input is sent to a web server.</a:t>
            </a:r>
            <a:endParaRPr sz="2800">
              <a:solidFill>
                <a:srgbClr val="BFBFB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	</a:t>
            </a:r>
            <a:endParaRPr/>
          </a:p>
        </p:txBody>
      </p:sp>
      <p:sp>
        <p:nvSpPr>
          <p:cNvPr id="443" name="Google Shape;443;p5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Most often, the purpose of data validation is to ensure correct user input.</a:t>
            </a:r>
            <a:endParaRPr/>
          </a:p>
          <a:p>
            <a:pPr indent="-228600" lvl="0" marL="228600" rtl="0" algn="just">
              <a:lnSpc>
                <a:spcPct val="150000"/>
              </a:lnSpc>
              <a:spcBef>
                <a:spcPts val="1000"/>
              </a:spcBef>
              <a:spcAft>
                <a:spcPts val="0"/>
              </a:spcAft>
              <a:buSzPts val="2800"/>
              <a:buChar char="•"/>
            </a:pPr>
            <a:r>
              <a:rPr lang="en-US" sz="2800"/>
              <a:t>Validation can be defined by many different methods, and deployed in many different ways.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Server side validation is performed by a web server, after input has been sent to the server.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Client side validation is performed by a web browser, before input is sent to a web server.</a:t>
            </a:r>
            <a:endParaRPr sz="2800">
              <a:solidFill>
                <a:srgbClr val="BFBFB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	</a:t>
            </a:r>
            <a:endParaRPr/>
          </a:p>
        </p:txBody>
      </p:sp>
      <p:sp>
        <p:nvSpPr>
          <p:cNvPr id="449" name="Google Shape;449;p5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Most often, the purpose of data validation is to ensure correct user input.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Validation can be defined by many different methods, and deployed in many different ways.</a:t>
            </a:r>
            <a:endParaRPr/>
          </a:p>
          <a:p>
            <a:pPr indent="-228600" lvl="0" marL="228600" rtl="0" algn="just">
              <a:lnSpc>
                <a:spcPct val="150000"/>
              </a:lnSpc>
              <a:spcBef>
                <a:spcPts val="1000"/>
              </a:spcBef>
              <a:spcAft>
                <a:spcPts val="0"/>
              </a:spcAft>
              <a:buSzPts val="2800"/>
              <a:buChar char="•"/>
            </a:pPr>
            <a:r>
              <a:rPr lang="en-US" sz="2800"/>
              <a:t>Server side validation is performed by a web server, after input has been sent to the server.</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Client side validation is performed by a web browser, before input is sent to a web server.</a:t>
            </a:r>
            <a:endParaRPr sz="2800">
              <a:solidFill>
                <a:srgbClr val="BFBFB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a:t>
            </a:r>
            <a:r>
              <a:rPr lang="en-US">
                <a:solidFill>
                  <a:srgbClr val="FFC000"/>
                </a:solidFill>
              </a:rPr>
              <a:t>DOM</a:t>
            </a:r>
            <a:r>
              <a:rPr lang="en-US"/>
              <a:t> is Required?</a:t>
            </a:r>
            <a:endParaRPr/>
          </a:p>
        </p:txBody>
      </p:sp>
      <p:sp>
        <p:nvSpPr>
          <p:cNvPr id="130" name="Google Shape;130;p6"/>
          <p:cNvSpPr txBox="1"/>
          <p:nvPr>
            <p:ph idx="1" type="body"/>
          </p:nvPr>
        </p:nvSpPr>
        <p:spPr>
          <a:xfrm>
            <a:off x="900119" y="1887732"/>
            <a:ext cx="7343762" cy="3922225"/>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800"/>
              <a:buNone/>
            </a:pPr>
            <a:r>
              <a:rPr lang="en-US" sz="2800"/>
              <a:t>Javascript interprets DOM easily i.e javascript can not understand the tags(&lt;h1&gt;H&lt;/h1&gt;) in HTML document but can understand object h1 in DOM. Now, Javascript can access each of the objects </a:t>
            </a:r>
            <a:r>
              <a:rPr lang="en-US" sz="2800">
                <a:solidFill>
                  <a:srgbClr val="FF0000"/>
                </a:solidFill>
              </a:rPr>
              <a:t>(h1, p, etc) </a:t>
            </a:r>
            <a:r>
              <a:rPr lang="en-US" sz="2800"/>
              <a:t>by using different functions.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Data Validation	</a:t>
            </a:r>
            <a:endParaRPr/>
          </a:p>
        </p:txBody>
      </p:sp>
      <p:sp>
        <p:nvSpPr>
          <p:cNvPr id="455" name="Google Shape;455;p6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Most often, the purpose of data validation is to ensure correct user input.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Validation can be defined by many different methods, and deployed in many different ways.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Server side validation is performed by a web server, after input has been sent to the server.</a:t>
            </a:r>
            <a:endParaRPr/>
          </a:p>
          <a:p>
            <a:pPr indent="-228600" lvl="0" marL="228600" rtl="0" algn="just">
              <a:lnSpc>
                <a:spcPct val="150000"/>
              </a:lnSpc>
              <a:spcBef>
                <a:spcPts val="1000"/>
              </a:spcBef>
              <a:spcAft>
                <a:spcPts val="0"/>
              </a:spcAft>
              <a:buSzPts val="2800"/>
              <a:buChar char="•"/>
            </a:pPr>
            <a:r>
              <a:rPr lang="en-US" sz="2800"/>
              <a:t>Client side validation is performed by a web browser, before input is sent to a web server.</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HTML</a:t>
            </a:r>
            <a:r>
              <a:rPr lang="en-US"/>
              <a:t> Constraint Validation</a:t>
            </a:r>
            <a:endParaRPr/>
          </a:p>
        </p:txBody>
      </p:sp>
      <p:sp>
        <p:nvSpPr>
          <p:cNvPr id="461" name="Google Shape;461;p61"/>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HTML5 introduced a new HTML validation concept called constraint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constraint validation is based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HTML Input Attributes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CSS Pseudo Selectors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DOM Properties and Methods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HTML</a:t>
            </a:r>
            <a:r>
              <a:rPr lang="en-US"/>
              <a:t> Constraint Validation</a:t>
            </a:r>
            <a:endParaRPr/>
          </a:p>
        </p:txBody>
      </p:sp>
      <p:sp>
        <p:nvSpPr>
          <p:cNvPr id="467" name="Google Shape;467;p6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HTML5 introduced a new HTML validation concept called constraint validation.</a:t>
            </a:r>
            <a:endParaRPr/>
          </a:p>
          <a:p>
            <a:pPr indent="-228600" lvl="0" marL="228600" rtl="0" algn="just">
              <a:lnSpc>
                <a:spcPct val="150000"/>
              </a:lnSpc>
              <a:spcBef>
                <a:spcPts val="1000"/>
              </a:spcBef>
              <a:spcAft>
                <a:spcPts val="0"/>
              </a:spcAft>
              <a:buSzPts val="2800"/>
              <a:buChar char="•"/>
            </a:pPr>
            <a:r>
              <a:rPr lang="en-US" sz="2800"/>
              <a:t>HTML constraint validation is based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HTML Input Attributes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CSS Pseudo Selectors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DOM Properties and Methods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HTML</a:t>
            </a:r>
            <a:r>
              <a:rPr lang="en-US"/>
              <a:t> Constraint Validation</a:t>
            </a:r>
            <a:endParaRPr/>
          </a:p>
        </p:txBody>
      </p:sp>
      <p:sp>
        <p:nvSpPr>
          <p:cNvPr id="473" name="Google Shape;473;p6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HTML5 introduced a new HTML validation concept called constraint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constraint validation is based on:</a:t>
            </a:r>
            <a:endParaRPr/>
          </a:p>
          <a:p>
            <a:pPr indent="-228600" lvl="0" marL="228600" rtl="0" algn="just">
              <a:lnSpc>
                <a:spcPct val="150000"/>
              </a:lnSpc>
              <a:spcBef>
                <a:spcPts val="1000"/>
              </a:spcBef>
              <a:spcAft>
                <a:spcPts val="0"/>
              </a:spcAft>
              <a:buSzPts val="2800"/>
              <a:buChar char="•"/>
            </a:pPr>
            <a:r>
              <a:rPr lang="en-US" sz="2800"/>
              <a:t>Constraint validation HTML Input Attributes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CSS Pseudo Selectors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DOM Properties and Methods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HTML</a:t>
            </a:r>
            <a:r>
              <a:rPr lang="en-US"/>
              <a:t> Constraint Validation</a:t>
            </a:r>
            <a:endParaRPr/>
          </a:p>
        </p:txBody>
      </p:sp>
      <p:sp>
        <p:nvSpPr>
          <p:cNvPr id="479" name="Google Shape;479;p6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HTML5 introduced a new HTML validation concept called constraint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constraint validation is based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HTML Input Attributes</a:t>
            </a:r>
            <a:endParaRPr/>
          </a:p>
          <a:p>
            <a:pPr indent="-228600" lvl="0" marL="228600" rtl="0" algn="just">
              <a:lnSpc>
                <a:spcPct val="150000"/>
              </a:lnSpc>
              <a:spcBef>
                <a:spcPts val="1000"/>
              </a:spcBef>
              <a:spcAft>
                <a:spcPts val="0"/>
              </a:spcAft>
              <a:buSzPts val="2800"/>
              <a:buChar char="•"/>
            </a:pPr>
            <a:r>
              <a:rPr lang="en-US" sz="2800"/>
              <a:t>Constraint validation CSS Pseudo Selectors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DOM Properties and Methods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HTML</a:t>
            </a:r>
            <a:r>
              <a:rPr lang="en-US"/>
              <a:t> Constraint Validation</a:t>
            </a:r>
            <a:endParaRPr/>
          </a:p>
        </p:txBody>
      </p:sp>
      <p:sp>
        <p:nvSpPr>
          <p:cNvPr id="485" name="Google Shape;485;p6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HTML5 introduced a new HTML validation concept called constraint validation.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HTML constraint validation is based on:</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HTML Input Attributes</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Constraint validation CSS Pseudo Selectors</a:t>
            </a:r>
            <a:endParaRPr/>
          </a:p>
          <a:p>
            <a:pPr indent="-228600" lvl="0" marL="228600" rtl="0" algn="just">
              <a:lnSpc>
                <a:spcPct val="150000"/>
              </a:lnSpc>
              <a:spcBef>
                <a:spcPts val="1000"/>
              </a:spcBef>
              <a:spcAft>
                <a:spcPts val="0"/>
              </a:spcAft>
              <a:buSzPts val="2800"/>
              <a:buChar char="•"/>
            </a:pPr>
            <a:r>
              <a:rPr lang="en-US" sz="2800"/>
              <a:t>Constraint validation DOM Properties and Methods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Contraint Validation </a:t>
            </a:r>
            <a:r>
              <a:rPr lang="en-US">
                <a:solidFill>
                  <a:srgbClr val="FFC000"/>
                </a:solidFill>
              </a:rPr>
              <a:t>HTML Input Attribues</a:t>
            </a:r>
            <a:endParaRPr>
              <a:solidFill>
                <a:srgbClr val="FFC000"/>
              </a:solidFill>
            </a:endParaRPr>
          </a:p>
        </p:txBody>
      </p:sp>
      <p:graphicFrame>
        <p:nvGraphicFramePr>
          <p:cNvPr id="491" name="Google Shape;491;p66"/>
          <p:cNvGraphicFramePr/>
          <p:nvPr/>
        </p:nvGraphicFramePr>
        <p:xfrm>
          <a:off x="777907" y="2124222"/>
          <a:ext cx="3000000" cy="3000000"/>
        </p:xfrm>
        <a:graphic>
          <a:graphicData uri="http://schemas.openxmlformats.org/drawingml/2006/table">
            <a:tbl>
              <a:tblPr>
                <a:noFill/>
                <a:tableStyleId>{7B1B2600-5514-42C8-8D26-3F57E4F49D75}</a:tableStyleId>
              </a:tblPr>
              <a:tblGrid>
                <a:gridCol w="1944850"/>
                <a:gridCol w="5844475"/>
              </a:tblGrid>
              <a:tr h="472275">
                <a:tc>
                  <a:txBody>
                    <a:bodyPr/>
                    <a:lstStyle/>
                    <a:p>
                      <a:pPr indent="0" lvl="0" marL="0" marR="0" rtl="0" algn="ctr">
                        <a:spcBef>
                          <a:spcPts val="0"/>
                        </a:spcBef>
                        <a:spcAft>
                          <a:spcPts val="0"/>
                        </a:spcAft>
                        <a:buNone/>
                      </a:pPr>
                      <a:r>
                        <a:rPr lang="en-US" sz="1800" u="none" cap="none" strike="noStrike">
                          <a:solidFill>
                            <a:schemeClr val="dk1"/>
                          </a:solidFill>
                          <a:highlight>
                            <a:srgbClr val="FFFF00"/>
                          </a:highlight>
                        </a:rPr>
                        <a:t>Attribute</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chemeClr val="dk1"/>
                          </a:solidFill>
                          <a:highlight>
                            <a:srgbClr val="FFFF00"/>
                          </a:highlight>
                        </a:rPr>
                        <a:t>Description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56175">
                <a:tc>
                  <a:txBody>
                    <a:bodyPr/>
                    <a:lstStyle/>
                    <a:p>
                      <a:pPr indent="0" lvl="0" marL="0" marR="0" rtl="0" algn="ctr">
                        <a:spcBef>
                          <a:spcPts val="0"/>
                        </a:spcBef>
                        <a:spcAft>
                          <a:spcPts val="0"/>
                        </a:spcAft>
                        <a:buNone/>
                      </a:pPr>
                      <a:r>
                        <a:rPr lang="en-US" sz="1800" u="none" cap="none" strike="noStrike"/>
                        <a:t>disabled</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Specifies that the input element should be disabled</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478300">
                <a:tc>
                  <a:txBody>
                    <a:bodyPr/>
                    <a:lstStyle/>
                    <a:p>
                      <a:pPr indent="0" lvl="0" marL="0" marR="0" rtl="0" algn="ctr">
                        <a:spcBef>
                          <a:spcPts val="0"/>
                        </a:spcBef>
                        <a:spcAft>
                          <a:spcPts val="0"/>
                        </a:spcAft>
                        <a:buNone/>
                      </a:pPr>
                      <a:r>
                        <a:rPr lang="en-US" sz="1800" u="none" cap="none" strike="noStrike"/>
                        <a:t>max</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Specifies the maximum value of an input element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975">
                <a:tc>
                  <a:txBody>
                    <a:bodyPr/>
                    <a:lstStyle/>
                    <a:p>
                      <a:pPr indent="0" lvl="0" marL="0" marR="0" rtl="0" algn="ctr">
                        <a:spcBef>
                          <a:spcPts val="0"/>
                        </a:spcBef>
                        <a:spcAft>
                          <a:spcPts val="0"/>
                        </a:spcAft>
                        <a:buNone/>
                      </a:pPr>
                      <a:r>
                        <a:rPr lang="en-US" sz="1800" u="none" cap="none" strike="noStrike"/>
                        <a:t>min</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Specifies the minimum value of an input element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422025">
                <a:tc>
                  <a:txBody>
                    <a:bodyPr/>
                    <a:lstStyle/>
                    <a:p>
                      <a:pPr indent="0" lvl="0" marL="0" marR="0" rtl="0" algn="ctr">
                        <a:spcBef>
                          <a:spcPts val="0"/>
                        </a:spcBef>
                        <a:spcAft>
                          <a:spcPts val="0"/>
                        </a:spcAft>
                        <a:buNone/>
                      </a:pPr>
                      <a:r>
                        <a:rPr lang="en-US" sz="1800" u="none" cap="none" strike="noStrike"/>
                        <a:t>pattern</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Specifies the value pattern of an input element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22025">
                <a:tc>
                  <a:txBody>
                    <a:bodyPr/>
                    <a:lstStyle/>
                    <a:p>
                      <a:pPr indent="0" lvl="0" marL="0" marR="0" rtl="0" algn="ctr">
                        <a:spcBef>
                          <a:spcPts val="0"/>
                        </a:spcBef>
                        <a:spcAft>
                          <a:spcPts val="0"/>
                        </a:spcAft>
                        <a:buNone/>
                      </a:pPr>
                      <a:r>
                        <a:rPr lang="en-US" sz="1800" u="none" cap="none" strike="noStrike"/>
                        <a:t>required</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Specifies that the input field requires an element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393900">
                <a:tc>
                  <a:txBody>
                    <a:bodyPr/>
                    <a:lstStyle/>
                    <a:p>
                      <a:pPr indent="0" lvl="0" marL="0" marR="0" rtl="0" algn="ctr">
                        <a:spcBef>
                          <a:spcPts val="0"/>
                        </a:spcBef>
                        <a:spcAft>
                          <a:spcPts val="0"/>
                        </a:spcAft>
                        <a:buNone/>
                      </a:pPr>
                      <a:r>
                        <a:rPr lang="en-US" sz="1800" u="none" cap="none" strike="noStrike"/>
                        <a:t>type </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Specifies the type of an input element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called an </a:t>
            </a:r>
            <a:r>
              <a:rPr lang="en-US">
                <a:solidFill>
                  <a:srgbClr val="FFC000"/>
                </a:solidFill>
              </a:rPr>
              <a:t>Object Model</a:t>
            </a:r>
            <a:r>
              <a:rPr lang="en-US"/>
              <a:t>?</a:t>
            </a:r>
            <a:endParaRPr/>
          </a:p>
        </p:txBody>
      </p:sp>
      <p:sp>
        <p:nvSpPr>
          <p:cNvPr id="136" name="Google Shape;136;p7"/>
          <p:cNvSpPr txBox="1"/>
          <p:nvPr>
            <p:ph idx="1" type="body"/>
          </p:nvPr>
        </p:nvSpPr>
        <p:spPr>
          <a:xfrm>
            <a:off x="886051" y="1845529"/>
            <a:ext cx="7371898" cy="3823751"/>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50000"/>
              </a:lnSpc>
              <a:spcBef>
                <a:spcPts val="0"/>
              </a:spcBef>
              <a:spcAft>
                <a:spcPts val="0"/>
              </a:spcAft>
              <a:buSzPts val="2800"/>
              <a:buNone/>
            </a:pPr>
            <a:r>
              <a:rPr lang="en-US" sz="2800"/>
              <a:t>Documents are modeled using objects and the model includes not only the structure of a document but also the behavior of a document and the objects of which it is composed of like tag elements with </a:t>
            </a:r>
            <a:r>
              <a:rPr lang="en-US" sz="2800">
                <a:solidFill>
                  <a:srgbClr val="FF0000"/>
                </a:solidFill>
              </a:rPr>
              <a:t>attributes in HTML.</a:t>
            </a:r>
            <a:endParaRPr sz="2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BF1CF"/>
              </a:buClr>
              <a:buSzPts val="3600"/>
              <a:buFont typeface="Arial"/>
              <a:buNone/>
            </a:pPr>
            <a:r>
              <a:rPr lang="en-US"/>
              <a:t>Properties of </a:t>
            </a:r>
            <a:r>
              <a:rPr lang="en-US">
                <a:solidFill>
                  <a:srgbClr val="FFC000"/>
                </a:solidFill>
              </a:rPr>
              <a:t>DOM</a:t>
            </a:r>
            <a:endParaRPr/>
          </a:p>
        </p:txBody>
      </p:sp>
      <p:sp>
        <p:nvSpPr>
          <p:cNvPr id="142" name="Google Shape;142;p8"/>
          <p:cNvSpPr txBox="1"/>
          <p:nvPr>
            <p:ph idx="1" type="body"/>
          </p:nvPr>
        </p:nvSpPr>
        <p:spPr>
          <a:xfrm>
            <a:off x="984525" y="2403389"/>
            <a:ext cx="7174950" cy="2051222"/>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800"/>
              <a:buNone/>
            </a:pPr>
            <a:r>
              <a:rPr lang="en-US" sz="2800"/>
              <a:t>Let’s see the properties of the document object that can be accessed and modified by the document object.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BF1CF"/>
              </a:buClr>
              <a:buSzPts val="3600"/>
              <a:buFont typeface="Arial"/>
              <a:buNone/>
            </a:pPr>
            <a:r>
              <a:rPr lang="en-US"/>
              <a:t>Properties of </a:t>
            </a:r>
            <a:r>
              <a:rPr lang="en-US">
                <a:solidFill>
                  <a:srgbClr val="FFC000"/>
                </a:solidFill>
              </a:rPr>
              <a:t>DOM</a:t>
            </a:r>
            <a:endParaRPr/>
          </a:p>
        </p:txBody>
      </p:sp>
      <p:pic>
        <p:nvPicPr>
          <p:cNvPr id="148" name="Google Shape;148;p9"/>
          <p:cNvPicPr preferRelativeResize="0"/>
          <p:nvPr/>
        </p:nvPicPr>
        <p:blipFill rotWithShape="1">
          <a:blip r:embed="rId3">
            <a:alphaModFix/>
          </a:blip>
          <a:srcRect b="0" l="0" r="0" t="0"/>
          <a:stretch/>
        </p:blipFill>
        <p:spPr>
          <a:xfrm>
            <a:off x="182880" y="1378635"/>
            <a:ext cx="8825031" cy="53175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