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imJXEcwZfWuzwtHGQOEsUQh+YL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2A83AD-9F96-4E8C-8198-0838F21282A3}">
  <a:tblStyle styleId="{BD2A83AD-9F96-4E8C-8198-0838F21282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47"/>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47"/>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47"/>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47"/>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16" name="Google Shape;16;p47"/>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17" name="Google Shape;17;p47"/>
          <p:cNvGrpSpPr/>
          <p:nvPr/>
        </p:nvGrpSpPr>
        <p:grpSpPr>
          <a:xfrm>
            <a:off x="9542" y="1773019"/>
            <a:ext cx="5251703" cy="1446550"/>
            <a:chOff x="1109436" y="3091879"/>
            <a:chExt cx="4449031" cy="1446550"/>
          </a:xfrm>
        </p:grpSpPr>
        <p:sp>
          <p:nvSpPr>
            <p:cNvPr id="18" name="Google Shape;18;p47"/>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47"/>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0" name="Google Shape;20;p47"/>
          <p:cNvGrpSpPr/>
          <p:nvPr/>
        </p:nvGrpSpPr>
        <p:grpSpPr>
          <a:xfrm>
            <a:off x="195423" y="5604518"/>
            <a:ext cx="3947738" cy="546850"/>
            <a:chOff x="426720" y="4559594"/>
            <a:chExt cx="4084544" cy="546850"/>
          </a:xfrm>
        </p:grpSpPr>
        <p:sp>
          <p:nvSpPr>
            <p:cNvPr id="21" name="Google Shape;21;p47"/>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47"/>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6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6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6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61"/>
          <p:cNvSpPr/>
          <p:nvPr>
            <p:ph idx="2" type="pic"/>
          </p:nvPr>
        </p:nvSpPr>
        <p:spPr>
          <a:xfrm>
            <a:off x="3887391" y="987426"/>
            <a:ext cx="4629150" cy="4873625"/>
          </a:xfrm>
          <a:prstGeom prst="rect">
            <a:avLst/>
          </a:prstGeom>
          <a:noFill/>
          <a:ln>
            <a:noFill/>
          </a:ln>
        </p:spPr>
      </p:sp>
      <p:sp>
        <p:nvSpPr>
          <p:cNvPr id="80" name="Google Shape;80;p6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6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6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102" name="Shape 102"/>
        <p:cNvGrpSpPr/>
        <p:nvPr/>
      </p:nvGrpSpPr>
      <p:grpSpPr>
        <a:xfrm>
          <a:off x="0" y="0"/>
          <a:ext cx="0" cy="0"/>
          <a:chOff x="0" y="0"/>
          <a:chExt cx="0" cy="0"/>
        </a:xfrm>
      </p:grpSpPr>
      <p:sp>
        <p:nvSpPr>
          <p:cNvPr id="103" name="Google Shape;103;p51"/>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5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51"/>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6" name="Google Shape;106;p51"/>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48"/>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48"/>
          <p:cNvSpPr txBox="1"/>
          <p:nvPr>
            <p:ph idx="1" type="body"/>
          </p:nvPr>
        </p:nvSpPr>
        <p:spPr>
          <a:xfrm>
            <a:off x="812221" y="2886074"/>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48"/>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48"/>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28" name="Google Shape;28;p48"/>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49"/>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4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9"/>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9"/>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4" name="Shape 34"/>
        <p:cNvGrpSpPr/>
        <p:nvPr/>
      </p:nvGrpSpPr>
      <p:grpSpPr>
        <a:xfrm>
          <a:off x="0" y="0"/>
          <a:ext cx="0" cy="0"/>
          <a:chOff x="0" y="0"/>
          <a:chExt cx="0" cy="0"/>
        </a:xfrm>
      </p:grpSpPr>
      <p:sp>
        <p:nvSpPr>
          <p:cNvPr id="35" name="Google Shape;35;p52"/>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6" name="Shape 36"/>
        <p:cNvGrpSpPr/>
        <p:nvPr/>
      </p:nvGrpSpPr>
      <p:grpSpPr>
        <a:xfrm>
          <a:off x="0" y="0"/>
          <a:ext cx="0" cy="0"/>
          <a:chOff x="0" y="0"/>
          <a:chExt cx="0" cy="0"/>
        </a:xfrm>
      </p:grpSpPr>
      <p:sp>
        <p:nvSpPr>
          <p:cNvPr id="37" name="Google Shape;37;p53"/>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53"/>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53"/>
          <p:cNvSpPr txBox="1"/>
          <p:nvPr>
            <p:ph type="title"/>
          </p:nvPr>
        </p:nvSpPr>
        <p:spPr>
          <a:xfrm>
            <a:off x="361950" y="0"/>
            <a:ext cx="8782050"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3"/>
          <p:cNvSpPr txBox="1"/>
          <p:nvPr>
            <p:ph idx="1" type="body"/>
          </p:nvPr>
        </p:nvSpPr>
        <p:spPr>
          <a:xfrm>
            <a:off x="361950" y="1295400"/>
            <a:ext cx="8582025" cy="5400675"/>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5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5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5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5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99" name="Google Shape;99;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0" name="Google Shape;100;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1" name="Google Shape;101;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Arial"/>
                <a:ea typeface="Arial"/>
                <a:cs typeface="Arial"/>
                <a:sym typeface="Arial"/>
              </a:defRPr>
            </a:lvl1pPr>
            <a:lvl2pPr indent="0" lvl="1" marL="0" marR="0" rtl="0" algn="r">
              <a:spcBef>
                <a:spcPts val="0"/>
              </a:spcBef>
              <a:buNone/>
              <a:defRPr b="0" sz="1200" u="none">
                <a:solidFill>
                  <a:schemeClr val="lt1"/>
                </a:solidFill>
                <a:latin typeface="Arial"/>
                <a:ea typeface="Arial"/>
                <a:cs typeface="Arial"/>
                <a:sym typeface="Arial"/>
              </a:defRPr>
            </a:lvl2pPr>
            <a:lvl3pPr indent="0" lvl="2" marL="0" marR="0" rtl="0" algn="r">
              <a:spcBef>
                <a:spcPts val="0"/>
              </a:spcBef>
              <a:buNone/>
              <a:defRPr b="0" sz="1200" u="none">
                <a:solidFill>
                  <a:schemeClr val="lt1"/>
                </a:solidFill>
                <a:latin typeface="Arial"/>
                <a:ea typeface="Arial"/>
                <a:cs typeface="Arial"/>
                <a:sym typeface="Arial"/>
              </a:defRPr>
            </a:lvl3pPr>
            <a:lvl4pPr indent="0" lvl="3" marL="0" marR="0" rtl="0" algn="r">
              <a:spcBef>
                <a:spcPts val="0"/>
              </a:spcBef>
              <a:buNone/>
              <a:defRPr b="0" sz="1200" u="none">
                <a:solidFill>
                  <a:schemeClr val="lt1"/>
                </a:solidFill>
                <a:latin typeface="Arial"/>
                <a:ea typeface="Arial"/>
                <a:cs typeface="Arial"/>
                <a:sym typeface="Arial"/>
              </a:defRPr>
            </a:lvl4pPr>
            <a:lvl5pPr indent="0" lvl="4" marL="0" marR="0" rtl="0" algn="r">
              <a:spcBef>
                <a:spcPts val="0"/>
              </a:spcBef>
              <a:buNone/>
              <a:defRPr b="0" sz="1200" u="none">
                <a:solidFill>
                  <a:schemeClr val="lt1"/>
                </a:solidFill>
                <a:latin typeface="Arial"/>
                <a:ea typeface="Arial"/>
                <a:cs typeface="Arial"/>
                <a:sym typeface="Arial"/>
              </a:defRPr>
            </a:lvl5pPr>
            <a:lvl6pPr indent="0" lvl="5" marL="0" marR="0" rtl="0" algn="r">
              <a:spcBef>
                <a:spcPts val="0"/>
              </a:spcBef>
              <a:buNone/>
              <a:defRPr b="0" sz="1200" u="none">
                <a:solidFill>
                  <a:schemeClr val="lt1"/>
                </a:solidFill>
                <a:latin typeface="Arial"/>
                <a:ea typeface="Arial"/>
                <a:cs typeface="Arial"/>
                <a:sym typeface="Arial"/>
              </a:defRPr>
            </a:lvl6pPr>
            <a:lvl7pPr indent="0" lvl="6" marL="0" marR="0" rtl="0" algn="r">
              <a:spcBef>
                <a:spcPts val="0"/>
              </a:spcBef>
              <a:buNone/>
              <a:defRPr b="0" sz="1200" u="none">
                <a:solidFill>
                  <a:schemeClr val="lt1"/>
                </a:solidFill>
                <a:latin typeface="Arial"/>
                <a:ea typeface="Arial"/>
                <a:cs typeface="Arial"/>
                <a:sym typeface="Arial"/>
              </a:defRPr>
            </a:lvl7pPr>
            <a:lvl8pPr indent="0" lvl="7" marL="0" marR="0" rtl="0" algn="r">
              <a:spcBef>
                <a:spcPts val="0"/>
              </a:spcBef>
              <a:buNone/>
              <a:defRPr b="0" sz="1200" u="none">
                <a:solidFill>
                  <a:schemeClr val="lt1"/>
                </a:solidFill>
                <a:latin typeface="Arial"/>
                <a:ea typeface="Arial"/>
                <a:cs typeface="Arial"/>
                <a:sym typeface="Arial"/>
              </a:defRPr>
            </a:lvl8pPr>
            <a:lvl9pPr indent="0" lvl="8" marL="0" marR="0" rtl="0" algn="r">
              <a:spcBef>
                <a:spcPts val="0"/>
              </a:spcBef>
              <a:buNone/>
              <a:defRPr b="0" sz="12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w3schools.com/tags/ref_httpmessages.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 Id="rId3" Type="http://schemas.openxmlformats.org/officeDocument/2006/relationships/image" Target="../media/image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is a Developer’s Dream, </a:t>
            </a:r>
            <a:endParaRPr/>
          </a:p>
        </p:txBody>
      </p:sp>
      <p:sp>
        <p:nvSpPr>
          <p:cNvPr id="164" name="Google Shape;164;p10"/>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Update a web page without reloading the page</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Request data from a server - after the page has loaded</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Receive data from a server - after the page has loaded</a:t>
            </a:r>
            <a:endParaRPr/>
          </a:p>
          <a:p>
            <a:pPr indent="-228600" lvl="0" marL="228600" rtl="0" algn="just">
              <a:lnSpc>
                <a:spcPct val="150000"/>
              </a:lnSpc>
              <a:spcBef>
                <a:spcPts val="1000"/>
              </a:spcBef>
              <a:spcAft>
                <a:spcPts val="0"/>
              </a:spcAft>
              <a:buSzPts val="2600"/>
              <a:buChar char="•"/>
            </a:pPr>
            <a:r>
              <a:rPr lang="en-US">
                <a:solidFill>
                  <a:srgbClr val="FF0000"/>
                </a:solidFill>
              </a:rPr>
              <a:t>Send data to a server </a:t>
            </a:r>
            <a:r>
              <a:rPr lang="en-US"/>
              <a:t>- in the background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t>
            </a:r>
            <a:r>
              <a:rPr lang="en-US">
                <a:solidFill>
                  <a:srgbClr val="FFC000"/>
                </a:solidFill>
              </a:rPr>
              <a:t>AJAX</a:t>
            </a:r>
            <a:r>
              <a:rPr lang="en-US"/>
              <a:t>?</a:t>
            </a:r>
            <a:endParaRPr/>
          </a:p>
        </p:txBody>
      </p:sp>
      <p:sp>
        <p:nvSpPr>
          <p:cNvPr id="170" name="Google Shape;170;p11"/>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solidFill>
                  <a:srgbClr val="FF0000"/>
                </a:solidFill>
              </a:rPr>
              <a:t>AJAX</a:t>
            </a:r>
            <a:r>
              <a:rPr lang="en-US"/>
              <a:t> = Asynchronous JavaScript And XML.</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is not a programming language.</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just uses a combination of:</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 browser built-in XMLHttpRequest object (to request data from a web server)</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JavaScript and HTML DOM (to display or use the data)</a:t>
            </a:r>
            <a:endParaRPr>
              <a:solidFill>
                <a:srgbClr val="BFBFB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t>
            </a:r>
            <a:r>
              <a:rPr lang="en-US">
                <a:solidFill>
                  <a:srgbClr val="FFC000"/>
                </a:solidFill>
              </a:rPr>
              <a:t>AJAX</a:t>
            </a:r>
            <a:r>
              <a:rPr lang="en-US"/>
              <a:t>?</a:t>
            </a:r>
            <a:endParaRPr/>
          </a:p>
        </p:txBody>
      </p:sp>
      <p:sp>
        <p:nvSpPr>
          <p:cNvPr id="176" name="Google Shape;176;p12"/>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AJAX = Asynchronous JavaScript And XML.</a:t>
            </a:r>
            <a:endParaRPr/>
          </a:p>
          <a:p>
            <a:pPr indent="-228600" lvl="0" marL="228600" rtl="0" algn="just">
              <a:lnSpc>
                <a:spcPct val="150000"/>
              </a:lnSpc>
              <a:spcBef>
                <a:spcPts val="1000"/>
              </a:spcBef>
              <a:spcAft>
                <a:spcPts val="0"/>
              </a:spcAft>
              <a:buSzPts val="2600"/>
              <a:buChar char="•"/>
            </a:pPr>
            <a:r>
              <a:rPr lang="en-US">
                <a:solidFill>
                  <a:srgbClr val="FF0000"/>
                </a:solidFill>
              </a:rPr>
              <a:t>AJAX</a:t>
            </a:r>
            <a:r>
              <a:rPr lang="en-US"/>
              <a:t> is not a programming language.</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just uses a combination of:</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 browser built-in XMLHttpRequest object (to request data from a web server)</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JavaScript and HTML DOM (to display or use the data)</a:t>
            </a:r>
            <a:endParaRPr>
              <a:solidFill>
                <a:srgbClr val="BFBFB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t>
            </a:r>
            <a:r>
              <a:rPr lang="en-US">
                <a:solidFill>
                  <a:srgbClr val="FFC000"/>
                </a:solidFill>
              </a:rPr>
              <a:t>AJAX</a:t>
            </a:r>
            <a:r>
              <a:rPr lang="en-US"/>
              <a:t>?</a:t>
            </a:r>
            <a:endParaRPr/>
          </a:p>
        </p:txBody>
      </p:sp>
      <p:sp>
        <p:nvSpPr>
          <p:cNvPr id="182" name="Google Shape;182;p13"/>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AJAX = Asynchronous JavaScript And XML.</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is not a programming language.</a:t>
            </a:r>
            <a:endParaRPr/>
          </a:p>
          <a:p>
            <a:pPr indent="-228600" lvl="0" marL="228600" rtl="0" algn="just">
              <a:lnSpc>
                <a:spcPct val="150000"/>
              </a:lnSpc>
              <a:spcBef>
                <a:spcPts val="1000"/>
              </a:spcBef>
              <a:spcAft>
                <a:spcPts val="0"/>
              </a:spcAft>
              <a:buSzPts val="2600"/>
              <a:buChar char="•"/>
            </a:pPr>
            <a:r>
              <a:rPr lang="en-US">
                <a:solidFill>
                  <a:srgbClr val="FF0000"/>
                </a:solidFill>
              </a:rPr>
              <a:t>AJAX</a:t>
            </a:r>
            <a:r>
              <a:rPr lang="en-US"/>
              <a:t> just uses a combination of:</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 browser built-in XMLHttpRequest object (to request data from a web server)</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JavaScript and HTML DOM (to display or use the data)</a:t>
            </a:r>
            <a:endParaRPr>
              <a:solidFill>
                <a:srgbClr val="BFBFB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t>
            </a:r>
            <a:r>
              <a:rPr lang="en-US">
                <a:solidFill>
                  <a:srgbClr val="FFC000"/>
                </a:solidFill>
              </a:rPr>
              <a:t>AJAX</a:t>
            </a:r>
            <a:r>
              <a:rPr lang="en-US"/>
              <a:t>?</a:t>
            </a:r>
            <a:endParaRPr/>
          </a:p>
        </p:txBody>
      </p:sp>
      <p:sp>
        <p:nvSpPr>
          <p:cNvPr id="188" name="Google Shape;188;p14"/>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AJAX = Asynchronous JavaScript And XML.</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is not a programming language.</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just uses a combination of:</a:t>
            </a:r>
            <a:endParaRPr/>
          </a:p>
          <a:p>
            <a:pPr indent="-228600" lvl="0" marL="228600" rtl="0" algn="just">
              <a:lnSpc>
                <a:spcPct val="150000"/>
              </a:lnSpc>
              <a:spcBef>
                <a:spcPts val="1000"/>
              </a:spcBef>
              <a:spcAft>
                <a:spcPts val="0"/>
              </a:spcAft>
              <a:buSzPts val="2600"/>
              <a:buChar char="•"/>
            </a:pPr>
            <a:r>
              <a:rPr lang="en-US"/>
              <a:t>A browser built-in XMLHttpRequest object </a:t>
            </a:r>
            <a:r>
              <a:rPr lang="en-US">
                <a:solidFill>
                  <a:srgbClr val="FF0000"/>
                </a:solidFill>
              </a:rPr>
              <a:t>(to request data from a web server)</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JavaScript and HTML DOM (to display or use the data)</a:t>
            </a:r>
            <a:endParaRPr>
              <a:solidFill>
                <a:srgbClr val="BFBFB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t>
            </a:r>
            <a:r>
              <a:rPr lang="en-US">
                <a:solidFill>
                  <a:srgbClr val="FFC000"/>
                </a:solidFill>
              </a:rPr>
              <a:t>AJAX</a:t>
            </a:r>
            <a:r>
              <a:rPr lang="en-US"/>
              <a:t>?</a:t>
            </a:r>
            <a:endParaRPr/>
          </a:p>
        </p:txBody>
      </p:sp>
      <p:sp>
        <p:nvSpPr>
          <p:cNvPr id="194" name="Google Shape;194;p15"/>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AJAX = Asynchronous JavaScript And XML.</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is not a programming language.</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AJAX just uses a combination of:</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A browser built-in XMLHttpRequest object (to request data from a web server)</a:t>
            </a:r>
            <a:endParaRPr/>
          </a:p>
          <a:p>
            <a:pPr indent="-228600" lvl="0" marL="228600" rtl="0" algn="just">
              <a:lnSpc>
                <a:spcPct val="150000"/>
              </a:lnSpc>
              <a:spcBef>
                <a:spcPts val="1000"/>
              </a:spcBef>
              <a:spcAft>
                <a:spcPts val="0"/>
              </a:spcAft>
              <a:buSzPts val="2600"/>
              <a:buChar char="•"/>
            </a:pPr>
            <a:r>
              <a:rPr lang="en-US"/>
              <a:t>JavaScript and HTML DOM </a:t>
            </a:r>
            <a:r>
              <a:rPr lang="en-US">
                <a:solidFill>
                  <a:srgbClr val="FF0000"/>
                </a:solidFill>
              </a:rPr>
              <a:t>(to display or use the data)</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What is </a:t>
            </a:r>
            <a:r>
              <a:rPr lang="en-US">
                <a:solidFill>
                  <a:srgbClr val="FFC000"/>
                </a:solidFill>
              </a:rPr>
              <a:t>AJAX</a:t>
            </a:r>
            <a:r>
              <a:rPr lang="en-US"/>
              <a:t>?</a:t>
            </a:r>
            <a:endParaRPr/>
          </a:p>
        </p:txBody>
      </p:sp>
      <p:sp>
        <p:nvSpPr>
          <p:cNvPr id="200" name="Google Shape;200;p16"/>
          <p:cNvSpPr txBox="1"/>
          <p:nvPr>
            <p:ph idx="1" type="body"/>
          </p:nvPr>
        </p:nvSpPr>
        <p:spPr>
          <a:xfrm>
            <a:off x="706395" y="2140738"/>
            <a:ext cx="7424732" cy="3050241"/>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AJAX allows web pages to be updated asynchronously by exchanging data with a web server behind the scenes. This means that it is possible to update parts of a web page, without reloading the whole page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a:t>
            </a:r>
            <a:r>
              <a:rPr lang="en-US">
                <a:solidFill>
                  <a:srgbClr val="FFC000"/>
                </a:solidFill>
              </a:rPr>
              <a:t>AJAX</a:t>
            </a:r>
            <a:r>
              <a:rPr lang="en-US"/>
              <a:t> Works</a:t>
            </a:r>
            <a:endParaRPr/>
          </a:p>
        </p:txBody>
      </p:sp>
      <p:pic>
        <p:nvPicPr>
          <p:cNvPr descr="AJAX" id="206" name="Google Shape;206;p17"/>
          <p:cNvPicPr preferRelativeResize="0"/>
          <p:nvPr>
            <p:ph idx="1" type="body"/>
          </p:nvPr>
        </p:nvPicPr>
        <p:blipFill rotWithShape="1">
          <a:blip r:embed="rId3">
            <a:alphaModFix/>
          </a:blip>
          <a:srcRect b="0" l="0" r="0" t="0"/>
          <a:stretch/>
        </p:blipFill>
        <p:spPr>
          <a:xfrm>
            <a:off x="361950" y="1617785"/>
            <a:ext cx="8374200" cy="488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a:t>
            </a:r>
            <a:r>
              <a:rPr lang="en-US">
                <a:solidFill>
                  <a:srgbClr val="FFC000"/>
                </a:solidFill>
              </a:rPr>
              <a:t>AJAX</a:t>
            </a:r>
            <a:r>
              <a:rPr lang="en-US"/>
              <a:t> Works</a:t>
            </a:r>
            <a:endParaRPr/>
          </a:p>
        </p:txBody>
      </p:sp>
      <p:sp>
        <p:nvSpPr>
          <p:cNvPr id="212" name="Google Shape;212;p18"/>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Autofit/>
          </a:bodyPr>
          <a:lstStyle/>
          <a:p>
            <a:pPr indent="-288925" lvl="0" marL="288925" rtl="0" algn="just">
              <a:lnSpc>
                <a:spcPct val="150000"/>
              </a:lnSpc>
              <a:spcBef>
                <a:spcPts val="0"/>
              </a:spcBef>
              <a:spcAft>
                <a:spcPts val="0"/>
              </a:spcAft>
              <a:buSzPts val="2800"/>
              <a:buFont typeface="Arial"/>
              <a:buAutoNum type="arabicPeriod"/>
            </a:pPr>
            <a:r>
              <a:rPr lang="en-US" sz="2800"/>
              <a:t>An event occurs in a web page (the page is loaded, a button is clicked)</a:t>
            </a:r>
            <a:endParaRPr/>
          </a:p>
          <a:p>
            <a:pPr indent="-288925" lvl="0" marL="288925" rtl="0" algn="just">
              <a:lnSpc>
                <a:spcPct val="150000"/>
              </a:lnSpc>
              <a:spcBef>
                <a:spcPts val="1000"/>
              </a:spcBef>
              <a:spcAft>
                <a:spcPts val="0"/>
              </a:spcAft>
              <a:buSzPts val="2800"/>
              <a:buFont typeface="Arial"/>
              <a:buAutoNum type="arabicPeriod"/>
            </a:pPr>
            <a:r>
              <a:rPr lang="en-US" sz="2800"/>
              <a:t>An XMLHttpRequest object is created by JavaScript</a:t>
            </a:r>
            <a:endParaRPr/>
          </a:p>
          <a:p>
            <a:pPr indent="-288925" lvl="0" marL="288925" rtl="0" algn="just">
              <a:lnSpc>
                <a:spcPct val="150000"/>
              </a:lnSpc>
              <a:spcBef>
                <a:spcPts val="1000"/>
              </a:spcBef>
              <a:spcAft>
                <a:spcPts val="0"/>
              </a:spcAft>
              <a:buSzPts val="2800"/>
              <a:buFont typeface="Arial"/>
              <a:buAutoNum type="arabicPeriod"/>
            </a:pPr>
            <a:r>
              <a:rPr lang="en-US" sz="2800"/>
              <a:t>The XMLHttpRequest object sends a request to a web server</a:t>
            </a:r>
            <a:endParaRPr/>
          </a:p>
          <a:p>
            <a:pPr indent="-288925" lvl="0" marL="288925" rtl="0" algn="just">
              <a:lnSpc>
                <a:spcPct val="150000"/>
              </a:lnSpc>
              <a:spcBef>
                <a:spcPts val="1000"/>
              </a:spcBef>
              <a:spcAft>
                <a:spcPts val="0"/>
              </a:spcAft>
              <a:buSzPts val="2800"/>
              <a:buFont typeface="Arial"/>
              <a:buAutoNum type="arabicPeriod"/>
            </a:pPr>
            <a:r>
              <a:rPr lang="en-US" sz="2800"/>
              <a:t>The server processes the request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a:t>
            </a:r>
            <a:r>
              <a:rPr lang="en-US">
                <a:solidFill>
                  <a:srgbClr val="FFC000"/>
                </a:solidFill>
              </a:rPr>
              <a:t>AJAX</a:t>
            </a:r>
            <a:r>
              <a:rPr lang="en-US"/>
              <a:t> Works</a:t>
            </a:r>
            <a:endParaRPr/>
          </a:p>
        </p:txBody>
      </p:sp>
      <p:sp>
        <p:nvSpPr>
          <p:cNvPr id="218" name="Google Shape;218;p19"/>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Autofit/>
          </a:bodyPr>
          <a:lstStyle/>
          <a:p>
            <a:pPr indent="-288925" lvl="0" marL="288925" rtl="0" algn="just">
              <a:lnSpc>
                <a:spcPct val="150000"/>
              </a:lnSpc>
              <a:spcBef>
                <a:spcPts val="0"/>
              </a:spcBef>
              <a:spcAft>
                <a:spcPts val="0"/>
              </a:spcAft>
              <a:buSzPts val="2800"/>
              <a:buFont typeface="Arial"/>
              <a:buAutoNum type="arabicPeriod" startAt="5"/>
            </a:pPr>
            <a:r>
              <a:rPr lang="en-US" sz="2800"/>
              <a:t>The server sends a response back to the web page</a:t>
            </a:r>
            <a:endParaRPr/>
          </a:p>
          <a:p>
            <a:pPr indent="-288925" lvl="0" marL="288925" rtl="0" algn="just">
              <a:lnSpc>
                <a:spcPct val="150000"/>
              </a:lnSpc>
              <a:spcBef>
                <a:spcPts val="1000"/>
              </a:spcBef>
              <a:spcAft>
                <a:spcPts val="0"/>
              </a:spcAft>
              <a:buSzPts val="2800"/>
              <a:buFont typeface="Arial"/>
              <a:buAutoNum type="arabicPeriod" startAt="5"/>
            </a:pPr>
            <a:r>
              <a:rPr lang="en-US" sz="2800"/>
              <a:t>The response is read by JavaScript</a:t>
            </a:r>
            <a:endParaRPr/>
          </a:p>
          <a:p>
            <a:pPr indent="-288925" lvl="0" marL="288925" rtl="0" algn="just">
              <a:lnSpc>
                <a:spcPct val="150000"/>
              </a:lnSpc>
              <a:spcBef>
                <a:spcPts val="1000"/>
              </a:spcBef>
              <a:spcAft>
                <a:spcPts val="0"/>
              </a:spcAft>
              <a:buSzPts val="2800"/>
              <a:buFont typeface="Arial"/>
              <a:buAutoNum type="arabicPeriod" startAt="5"/>
            </a:pPr>
            <a:r>
              <a:rPr lang="en-US" sz="2800"/>
              <a:t>Proper action (like page update) is performed by JavaScript</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idx="1" type="body"/>
          </p:nvPr>
        </p:nvSpPr>
        <p:spPr>
          <a:xfrm>
            <a:off x="770018" y="2857939"/>
            <a:ext cx="7315201" cy="381952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002060"/>
              </a:buClr>
              <a:buSzPts val="2400"/>
              <a:buChar char="•"/>
            </a:pPr>
            <a:r>
              <a:rPr lang="en-US" sz="2400"/>
              <a:t>understand </a:t>
            </a:r>
            <a:r>
              <a:rPr lang="en-US" sz="2400">
                <a:solidFill>
                  <a:srgbClr val="202124"/>
                </a:solidFill>
              </a:rPr>
              <a:t>w</a:t>
            </a:r>
            <a:r>
              <a:rPr b="0" i="0" lang="en-US" sz="2400">
                <a:solidFill>
                  <a:srgbClr val="202124"/>
                </a:solidFill>
              </a:rPr>
              <a:t>hat is AJAX and why it is used?</a:t>
            </a:r>
            <a:endParaRPr/>
          </a:p>
          <a:p>
            <a:pPr indent="-228600" lvl="0" marL="228600" rtl="0" algn="l">
              <a:lnSpc>
                <a:spcPct val="150000"/>
              </a:lnSpc>
              <a:spcBef>
                <a:spcPts val="1000"/>
              </a:spcBef>
              <a:spcAft>
                <a:spcPts val="0"/>
              </a:spcAft>
              <a:buClr>
                <a:srgbClr val="002060"/>
              </a:buClr>
              <a:buSzPts val="2400"/>
              <a:buChar char="•"/>
            </a:pPr>
            <a:r>
              <a:rPr lang="en-US" sz="2400">
                <a:solidFill>
                  <a:srgbClr val="202124"/>
                </a:solidFill>
              </a:rPr>
              <a:t>understand w</a:t>
            </a:r>
            <a:r>
              <a:rPr b="0" i="0" lang="en-US" sz="2400">
                <a:solidFill>
                  <a:srgbClr val="202124"/>
                </a:solidFill>
              </a:rPr>
              <a:t>hy AJAX is used in JavaScript?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 The XMLHttpRequest </a:t>
            </a:r>
            <a:r>
              <a:rPr lang="en-US">
                <a:solidFill>
                  <a:srgbClr val="FFC000"/>
                </a:solidFill>
              </a:rPr>
              <a:t>Object</a:t>
            </a:r>
            <a:endParaRPr/>
          </a:p>
        </p:txBody>
      </p:sp>
      <p:sp>
        <p:nvSpPr>
          <p:cNvPr id="224" name="Google Shape;224;p20"/>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The keystone of AJAX is the </a:t>
            </a:r>
            <a:r>
              <a:rPr lang="en-US" sz="2800">
                <a:solidFill>
                  <a:srgbClr val="FF0000"/>
                </a:solidFill>
              </a:rPr>
              <a:t>XMLHttpRequest </a:t>
            </a:r>
            <a:r>
              <a:rPr lang="en-US" sz="2800"/>
              <a:t>object.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All modern browsers support the XMLHttpRequest object.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 XMLHttpRequest object can be used to exchange data with a server behind the scenes. This means that it is possible to update parts of a web page, without reloading the whole page.</a:t>
            </a:r>
            <a:endParaRPr sz="2800">
              <a:solidFill>
                <a:srgbClr val="BFBFB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 The XMLHttpRequest </a:t>
            </a:r>
            <a:r>
              <a:rPr lang="en-US">
                <a:solidFill>
                  <a:srgbClr val="FFC000"/>
                </a:solidFill>
              </a:rPr>
              <a:t>Object</a:t>
            </a:r>
            <a:endParaRPr/>
          </a:p>
        </p:txBody>
      </p:sp>
      <p:sp>
        <p:nvSpPr>
          <p:cNvPr id="230" name="Google Shape;230;p21"/>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keystone of AJAX is the XMLHttpRequest object.</a:t>
            </a:r>
            <a:endParaRPr/>
          </a:p>
          <a:p>
            <a:pPr indent="-228600" lvl="0" marL="228600" rtl="0" algn="just">
              <a:lnSpc>
                <a:spcPct val="150000"/>
              </a:lnSpc>
              <a:spcBef>
                <a:spcPts val="1000"/>
              </a:spcBef>
              <a:spcAft>
                <a:spcPts val="0"/>
              </a:spcAft>
              <a:buSzPts val="2800"/>
              <a:buChar char="•"/>
            </a:pPr>
            <a:r>
              <a:rPr lang="en-US" sz="2800"/>
              <a:t>All modern browsers support the </a:t>
            </a:r>
            <a:r>
              <a:rPr lang="en-US" sz="2800">
                <a:solidFill>
                  <a:srgbClr val="FF0000"/>
                </a:solidFill>
              </a:rPr>
              <a:t>XMLHttpRequest</a:t>
            </a:r>
            <a:r>
              <a:rPr lang="en-US" sz="2800"/>
              <a:t> object.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The XMLHttpRequest object can be used to exchange data with a server behind the scenes. This means that it is possible to update parts of a web page, without reloading the whole page.</a:t>
            </a:r>
            <a:endParaRPr sz="2800">
              <a:solidFill>
                <a:srgbClr val="BFBFB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 The XMLHttpRequest </a:t>
            </a:r>
            <a:r>
              <a:rPr lang="en-US">
                <a:solidFill>
                  <a:srgbClr val="FFC000"/>
                </a:solidFill>
              </a:rPr>
              <a:t>Object</a:t>
            </a:r>
            <a:endParaRPr/>
          </a:p>
        </p:txBody>
      </p:sp>
      <p:sp>
        <p:nvSpPr>
          <p:cNvPr id="236" name="Google Shape;236;p22"/>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800"/>
              <a:buChar char="•"/>
            </a:pPr>
            <a:r>
              <a:rPr lang="en-US" sz="2800">
                <a:solidFill>
                  <a:srgbClr val="BFBFBF"/>
                </a:solidFill>
              </a:rPr>
              <a:t>The keystone of AJAX is the XMLHttpRequest object.</a:t>
            </a:r>
            <a:endParaRPr/>
          </a:p>
          <a:p>
            <a:pPr indent="-228600" lvl="0" marL="228600" rtl="0" algn="just">
              <a:lnSpc>
                <a:spcPct val="150000"/>
              </a:lnSpc>
              <a:spcBef>
                <a:spcPts val="1000"/>
              </a:spcBef>
              <a:spcAft>
                <a:spcPts val="0"/>
              </a:spcAft>
              <a:buClr>
                <a:srgbClr val="BFBFBF"/>
              </a:buClr>
              <a:buSzPts val="2800"/>
              <a:buChar char="•"/>
            </a:pPr>
            <a:r>
              <a:rPr lang="en-US" sz="2800">
                <a:solidFill>
                  <a:srgbClr val="BFBFBF"/>
                </a:solidFill>
              </a:rPr>
              <a:t>All modern browsers support the XMLHttpRequest object.</a:t>
            </a:r>
            <a:endParaRPr/>
          </a:p>
          <a:p>
            <a:pPr indent="-228600" lvl="0" marL="228600" rtl="0" algn="just">
              <a:lnSpc>
                <a:spcPct val="150000"/>
              </a:lnSpc>
              <a:spcBef>
                <a:spcPts val="1000"/>
              </a:spcBef>
              <a:spcAft>
                <a:spcPts val="0"/>
              </a:spcAft>
              <a:buSzPts val="2800"/>
              <a:buChar char="•"/>
            </a:pPr>
            <a:r>
              <a:rPr lang="en-US" sz="2800"/>
              <a:t>The </a:t>
            </a:r>
            <a:r>
              <a:rPr lang="en-US" sz="2800">
                <a:solidFill>
                  <a:srgbClr val="FF0000"/>
                </a:solidFill>
              </a:rPr>
              <a:t>XMLHttpRequest</a:t>
            </a:r>
            <a:r>
              <a:rPr lang="en-US" sz="2800"/>
              <a:t> object can be used to exchange data with a server behind the scenes. This means that it is possible to update parts of a web page, without reloading the whole page.</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Create an XMLHttpRequest </a:t>
            </a:r>
            <a:r>
              <a:rPr lang="en-US">
                <a:solidFill>
                  <a:srgbClr val="FFC000"/>
                </a:solidFill>
              </a:rPr>
              <a:t>Object</a:t>
            </a:r>
            <a:endParaRPr/>
          </a:p>
        </p:txBody>
      </p:sp>
      <p:sp>
        <p:nvSpPr>
          <p:cNvPr id="242" name="Google Shape;242;p23"/>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t>All modern browsers </a:t>
            </a:r>
            <a:r>
              <a:rPr lang="en-US">
                <a:solidFill>
                  <a:srgbClr val="FF0000"/>
                </a:solidFill>
              </a:rPr>
              <a:t>(Chrome, Firefox, Edge (and IE7+), Safari, Opera)</a:t>
            </a:r>
            <a:r>
              <a:rPr lang="en-US"/>
              <a:t> have a built-in XMLHttpRequest object.</a:t>
            </a:r>
            <a:endParaRPr/>
          </a:p>
          <a:p>
            <a:pPr indent="0" lvl="0" marL="0" rtl="0" algn="just">
              <a:lnSpc>
                <a:spcPct val="150000"/>
              </a:lnSpc>
              <a:spcBef>
                <a:spcPts val="1000"/>
              </a:spcBef>
              <a:spcAft>
                <a:spcPts val="0"/>
              </a:spcAft>
              <a:buSzPts val="2600"/>
              <a:buNone/>
            </a:pPr>
            <a:r>
              <a:rPr lang="en-US">
                <a:solidFill>
                  <a:srgbClr val="FF0000"/>
                </a:solidFill>
              </a:rPr>
              <a:t>Syntax for creating an XMLHttpRequest object:</a:t>
            </a:r>
            <a:endParaRPr/>
          </a:p>
          <a:p>
            <a:pPr indent="0" lvl="0" marL="0" rtl="0" algn="just">
              <a:lnSpc>
                <a:spcPct val="150000"/>
              </a:lnSpc>
              <a:spcBef>
                <a:spcPts val="1000"/>
              </a:spcBef>
              <a:spcAft>
                <a:spcPts val="0"/>
              </a:spcAft>
              <a:buSzPts val="2600"/>
              <a:buNone/>
            </a:pPr>
            <a:r>
              <a:rPr lang="en-US"/>
              <a:t>variable = new  XMLHttpRequest();</a:t>
            </a:r>
            <a:endParaRPr/>
          </a:p>
          <a:p>
            <a:pPr indent="0" lvl="0" marL="0" rtl="0" algn="just">
              <a:lnSpc>
                <a:spcPct val="150000"/>
              </a:lnSpc>
              <a:spcBef>
                <a:spcPts val="1000"/>
              </a:spcBef>
              <a:spcAft>
                <a:spcPts val="0"/>
              </a:spcAft>
              <a:buSzPts val="2600"/>
              <a:buNone/>
            </a:pPr>
            <a:r>
              <a:rPr lang="en-US"/>
              <a:t>Example</a:t>
            </a:r>
            <a:endParaRPr/>
          </a:p>
          <a:p>
            <a:pPr indent="0" lvl="0" marL="0" rtl="0" algn="just">
              <a:lnSpc>
                <a:spcPct val="150000"/>
              </a:lnSpc>
              <a:spcBef>
                <a:spcPts val="1000"/>
              </a:spcBef>
              <a:spcAft>
                <a:spcPts val="0"/>
              </a:spcAft>
              <a:buSzPts val="2600"/>
              <a:buNone/>
            </a:pPr>
            <a:r>
              <a:rPr lang="en-US"/>
              <a:t>var xhttp = new XMLHttpRequest();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XMLHttpRequest Object </a:t>
            </a:r>
            <a:r>
              <a:rPr lang="en-US">
                <a:solidFill>
                  <a:srgbClr val="FFC000"/>
                </a:solidFill>
              </a:rPr>
              <a:t>Methods</a:t>
            </a:r>
            <a:endParaRPr/>
          </a:p>
        </p:txBody>
      </p:sp>
      <p:graphicFrame>
        <p:nvGraphicFramePr>
          <p:cNvPr id="248" name="Google Shape;248;p24"/>
          <p:cNvGraphicFramePr/>
          <p:nvPr/>
        </p:nvGraphicFramePr>
        <p:xfrm>
          <a:off x="857250" y="2290983"/>
          <a:ext cx="3000000" cy="3000000"/>
        </p:xfrm>
        <a:graphic>
          <a:graphicData uri="http://schemas.openxmlformats.org/drawingml/2006/table">
            <a:tbl>
              <a:tblPr>
                <a:noFill/>
                <a:tableStyleId>{BD2A83AD-9F96-4E8C-8198-0838F21282A3}</a:tableStyleId>
              </a:tblPr>
              <a:tblGrid>
                <a:gridCol w="2600275"/>
                <a:gridCol w="4829225"/>
              </a:tblGrid>
              <a:tr h="623050">
                <a:tc>
                  <a:txBody>
                    <a:bodyPr/>
                    <a:lstStyle/>
                    <a:p>
                      <a:pPr indent="0" lvl="0" marL="0" marR="0" rtl="0" algn="ctr">
                        <a:spcBef>
                          <a:spcPts val="0"/>
                        </a:spcBef>
                        <a:spcAft>
                          <a:spcPts val="0"/>
                        </a:spcAft>
                        <a:buNone/>
                      </a:pPr>
                      <a:r>
                        <a:rPr b="1" lang="en-US" sz="2200" u="none" cap="none" strike="noStrike"/>
                        <a:t>Method</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200" u="none" cap="none" strike="noStrike"/>
                        <a:t>Description</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90350">
                <a:tc>
                  <a:txBody>
                    <a:bodyPr/>
                    <a:lstStyle/>
                    <a:p>
                      <a:pPr indent="0" lvl="0" marL="0" marR="0" rtl="0" algn="ctr">
                        <a:spcBef>
                          <a:spcPts val="0"/>
                        </a:spcBef>
                        <a:spcAft>
                          <a:spcPts val="0"/>
                        </a:spcAft>
                        <a:buNone/>
                      </a:pPr>
                      <a:r>
                        <a:rPr lang="en-US" sz="1800" u="none" cap="none" strike="noStrike"/>
                        <a:t>new XMLHttpRequest()</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1800" u="none" cap="none" strike="noStrike"/>
                        <a:t>Creates a new XMLHttpRequest object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623050">
                <a:tc>
                  <a:txBody>
                    <a:bodyPr/>
                    <a:lstStyle/>
                    <a:p>
                      <a:pPr indent="0" lvl="0" marL="0" marR="0" rtl="0" algn="ctr">
                        <a:spcBef>
                          <a:spcPts val="0"/>
                        </a:spcBef>
                        <a:spcAft>
                          <a:spcPts val="0"/>
                        </a:spcAft>
                        <a:buNone/>
                      </a:pPr>
                      <a:r>
                        <a:rPr lang="en-US" sz="1800" u="none" cap="none" strike="noStrike"/>
                        <a:t>abort()</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t>Cancels the current request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72700">
                <a:tc>
                  <a:txBody>
                    <a:bodyPr/>
                    <a:lstStyle/>
                    <a:p>
                      <a:pPr indent="0" lvl="0" marL="0" marR="0" rtl="0" algn="ctr">
                        <a:spcBef>
                          <a:spcPts val="0"/>
                        </a:spcBef>
                        <a:spcAft>
                          <a:spcPts val="0"/>
                        </a:spcAft>
                        <a:buNone/>
                      </a:pPr>
                      <a:r>
                        <a:rPr lang="en-US" sz="1800" u="none" cap="none" strike="noStrike"/>
                        <a:t>getAllResponseHeaders()</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1800" u="none" cap="none" strike="noStrike"/>
                        <a:t>Returns header information</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513300">
                <a:tc>
                  <a:txBody>
                    <a:bodyPr/>
                    <a:lstStyle/>
                    <a:p>
                      <a:pPr indent="0" lvl="0" marL="0" marR="0" rtl="0" algn="ctr">
                        <a:spcBef>
                          <a:spcPts val="0"/>
                        </a:spcBef>
                        <a:spcAft>
                          <a:spcPts val="0"/>
                        </a:spcAft>
                        <a:buNone/>
                      </a:pPr>
                      <a:r>
                        <a:rPr lang="en-US" sz="1800" u="none" cap="none" strike="noStrike"/>
                        <a:t>getResponseHeader()</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t>Returns specific header information</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XMLHttpRequest Object </a:t>
            </a:r>
            <a:r>
              <a:rPr lang="en-US">
                <a:solidFill>
                  <a:srgbClr val="FFC000"/>
                </a:solidFill>
              </a:rPr>
              <a:t>Properties</a:t>
            </a:r>
            <a:endParaRPr/>
          </a:p>
        </p:txBody>
      </p:sp>
      <p:graphicFrame>
        <p:nvGraphicFramePr>
          <p:cNvPr id="254" name="Google Shape;254;p25"/>
          <p:cNvGraphicFramePr/>
          <p:nvPr/>
        </p:nvGraphicFramePr>
        <p:xfrm>
          <a:off x="659276" y="1575582"/>
          <a:ext cx="3000000" cy="3000000"/>
        </p:xfrm>
        <a:graphic>
          <a:graphicData uri="http://schemas.openxmlformats.org/drawingml/2006/table">
            <a:tbl>
              <a:tblPr>
                <a:noFill/>
                <a:tableStyleId>{BD2A83AD-9F96-4E8C-8198-0838F21282A3}</a:tableStyleId>
              </a:tblPr>
              <a:tblGrid>
                <a:gridCol w="2738850"/>
                <a:gridCol w="5086600"/>
              </a:tblGrid>
              <a:tr h="497775">
                <a:tc>
                  <a:txBody>
                    <a:bodyPr/>
                    <a:lstStyle/>
                    <a:p>
                      <a:pPr indent="0" lvl="0" marL="0" marR="0" rtl="0" algn="ctr">
                        <a:spcBef>
                          <a:spcPts val="0"/>
                        </a:spcBef>
                        <a:spcAft>
                          <a:spcPts val="0"/>
                        </a:spcAft>
                        <a:buNone/>
                      </a:pPr>
                      <a:r>
                        <a:rPr b="1" lang="en-US" sz="2000" u="none" cap="none" strike="noStrike"/>
                        <a:t>Property</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000" u="none" cap="none" strike="noStrike"/>
                        <a:t>Description</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224275">
                <a:tc>
                  <a:txBody>
                    <a:bodyPr/>
                    <a:lstStyle/>
                    <a:p>
                      <a:pPr indent="0" lvl="0" marL="0" marR="0" rtl="0" algn="ctr">
                        <a:spcBef>
                          <a:spcPts val="0"/>
                        </a:spcBef>
                        <a:spcAft>
                          <a:spcPts val="0"/>
                        </a:spcAft>
                        <a:buNone/>
                      </a:pPr>
                      <a:r>
                        <a:rPr lang="en-US" sz="2000" u="none" cap="none" strike="noStrike"/>
                        <a:t>onreadystatechange</a:t>
                      </a:r>
                      <a:endParaRPr sz="2000" u="none" cap="none" strike="noStrike"/>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2000" u="none" cap="none" strike="noStrike"/>
                        <a:t>Defines a function to be called when the readyState property changes</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062150">
                <a:tc>
                  <a:txBody>
                    <a:bodyPr/>
                    <a:lstStyle/>
                    <a:p>
                      <a:pPr indent="0" lvl="0" marL="0" marR="0" rtl="0" algn="ctr">
                        <a:spcBef>
                          <a:spcPts val="0"/>
                        </a:spcBef>
                        <a:spcAft>
                          <a:spcPts val="0"/>
                        </a:spcAft>
                        <a:buNone/>
                      </a:pPr>
                      <a:r>
                        <a:rPr lang="en-US" sz="2000" u="none" cap="none" strike="noStrike"/>
                        <a:t>readyState</a:t>
                      </a:r>
                      <a:endParaRPr sz="2000" u="none" cap="none" strike="noStrike"/>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u="none" cap="none" strike="noStrike"/>
                        <a:t>Holds the status of the XMLHttpRequest.</a:t>
                      </a:r>
                      <a:br>
                        <a:rPr lang="en-US" sz="2000" u="none" cap="none" strike="noStrike"/>
                      </a:br>
                      <a:r>
                        <a:rPr lang="en-US" sz="2000" u="none" cap="none" strike="noStrike"/>
                        <a:t>0: request not initialized</a:t>
                      </a:r>
                      <a:br>
                        <a:rPr lang="en-US" sz="2000" u="none" cap="none" strike="noStrike"/>
                      </a:br>
                      <a:r>
                        <a:rPr lang="en-US" sz="2000" u="none" cap="none" strike="noStrike"/>
                        <a:t>1: server connection established</a:t>
                      </a:r>
                      <a:br>
                        <a:rPr lang="en-US" sz="2000" u="none" cap="none" strike="noStrike"/>
                      </a:br>
                      <a:r>
                        <a:rPr lang="en-US" sz="2000" u="none" cap="none" strike="noStrike"/>
                        <a:t>2: request received</a:t>
                      </a:r>
                      <a:br>
                        <a:rPr lang="en-US" sz="2000" u="none" cap="none" strike="noStrike"/>
                      </a:br>
                      <a:r>
                        <a:rPr lang="en-US" sz="2000" u="none" cap="none" strike="noStrike"/>
                        <a:t>3: processing request</a:t>
                      </a:r>
                      <a:br>
                        <a:rPr lang="en-US" sz="2000" u="none" cap="none" strike="noStrike"/>
                      </a:br>
                      <a:r>
                        <a:rPr lang="en-US" sz="2000" u="none" cap="none" strike="noStrike"/>
                        <a:t>4: request finished and response is ready</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XMLHttpRequest Object </a:t>
            </a:r>
            <a:r>
              <a:rPr lang="en-US">
                <a:solidFill>
                  <a:srgbClr val="FFC000"/>
                </a:solidFill>
              </a:rPr>
              <a:t>Properties</a:t>
            </a:r>
            <a:endParaRPr/>
          </a:p>
        </p:txBody>
      </p:sp>
      <p:graphicFrame>
        <p:nvGraphicFramePr>
          <p:cNvPr id="260" name="Google Shape;260;p26"/>
          <p:cNvGraphicFramePr/>
          <p:nvPr/>
        </p:nvGraphicFramePr>
        <p:xfrm>
          <a:off x="547687" y="1566324"/>
          <a:ext cx="3000000" cy="3000000"/>
        </p:xfrm>
        <a:graphic>
          <a:graphicData uri="http://schemas.openxmlformats.org/drawingml/2006/table">
            <a:tbl>
              <a:tblPr>
                <a:noFill/>
                <a:tableStyleId>{BD2A83AD-9F96-4E8C-8198-0838F21282A3}</a:tableStyleId>
              </a:tblPr>
              <a:tblGrid>
                <a:gridCol w="4024325"/>
                <a:gridCol w="4024325"/>
              </a:tblGrid>
              <a:tr h="649100">
                <a:tc>
                  <a:txBody>
                    <a:bodyPr/>
                    <a:lstStyle/>
                    <a:p>
                      <a:pPr indent="0" lvl="0" marL="0" marR="0" rtl="0" algn="ctr">
                        <a:spcBef>
                          <a:spcPts val="0"/>
                        </a:spcBef>
                        <a:spcAft>
                          <a:spcPts val="0"/>
                        </a:spcAft>
                        <a:buNone/>
                      </a:pPr>
                      <a:r>
                        <a:rPr lang="en-US" sz="2200" u="none" cap="none" strike="noStrike"/>
                        <a:t>responseText</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spcBef>
                          <a:spcPts val="0"/>
                        </a:spcBef>
                        <a:spcAft>
                          <a:spcPts val="0"/>
                        </a:spcAft>
                        <a:buNone/>
                      </a:pPr>
                      <a:r>
                        <a:rPr lang="en-US" sz="2200" u="none" cap="none" strike="noStrike"/>
                        <a:t>Returns the response data as a string</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649100">
                <a:tc>
                  <a:txBody>
                    <a:bodyPr/>
                    <a:lstStyle/>
                    <a:p>
                      <a:pPr indent="0" lvl="0" marL="0" marR="0" rtl="0" algn="ctr">
                        <a:spcBef>
                          <a:spcPts val="0"/>
                        </a:spcBef>
                        <a:spcAft>
                          <a:spcPts val="0"/>
                        </a:spcAft>
                        <a:buNone/>
                      </a:pPr>
                      <a:r>
                        <a:rPr lang="en-US" sz="2200" u="none" cap="none" strike="noStrike"/>
                        <a:t>responseXML</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200" u="none" cap="none" strike="noStrike"/>
                        <a:t>Returns the response data as XML data</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92125">
                <a:tc>
                  <a:txBody>
                    <a:bodyPr/>
                    <a:lstStyle/>
                    <a:p>
                      <a:pPr indent="0" lvl="0" marL="0" marR="0" rtl="0" algn="ctr">
                        <a:spcBef>
                          <a:spcPts val="0"/>
                        </a:spcBef>
                        <a:spcAft>
                          <a:spcPts val="0"/>
                        </a:spcAft>
                        <a:buNone/>
                      </a:pPr>
                      <a:r>
                        <a:rPr lang="en-US" sz="2200" u="none" cap="none" strike="noStrike"/>
                        <a:t>status</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spcBef>
                          <a:spcPts val="0"/>
                        </a:spcBef>
                        <a:spcAft>
                          <a:spcPts val="0"/>
                        </a:spcAft>
                        <a:buNone/>
                      </a:pPr>
                      <a:r>
                        <a:rPr lang="en-US" sz="2200" u="none" cap="none" strike="noStrike"/>
                        <a:t>Returns the status-number of a request</a:t>
                      </a:r>
                      <a:br>
                        <a:rPr lang="en-US" sz="2200" u="none" cap="none" strike="noStrike"/>
                      </a:br>
                      <a:r>
                        <a:rPr lang="en-US" sz="2200" u="none" cap="none" strike="noStrike"/>
                        <a:t>200: "OK"</a:t>
                      </a:r>
                      <a:br>
                        <a:rPr lang="en-US" sz="2200" u="none" cap="none" strike="noStrike"/>
                      </a:br>
                      <a:r>
                        <a:rPr lang="en-US" sz="2200" u="none" cap="none" strike="noStrike"/>
                        <a:t>403: "Forbidden"</a:t>
                      </a:r>
                      <a:br>
                        <a:rPr lang="en-US" sz="2200" u="none" cap="none" strike="noStrike"/>
                      </a:br>
                      <a:r>
                        <a:rPr lang="en-US" sz="2200" u="none" cap="none" strike="noStrike"/>
                        <a:t>404: "Not Found"</a:t>
                      </a:r>
                      <a:br>
                        <a:rPr lang="en-US" sz="2200" u="none" cap="none" strike="noStrike"/>
                      </a:br>
                      <a:r>
                        <a:rPr lang="en-US" sz="2200" u="none" cap="none" strike="noStrike"/>
                        <a:t>For a complete list go to the </a:t>
                      </a:r>
                      <a:r>
                        <a:rPr lang="en-US" sz="2200" u="sng" cap="none" strike="noStrike">
                          <a:solidFill>
                            <a:schemeClr val="hlink"/>
                          </a:solidFill>
                          <a:hlinkClick r:id="rId3"/>
                        </a:rPr>
                        <a:t>Http Messages Reference</a:t>
                      </a:r>
                      <a:endParaRPr sz="2200" u="none" cap="none" strike="noStrike"/>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922925">
                <a:tc>
                  <a:txBody>
                    <a:bodyPr/>
                    <a:lstStyle/>
                    <a:p>
                      <a:pPr indent="0" lvl="0" marL="0" marR="0" rtl="0" algn="ctr">
                        <a:spcBef>
                          <a:spcPts val="0"/>
                        </a:spcBef>
                        <a:spcAft>
                          <a:spcPts val="0"/>
                        </a:spcAft>
                        <a:buNone/>
                      </a:pPr>
                      <a:r>
                        <a:rPr lang="en-US" sz="2200" u="none" cap="none" strike="noStrike"/>
                        <a:t>statusText</a:t>
                      </a:r>
                      <a:endParaRPr sz="2200" u="none" cap="none" strike="noStrike"/>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200" u="none" cap="none" strike="noStrike"/>
                        <a:t>Returns the status-text (e.g. "OK" or "Not Found")</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 Send a Request To a Server</a:t>
            </a:r>
            <a:endParaRPr/>
          </a:p>
        </p:txBody>
      </p:sp>
      <p:sp>
        <p:nvSpPr>
          <p:cNvPr id="266" name="Google Shape;266;p27"/>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latin typeface="Arial"/>
                <a:ea typeface="Arial"/>
                <a:cs typeface="Arial"/>
                <a:sym typeface="Arial"/>
              </a:rPr>
              <a:t>The XMLHttpRequest object is used to exchange data with a server.</a:t>
            </a:r>
            <a:endParaRPr/>
          </a:p>
          <a:p>
            <a:pPr indent="-228600" lvl="0" marL="228600" rtl="0" algn="just">
              <a:lnSpc>
                <a:spcPct val="150000"/>
              </a:lnSpc>
              <a:spcBef>
                <a:spcPts val="1000"/>
              </a:spcBef>
              <a:spcAft>
                <a:spcPts val="0"/>
              </a:spcAft>
              <a:buSzPts val="2800"/>
              <a:buChar char="•"/>
            </a:pPr>
            <a:r>
              <a:rPr i="0" lang="en-US" sz="2800">
                <a:solidFill>
                  <a:srgbClr val="000000"/>
                </a:solidFill>
                <a:latin typeface="Arial"/>
                <a:ea typeface="Arial"/>
                <a:cs typeface="Arial"/>
                <a:sym typeface="Arial"/>
              </a:rPr>
              <a:t>To send a request to a server, we use the open() and send() methods of the XMLHttpRequest object:</a:t>
            </a:r>
            <a:endParaRPr/>
          </a:p>
          <a:p>
            <a:pPr indent="0" lvl="0" marL="0" rtl="0" algn="ctr">
              <a:lnSpc>
                <a:spcPct val="150000"/>
              </a:lnSpc>
              <a:spcBef>
                <a:spcPts val="1000"/>
              </a:spcBef>
              <a:spcAft>
                <a:spcPts val="0"/>
              </a:spcAft>
              <a:buSzPts val="2800"/>
              <a:buNone/>
            </a:pPr>
            <a:r>
              <a:rPr i="0" lang="en-US" sz="2800">
                <a:solidFill>
                  <a:srgbClr val="000000"/>
                </a:solidFill>
                <a:latin typeface="Arial"/>
                <a:ea typeface="Arial"/>
                <a:cs typeface="Arial"/>
                <a:sym typeface="Arial"/>
              </a:rPr>
              <a:t>xhttp.open(</a:t>
            </a:r>
            <a:r>
              <a:rPr i="0" lang="en-US" sz="2800">
                <a:solidFill>
                  <a:srgbClr val="A52A2A"/>
                </a:solidFill>
                <a:latin typeface="Arial"/>
                <a:ea typeface="Arial"/>
                <a:cs typeface="Arial"/>
                <a:sym typeface="Arial"/>
              </a:rPr>
              <a:t>"GET"</a:t>
            </a:r>
            <a:r>
              <a:rPr i="0" lang="en-US" sz="2800">
                <a:solidFill>
                  <a:srgbClr val="000000"/>
                </a:solidFill>
                <a:latin typeface="Arial"/>
                <a:ea typeface="Arial"/>
                <a:cs typeface="Arial"/>
                <a:sym typeface="Arial"/>
              </a:rPr>
              <a:t>, </a:t>
            </a:r>
            <a:r>
              <a:rPr i="0" lang="en-US" sz="2800">
                <a:solidFill>
                  <a:srgbClr val="A52A2A"/>
                </a:solidFill>
                <a:latin typeface="Arial"/>
                <a:ea typeface="Arial"/>
                <a:cs typeface="Arial"/>
                <a:sym typeface="Arial"/>
              </a:rPr>
              <a:t>"ajax_info.txt"</a:t>
            </a:r>
            <a:r>
              <a:rPr i="0" lang="en-US" sz="2800">
                <a:solidFill>
                  <a:srgbClr val="000000"/>
                </a:solidFill>
                <a:latin typeface="Arial"/>
                <a:ea typeface="Arial"/>
                <a:cs typeface="Arial"/>
                <a:sym typeface="Arial"/>
              </a:rPr>
              <a:t>, </a:t>
            </a:r>
            <a:r>
              <a:rPr i="0" lang="en-US" sz="2800">
                <a:solidFill>
                  <a:srgbClr val="0000CD"/>
                </a:solidFill>
                <a:latin typeface="Arial"/>
                <a:ea typeface="Arial"/>
                <a:cs typeface="Arial"/>
                <a:sym typeface="Arial"/>
              </a:rPr>
              <a:t>true</a:t>
            </a:r>
            <a:r>
              <a:rPr i="0" lang="en-US" sz="2800">
                <a:solidFill>
                  <a:srgbClr val="000000"/>
                </a:solidFill>
                <a:latin typeface="Arial"/>
                <a:ea typeface="Arial"/>
                <a:cs typeface="Arial"/>
                <a:sym typeface="Arial"/>
              </a:rPr>
              <a:t>);</a:t>
            </a:r>
            <a:br>
              <a:rPr i="0" lang="en-US" sz="2800">
                <a:solidFill>
                  <a:srgbClr val="000000"/>
                </a:solidFill>
                <a:latin typeface="Arial"/>
                <a:ea typeface="Arial"/>
                <a:cs typeface="Arial"/>
                <a:sym typeface="Arial"/>
              </a:rPr>
            </a:br>
            <a:r>
              <a:rPr i="0" lang="en-US" sz="2800">
                <a:solidFill>
                  <a:srgbClr val="000000"/>
                </a:solidFill>
                <a:latin typeface="Arial"/>
                <a:ea typeface="Arial"/>
                <a:cs typeface="Arial"/>
                <a:sym typeface="Arial"/>
              </a:rPr>
              <a:t>xhttp.send();</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 Send a Request To a Server</a:t>
            </a:r>
            <a:endParaRPr/>
          </a:p>
        </p:txBody>
      </p:sp>
      <p:graphicFrame>
        <p:nvGraphicFramePr>
          <p:cNvPr id="272" name="Google Shape;272;p28"/>
          <p:cNvGraphicFramePr/>
          <p:nvPr/>
        </p:nvGraphicFramePr>
        <p:xfrm>
          <a:off x="1062110" y="1663016"/>
          <a:ext cx="3000000" cy="3000000"/>
        </p:xfrm>
        <a:graphic>
          <a:graphicData uri="http://schemas.openxmlformats.org/drawingml/2006/table">
            <a:tbl>
              <a:tblPr>
                <a:noFill/>
                <a:tableStyleId>{BD2A83AD-9F96-4E8C-8198-0838F21282A3}</a:tableStyleId>
              </a:tblPr>
              <a:tblGrid>
                <a:gridCol w="2573600"/>
                <a:gridCol w="4446175"/>
              </a:tblGrid>
              <a:tr h="381750">
                <a:tc>
                  <a:txBody>
                    <a:bodyPr/>
                    <a:lstStyle/>
                    <a:p>
                      <a:pPr indent="0" lvl="0" marL="0" marR="0" rtl="0" algn="ctr">
                        <a:spcBef>
                          <a:spcPts val="0"/>
                        </a:spcBef>
                        <a:spcAft>
                          <a:spcPts val="0"/>
                        </a:spcAft>
                        <a:buNone/>
                      </a:pPr>
                      <a:r>
                        <a:rPr b="1" lang="en-US" sz="2200" u="none" cap="none" strike="noStrike"/>
                        <a:t>Method</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200" u="none" cap="none" strike="noStrike"/>
                        <a:t>Description</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58075">
                <a:tc>
                  <a:txBody>
                    <a:bodyPr/>
                    <a:lstStyle/>
                    <a:p>
                      <a:pPr indent="0" lvl="0" marL="0" marR="0" rtl="0" algn="ctr">
                        <a:spcBef>
                          <a:spcPts val="0"/>
                        </a:spcBef>
                        <a:spcAft>
                          <a:spcPts val="0"/>
                        </a:spcAft>
                        <a:buNone/>
                      </a:pPr>
                      <a:r>
                        <a:rPr lang="en-US" sz="1800" u="none" cap="none" strike="noStrike"/>
                        <a:t>open(</a:t>
                      </a:r>
                      <a:r>
                        <a:rPr i="1" lang="en-US" sz="1800" u="none" cap="none" strike="noStrike"/>
                        <a:t>method, url, async</a:t>
                      </a:r>
                      <a:r>
                        <a:rPr lang="en-US" sz="1800" u="none" cap="none" strike="noStrike"/>
                        <a:t>)</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1800" u="none" cap="none" strike="noStrike"/>
                        <a:t>Specifies the type of request</a:t>
                      </a:r>
                      <a:br>
                        <a:rPr lang="en-US" sz="1800" u="none" cap="none" strike="noStrike"/>
                      </a:br>
                      <a:br>
                        <a:rPr lang="en-US" sz="1800" u="none" cap="none" strike="noStrike"/>
                      </a:br>
                      <a:r>
                        <a:rPr i="1" lang="en-US" sz="1800" u="none" cap="none" strike="noStrike"/>
                        <a:t>method</a:t>
                      </a:r>
                      <a:r>
                        <a:rPr lang="en-US" sz="1800" u="none" cap="none" strike="noStrike"/>
                        <a:t>: the type of request: GET or POST</a:t>
                      </a:r>
                      <a:br>
                        <a:rPr lang="en-US" sz="1800" u="none" cap="none" strike="noStrike"/>
                      </a:br>
                      <a:r>
                        <a:rPr i="1" lang="en-US" sz="1800" u="none" cap="none" strike="noStrike"/>
                        <a:t>url</a:t>
                      </a:r>
                      <a:r>
                        <a:rPr lang="en-US" sz="1800" u="none" cap="none" strike="noStrike"/>
                        <a:t>: the server (file) location</a:t>
                      </a:r>
                      <a:br>
                        <a:rPr lang="en-US" sz="1800" u="none" cap="none" strike="noStrike"/>
                      </a:br>
                      <a:r>
                        <a:rPr i="1" lang="en-US" sz="1800" u="none" cap="none" strike="noStrike"/>
                        <a:t>async</a:t>
                      </a:r>
                      <a:r>
                        <a:rPr lang="en-US" sz="1800" u="none" cap="none" strike="noStrike"/>
                        <a:t>: true (asynchronous) or false (synchronous)</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726225">
                <a:tc>
                  <a:txBody>
                    <a:bodyPr/>
                    <a:lstStyle/>
                    <a:p>
                      <a:pPr indent="0" lvl="0" marL="0" marR="0" rtl="0" algn="ctr">
                        <a:spcBef>
                          <a:spcPts val="0"/>
                        </a:spcBef>
                        <a:spcAft>
                          <a:spcPts val="0"/>
                        </a:spcAft>
                        <a:buNone/>
                      </a:pPr>
                      <a:r>
                        <a:rPr lang="en-US" sz="1800" u="none" cap="none" strike="noStrike"/>
                        <a:t>send()</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lang="en-US" sz="1800" u="none" cap="none" strike="noStrike"/>
                        <a:t>Sends the request to the server (used for GET)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26225">
                <a:tc>
                  <a:txBody>
                    <a:bodyPr/>
                    <a:lstStyle/>
                    <a:p>
                      <a:pPr indent="0" lvl="0" marL="0" marR="0" rtl="0" algn="ctr">
                        <a:spcBef>
                          <a:spcPts val="0"/>
                        </a:spcBef>
                        <a:spcAft>
                          <a:spcPts val="0"/>
                        </a:spcAft>
                        <a:buNone/>
                      </a:pPr>
                      <a:r>
                        <a:rPr lang="en-US" sz="1800" u="none" cap="none" strike="noStrike"/>
                        <a:t>send(</a:t>
                      </a:r>
                      <a:r>
                        <a:rPr i="1" lang="en-US" sz="1800" u="none" cap="none" strike="noStrike"/>
                        <a:t>string</a:t>
                      </a:r>
                      <a:r>
                        <a:rPr lang="en-US" sz="1800" u="none" cap="none" strike="noStrike"/>
                        <a:t>)</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E7E9EB"/>
                    </a:solidFill>
                  </a:tcPr>
                </a:tc>
                <a:tc>
                  <a:txBody>
                    <a:bodyPr/>
                    <a:lstStyle/>
                    <a:p>
                      <a:pPr indent="0" lvl="0" marL="0" marR="0" rtl="0" algn="ctr">
                        <a:spcBef>
                          <a:spcPts val="0"/>
                        </a:spcBef>
                        <a:spcAft>
                          <a:spcPts val="0"/>
                        </a:spcAft>
                        <a:buNone/>
                      </a:pPr>
                      <a:r>
                        <a:rPr lang="en-US" sz="1800" u="none" cap="none" strike="noStrike"/>
                        <a:t>Sends the request to the server (used for POST)</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E7E9EB"/>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GET or POST?</a:t>
            </a:r>
            <a:endParaRPr/>
          </a:p>
        </p:txBody>
      </p:sp>
      <p:sp>
        <p:nvSpPr>
          <p:cNvPr id="278" name="Google Shape;278;p29"/>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SzPct val="100000"/>
              <a:buChar char="•"/>
            </a:pPr>
            <a:r>
              <a:rPr lang="en-US"/>
              <a:t>GET is simpler and faster than POST, and can be used in most cases.</a:t>
            </a:r>
            <a:endParaRPr/>
          </a:p>
          <a:p>
            <a:pPr indent="-228600" lvl="0" marL="228600" rtl="0" algn="just">
              <a:lnSpc>
                <a:spcPct val="150000"/>
              </a:lnSpc>
              <a:spcBef>
                <a:spcPts val="1000"/>
              </a:spcBef>
              <a:spcAft>
                <a:spcPts val="0"/>
              </a:spcAft>
              <a:buSzPct val="100000"/>
              <a:buChar char="•"/>
            </a:pPr>
            <a:r>
              <a:rPr lang="en-US"/>
              <a:t>However, always use POST requests when:</a:t>
            </a:r>
            <a:endParaRPr/>
          </a:p>
          <a:p>
            <a:pPr indent="-228600" lvl="0" marL="228600" rtl="0" algn="just">
              <a:lnSpc>
                <a:spcPct val="150000"/>
              </a:lnSpc>
              <a:spcBef>
                <a:spcPts val="1000"/>
              </a:spcBef>
              <a:spcAft>
                <a:spcPts val="0"/>
              </a:spcAft>
              <a:buSzPct val="100000"/>
              <a:buChar char="•"/>
            </a:pPr>
            <a:r>
              <a:rPr lang="en-US"/>
              <a:t>A cached file is not an option </a:t>
            </a:r>
            <a:r>
              <a:rPr lang="en-US">
                <a:solidFill>
                  <a:srgbClr val="FF0000"/>
                </a:solidFill>
              </a:rPr>
              <a:t>(update a file or database on the server).</a:t>
            </a:r>
            <a:endParaRPr/>
          </a:p>
          <a:p>
            <a:pPr indent="-228600" lvl="0" marL="228600" rtl="0" algn="just">
              <a:lnSpc>
                <a:spcPct val="150000"/>
              </a:lnSpc>
              <a:spcBef>
                <a:spcPts val="1000"/>
              </a:spcBef>
              <a:spcAft>
                <a:spcPts val="0"/>
              </a:spcAft>
              <a:buSzPct val="100000"/>
              <a:buChar char="•"/>
            </a:pPr>
            <a:r>
              <a:rPr lang="en-US"/>
              <a:t>Sending a large amount of data to the server </a:t>
            </a:r>
            <a:r>
              <a:rPr lang="en-US">
                <a:solidFill>
                  <a:srgbClr val="FF0000"/>
                </a:solidFill>
              </a:rPr>
              <a:t>(POST has no size limitations).</a:t>
            </a:r>
            <a:endParaRPr/>
          </a:p>
          <a:p>
            <a:pPr indent="-228600" lvl="0" marL="228600" rtl="0" algn="just">
              <a:lnSpc>
                <a:spcPct val="150000"/>
              </a:lnSpc>
              <a:spcBef>
                <a:spcPts val="1000"/>
              </a:spcBef>
              <a:spcAft>
                <a:spcPts val="0"/>
              </a:spcAft>
              <a:buSzPct val="100000"/>
              <a:buChar char="•"/>
            </a:pPr>
            <a:r>
              <a:rPr lang="en-US"/>
              <a:t>Sending user input </a:t>
            </a:r>
            <a:r>
              <a:rPr lang="en-US">
                <a:solidFill>
                  <a:srgbClr val="FF0000"/>
                </a:solidFill>
              </a:rPr>
              <a:t>(which can contain unknown characters)</a:t>
            </a:r>
            <a:r>
              <a:rPr lang="en-US"/>
              <a:t>, POST is more robust and secure than GET.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Ajax </a:t>
            </a:r>
            <a:r>
              <a:rPr lang="en-US">
                <a:solidFill>
                  <a:srgbClr val="FF0000"/>
                </a:solidFill>
              </a:rPr>
              <a:t>(also AJAX "Asynchronous JavaScript and XML")</a:t>
            </a:r>
            <a:r>
              <a:rPr lang="en-US"/>
              <a:t>is a set of web development techniques that uses various web technologies on the client-side to create asynchronous web applications.</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With Ajax, web applications can send and retrieve data from a server asynchronously (in the background) without interfering with the display and behavior of the existing page</a:t>
            </a:r>
            <a:endParaRPr/>
          </a:p>
        </p:txBody>
      </p:sp>
      <p:sp>
        <p:nvSpPr>
          <p:cNvPr id="121" name="Google Shape;121;p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a:t>
            </a:r>
            <a:r>
              <a:rPr lang="en-US">
                <a:solidFill>
                  <a:srgbClr val="FFC000"/>
                </a:solidFill>
              </a:rPr>
              <a:t>onreadystatechange</a:t>
            </a:r>
            <a:r>
              <a:rPr lang="en-US"/>
              <a:t> Property</a:t>
            </a:r>
            <a:endParaRPr/>
          </a:p>
        </p:txBody>
      </p:sp>
      <p:sp>
        <p:nvSpPr>
          <p:cNvPr id="284" name="Google Shape;284;p30"/>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The ready State property holds the status of the XMLHttpRequest.</a:t>
            </a:r>
            <a:endParaRPr/>
          </a:p>
          <a:p>
            <a:pPr indent="-228600" lvl="0" marL="228600" rtl="0" algn="just">
              <a:lnSpc>
                <a:spcPct val="150000"/>
              </a:lnSpc>
              <a:spcBef>
                <a:spcPts val="1000"/>
              </a:spcBef>
              <a:spcAft>
                <a:spcPts val="0"/>
              </a:spcAft>
              <a:buSzPts val="2800"/>
              <a:buChar char="•"/>
            </a:pPr>
            <a:r>
              <a:rPr lang="en-US" sz="2800"/>
              <a:t>The </a:t>
            </a:r>
            <a:r>
              <a:rPr lang="en-US" sz="2800">
                <a:solidFill>
                  <a:srgbClr val="FF0000"/>
                </a:solidFill>
              </a:rPr>
              <a:t>onreadystatechange </a:t>
            </a:r>
            <a:r>
              <a:rPr lang="en-US" sz="2800"/>
              <a:t>property defines a function to be executed when the readyState changes.</a:t>
            </a:r>
            <a:endParaRPr/>
          </a:p>
          <a:p>
            <a:pPr indent="-228600" lvl="0" marL="228600" rtl="0" algn="just">
              <a:lnSpc>
                <a:spcPct val="150000"/>
              </a:lnSpc>
              <a:spcBef>
                <a:spcPts val="1000"/>
              </a:spcBef>
              <a:spcAft>
                <a:spcPts val="0"/>
              </a:spcAft>
              <a:buSzPts val="2800"/>
              <a:buChar char="•"/>
            </a:pPr>
            <a:r>
              <a:rPr lang="en-US" sz="2800"/>
              <a:t>The status property and the statusText property holds the status of the XMLHttpRequest object.</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onreadystatechange Property</a:t>
            </a:r>
            <a:endParaRPr/>
          </a:p>
        </p:txBody>
      </p:sp>
      <p:graphicFrame>
        <p:nvGraphicFramePr>
          <p:cNvPr id="290" name="Google Shape;290;p31"/>
          <p:cNvGraphicFramePr/>
          <p:nvPr/>
        </p:nvGraphicFramePr>
        <p:xfrm>
          <a:off x="611944" y="1922438"/>
          <a:ext cx="3000000" cy="3000000"/>
        </p:xfrm>
        <a:graphic>
          <a:graphicData uri="http://schemas.openxmlformats.org/drawingml/2006/table">
            <a:tbl>
              <a:tblPr>
                <a:noFill/>
                <a:tableStyleId>{BD2A83AD-9F96-4E8C-8198-0838F21282A3}</a:tableStyleId>
              </a:tblPr>
              <a:tblGrid>
                <a:gridCol w="1746050"/>
                <a:gridCol w="6174075"/>
              </a:tblGrid>
              <a:tr h="356325">
                <a:tc>
                  <a:txBody>
                    <a:bodyPr/>
                    <a:lstStyle/>
                    <a:p>
                      <a:pPr indent="0" lvl="0" marL="0" marR="0" rtl="0" algn="ctr">
                        <a:spcBef>
                          <a:spcPts val="0"/>
                        </a:spcBef>
                        <a:spcAft>
                          <a:spcPts val="0"/>
                        </a:spcAft>
                        <a:buNone/>
                      </a:pPr>
                      <a:r>
                        <a:rPr b="1" lang="en-US" sz="2200" u="none" cap="none" strike="noStrike"/>
                        <a:t>Property</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2200" u="none" cap="none" strike="noStrike"/>
                        <a:t>Description</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876375">
                <a:tc>
                  <a:txBody>
                    <a:bodyPr/>
                    <a:lstStyle/>
                    <a:p>
                      <a:pPr indent="0" lvl="0" marL="0" marR="0" rtl="0" algn="l">
                        <a:spcBef>
                          <a:spcPts val="0"/>
                        </a:spcBef>
                        <a:spcAft>
                          <a:spcPts val="0"/>
                        </a:spcAft>
                        <a:buNone/>
                      </a:pPr>
                      <a:r>
                        <a:rPr lang="en-US" sz="1800" u="none" cap="none" strike="noStrike"/>
                        <a:t>onreadystatechange</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c>
                  <a:txBody>
                    <a:bodyPr/>
                    <a:lstStyle/>
                    <a:p>
                      <a:pPr indent="0" lvl="0" marL="0" marR="0" rtl="0" algn="l">
                        <a:spcBef>
                          <a:spcPts val="0"/>
                        </a:spcBef>
                        <a:spcAft>
                          <a:spcPts val="0"/>
                        </a:spcAft>
                        <a:buNone/>
                      </a:pPr>
                      <a:r>
                        <a:rPr lang="en-US" sz="1800" u="none" cap="none" strike="noStrike"/>
                        <a:t>Defines a function to be called when the readyState property changes</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7E9EB"/>
                    </a:solidFill>
                  </a:tcPr>
                </a:tc>
              </a:tr>
              <a:tr h="2176500">
                <a:tc>
                  <a:txBody>
                    <a:bodyPr/>
                    <a:lstStyle/>
                    <a:p>
                      <a:pPr indent="0" lvl="0" marL="0" marR="0" rtl="0" algn="l">
                        <a:spcBef>
                          <a:spcPts val="0"/>
                        </a:spcBef>
                        <a:spcAft>
                          <a:spcPts val="0"/>
                        </a:spcAft>
                        <a:buNone/>
                      </a:pPr>
                      <a:r>
                        <a:rPr lang="en-US" sz="1800" u="none" cap="none" strike="noStrike"/>
                        <a:t>readyState</a:t>
                      </a:r>
                      <a:endParaRPr/>
                    </a:p>
                  </a:txBody>
                  <a:tcPr marT="50800" marB="50800" marR="508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Holds the status of the XMLHttpRequest.</a:t>
                      </a:r>
                      <a:br>
                        <a:rPr lang="en-US" sz="1800" u="none" cap="none" strike="noStrike"/>
                      </a:br>
                      <a:r>
                        <a:rPr lang="en-US" sz="1800" u="none" cap="none" strike="noStrike"/>
                        <a:t>0: request not initialized</a:t>
                      </a:r>
                      <a:br>
                        <a:rPr lang="en-US" sz="1800" u="none" cap="none" strike="noStrike"/>
                      </a:br>
                      <a:r>
                        <a:rPr lang="en-US" sz="1800" u="none" cap="none" strike="noStrike"/>
                        <a:t>1: server connection established</a:t>
                      </a:r>
                      <a:br>
                        <a:rPr lang="en-US" sz="1800" u="none" cap="none" strike="noStrike"/>
                      </a:br>
                      <a:r>
                        <a:rPr lang="en-US" sz="1800" u="none" cap="none" strike="noStrike"/>
                        <a:t>2: request received</a:t>
                      </a:r>
                      <a:br>
                        <a:rPr lang="en-US" sz="1800" u="none" cap="none" strike="noStrike"/>
                      </a:br>
                      <a:r>
                        <a:rPr lang="en-US" sz="1800" u="none" cap="none" strike="noStrike"/>
                        <a:t>3: processing request</a:t>
                      </a:r>
                      <a:br>
                        <a:rPr lang="en-US" sz="1800" u="none" cap="none" strike="noStrike"/>
                      </a:br>
                      <a:r>
                        <a:rPr lang="en-US" sz="1800" u="none" cap="none" strike="noStrike"/>
                        <a:t>4: request finished and response is ready</a:t>
                      </a:r>
                      <a:endParaRPr/>
                    </a:p>
                  </a:txBody>
                  <a:tcPr marT="50800" marB="50800" marR="50800" marL="508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a:t>
            </a:r>
            <a:r>
              <a:rPr lang="en-US">
                <a:solidFill>
                  <a:srgbClr val="FFC000"/>
                </a:solidFill>
              </a:rPr>
              <a:t>AJAX</a:t>
            </a:r>
            <a:r>
              <a:rPr lang="en-US"/>
              <a:t>?</a:t>
            </a:r>
            <a:endParaRPr/>
          </a:p>
        </p:txBody>
      </p:sp>
      <p:sp>
        <p:nvSpPr>
          <p:cNvPr id="296" name="Google Shape;296;p32"/>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Char char="•"/>
            </a:pPr>
            <a:r>
              <a:rPr b="0" i="0" lang="en-US" sz="2800">
                <a:solidFill>
                  <a:srgbClr val="000000"/>
                </a:solidFill>
              </a:rPr>
              <a:t>AJAX stands for </a:t>
            </a:r>
            <a:r>
              <a:rPr b="1" i="0" lang="en-US" sz="2800">
                <a:solidFill>
                  <a:srgbClr val="000000"/>
                </a:solidFill>
              </a:rPr>
              <a:t>A</a:t>
            </a:r>
            <a:r>
              <a:rPr b="0" i="0" lang="en-US" sz="2800">
                <a:solidFill>
                  <a:srgbClr val="000000"/>
                </a:solidFill>
              </a:rPr>
              <a:t>synchronous </a:t>
            </a:r>
            <a:r>
              <a:rPr b="1" i="0" lang="en-US" sz="2800">
                <a:solidFill>
                  <a:srgbClr val="000000"/>
                </a:solidFill>
              </a:rPr>
              <a:t>Ja</a:t>
            </a:r>
            <a:r>
              <a:rPr b="0" i="0" lang="en-US" sz="2800">
                <a:solidFill>
                  <a:srgbClr val="000000"/>
                </a:solidFill>
              </a:rPr>
              <a:t>vaScript and </a:t>
            </a:r>
            <a:r>
              <a:rPr b="1" i="0" lang="en-US" sz="2800">
                <a:solidFill>
                  <a:srgbClr val="000000"/>
                </a:solidFill>
              </a:rPr>
              <a:t>X</a:t>
            </a:r>
            <a:r>
              <a:rPr b="0" i="0" lang="en-US" sz="2800">
                <a:solidFill>
                  <a:srgbClr val="000000"/>
                </a:solidFill>
              </a:rPr>
              <a:t>ML. AJAX is a new technique for creating better, faster, and more interactive web applications with the help of XML, HTML, CSS, and Java Script.</a:t>
            </a:r>
            <a:endParaRPr/>
          </a:p>
          <a:p>
            <a:pPr indent="-228600" lvl="0" marL="228600" rtl="0" algn="just">
              <a:lnSpc>
                <a:spcPct val="150000"/>
              </a:lnSpc>
              <a:spcBef>
                <a:spcPts val="1000"/>
              </a:spcBef>
              <a:spcAft>
                <a:spcPts val="0"/>
              </a:spcAft>
              <a:buSzPts val="2800"/>
              <a:buFont typeface="Arial"/>
              <a:buChar char="•"/>
            </a:pPr>
            <a:r>
              <a:rPr b="0" i="0" lang="en-US" sz="2800">
                <a:solidFill>
                  <a:srgbClr val="000000"/>
                </a:solidFill>
              </a:rPr>
              <a:t>Ajax uses XHTML for content, CSS for presentation, along with Document Object Model and JavaScript for dynamic content display.</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a:t>
            </a:r>
            <a:r>
              <a:rPr lang="en-US">
                <a:solidFill>
                  <a:srgbClr val="FFC000"/>
                </a:solidFill>
              </a:rPr>
              <a:t>AJAX</a:t>
            </a:r>
            <a:r>
              <a:rPr lang="en-US"/>
              <a:t>?</a:t>
            </a:r>
            <a:endParaRPr/>
          </a:p>
        </p:txBody>
      </p:sp>
      <p:sp>
        <p:nvSpPr>
          <p:cNvPr id="302" name="Google Shape;302;p33"/>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800"/>
              <a:buFont typeface="Arial"/>
              <a:buChar char="•"/>
            </a:pPr>
            <a:r>
              <a:rPr b="0" i="0" lang="en-US" sz="2800">
                <a:solidFill>
                  <a:srgbClr val="000000"/>
                </a:solidFill>
              </a:rPr>
              <a:t>Conventional web applications transmit information to and from the server using synchronous requests. It means you fill out a form, hit submit, and get directed to a new page with new information from the server.</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a:t>
            </a:r>
            <a:r>
              <a:rPr lang="en-US">
                <a:solidFill>
                  <a:srgbClr val="FFC000"/>
                </a:solidFill>
              </a:rPr>
              <a:t>AJAX</a:t>
            </a:r>
            <a:r>
              <a:rPr lang="en-US"/>
              <a:t>?</a:t>
            </a:r>
            <a:endParaRPr/>
          </a:p>
        </p:txBody>
      </p:sp>
      <p:sp>
        <p:nvSpPr>
          <p:cNvPr id="308" name="Google Shape;308;p34"/>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Font typeface="Arial"/>
              <a:buChar char="•"/>
            </a:pPr>
            <a:r>
              <a:rPr b="0" i="0" lang="en-US">
                <a:solidFill>
                  <a:srgbClr val="000000"/>
                </a:solidFill>
              </a:rPr>
              <a:t>With AJAX, when you hit submit, JavaScript will make a request to the server, interpret the results, and update the current screen. In the purest sense, the user would never know that anything was even transmitted to the server.</a:t>
            </a:r>
            <a:endParaRPr/>
          </a:p>
          <a:p>
            <a:pPr indent="-228600" lvl="0" marL="228600" rtl="0" algn="just">
              <a:lnSpc>
                <a:spcPct val="150000"/>
              </a:lnSpc>
              <a:spcBef>
                <a:spcPts val="1000"/>
              </a:spcBef>
              <a:spcAft>
                <a:spcPts val="0"/>
              </a:spcAft>
              <a:buSzPts val="2600"/>
              <a:buFont typeface="Arial"/>
              <a:buChar char="•"/>
            </a:pPr>
            <a:r>
              <a:rPr b="0" i="0" lang="en-US">
                <a:solidFill>
                  <a:srgbClr val="000000"/>
                </a:solidFill>
              </a:rPr>
              <a:t>XML is commonly used as the format for receiving server data, although any format, including plain text, can be used.</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Why to Learn </a:t>
            </a:r>
            <a:r>
              <a:rPr lang="en-US">
                <a:solidFill>
                  <a:srgbClr val="FFC000"/>
                </a:solidFill>
              </a:rPr>
              <a:t>AJAX</a:t>
            </a:r>
            <a:r>
              <a:rPr lang="en-US"/>
              <a:t>?</a:t>
            </a:r>
            <a:endParaRPr/>
          </a:p>
        </p:txBody>
      </p:sp>
      <p:sp>
        <p:nvSpPr>
          <p:cNvPr id="314" name="Google Shape;314;p35"/>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Font typeface="Arial"/>
              <a:buChar char="•"/>
            </a:pPr>
            <a:r>
              <a:rPr b="0" i="0" lang="en-US" sz="2800">
                <a:solidFill>
                  <a:srgbClr val="000000"/>
                </a:solidFill>
              </a:rPr>
              <a:t>AJAX is a web browser technology independent of web server software.</a:t>
            </a:r>
            <a:endParaRPr/>
          </a:p>
          <a:p>
            <a:pPr indent="-228600" lvl="0" marL="228600" rtl="0" algn="just">
              <a:lnSpc>
                <a:spcPct val="150000"/>
              </a:lnSpc>
              <a:spcBef>
                <a:spcPts val="1000"/>
              </a:spcBef>
              <a:spcAft>
                <a:spcPts val="0"/>
              </a:spcAft>
              <a:buSzPct val="100000"/>
              <a:buFont typeface="Arial"/>
              <a:buChar char="•"/>
            </a:pPr>
            <a:r>
              <a:rPr b="0" i="0" lang="en-US" sz="2800">
                <a:solidFill>
                  <a:srgbClr val="000000"/>
                </a:solidFill>
              </a:rPr>
              <a:t>A user can continue to use the application while the client program requests information from the server in the background.</a:t>
            </a:r>
            <a:endParaRPr/>
          </a:p>
          <a:p>
            <a:pPr indent="-228600" lvl="0" marL="228600" rtl="0" algn="just">
              <a:lnSpc>
                <a:spcPct val="150000"/>
              </a:lnSpc>
              <a:spcBef>
                <a:spcPts val="1000"/>
              </a:spcBef>
              <a:spcAft>
                <a:spcPts val="0"/>
              </a:spcAft>
              <a:buSzPct val="100000"/>
              <a:buFont typeface="Arial"/>
              <a:buChar char="•"/>
            </a:pPr>
            <a:r>
              <a:rPr b="0" i="0" lang="en-US" sz="2800">
                <a:solidFill>
                  <a:srgbClr val="000000"/>
                </a:solidFill>
              </a:rPr>
              <a:t>Intuitive and natural user interaction. Clicking is not required, mouse movement is a sufficient event trigger.</a:t>
            </a:r>
            <a:endParaRPr/>
          </a:p>
          <a:p>
            <a:pPr indent="-228600" lvl="0" marL="228600" rtl="0" algn="just">
              <a:lnSpc>
                <a:spcPct val="150000"/>
              </a:lnSpc>
              <a:spcBef>
                <a:spcPts val="1000"/>
              </a:spcBef>
              <a:spcAft>
                <a:spcPts val="0"/>
              </a:spcAft>
              <a:buSzPct val="100000"/>
              <a:buFont typeface="Arial"/>
              <a:buChar char="•"/>
            </a:pPr>
            <a:r>
              <a:rPr b="0" i="0" lang="en-US" sz="2800">
                <a:solidFill>
                  <a:srgbClr val="000000"/>
                </a:solidFill>
              </a:rPr>
              <a:t>Data-driven as opposed to page-driven.</a:t>
            </a:r>
            <a:endParaRPr/>
          </a:p>
          <a:p>
            <a:pPr indent="-75882" lvl="0" marL="228600" rtl="0" algn="l">
              <a:lnSpc>
                <a:spcPct val="150000"/>
              </a:lnSpc>
              <a:spcBef>
                <a:spcPts val="1000"/>
              </a:spcBef>
              <a:spcAft>
                <a:spcPts val="0"/>
              </a:spcAft>
              <a:buClr>
                <a:srgbClr val="002060"/>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Rich Internet Application Technology</a:t>
            </a:r>
            <a:endParaRPr/>
          </a:p>
        </p:txBody>
      </p:sp>
      <p:sp>
        <p:nvSpPr>
          <p:cNvPr id="320" name="Google Shape;320;p36"/>
          <p:cNvSpPr txBox="1"/>
          <p:nvPr>
            <p:ph idx="1" type="body"/>
          </p:nvPr>
        </p:nvSpPr>
        <p:spPr>
          <a:xfrm>
            <a:off x="887770" y="2253670"/>
            <a:ext cx="7368460" cy="3303459"/>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800"/>
              <a:buNone/>
            </a:pPr>
            <a:r>
              <a:rPr b="0" i="0" lang="en-US" sz="2800">
                <a:solidFill>
                  <a:srgbClr val="000000"/>
                </a:solidFill>
              </a:rPr>
              <a:t>AJAX is the most viable </a:t>
            </a:r>
            <a:r>
              <a:rPr b="0" i="0" lang="en-US" sz="2800">
                <a:solidFill>
                  <a:srgbClr val="FF0000"/>
                </a:solidFill>
              </a:rPr>
              <a:t>Rich Internet Application (RIA)</a:t>
            </a:r>
            <a:r>
              <a:rPr b="0" i="0" lang="en-US" sz="2800">
                <a:solidFill>
                  <a:srgbClr val="000000"/>
                </a:solidFill>
              </a:rPr>
              <a:t> technology so far. It is getting tremendous industry momentum and several tool kit and frameworks are emerging.</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Technology </a:t>
            </a:r>
            <a:endParaRPr/>
          </a:p>
        </p:txBody>
      </p:sp>
      <p:sp>
        <p:nvSpPr>
          <p:cNvPr id="326" name="Google Shape;326;p37"/>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AJAX cannot work independently. It is used in combination with other technologies to create interactive webpages.</a:t>
            </a:r>
            <a:endParaRPr/>
          </a:p>
          <a:p>
            <a:pPr indent="-228600" lvl="0" marL="228600" rtl="0" algn="l">
              <a:lnSpc>
                <a:spcPct val="150000"/>
              </a:lnSpc>
              <a:spcBef>
                <a:spcPts val="0"/>
              </a:spcBef>
              <a:spcAft>
                <a:spcPts val="0"/>
              </a:spcAft>
              <a:buSzPts val="2600"/>
              <a:buChar char="•"/>
            </a:pPr>
            <a:r>
              <a:rPr b="0" i="0" lang="en-US"/>
              <a:t>JavaScript</a:t>
            </a:r>
            <a:endParaRPr/>
          </a:p>
          <a:p>
            <a:pPr indent="-228600" lvl="0" marL="228600" rtl="0" algn="l">
              <a:lnSpc>
                <a:spcPct val="150000"/>
              </a:lnSpc>
              <a:spcBef>
                <a:spcPts val="0"/>
              </a:spcBef>
              <a:spcAft>
                <a:spcPts val="0"/>
              </a:spcAft>
              <a:buSzPts val="2600"/>
              <a:buFont typeface="Arial"/>
              <a:buChar char="•"/>
            </a:pPr>
            <a:r>
              <a:rPr b="0" i="0" lang="en-US"/>
              <a:t>Loosely typed scripting language.</a:t>
            </a:r>
            <a:endParaRPr/>
          </a:p>
          <a:p>
            <a:pPr indent="-228600" lvl="0" marL="228600" rtl="0" algn="l">
              <a:lnSpc>
                <a:spcPct val="150000"/>
              </a:lnSpc>
              <a:spcBef>
                <a:spcPts val="0"/>
              </a:spcBef>
              <a:spcAft>
                <a:spcPts val="0"/>
              </a:spcAft>
              <a:buSzPts val="2600"/>
              <a:buFont typeface="Arial"/>
              <a:buChar char="•"/>
            </a:pPr>
            <a:r>
              <a:rPr b="0" i="0" lang="en-US"/>
              <a:t>JavaScript function is called when an event occurs in a page.</a:t>
            </a:r>
            <a:endParaRPr/>
          </a:p>
          <a:p>
            <a:pPr indent="-228600" lvl="0" marL="228600" rtl="0" algn="l">
              <a:lnSpc>
                <a:spcPct val="150000"/>
              </a:lnSpc>
              <a:spcBef>
                <a:spcPts val="0"/>
              </a:spcBef>
              <a:spcAft>
                <a:spcPts val="0"/>
              </a:spcAft>
              <a:buSzPts val="2600"/>
              <a:buFont typeface="Arial"/>
              <a:buChar char="•"/>
            </a:pPr>
            <a:r>
              <a:rPr b="0" i="0" lang="en-US"/>
              <a:t>Glue for the whole AJAX operation.</a:t>
            </a:r>
            <a:endParaRPr/>
          </a:p>
          <a:p>
            <a:pPr indent="0" lvl="0" marL="0" rtl="0" algn="l">
              <a:lnSpc>
                <a:spcPct val="150000"/>
              </a:lnSpc>
              <a:spcBef>
                <a:spcPts val="1000"/>
              </a:spcBef>
              <a:spcAft>
                <a:spcPts val="0"/>
              </a:spcAft>
              <a:buSzPts val="26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Technology </a:t>
            </a:r>
            <a:endParaRPr/>
          </a:p>
        </p:txBody>
      </p:sp>
      <p:sp>
        <p:nvSpPr>
          <p:cNvPr id="332" name="Google Shape;332;p38"/>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0"/>
              </a:spcBef>
              <a:spcAft>
                <a:spcPts val="0"/>
              </a:spcAft>
              <a:buSzPts val="2600"/>
              <a:buChar char="•"/>
            </a:pPr>
            <a:r>
              <a:rPr lang="en-US"/>
              <a:t>DOM</a:t>
            </a:r>
            <a:endParaRPr/>
          </a:p>
          <a:p>
            <a:pPr indent="-228600" lvl="0" marL="228600" rtl="0" algn="just">
              <a:lnSpc>
                <a:spcPct val="150000"/>
              </a:lnSpc>
              <a:spcBef>
                <a:spcPts val="0"/>
              </a:spcBef>
              <a:spcAft>
                <a:spcPts val="0"/>
              </a:spcAft>
              <a:buSzPts val="2600"/>
              <a:buChar char="•"/>
            </a:pPr>
            <a:r>
              <a:rPr lang="en-US"/>
              <a:t>API for accessing and manipulating structured documents.</a:t>
            </a:r>
            <a:endParaRPr/>
          </a:p>
          <a:p>
            <a:pPr indent="-228600" lvl="0" marL="228600" rtl="0" algn="just">
              <a:lnSpc>
                <a:spcPct val="150000"/>
              </a:lnSpc>
              <a:spcBef>
                <a:spcPts val="0"/>
              </a:spcBef>
              <a:spcAft>
                <a:spcPts val="0"/>
              </a:spcAft>
              <a:buSzPts val="2600"/>
              <a:buChar char="•"/>
            </a:pPr>
            <a:r>
              <a:rPr lang="en-US"/>
              <a:t>Represents the structure of XML and HTML documents.</a:t>
            </a:r>
            <a:endParaRPr/>
          </a:p>
          <a:p>
            <a:pPr indent="-228600" lvl="0" marL="228600" rtl="0" algn="just">
              <a:lnSpc>
                <a:spcPct val="150000"/>
              </a:lnSpc>
              <a:spcBef>
                <a:spcPts val="0"/>
              </a:spcBef>
              <a:spcAft>
                <a:spcPts val="0"/>
              </a:spcAft>
              <a:buSzPts val="2600"/>
              <a:buChar char="•"/>
            </a:pPr>
            <a:r>
              <a:rPr lang="en-US"/>
              <a:t>CSS</a:t>
            </a:r>
            <a:endParaRPr/>
          </a:p>
          <a:p>
            <a:pPr indent="-228600" lvl="0" marL="228600" rtl="0" algn="just">
              <a:lnSpc>
                <a:spcPct val="150000"/>
              </a:lnSpc>
              <a:spcBef>
                <a:spcPts val="0"/>
              </a:spcBef>
              <a:spcAft>
                <a:spcPts val="0"/>
              </a:spcAft>
              <a:buSzPts val="2600"/>
              <a:buChar char="•"/>
            </a:pPr>
            <a:r>
              <a:rPr lang="en-US"/>
              <a:t>Allows for a clear separation of the presentation style from the content and may be changed by JavaScript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361950" y="0"/>
            <a:ext cx="8782050" cy="10414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Technology </a:t>
            </a:r>
            <a:endParaRPr/>
          </a:p>
        </p:txBody>
      </p:sp>
      <p:sp>
        <p:nvSpPr>
          <p:cNvPr id="338" name="Google Shape;338;p39"/>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2600"/>
              <a:buNone/>
            </a:pPr>
            <a:r>
              <a:rPr lang="en-US">
                <a:solidFill>
                  <a:srgbClr val="FF0000"/>
                </a:solidFill>
              </a:rPr>
              <a:t>XMLHttpRequest</a:t>
            </a:r>
            <a:endParaRPr/>
          </a:p>
          <a:p>
            <a:pPr indent="-228600" lvl="0" marL="228600" rtl="0" algn="just">
              <a:lnSpc>
                <a:spcPct val="150000"/>
              </a:lnSpc>
              <a:spcBef>
                <a:spcPts val="0"/>
              </a:spcBef>
              <a:spcAft>
                <a:spcPts val="0"/>
              </a:spcAft>
              <a:buSzPts val="2600"/>
              <a:buChar char="•"/>
            </a:pPr>
            <a:r>
              <a:rPr lang="en-US"/>
              <a:t>JavaScript object that performs asynchronous interaction with the server.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BFBFBF"/>
              </a:buClr>
              <a:buSzPts val="2600"/>
              <a:buChar char="•"/>
            </a:pPr>
            <a:r>
              <a:rPr lang="en-US">
                <a:solidFill>
                  <a:srgbClr val="BFBFBF"/>
                </a:solidFill>
              </a:rPr>
              <a:t>Ajax (also AJAX "Asynchronous JavaScript and XML")is a set of web development techniques that uses various web technologies on the client-side to create asynchronous web applications.</a:t>
            </a:r>
            <a:endParaRPr/>
          </a:p>
          <a:p>
            <a:pPr indent="-228600" lvl="0" marL="228600" rtl="0" algn="just">
              <a:lnSpc>
                <a:spcPct val="150000"/>
              </a:lnSpc>
              <a:spcBef>
                <a:spcPts val="1000"/>
              </a:spcBef>
              <a:spcAft>
                <a:spcPts val="0"/>
              </a:spcAft>
              <a:buSzPts val="2600"/>
              <a:buChar char="•"/>
            </a:pPr>
            <a:r>
              <a:rPr lang="en-US"/>
              <a:t>With Ajax, web applications can send and retrieve data from a server asynchronously </a:t>
            </a:r>
            <a:r>
              <a:rPr lang="en-US">
                <a:solidFill>
                  <a:srgbClr val="FF0000"/>
                </a:solidFill>
              </a:rPr>
              <a:t>(in the background)</a:t>
            </a:r>
            <a:r>
              <a:rPr lang="en-US"/>
              <a:t> without interfering with the display and behavior of the existing page</a:t>
            </a:r>
            <a:endParaRPr/>
          </a:p>
        </p:txBody>
      </p:sp>
      <p:sp>
        <p:nvSpPr>
          <p:cNvPr id="127" name="Google Shape;127;p4"/>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Few Issues that </a:t>
            </a:r>
            <a:r>
              <a:rPr lang="en-US">
                <a:solidFill>
                  <a:srgbClr val="FFC000"/>
                </a:solidFill>
              </a:rPr>
              <a:t>AJAX</a:t>
            </a:r>
            <a:r>
              <a:rPr lang="en-US"/>
              <a:t> Currently Suffers From</a:t>
            </a:r>
            <a:endParaRPr/>
          </a:p>
        </p:txBody>
      </p:sp>
      <p:sp>
        <p:nvSpPr>
          <p:cNvPr id="344" name="Google Shape;344;p40"/>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solidFill>
                  <a:srgbClr val="FF0000"/>
                </a:solidFill>
              </a:rPr>
              <a:t>Complexity is increased</a:t>
            </a:r>
            <a:endParaRPr/>
          </a:p>
          <a:p>
            <a:pPr indent="-228600" lvl="0" marL="228600" rtl="0" algn="just">
              <a:lnSpc>
                <a:spcPct val="150000"/>
              </a:lnSpc>
              <a:spcBef>
                <a:spcPts val="1000"/>
              </a:spcBef>
              <a:spcAft>
                <a:spcPts val="0"/>
              </a:spcAft>
              <a:buSzPts val="2800"/>
              <a:buChar char="•"/>
            </a:pPr>
            <a:r>
              <a:rPr lang="en-US" sz="2800"/>
              <a:t>Server-side developers will need to understand that presentation logic will be required in the HTML client pages as well as in the server-side logic.</a:t>
            </a:r>
            <a:endParaRPr/>
          </a:p>
          <a:p>
            <a:pPr indent="-228600" lvl="0" marL="228600" rtl="0" algn="just">
              <a:lnSpc>
                <a:spcPct val="150000"/>
              </a:lnSpc>
              <a:spcBef>
                <a:spcPts val="1000"/>
              </a:spcBef>
              <a:spcAft>
                <a:spcPts val="0"/>
              </a:spcAft>
              <a:buSzPts val="2800"/>
              <a:buChar char="•"/>
            </a:pPr>
            <a:r>
              <a:rPr lang="en-US" sz="2800">
                <a:solidFill>
                  <a:srgbClr val="FF0000"/>
                </a:solidFill>
              </a:rPr>
              <a:t>Page developers must have JavaScript technology skills.</a:t>
            </a:r>
            <a:endParaRPr sz="28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Few Issues that </a:t>
            </a:r>
            <a:r>
              <a:rPr lang="en-US">
                <a:solidFill>
                  <a:srgbClr val="FFC000"/>
                </a:solidFill>
              </a:rPr>
              <a:t>AJAX</a:t>
            </a:r>
            <a:r>
              <a:rPr lang="en-US"/>
              <a:t> Currently Suffers From</a:t>
            </a:r>
            <a:endParaRPr/>
          </a:p>
        </p:txBody>
      </p:sp>
      <p:sp>
        <p:nvSpPr>
          <p:cNvPr id="350" name="Google Shape;350;p41"/>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AJAX-based applications can be difficult to debug, test, and maintain</a:t>
            </a:r>
            <a:endParaRPr/>
          </a:p>
          <a:p>
            <a:pPr indent="-228600" lvl="0" marL="228600" rtl="0" algn="just">
              <a:lnSpc>
                <a:spcPct val="150000"/>
              </a:lnSpc>
              <a:spcBef>
                <a:spcPts val="1000"/>
              </a:spcBef>
              <a:spcAft>
                <a:spcPts val="0"/>
              </a:spcAft>
              <a:buSzPts val="2800"/>
              <a:buChar char="•"/>
            </a:pPr>
            <a:r>
              <a:rPr lang="en-US" sz="2800">
                <a:solidFill>
                  <a:srgbClr val="FF0000"/>
                </a:solidFill>
              </a:rPr>
              <a:t>JavaScript is hard to test </a:t>
            </a:r>
            <a:r>
              <a:rPr lang="en-US" sz="2800"/>
              <a:t>- automatic testing is hard.</a:t>
            </a:r>
            <a:endParaRPr/>
          </a:p>
          <a:p>
            <a:pPr indent="-228600" lvl="0" marL="228600" rtl="0" algn="just">
              <a:lnSpc>
                <a:spcPct val="150000"/>
              </a:lnSpc>
              <a:spcBef>
                <a:spcPts val="1000"/>
              </a:spcBef>
              <a:spcAft>
                <a:spcPts val="0"/>
              </a:spcAft>
              <a:buSzPts val="2800"/>
              <a:buChar char="•"/>
            </a:pPr>
            <a:r>
              <a:rPr lang="en-US" sz="2800"/>
              <a:t>Weak modularity in JavaScript.</a:t>
            </a:r>
            <a:endParaRPr/>
          </a:p>
          <a:p>
            <a:pPr indent="-228600" lvl="0" marL="228600" rtl="0" algn="just">
              <a:lnSpc>
                <a:spcPct val="150000"/>
              </a:lnSpc>
              <a:spcBef>
                <a:spcPts val="1000"/>
              </a:spcBef>
              <a:spcAft>
                <a:spcPts val="0"/>
              </a:spcAft>
              <a:buSzPts val="2800"/>
              <a:buChar char="•"/>
            </a:pPr>
            <a:r>
              <a:rPr lang="en-US" sz="2800"/>
              <a:t>Lack of design patterns or best practice guidelines yet.</a:t>
            </a:r>
            <a:endParaRPr sz="2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Few Issues that </a:t>
            </a:r>
            <a:r>
              <a:rPr lang="en-US">
                <a:solidFill>
                  <a:srgbClr val="FFC000"/>
                </a:solidFill>
              </a:rPr>
              <a:t>AJAX</a:t>
            </a:r>
            <a:r>
              <a:rPr lang="en-US"/>
              <a:t> Currently Suffers From</a:t>
            </a:r>
            <a:endParaRPr b="1"/>
          </a:p>
        </p:txBody>
      </p:sp>
      <p:sp>
        <p:nvSpPr>
          <p:cNvPr id="356" name="Google Shape;356;p42"/>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Toolkits/Frameworks are not mature yet</a:t>
            </a:r>
            <a:endParaRPr/>
          </a:p>
          <a:p>
            <a:pPr indent="-228600" lvl="0" marL="228600" rtl="0" algn="just">
              <a:lnSpc>
                <a:spcPct val="150000"/>
              </a:lnSpc>
              <a:spcBef>
                <a:spcPts val="1000"/>
              </a:spcBef>
              <a:spcAft>
                <a:spcPts val="0"/>
              </a:spcAft>
              <a:buSzPts val="2800"/>
              <a:buChar char="•"/>
            </a:pPr>
            <a:r>
              <a:rPr lang="en-US" sz="2800"/>
              <a:t>Most of them are in beta phase.</a:t>
            </a:r>
            <a:endParaRPr/>
          </a:p>
          <a:p>
            <a:pPr indent="-228600" lvl="0" marL="228600" rtl="0" algn="just">
              <a:lnSpc>
                <a:spcPct val="150000"/>
              </a:lnSpc>
              <a:spcBef>
                <a:spcPts val="1000"/>
              </a:spcBef>
              <a:spcAft>
                <a:spcPts val="0"/>
              </a:spcAft>
              <a:buSzPts val="2800"/>
              <a:buChar char="•"/>
            </a:pPr>
            <a:r>
              <a:rPr lang="en-US" sz="2800"/>
              <a:t>No standardization of the </a:t>
            </a:r>
            <a:r>
              <a:rPr lang="en-US" sz="2800">
                <a:solidFill>
                  <a:srgbClr val="FF0000"/>
                </a:solidFill>
              </a:rPr>
              <a:t>XMLHttpRequest </a:t>
            </a:r>
            <a:r>
              <a:rPr lang="en-US" sz="2800"/>
              <a:t>yet</a:t>
            </a:r>
            <a:endParaRPr/>
          </a:p>
          <a:p>
            <a:pPr indent="-228600" lvl="0" marL="228600" rtl="0" algn="just">
              <a:lnSpc>
                <a:spcPct val="150000"/>
              </a:lnSpc>
              <a:spcBef>
                <a:spcPts val="1000"/>
              </a:spcBef>
              <a:spcAft>
                <a:spcPts val="0"/>
              </a:spcAft>
              <a:buSzPts val="2800"/>
              <a:buChar char="•"/>
            </a:pPr>
            <a:r>
              <a:rPr lang="en-US" sz="2800"/>
              <a:t>No support of </a:t>
            </a:r>
            <a:r>
              <a:rPr lang="en-US" sz="2800">
                <a:solidFill>
                  <a:srgbClr val="FF0000"/>
                </a:solidFill>
              </a:rPr>
              <a:t>XMLHttpRequest </a:t>
            </a:r>
            <a:r>
              <a:rPr lang="en-US" sz="2800"/>
              <a:t>in old browsers</a:t>
            </a:r>
            <a:endParaRPr/>
          </a:p>
          <a:p>
            <a:pPr indent="0" lvl="0" marL="0" rtl="0" algn="l">
              <a:lnSpc>
                <a:spcPct val="150000"/>
              </a:lnSpc>
              <a:spcBef>
                <a:spcPts val="1000"/>
              </a:spcBef>
              <a:spcAft>
                <a:spcPts val="0"/>
              </a:spcAft>
              <a:buSzPts val="26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ABF1CF"/>
              </a:buClr>
              <a:buSzPct val="100000"/>
              <a:buFont typeface="Arial"/>
              <a:buNone/>
            </a:pPr>
            <a:r>
              <a:rPr lang="en-US"/>
              <a:t>Few Issues that </a:t>
            </a:r>
            <a:r>
              <a:rPr lang="en-US">
                <a:solidFill>
                  <a:srgbClr val="FFC000"/>
                </a:solidFill>
              </a:rPr>
              <a:t>AJAX</a:t>
            </a:r>
            <a:r>
              <a:rPr lang="en-US"/>
              <a:t> Currently Suffers From</a:t>
            </a:r>
            <a:endParaRPr/>
          </a:p>
        </p:txBody>
      </p:sp>
      <p:sp>
        <p:nvSpPr>
          <p:cNvPr id="362" name="Google Shape;362;p43"/>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i="0" lang="en-US" sz="2800">
                <a:solidFill>
                  <a:srgbClr val="FF0000"/>
                </a:solidFill>
              </a:rPr>
              <a:t>JavaScript technology dependency and incompatibility</a:t>
            </a:r>
            <a:endParaRPr/>
          </a:p>
          <a:p>
            <a:pPr indent="-228600" lvl="0" marL="228600" rtl="0" algn="just">
              <a:lnSpc>
                <a:spcPct val="150000"/>
              </a:lnSpc>
              <a:spcBef>
                <a:spcPts val="1000"/>
              </a:spcBef>
              <a:spcAft>
                <a:spcPts val="0"/>
              </a:spcAft>
              <a:buSzPts val="2800"/>
              <a:buFont typeface="Arial"/>
              <a:buChar char="•"/>
            </a:pPr>
            <a:r>
              <a:rPr b="0" i="0" lang="en-US" sz="2800"/>
              <a:t>Must be enabled for applications to function.</a:t>
            </a:r>
            <a:endParaRPr/>
          </a:p>
          <a:p>
            <a:pPr indent="-228600" lvl="0" marL="228600" rtl="0" algn="just">
              <a:lnSpc>
                <a:spcPct val="150000"/>
              </a:lnSpc>
              <a:spcBef>
                <a:spcPts val="1000"/>
              </a:spcBef>
              <a:spcAft>
                <a:spcPts val="0"/>
              </a:spcAft>
              <a:buSzPts val="2800"/>
              <a:buFont typeface="Arial"/>
              <a:buChar char="•"/>
            </a:pPr>
            <a:r>
              <a:rPr b="0" i="0" lang="en-US" sz="2800"/>
              <a:t>Still some browser incompatibilities exist.</a:t>
            </a:r>
            <a:endParaRPr/>
          </a:p>
          <a:p>
            <a:pPr indent="-228600" lvl="0" marL="228600" rtl="0" algn="just">
              <a:lnSpc>
                <a:spcPct val="150000"/>
              </a:lnSpc>
              <a:spcBef>
                <a:spcPts val="1000"/>
              </a:spcBef>
              <a:spcAft>
                <a:spcPts val="0"/>
              </a:spcAft>
              <a:buSzPts val="2800"/>
              <a:buChar char="•"/>
            </a:pPr>
            <a:r>
              <a:rPr i="0" lang="en-US" sz="2800">
                <a:solidFill>
                  <a:srgbClr val="FF0000"/>
                </a:solidFill>
              </a:rPr>
              <a:t>JavaScript code is visible to a hacker</a:t>
            </a:r>
            <a:endParaRPr/>
          </a:p>
          <a:p>
            <a:pPr indent="-228600" lvl="0" marL="228600" rtl="0" algn="just">
              <a:lnSpc>
                <a:spcPct val="150000"/>
              </a:lnSpc>
              <a:spcBef>
                <a:spcPts val="1000"/>
              </a:spcBef>
              <a:spcAft>
                <a:spcPts val="0"/>
              </a:spcAft>
              <a:buSzPts val="2800"/>
              <a:buFont typeface="Arial"/>
              <a:buChar char="•"/>
            </a:pPr>
            <a:r>
              <a:rPr b="0" i="0" lang="en-US" sz="2800"/>
              <a:t>Poorly designed JavaScript code can invite security problems.</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4"/>
          <p:cNvSpPr/>
          <p:nvPr/>
        </p:nvSpPr>
        <p:spPr>
          <a:xfrm>
            <a:off x="0" y="0"/>
            <a:ext cx="9144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Hand with red strings" id="368" name="Google Shape;368;p44"/>
          <p:cNvPicPr preferRelativeResize="0"/>
          <p:nvPr/>
        </p:nvPicPr>
        <p:blipFill rotWithShape="1">
          <a:blip r:embed="rId3">
            <a:alphaModFix/>
          </a:blip>
          <a:srcRect b="-1" l="10897" r="25822" t="0"/>
          <a:stretch/>
        </p:blipFill>
        <p:spPr>
          <a:xfrm>
            <a:off x="2642616" y="10"/>
            <a:ext cx="6501384" cy="6857990"/>
          </a:xfrm>
          <a:prstGeom prst="rect">
            <a:avLst/>
          </a:prstGeom>
          <a:noFill/>
          <a:ln>
            <a:noFill/>
          </a:ln>
        </p:spPr>
      </p:pic>
      <p:sp>
        <p:nvSpPr>
          <p:cNvPr id="369" name="Google Shape;369;p44"/>
          <p:cNvSpPr/>
          <p:nvPr/>
        </p:nvSpPr>
        <p:spPr>
          <a:xfrm>
            <a:off x="2" y="0"/>
            <a:ext cx="7004404"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44"/>
          <p:cNvSpPr txBox="1"/>
          <p:nvPr>
            <p:ph type="title"/>
          </p:nvPr>
        </p:nvSpPr>
        <p:spPr>
          <a:xfrm>
            <a:off x="358485" y="1122363"/>
            <a:ext cx="301752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200"/>
              <a:buFont typeface="Arial"/>
              <a:buNone/>
            </a:pPr>
            <a:r>
              <a:rPr lang="en-US" sz="4200">
                <a:solidFill>
                  <a:schemeClr val="lt1"/>
                </a:solidFill>
              </a:rPr>
              <a:t> Practical </a:t>
            </a:r>
            <a:endParaRPr/>
          </a:p>
        </p:txBody>
      </p:sp>
      <p:sp>
        <p:nvSpPr>
          <p:cNvPr id="371" name="Google Shape;371;p44"/>
          <p:cNvSpPr/>
          <p:nvPr/>
        </p:nvSpPr>
        <p:spPr>
          <a:xfrm rot="5400000">
            <a:off x="551653" y="434802"/>
            <a:ext cx="146304" cy="5280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72" name="Google Shape;372;p44"/>
          <p:cNvSpPr/>
          <p:nvPr/>
        </p:nvSpPr>
        <p:spPr>
          <a:xfrm>
            <a:off x="360771" y="4546920"/>
            <a:ext cx="298323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idx="1" type="body"/>
          </p:nvPr>
        </p:nvSpPr>
        <p:spPr>
          <a:xfrm>
            <a:off x="478302" y="3378697"/>
            <a:ext cx="8081890" cy="3373797"/>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400"/>
              <a:buNone/>
            </a:pPr>
            <a:r>
              <a:rPr lang="en-US" sz="2400"/>
              <a:t>By decoupling the data interchange layer from the presentation layer, Ajax allows web pages and, by extension, web applications, to change content dynamically without the need to reload the entire page. In practice, modern implementations commonly utilize JSON instead of XML.</a:t>
            </a:r>
            <a:endParaRPr/>
          </a:p>
        </p:txBody>
      </p:sp>
      <p:pic>
        <p:nvPicPr>
          <p:cNvPr id="133" name="Google Shape;133;p5"/>
          <p:cNvPicPr preferRelativeResize="0"/>
          <p:nvPr/>
        </p:nvPicPr>
        <p:blipFill rotWithShape="1">
          <a:blip r:embed="rId3">
            <a:alphaModFix/>
          </a:blip>
          <a:srcRect b="0" l="0" r="0" t="0"/>
          <a:stretch/>
        </p:blipFill>
        <p:spPr>
          <a:xfrm>
            <a:off x="1585267" y="1252837"/>
            <a:ext cx="5973466" cy="2190231"/>
          </a:xfrm>
          <a:prstGeom prst="rect">
            <a:avLst/>
          </a:prstGeom>
          <a:noFill/>
          <a:ln>
            <a:noFill/>
          </a:ln>
        </p:spPr>
      </p:pic>
      <p:sp>
        <p:nvSpPr>
          <p:cNvPr id="134" name="Google Shape;134;p5"/>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is not a Technology</a:t>
            </a:r>
            <a:endParaRPr/>
          </a:p>
        </p:txBody>
      </p:sp>
      <p:sp>
        <p:nvSpPr>
          <p:cNvPr id="140" name="Google Shape;140;p6"/>
          <p:cNvSpPr txBox="1"/>
          <p:nvPr>
            <p:ph idx="1" type="body"/>
          </p:nvPr>
        </p:nvSpPr>
        <p:spPr>
          <a:xfrm>
            <a:off x="929973" y="1985994"/>
            <a:ext cx="7284054" cy="3711422"/>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2600"/>
              <a:buNone/>
            </a:pPr>
            <a:r>
              <a:rPr lang="en-US"/>
              <a:t>Ajax is not a technology, but rather a programming concept. HTML and CSS can be used in combination to mark up and style information. The webpage can be modified by JavaScript to dynamically display—and allow the user to interact with the new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is not a Technology</a:t>
            </a:r>
            <a:endParaRPr/>
          </a:p>
        </p:txBody>
      </p:sp>
      <p:sp>
        <p:nvSpPr>
          <p:cNvPr id="146" name="Google Shape;146;p7"/>
          <p:cNvSpPr txBox="1"/>
          <p:nvPr>
            <p:ph idx="1" type="body"/>
          </p:nvPr>
        </p:nvSpPr>
        <p:spPr>
          <a:xfrm>
            <a:off x="845567" y="1998447"/>
            <a:ext cx="7452866" cy="3655152"/>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2600"/>
              <a:buNone/>
            </a:pPr>
            <a:r>
              <a:rPr lang="en-US"/>
              <a:t>XMLHttpRequest object is used to execute Ajax on webpages, allowing websites to load content onto the screen without refreshing the page. Ajax is not a new technology, nor is it a new language. Instead, it is existing technologies used in a new way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is a Developer’s Dream, </a:t>
            </a:r>
            <a:endParaRPr/>
          </a:p>
        </p:txBody>
      </p:sp>
      <p:sp>
        <p:nvSpPr>
          <p:cNvPr id="152" name="Google Shape;152;p8"/>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Update a web page without reloading the page</a:t>
            </a:r>
            <a:endParaRPr/>
          </a:p>
          <a:p>
            <a:pPr indent="-228600" lvl="0" marL="228600" rtl="0" algn="just">
              <a:lnSpc>
                <a:spcPct val="150000"/>
              </a:lnSpc>
              <a:spcBef>
                <a:spcPts val="1000"/>
              </a:spcBef>
              <a:spcAft>
                <a:spcPts val="0"/>
              </a:spcAft>
              <a:buSzPts val="2600"/>
              <a:buChar char="•"/>
            </a:pPr>
            <a:r>
              <a:rPr lang="en-US">
                <a:solidFill>
                  <a:srgbClr val="FF0000"/>
                </a:solidFill>
              </a:rPr>
              <a:t>Request data from a server </a:t>
            </a:r>
            <a:r>
              <a:rPr lang="en-US"/>
              <a:t>- after the page has loaded</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Receive data from a server - after the page has loaded</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Send data to a server - in the background</a:t>
            </a:r>
            <a:endParaRPr>
              <a:solidFill>
                <a:srgbClr val="BFBFB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361950" y="1"/>
            <a:ext cx="8782050"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000"/>
              </a:buClr>
              <a:buSzPts val="3600"/>
              <a:buFont typeface="Arial"/>
              <a:buNone/>
            </a:pPr>
            <a:r>
              <a:rPr lang="en-US">
                <a:solidFill>
                  <a:srgbClr val="FFC000"/>
                </a:solidFill>
              </a:rPr>
              <a:t>AJAX</a:t>
            </a:r>
            <a:r>
              <a:rPr lang="en-US"/>
              <a:t> is a Developer’s Dream, </a:t>
            </a:r>
            <a:endParaRPr/>
          </a:p>
        </p:txBody>
      </p:sp>
      <p:sp>
        <p:nvSpPr>
          <p:cNvPr id="158" name="Google Shape;158;p9"/>
          <p:cNvSpPr txBox="1"/>
          <p:nvPr>
            <p:ph idx="1" type="body"/>
          </p:nvPr>
        </p:nvSpPr>
        <p:spPr>
          <a:xfrm>
            <a:off x="361950" y="1212270"/>
            <a:ext cx="8338705" cy="5573729"/>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600"/>
              <a:buNone/>
            </a:pPr>
            <a:r>
              <a:rPr lang="en-US"/>
              <a:t>Update a web page without reloading the page</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Request data from a server - after the page has loaded</a:t>
            </a:r>
            <a:endParaRPr/>
          </a:p>
          <a:p>
            <a:pPr indent="-228600" lvl="0" marL="228600" rtl="0" algn="just">
              <a:lnSpc>
                <a:spcPct val="150000"/>
              </a:lnSpc>
              <a:spcBef>
                <a:spcPts val="1000"/>
              </a:spcBef>
              <a:spcAft>
                <a:spcPts val="0"/>
              </a:spcAft>
              <a:buSzPts val="2600"/>
              <a:buChar char="•"/>
            </a:pPr>
            <a:r>
              <a:rPr lang="en-US">
                <a:solidFill>
                  <a:srgbClr val="FF0000"/>
                </a:solidFill>
              </a:rPr>
              <a:t>Receive data from a server </a:t>
            </a:r>
            <a:r>
              <a:rPr lang="en-US"/>
              <a:t>- after the page has loaded</a:t>
            </a:r>
            <a:endParaRPr/>
          </a:p>
          <a:p>
            <a:pPr indent="-228600" lvl="0" marL="228600" rtl="0" algn="just">
              <a:lnSpc>
                <a:spcPct val="150000"/>
              </a:lnSpc>
              <a:spcBef>
                <a:spcPts val="1000"/>
              </a:spcBef>
              <a:spcAft>
                <a:spcPts val="0"/>
              </a:spcAft>
              <a:buClr>
                <a:srgbClr val="BFBFBF"/>
              </a:buClr>
              <a:buSzPts val="2600"/>
              <a:buChar char="•"/>
            </a:pPr>
            <a:r>
              <a:rPr lang="en-US">
                <a:solidFill>
                  <a:srgbClr val="BFBFBF"/>
                </a:solidFill>
              </a:rPr>
              <a:t>Send data to a server - in the background</a:t>
            </a:r>
            <a:endParaRPr>
              <a:solidFill>
                <a:srgbClr val="BFBFB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