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8"/>
  </p:handoutMasterIdLst>
  <p:sldIdLst>
    <p:sldId id="259" r:id="rId2"/>
    <p:sldId id="261" r:id="rId3"/>
    <p:sldId id="264" r:id="rId4"/>
    <p:sldId id="324" r:id="rId5"/>
    <p:sldId id="329" r:id="rId6"/>
    <p:sldId id="340" r:id="rId7"/>
    <p:sldId id="341" r:id="rId8"/>
    <p:sldId id="346" r:id="rId9"/>
    <p:sldId id="342" r:id="rId10"/>
    <p:sldId id="343" r:id="rId11"/>
    <p:sldId id="344" r:id="rId12"/>
    <p:sldId id="345" r:id="rId13"/>
    <p:sldId id="326" r:id="rId14"/>
    <p:sldId id="327" r:id="rId15"/>
    <p:sldId id="330" r:id="rId16"/>
    <p:sldId id="263"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8682"/>
    <a:srgbClr val="9BABC8"/>
    <a:srgbClr val="ABD1CE"/>
    <a:srgbClr val="E6E6E6"/>
    <a:srgbClr val="F4F4F5"/>
    <a:srgbClr val="E0FBAC"/>
    <a:srgbClr val="F0FEC9"/>
    <a:srgbClr val="FFCDCD"/>
    <a:srgbClr val="84AAA9"/>
    <a:srgbClr val="4B6D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00" autoAdjust="0"/>
    <p:restoredTop sz="94660"/>
  </p:normalViewPr>
  <p:slideViewPr>
    <p:cSldViewPr snapToGrid="0">
      <p:cViewPr varScale="1">
        <p:scale>
          <a:sx n="61" d="100"/>
          <a:sy n="61" d="100"/>
        </p:scale>
        <p:origin x="1230" y="66"/>
      </p:cViewPr>
      <p:guideLst/>
    </p:cSldViewPr>
  </p:slideViewPr>
  <p:notesTextViewPr>
    <p:cViewPr>
      <p:scale>
        <a:sx n="1" d="1"/>
        <a:sy n="1" d="1"/>
      </p:scale>
      <p:origin x="0" y="0"/>
    </p:cViewPr>
  </p:notesTextViewPr>
  <p:notesViewPr>
    <p:cSldViewPr snapToGrid="0">
      <p:cViewPr varScale="1">
        <p:scale>
          <a:sx n="49" d="100"/>
          <a:sy n="49" d="100"/>
        </p:scale>
        <p:origin x="2910"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2CA918-4CC9-454A-A0CC-18E4AB14716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4B17E60-0D58-4E11-A0B3-7C89A95212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1E31DF-E085-4560-B70C-2BE0282116AF}" type="datetimeFigureOut">
              <a:rPr lang="en-US" smtClean="0"/>
              <a:t>9/23/2023</a:t>
            </a:fld>
            <a:endParaRPr lang="en-US"/>
          </a:p>
        </p:txBody>
      </p:sp>
      <p:sp>
        <p:nvSpPr>
          <p:cNvPr id="4" name="Footer Placeholder 3">
            <a:extLst>
              <a:ext uri="{FF2B5EF4-FFF2-40B4-BE49-F238E27FC236}">
                <a16:creationId xmlns:a16="http://schemas.microsoft.com/office/drawing/2014/main" id="{5C826CD9-44E6-4934-88CC-7B6414A4080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2126C7B-3E85-4BB4-8FD9-8DF00D1031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2DE278-E6FC-4BDC-BC08-49EFF8121A40}" type="slidenum">
              <a:rPr lang="en-US" smtClean="0"/>
              <a:t>‹#›</a:t>
            </a:fld>
            <a:endParaRPr lang="en-US"/>
          </a:p>
        </p:txBody>
      </p:sp>
    </p:spTree>
    <p:extLst>
      <p:ext uri="{BB962C8B-B14F-4D97-AF65-F5344CB8AC3E}">
        <p14:creationId xmlns:p14="http://schemas.microsoft.com/office/powerpoint/2010/main" val="53390406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5F1FD454-F543-4D52-A9A6-1EC33353A7E3}"/>
              </a:ext>
            </a:extLst>
          </p:cNvPr>
          <p:cNvPicPr>
            <a:picLocks noChangeAspect="1"/>
          </p:cNvPicPr>
          <p:nvPr userDrawn="1"/>
        </p:nvPicPr>
        <p:blipFill>
          <a:blip r:embed="rId2"/>
          <a:srcRect r="23717"/>
          <a:stretch>
            <a:fillRect/>
          </a:stretch>
        </p:blipFill>
        <p:spPr>
          <a:xfrm>
            <a:off x="0" y="0"/>
            <a:ext cx="7645372" cy="6858000"/>
          </a:xfrm>
          <a:custGeom>
            <a:avLst/>
            <a:gdLst>
              <a:gd name="connsiteX0" fmla="*/ 0 w 7645372"/>
              <a:gd name="connsiteY0" fmla="*/ 0 h 6858000"/>
              <a:gd name="connsiteX1" fmla="*/ 7645372 w 7645372"/>
              <a:gd name="connsiteY1" fmla="*/ 0 h 6858000"/>
              <a:gd name="connsiteX2" fmla="*/ 4392253 w 7645372"/>
              <a:gd name="connsiteY2" fmla="*/ 6858000 h 6858000"/>
              <a:gd name="connsiteX3" fmla="*/ 0 w 7645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645372" h="6858000">
                <a:moveTo>
                  <a:pt x="0" y="0"/>
                </a:moveTo>
                <a:lnTo>
                  <a:pt x="7645372" y="0"/>
                </a:lnTo>
                <a:lnTo>
                  <a:pt x="4392253" y="6858000"/>
                </a:lnTo>
                <a:lnTo>
                  <a:pt x="0" y="6858000"/>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glow rad="101600">
              <a:schemeClr val="accent3">
                <a:satMod val="175000"/>
                <a:alpha val="40000"/>
              </a:schemeClr>
            </a:glow>
            <a:outerShdw blurRad="63500" sx="102000" sy="102000" algn="ctr" rotWithShape="0">
              <a:prstClr val="black">
                <a:alpha val="40000"/>
              </a:prstClr>
            </a:outerShdw>
          </a:effectLst>
          <a:scene3d>
            <a:camera prst="orthographicFront">
              <a:rot lat="0" lon="0" rev="0"/>
            </a:camera>
            <a:lightRig rig="contrasting" dir="t">
              <a:rot lat="0" lon="0" rev="7800000"/>
            </a:lightRig>
          </a:scene3d>
          <a:sp3d>
            <a:bevelT w="139700" h="139700"/>
          </a:sp3d>
        </p:spPr>
      </p:pic>
      <p:sp>
        <p:nvSpPr>
          <p:cNvPr id="8" name="Rectangle 7">
            <a:extLst>
              <a:ext uri="{FF2B5EF4-FFF2-40B4-BE49-F238E27FC236}">
                <a16:creationId xmlns:a16="http://schemas.microsoft.com/office/drawing/2014/main" id="{C925F5D0-0EF2-4964-B69C-D312A8140A58}"/>
              </a:ext>
            </a:extLst>
          </p:cNvPr>
          <p:cNvSpPr/>
          <p:nvPr userDrawn="1"/>
        </p:nvSpPr>
        <p:spPr>
          <a:xfrm>
            <a:off x="0" y="1"/>
            <a:ext cx="9144000" cy="6868918"/>
          </a:xfrm>
          <a:prstGeom prst="rect">
            <a:avLst/>
          </a:prstGeom>
          <a:solidFill>
            <a:srgbClr val="5A918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B23160FA-1191-4FA3-B9ED-2E554AC801FB}"/>
              </a:ext>
            </a:extLst>
          </p:cNvPr>
          <p:cNvSpPr/>
          <p:nvPr userDrawn="1"/>
        </p:nvSpPr>
        <p:spPr>
          <a:xfrm>
            <a:off x="4392254" y="0"/>
            <a:ext cx="4751746" cy="6858000"/>
          </a:xfrm>
          <a:custGeom>
            <a:avLst/>
            <a:gdLst>
              <a:gd name="connsiteX0" fmla="*/ 5086350 w 7429500"/>
              <a:gd name="connsiteY0" fmla="*/ 0 h 6858000"/>
              <a:gd name="connsiteX1" fmla="*/ 7429500 w 7429500"/>
              <a:gd name="connsiteY1" fmla="*/ 0 h 6858000"/>
              <a:gd name="connsiteX2" fmla="*/ 7429500 w 7429500"/>
              <a:gd name="connsiteY2" fmla="*/ 6858000 h 6858000"/>
              <a:gd name="connsiteX3" fmla="*/ 5086350 w 7429500"/>
              <a:gd name="connsiteY3" fmla="*/ 6858000 h 6858000"/>
              <a:gd name="connsiteX4" fmla="*/ 0 w 74295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9500" h="6858000">
                <a:moveTo>
                  <a:pt x="5086350" y="0"/>
                </a:moveTo>
                <a:lnTo>
                  <a:pt x="7429500" y="0"/>
                </a:lnTo>
                <a:lnTo>
                  <a:pt x="7429500" y="6858000"/>
                </a:lnTo>
                <a:lnTo>
                  <a:pt x="5086350" y="6858000"/>
                </a:lnTo>
                <a:lnTo>
                  <a:pt x="0" y="6858000"/>
                </a:lnTo>
                <a:close/>
              </a:path>
            </a:pathLst>
          </a:custGeom>
          <a:solidFill>
            <a:srgbClr val="F4F4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Rectangle: Top Corners Rounded 2">
            <a:extLst>
              <a:ext uri="{FF2B5EF4-FFF2-40B4-BE49-F238E27FC236}">
                <a16:creationId xmlns:a16="http://schemas.microsoft.com/office/drawing/2014/main" id="{761D5D31-85A0-42C4-BB7C-4497ADB7294F}"/>
              </a:ext>
            </a:extLst>
          </p:cNvPr>
          <p:cNvSpPr/>
          <p:nvPr userDrawn="1"/>
        </p:nvSpPr>
        <p:spPr>
          <a:xfrm rot="16200000">
            <a:off x="2859198" y="-207855"/>
            <a:ext cx="891957" cy="6381752"/>
          </a:xfrm>
          <a:prstGeom prst="round2SameRect">
            <a:avLst>
              <a:gd name="adj1" fmla="val 8391"/>
              <a:gd name="adj2" fmla="val 0"/>
            </a:avLst>
          </a:prstGeom>
          <a:gradFill>
            <a:gsLst>
              <a:gs pos="0">
                <a:schemeClr val="accent1">
                  <a:lumMod val="5000"/>
                  <a:lumOff val="95000"/>
                </a:schemeClr>
              </a:gs>
              <a:gs pos="85000">
                <a:srgbClr val="CDD9EF"/>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4400">
              <a:latin typeface="Bahnschrift SemiBold" panose="020B0502040204020203" pitchFamily="34" charset="0"/>
            </a:endParaRPr>
          </a:p>
        </p:txBody>
      </p:sp>
      <p:sp>
        <p:nvSpPr>
          <p:cNvPr id="29" name="Freeform: Shape 28">
            <a:extLst>
              <a:ext uri="{FF2B5EF4-FFF2-40B4-BE49-F238E27FC236}">
                <a16:creationId xmlns:a16="http://schemas.microsoft.com/office/drawing/2014/main" id="{418B2568-06A8-4535-815F-C8F2B8EA0A7C}"/>
              </a:ext>
            </a:extLst>
          </p:cNvPr>
          <p:cNvSpPr/>
          <p:nvPr userDrawn="1"/>
        </p:nvSpPr>
        <p:spPr>
          <a:xfrm rot="5400000">
            <a:off x="5976399" y="3297982"/>
            <a:ext cx="377716" cy="661591"/>
          </a:xfrm>
          <a:custGeom>
            <a:avLst/>
            <a:gdLst>
              <a:gd name="connsiteX0" fmla="*/ 0 w 377716"/>
              <a:gd name="connsiteY0" fmla="*/ 482420 h 661591"/>
              <a:gd name="connsiteX1" fmla="*/ 0 w 377716"/>
              <a:gd name="connsiteY1" fmla="*/ 0 h 661591"/>
              <a:gd name="connsiteX2" fmla="*/ 377716 w 377716"/>
              <a:gd name="connsiteY2" fmla="*/ 661591 h 661591"/>
            </a:gdLst>
            <a:ahLst/>
            <a:cxnLst>
              <a:cxn ang="0">
                <a:pos x="connsiteX0" y="connsiteY0"/>
              </a:cxn>
              <a:cxn ang="0">
                <a:pos x="connsiteX1" y="connsiteY1"/>
              </a:cxn>
              <a:cxn ang="0">
                <a:pos x="connsiteX2" y="connsiteY2"/>
              </a:cxn>
            </a:cxnLst>
            <a:rect l="l" t="t" r="r" b="b"/>
            <a:pathLst>
              <a:path w="377716" h="661591">
                <a:moveTo>
                  <a:pt x="0" y="482420"/>
                </a:moveTo>
                <a:lnTo>
                  <a:pt x="0" y="0"/>
                </a:lnTo>
                <a:lnTo>
                  <a:pt x="377716" y="661591"/>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4400">
              <a:latin typeface="Bahnschrift SemiBold" panose="020B0502040204020203" pitchFamily="34" charset="0"/>
            </a:endParaRPr>
          </a:p>
        </p:txBody>
      </p:sp>
      <p:sp>
        <p:nvSpPr>
          <p:cNvPr id="13" name="TextBox 12">
            <a:extLst>
              <a:ext uri="{FF2B5EF4-FFF2-40B4-BE49-F238E27FC236}">
                <a16:creationId xmlns:a16="http://schemas.microsoft.com/office/drawing/2014/main" id="{2235981E-5444-42FF-89D3-E7BF1E285789}"/>
              </a:ext>
            </a:extLst>
          </p:cNvPr>
          <p:cNvSpPr txBox="1"/>
          <p:nvPr userDrawn="1"/>
        </p:nvSpPr>
        <p:spPr>
          <a:xfrm>
            <a:off x="235950" y="2659856"/>
            <a:ext cx="3486852" cy="646331"/>
          </a:xfrm>
          <a:prstGeom prst="rect">
            <a:avLst/>
          </a:prstGeom>
          <a:noFill/>
        </p:spPr>
        <p:txBody>
          <a:bodyPr wrap="none" tIns="0" bIns="91440" rtlCol="0" anchor="ctr">
            <a:spAutoFit/>
          </a:bodyPr>
          <a:lstStyle/>
          <a:p>
            <a:r>
              <a:rPr lang="en-US" sz="3600" dirty="0">
                <a:solidFill>
                  <a:srgbClr val="283F3D"/>
                </a:solidFill>
                <a:latin typeface="Bahnschrift SemiBold" panose="020B0502040204020203" pitchFamily="34" charset="0"/>
              </a:rPr>
              <a:t>Analytical Skills</a:t>
            </a:r>
          </a:p>
        </p:txBody>
      </p:sp>
      <p:sp>
        <p:nvSpPr>
          <p:cNvPr id="10" name="Freeform: Shape 9">
            <a:extLst>
              <a:ext uri="{FF2B5EF4-FFF2-40B4-BE49-F238E27FC236}">
                <a16:creationId xmlns:a16="http://schemas.microsoft.com/office/drawing/2014/main" id="{E6DE86AF-27F7-4496-90D7-447B86249746}"/>
              </a:ext>
            </a:extLst>
          </p:cNvPr>
          <p:cNvSpPr/>
          <p:nvPr userDrawn="1"/>
        </p:nvSpPr>
        <p:spPr>
          <a:xfrm>
            <a:off x="4464105" y="5875532"/>
            <a:ext cx="4584969" cy="830997"/>
          </a:xfrm>
          <a:custGeom>
            <a:avLst/>
            <a:gdLst>
              <a:gd name="connsiteX0" fmla="*/ 394187 w 4584969"/>
              <a:gd name="connsiteY0" fmla="*/ 0 h 830997"/>
              <a:gd name="connsiteX1" fmla="*/ 4446467 w 4584969"/>
              <a:gd name="connsiteY1" fmla="*/ 0 h 830997"/>
              <a:gd name="connsiteX2" fmla="*/ 4584969 w 4584969"/>
              <a:gd name="connsiteY2" fmla="*/ 138502 h 830997"/>
              <a:gd name="connsiteX3" fmla="*/ 4584969 w 4584969"/>
              <a:gd name="connsiteY3" fmla="*/ 692495 h 830997"/>
              <a:gd name="connsiteX4" fmla="*/ 4446467 w 4584969"/>
              <a:gd name="connsiteY4" fmla="*/ 830997 h 830997"/>
              <a:gd name="connsiteX5" fmla="*/ 0 w 4584969"/>
              <a:gd name="connsiteY5" fmla="*/ 830997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4969" h="830997">
                <a:moveTo>
                  <a:pt x="394187" y="0"/>
                </a:moveTo>
                <a:lnTo>
                  <a:pt x="4446467" y="0"/>
                </a:lnTo>
                <a:cubicBezTo>
                  <a:pt x="4522960" y="0"/>
                  <a:pt x="4584969" y="62009"/>
                  <a:pt x="4584969" y="138502"/>
                </a:cubicBezTo>
                <a:lnTo>
                  <a:pt x="4584969" y="692495"/>
                </a:lnTo>
                <a:cubicBezTo>
                  <a:pt x="4584969" y="768988"/>
                  <a:pt x="4522960" y="830997"/>
                  <a:pt x="4446467" y="830997"/>
                </a:cubicBezTo>
                <a:lnTo>
                  <a:pt x="0" y="830997"/>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sz="4400">
              <a:latin typeface="Bahnschrift SemiBold" panose="020B0502040204020203" pitchFamily="34" charset="0"/>
            </a:endParaRPr>
          </a:p>
        </p:txBody>
      </p:sp>
      <p:sp>
        <p:nvSpPr>
          <p:cNvPr id="11" name="TextBox 10">
            <a:extLst>
              <a:ext uri="{FF2B5EF4-FFF2-40B4-BE49-F238E27FC236}">
                <a16:creationId xmlns:a16="http://schemas.microsoft.com/office/drawing/2014/main" id="{3DB4AF37-FA57-40D3-A0C7-0EC02C6F381A}"/>
              </a:ext>
            </a:extLst>
          </p:cNvPr>
          <p:cNvSpPr txBox="1"/>
          <p:nvPr userDrawn="1"/>
        </p:nvSpPr>
        <p:spPr>
          <a:xfrm>
            <a:off x="4850423" y="5864613"/>
            <a:ext cx="4198651" cy="830997"/>
          </a:xfrm>
          <a:prstGeom prst="rect">
            <a:avLst/>
          </a:prstGeom>
          <a:noFill/>
        </p:spPr>
        <p:txBody>
          <a:bodyPr wrap="square" rtlCol="0">
            <a:spAutoFit/>
          </a:bodyPr>
          <a:lstStyle/>
          <a:p>
            <a:pPr algn="r"/>
            <a:r>
              <a:rPr lang="en-US" sz="2800" dirty="0">
                <a:solidFill>
                  <a:srgbClr val="283F3D"/>
                </a:solidFill>
                <a:latin typeface="Bahnschrift SemiBold" panose="020B0502040204020203" pitchFamily="34" charset="0"/>
              </a:rPr>
              <a:t>Dr. Nitesh Kumar Panday </a:t>
            </a:r>
          </a:p>
          <a:p>
            <a:pPr algn="r"/>
            <a:r>
              <a:rPr lang="en-US" sz="2000" dirty="0">
                <a:solidFill>
                  <a:srgbClr val="283F3D"/>
                </a:solidFill>
                <a:latin typeface="Bahnschrift SemiBold" panose="020B0502040204020203" pitchFamily="34" charset="0"/>
              </a:rPr>
              <a:t>Assistant Professor</a:t>
            </a:r>
          </a:p>
        </p:txBody>
      </p:sp>
    </p:spTree>
    <p:extLst>
      <p:ext uri="{BB962C8B-B14F-4D97-AF65-F5344CB8AC3E}">
        <p14:creationId xmlns:p14="http://schemas.microsoft.com/office/powerpoint/2010/main" val="1365964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9/23/2023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47480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9/23/2023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83882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44260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230408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42B5770D-423E-4CBB-B0F4-07D6A3FA965D}" type="datetimeFigureOut">
              <a:rPr lang="en-US" smtClean="0"/>
              <a:pPr>
                <a:defRPr/>
              </a:pPr>
              <a:t>9/23/2023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39E4BAF-1EEA-4D5B-8298-78DEAA6617CF}" type="slidenum">
              <a:rPr lang="en-US" smtClean="0"/>
              <a:pPr>
                <a:defRPr/>
              </a:pPr>
              <a:t>‹#›</a:t>
            </a:fld>
            <a:endParaRPr lang="en-US" dirty="0"/>
          </a:p>
        </p:txBody>
      </p:sp>
    </p:spTree>
    <p:extLst>
      <p:ext uri="{BB962C8B-B14F-4D97-AF65-F5344CB8AC3E}">
        <p14:creationId xmlns:p14="http://schemas.microsoft.com/office/powerpoint/2010/main" val="3225821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959429"/>
          </a:xfrm>
          <a:prstGeom prst="rect">
            <a:avLst/>
          </a:prstGeom>
          <a:gradFill flip="none" rotWithShape="1">
            <a:gsLst>
              <a:gs pos="0">
                <a:srgbClr val="498682"/>
              </a:gs>
              <a:gs pos="41000">
                <a:srgbClr val="7BB7B3"/>
              </a:gs>
              <a:gs pos="88000">
                <a:srgbClr val="F4F4F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hasCustomPrompt="1"/>
          </p:nvPr>
        </p:nvSpPr>
        <p:spPr>
          <a:xfrm>
            <a:off x="989350" y="2818150"/>
            <a:ext cx="7525999" cy="3698763"/>
          </a:xfrm>
        </p:spPr>
        <p:txBody>
          <a:bodyPr/>
          <a:lstStyle>
            <a:lvl1pPr>
              <a:lnSpc>
                <a:spcPct val="150000"/>
              </a:lnSpc>
              <a:defRPr sz="2600">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Outcome 1</a:t>
            </a:r>
          </a:p>
          <a:p>
            <a:pPr lvl="0"/>
            <a:r>
              <a:rPr lang="en-US" dirty="0"/>
              <a:t>Outcome 2</a:t>
            </a:r>
          </a:p>
          <a:p>
            <a:pPr lvl="0"/>
            <a:r>
              <a:rPr lang="en-US" dirty="0"/>
              <a:t>Outcome 3</a:t>
            </a:r>
          </a:p>
        </p:txBody>
      </p:sp>
      <p:sp>
        <p:nvSpPr>
          <p:cNvPr id="10" name="TextBox 9">
            <a:extLst>
              <a:ext uri="{FF2B5EF4-FFF2-40B4-BE49-F238E27FC236}">
                <a16:creationId xmlns:a16="http://schemas.microsoft.com/office/drawing/2014/main" id="{66F90CB2-A495-4AF3-BC7C-1B34E1164439}"/>
              </a:ext>
            </a:extLst>
          </p:cNvPr>
          <p:cNvSpPr txBox="1"/>
          <p:nvPr userDrawn="1"/>
        </p:nvSpPr>
        <p:spPr>
          <a:xfrm>
            <a:off x="628650" y="235182"/>
            <a:ext cx="3429000" cy="1446550"/>
          </a:xfrm>
          <a:prstGeom prst="rect">
            <a:avLst/>
          </a:prstGeom>
          <a:noFill/>
        </p:spPr>
        <p:txBody>
          <a:bodyPr wrap="square" rtlCol="0">
            <a:spAutoFit/>
          </a:bodyPr>
          <a:lstStyle/>
          <a:p>
            <a:r>
              <a:rPr lang="en-US" sz="4400" dirty="0">
                <a:solidFill>
                  <a:srgbClr val="F4F4F5"/>
                </a:solidFill>
                <a:latin typeface="Bahnschrift SemiBold" panose="020B0502040204020203" pitchFamily="34" charset="0"/>
              </a:rPr>
              <a:t>Learning Outcomes</a:t>
            </a:r>
          </a:p>
        </p:txBody>
      </p:sp>
      <p:pic>
        <p:nvPicPr>
          <p:cNvPr id="12" name="Picture 11">
            <a:extLst>
              <a:ext uri="{FF2B5EF4-FFF2-40B4-BE49-F238E27FC236}">
                <a16:creationId xmlns:a16="http://schemas.microsoft.com/office/drawing/2014/main" id="{70BD9AB8-BE8B-4AD4-8989-7D5BB1CBD5C5}"/>
              </a:ext>
            </a:extLst>
          </p:cNvPr>
          <p:cNvPicPr>
            <a:picLocks noChangeAspect="1"/>
          </p:cNvPicPr>
          <p:nvPr userDrawn="1"/>
        </p:nvPicPr>
        <p:blipFill>
          <a:blip r:embed="rId2">
            <a:extLst>
              <a:ext uri="{BEBA8EAE-BF5A-486C-A8C5-ECC9F3942E4B}">
                <a14:imgProps xmlns:a14="http://schemas.microsoft.com/office/drawing/2010/main">
                  <a14:imgLayer r:embed="rId3">
                    <a14:imgEffect>
                      <a14:backgroundRemoval t="6102" b="98622" l="9753" r="89973">
                        <a14:foregroundMark x1="62637" y1="39764" x2="62637" y2="39764"/>
                        <a14:foregroundMark x1="40797" y1="53346" x2="40797" y2="53346"/>
                        <a14:foregroundMark x1="27198" y1="59055" x2="27198" y2="59055"/>
                        <a14:foregroundMark x1="25687" y1="41929" x2="25687" y2="41929"/>
                        <a14:foregroundMark x1="28434" y1="22835" x2="28434" y2="22835"/>
                        <a14:foregroundMark x1="37225" y1="10433" x2="37225" y2="10433"/>
                        <a14:foregroundMark x1="49863" y1="6496" x2="49863" y2="6496"/>
                        <a14:foregroundMark x1="61538" y1="13583" x2="61538" y2="13583"/>
                        <a14:foregroundMark x1="71016" y1="24803" x2="71016" y2="24803"/>
                        <a14:foregroundMark x1="73626" y1="40945" x2="73626" y2="40945"/>
                        <a14:foregroundMark x1="72115" y1="60039" x2="72115" y2="60039"/>
                        <a14:foregroundMark x1="55345" y1="90060" x2="55907" y2="90157"/>
                        <a14:foregroundMark x1="48764" y1="98622" x2="50275" y2="97835"/>
                        <a14:foregroundMark x1="53709" y1="89764" x2="53709" y2="89764"/>
                        <a14:foregroundMark x1="53434" y1="90354" x2="51511" y2="89370"/>
                        <a14:foregroundMark x1="44780" y1="88189" x2="51236" y2="89567"/>
                        <a14:backgroundMark x1="55769" y1="85433" x2="49950" y2="86267"/>
                        <a14:backgroundMark x1="52194" y1="91242" x2="50589" y2="90886"/>
                        <a14:backgroundMark x1="56181" y1="92126" x2="53895" y2="91619"/>
                        <a14:backgroundMark x1="55495" y1="86024" x2="54258" y2="85827"/>
                        <a14:backgroundMark x1="54396" y1="86024" x2="55632" y2="86614"/>
                        <a14:backgroundMark x1="49176" y1="96654" x2="47940" y2="95079"/>
                      </a14:backgroundRemoval>
                    </a14:imgEffect>
                  </a14:imgLayer>
                </a14:imgProps>
              </a:ext>
            </a:extLst>
          </a:blip>
          <a:stretch>
            <a:fillRect/>
          </a:stretch>
        </p:blipFill>
        <p:spPr>
          <a:xfrm rot="19619398">
            <a:off x="6397866" y="99256"/>
            <a:ext cx="2389846" cy="1667640"/>
          </a:xfrm>
          <a:prstGeom prst="rect">
            <a:avLst/>
          </a:prstGeom>
        </p:spPr>
      </p:pic>
      <p:sp>
        <p:nvSpPr>
          <p:cNvPr id="2" name="Rectangle 1">
            <a:extLst>
              <a:ext uri="{FF2B5EF4-FFF2-40B4-BE49-F238E27FC236}">
                <a16:creationId xmlns:a16="http://schemas.microsoft.com/office/drawing/2014/main" id="{0FCCDEB3-12E7-45AF-A8F2-BC0F9E2254EE}"/>
              </a:ext>
            </a:extLst>
          </p:cNvPr>
          <p:cNvSpPr/>
          <p:nvPr userDrawn="1"/>
        </p:nvSpPr>
        <p:spPr>
          <a:xfrm>
            <a:off x="599608" y="1959429"/>
            <a:ext cx="7915742" cy="740967"/>
          </a:xfrm>
          <a:prstGeom prst="rect">
            <a:avLst/>
          </a:prstGeom>
        </p:spPr>
        <p:txBody>
          <a:bodyPr vert="horz" lIns="91440" tIns="45720" rIns="91440" bIns="45720" rtlCol="0">
            <a:normAutofit/>
          </a:bodyPr>
          <a:lstStyle/>
          <a:p>
            <a:pPr marL="0" lvl="0" indent="0" defTabSz="914400">
              <a:lnSpc>
                <a:spcPct val="150000"/>
              </a:lnSpc>
              <a:spcBef>
                <a:spcPts val="1000"/>
              </a:spcBef>
              <a:buFont typeface="Arial" panose="020B0604020202020204" pitchFamily="34" charset="0"/>
              <a:buNone/>
            </a:pPr>
            <a:r>
              <a:rPr lang="en-US" sz="2800" dirty="0">
                <a:solidFill>
                  <a:schemeClr val="tx1"/>
                </a:solidFill>
                <a:latin typeface="Bahnschrift" panose="020B0502040204020203" pitchFamily="34" charset="0"/>
              </a:rPr>
              <a:t>After this lecture, you will be able to</a:t>
            </a:r>
          </a:p>
        </p:txBody>
      </p:sp>
    </p:spTree>
    <p:extLst>
      <p:ext uri="{BB962C8B-B14F-4D97-AF65-F5344CB8AC3E}">
        <p14:creationId xmlns:p14="http://schemas.microsoft.com/office/powerpoint/2010/main" val="220990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325563"/>
          </a:xfrm>
          <a:prstGeom prst="rect">
            <a:avLst/>
          </a:prstGeom>
          <a:gradFill flip="none" rotWithShape="1">
            <a:gsLst>
              <a:gs pos="0">
                <a:srgbClr val="498682"/>
              </a:gs>
              <a:gs pos="100000">
                <a:srgbClr val="4986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28650" y="1628145"/>
            <a:ext cx="7886700" cy="5004884"/>
          </a:xfrm>
        </p:spPr>
        <p:txBody>
          <a:bodyPr/>
          <a:lstStyle>
            <a:lvl1pPr>
              <a:lnSpc>
                <a:spcPct val="150000"/>
              </a:lnSpc>
              <a:defRPr>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a:extLst>
              <a:ext uri="{FF2B5EF4-FFF2-40B4-BE49-F238E27FC236}">
                <a16:creationId xmlns:a16="http://schemas.microsoft.com/office/drawing/2014/main" id="{D674DD10-9343-40FC-87DE-8A1F63FF11A0}"/>
              </a:ext>
            </a:extLst>
          </p:cNvPr>
          <p:cNvSpPr>
            <a:spLocks noGrp="1"/>
          </p:cNvSpPr>
          <p:nvPr>
            <p:ph type="title"/>
          </p:nvPr>
        </p:nvSpPr>
        <p:spPr>
          <a:xfrm>
            <a:off x="338363" y="0"/>
            <a:ext cx="7886700" cy="1325563"/>
          </a:xfrm>
        </p:spPr>
        <p:txBody>
          <a:bodyPr>
            <a:normAutofit/>
          </a:bodyPr>
          <a:lstStyle>
            <a:lvl1pPr marL="0" algn="l" defTabSz="457200" rtl="0" eaLnBrk="1" latinLnBrk="0" hangingPunct="1">
              <a:lnSpc>
                <a:spcPct val="100000"/>
              </a:lnSpc>
              <a:defRPr lang="en-US" sz="3600" kern="1200" dirty="0">
                <a:solidFill>
                  <a:srgbClr val="F4F4F5"/>
                </a:solidFill>
                <a:latin typeface="Bahnschrift SemiBold" panose="020B0502040204020203" pitchFamily="34" charset="0"/>
                <a:ea typeface="+mn-ea"/>
                <a:cs typeface="+mn-cs"/>
              </a:defRPr>
            </a:lvl1pPr>
          </a:lstStyle>
          <a:p>
            <a:r>
              <a:rPr lang="en-US" dirty="0"/>
              <a:t>Click to edit Master title style</a:t>
            </a:r>
          </a:p>
        </p:txBody>
      </p:sp>
    </p:spTree>
    <p:extLst>
      <p:ext uri="{BB962C8B-B14F-4D97-AF65-F5344CB8AC3E}">
        <p14:creationId xmlns:p14="http://schemas.microsoft.com/office/powerpoint/2010/main" val="2192153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Pr>
        <a:gradFill flip="none" rotWithShape="1">
          <a:gsLst>
            <a:gs pos="67000">
              <a:srgbClr val="698685"/>
            </a:gs>
            <a:gs pos="0">
              <a:schemeClr val="accent1">
                <a:lumMod val="5000"/>
                <a:lumOff val="95000"/>
              </a:schemeClr>
            </a:gs>
            <a:gs pos="100000">
              <a:srgbClr val="3D6260"/>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8928101"/>
            <a:ext cx="2057400" cy="365125"/>
          </a:xfrm>
        </p:spPr>
        <p:txBody>
          <a:bodyPr/>
          <a:lstStyle/>
          <a:p>
            <a:fld id="{71BC5188-02C1-4612-A2C7-F501CF181F2E}" type="datetimeFigureOut">
              <a:rPr lang="en-US" smtClean="0"/>
              <a:t>9/23/2023</a:t>
            </a:fld>
            <a:endParaRPr lang="en-US"/>
          </a:p>
        </p:txBody>
      </p:sp>
      <p:sp>
        <p:nvSpPr>
          <p:cNvPr id="5" name="Footer Placeholder 4"/>
          <p:cNvSpPr>
            <a:spLocks noGrp="1"/>
          </p:cNvSpPr>
          <p:nvPr>
            <p:ph type="ftr" sz="quarter" idx="11"/>
          </p:nvPr>
        </p:nvSpPr>
        <p:spPr>
          <a:xfrm>
            <a:off x="3028950" y="8928101"/>
            <a:ext cx="3086100" cy="365125"/>
          </a:xfrm>
        </p:spPr>
        <p:txBody>
          <a:bodyPr/>
          <a:lstStyle/>
          <a:p>
            <a:endParaRPr lang="en-US"/>
          </a:p>
        </p:txBody>
      </p:sp>
      <p:sp>
        <p:nvSpPr>
          <p:cNvPr id="6" name="Slide Number Placeholder 5"/>
          <p:cNvSpPr>
            <a:spLocks noGrp="1"/>
          </p:cNvSpPr>
          <p:nvPr>
            <p:ph type="sldNum" sz="quarter" idx="12"/>
          </p:nvPr>
        </p:nvSpPr>
        <p:spPr>
          <a:xfrm>
            <a:off x="6457950" y="8928101"/>
            <a:ext cx="2057400" cy="365125"/>
          </a:xfrm>
        </p:spPr>
        <p:txBody>
          <a:bodyPr/>
          <a:lstStyle/>
          <a:p>
            <a:fld id="{0E4DDFBB-2C77-4C22-A6ED-B339E4E2C87F}" type="slidenum">
              <a:rPr lang="en-US" smtClean="0"/>
              <a:t>‹#›</a:t>
            </a:fld>
            <a:endParaRPr lang="en-US"/>
          </a:p>
        </p:txBody>
      </p:sp>
      <p:grpSp>
        <p:nvGrpSpPr>
          <p:cNvPr id="23" name="Group 22">
            <a:extLst>
              <a:ext uri="{FF2B5EF4-FFF2-40B4-BE49-F238E27FC236}">
                <a16:creationId xmlns:a16="http://schemas.microsoft.com/office/drawing/2014/main" id="{3C6FF3AA-C50F-42E9-9041-C3F7E7988DD1}"/>
              </a:ext>
            </a:extLst>
          </p:cNvPr>
          <p:cNvGrpSpPr/>
          <p:nvPr userDrawn="1"/>
        </p:nvGrpSpPr>
        <p:grpSpPr>
          <a:xfrm>
            <a:off x="1529895" y="2282371"/>
            <a:ext cx="6037944" cy="2293258"/>
            <a:chOff x="1529895" y="2282371"/>
            <a:chExt cx="6037944" cy="2293258"/>
          </a:xfrm>
        </p:grpSpPr>
        <p:sp>
          <p:nvSpPr>
            <p:cNvPr id="19" name="Freeform: Shape 18">
              <a:extLst>
                <a:ext uri="{FF2B5EF4-FFF2-40B4-BE49-F238E27FC236}">
                  <a16:creationId xmlns:a16="http://schemas.microsoft.com/office/drawing/2014/main" id="{89D0141E-891B-4C49-A1C4-D9497F151474}"/>
                </a:ext>
              </a:extLst>
            </p:cNvPr>
            <p:cNvSpPr/>
            <p:nvPr userDrawn="1"/>
          </p:nvSpPr>
          <p:spPr>
            <a:xfrm>
              <a:off x="1529895" y="2703285"/>
              <a:ext cx="6037944" cy="1451430"/>
            </a:xfrm>
            <a:custGeom>
              <a:avLst/>
              <a:gdLst>
                <a:gd name="connsiteX0" fmla="*/ 3018972 w 6037944"/>
                <a:gd name="connsiteY0" fmla="*/ 0 h 1451430"/>
                <a:gd name="connsiteX1" fmla="*/ 6037944 w 6037944"/>
                <a:gd name="connsiteY1" fmla="*/ 725715 h 1451430"/>
                <a:gd name="connsiteX2" fmla="*/ 3018972 w 6037944"/>
                <a:gd name="connsiteY2" fmla="*/ 1451430 h 1451430"/>
                <a:gd name="connsiteX3" fmla="*/ 0 w 6037944"/>
                <a:gd name="connsiteY3" fmla="*/ 725715 h 1451430"/>
                <a:gd name="connsiteX4" fmla="*/ 3018972 w 6037944"/>
                <a:gd name="connsiteY4" fmla="*/ 0 h 1451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451430">
                  <a:moveTo>
                    <a:pt x="3018972" y="0"/>
                  </a:moveTo>
                  <a:cubicBezTo>
                    <a:pt x="4686304" y="0"/>
                    <a:pt x="6037944" y="324914"/>
                    <a:pt x="6037944" y="725715"/>
                  </a:cubicBezTo>
                  <a:cubicBezTo>
                    <a:pt x="6037944" y="1126516"/>
                    <a:pt x="4686304" y="1451430"/>
                    <a:pt x="3018972" y="1451430"/>
                  </a:cubicBezTo>
                  <a:cubicBezTo>
                    <a:pt x="1351640" y="1451430"/>
                    <a:pt x="0" y="1126516"/>
                    <a:pt x="0" y="725715"/>
                  </a:cubicBezTo>
                  <a:cubicBezTo>
                    <a:pt x="0" y="324914"/>
                    <a:pt x="1351640" y="0"/>
                    <a:pt x="3018972" y="0"/>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tIns="731520" rtlCol="0" anchor="ctr">
              <a:noAutofit/>
            </a:bodyPr>
            <a:lstStyle/>
            <a:p>
              <a:pPr lvl="0"/>
              <a:endParaRPr lang="en-US" sz="3600" dirty="0">
                <a:solidFill>
                  <a:srgbClr val="4B8985"/>
                </a:solidFill>
                <a:latin typeface="Bahnschrift SemiBold" panose="020B0502040204020203" pitchFamily="34" charset="0"/>
              </a:endParaRPr>
            </a:p>
          </p:txBody>
        </p:sp>
        <p:sp>
          <p:nvSpPr>
            <p:cNvPr id="18" name="Freeform: Shape 17">
              <a:extLst>
                <a:ext uri="{FF2B5EF4-FFF2-40B4-BE49-F238E27FC236}">
                  <a16:creationId xmlns:a16="http://schemas.microsoft.com/office/drawing/2014/main" id="{C8AD4718-0501-403B-AFBC-33331BEC043B}"/>
                </a:ext>
              </a:extLst>
            </p:cNvPr>
            <p:cNvSpPr/>
            <p:nvPr userDrawn="1"/>
          </p:nvSpPr>
          <p:spPr>
            <a:xfrm>
              <a:off x="1529895" y="2282371"/>
              <a:ext cx="6037944" cy="1146629"/>
            </a:xfrm>
            <a:custGeom>
              <a:avLst/>
              <a:gdLst>
                <a:gd name="connsiteX0" fmla="*/ 3018972 w 6037944"/>
                <a:gd name="connsiteY0" fmla="*/ 0 h 1146629"/>
                <a:gd name="connsiteX1" fmla="*/ 6037944 w 6037944"/>
                <a:gd name="connsiteY1" fmla="*/ 1146629 h 1146629"/>
                <a:gd name="connsiteX2" fmla="*/ 3018972 w 6037944"/>
                <a:gd name="connsiteY2" fmla="*/ 420914 h 1146629"/>
                <a:gd name="connsiteX3" fmla="*/ 0 w 6037944"/>
                <a:gd name="connsiteY3" fmla="*/ 1146629 h 1146629"/>
                <a:gd name="connsiteX4" fmla="*/ 3018972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3018972" y="0"/>
                  </a:moveTo>
                  <a:cubicBezTo>
                    <a:pt x="4686304" y="0"/>
                    <a:pt x="6037944" y="513363"/>
                    <a:pt x="6037944" y="1146629"/>
                  </a:cubicBezTo>
                  <a:cubicBezTo>
                    <a:pt x="6037944" y="745828"/>
                    <a:pt x="4686304" y="420914"/>
                    <a:pt x="3018972" y="420914"/>
                  </a:cubicBezTo>
                  <a:cubicBezTo>
                    <a:pt x="1351640" y="420914"/>
                    <a:pt x="0" y="745828"/>
                    <a:pt x="0" y="1146629"/>
                  </a:cubicBezTo>
                  <a:cubicBezTo>
                    <a:pt x="0" y="513363"/>
                    <a:pt x="1351640" y="0"/>
                    <a:pt x="3018972" y="0"/>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3600" dirty="0">
                <a:solidFill>
                  <a:srgbClr val="4B8985"/>
                </a:solidFill>
                <a:latin typeface="Bahnschrift SemiBold" panose="020B0502040204020203" pitchFamily="34" charset="0"/>
              </a:endParaRPr>
            </a:p>
          </p:txBody>
        </p:sp>
        <p:sp>
          <p:nvSpPr>
            <p:cNvPr id="17" name="Freeform: Shape 16">
              <a:extLst>
                <a:ext uri="{FF2B5EF4-FFF2-40B4-BE49-F238E27FC236}">
                  <a16:creationId xmlns:a16="http://schemas.microsoft.com/office/drawing/2014/main" id="{38861B3F-8E45-4BA3-97F7-23CB90BE0433}"/>
                </a:ext>
              </a:extLst>
            </p:cNvPr>
            <p:cNvSpPr/>
            <p:nvPr userDrawn="1"/>
          </p:nvSpPr>
          <p:spPr>
            <a:xfrm>
              <a:off x="1529895" y="3429000"/>
              <a:ext cx="6037944" cy="1146629"/>
            </a:xfrm>
            <a:custGeom>
              <a:avLst/>
              <a:gdLst>
                <a:gd name="connsiteX0" fmla="*/ 0 w 6037944"/>
                <a:gd name="connsiteY0" fmla="*/ 0 h 1146629"/>
                <a:gd name="connsiteX1" fmla="*/ 3018972 w 6037944"/>
                <a:gd name="connsiteY1" fmla="*/ 725715 h 1146629"/>
                <a:gd name="connsiteX2" fmla="*/ 6037944 w 6037944"/>
                <a:gd name="connsiteY2" fmla="*/ 0 h 1146629"/>
                <a:gd name="connsiteX3" fmla="*/ 3018972 w 6037944"/>
                <a:gd name="connsiteY3" fmla="*/ 1146629 h 1146629"/>
                <a:gd name="connsiteX4" fmla="*/ 0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0" y="0"/>
                  </a:moveTo>
                  <a:cubicBezTo>
                    <a:pt x="0" y="400801"/>
                    <a:pt x="1351640" y="725715"/>
                    <a:pt x="3018972" y="725715"/>
                  </a:cubicBezTo>
                  <a:cubicBezTo>
                    <a:pt x="4686304" y="725715"/>
                    <a:pt x="6037944" y="400801"/>
                    <a:pt x="6037944" y="0"/>
                  </a:cubicBezTo>
                  <a:cubicBezTo>
                    <a:pt x="6037944" y="633266"/>
                    <a:pt x="4686304" y="1146629"/>
                    <a:pt x="3018972" y="1146629"/>
                  </a:cubicBezTo>
                  <a:cubicBezTo>
                    <a:pt x="1351640" y="1146629"/>
                    <a:pt x="0" y="633266"/>
                    <a:pt x="0" y="0"/>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3600" dirty="0">
                <a:solidFill>
                  <a:srgbClr val="4B8985"/>
                </a:solidFill>
                <a:latin typeface="Bahnschrift SemiBold" panose="020B0502040204020203" pitchFamily="34" charset="0"/>
              </a:endParaRPr>
            </a:p>
          </p:txBody>
        </p:sp>
      </p:grpSp>
      <p:sp>
        <p:nvSpPr>
          <p:cNvPr id="22" name="TextBox 21">
            <a:extLst>
              <a:ext uri="{FF2B5EF4-FFF2-40B4-BE49-F238E27FC236}">
                <a16:creationId xmlns:a16="http://schemas.microsoft.com/office/drawing/2014/main" id="{513C37F6-66F0-4125-B2E0-B93F212BA9B3}"/>
              </a:ext>
            </a:extLst>
          </p:cNvPr>
          <p:cNvSpPr txBox="1"/>
          <p:nvPr userDrawn="1"/>
        </p:nvSpPr>
        <p:spPr>
          <a:xfrm>
            <a:off x="2551365" y="3105835"/>
            <a:ext cx="3995004" cy="646331"/>
          </a:xfrm>
          <a:prstGeom prst="rect">
            <a:avLst/>
          </a:prstGeom>
          <a:noFill/>
        </p:spPr>
        <p:txBody>
          <a:bodyPr wrap="none" rtlCol="0">
            <a:spAutoFit/>
          </a:bodyPr>
          <a:lstStyle/>
          <a:p>
            <a:r>
              <a:rPr lang="en-US" sz="3600" dirty="0">
                <a:latin typeface="Bahnschrift SemiBold" panose="020B0502040204020203" pitchFamily="34" charset="0"/>
              </a:rPr>
              <a:t>That’s all for now…</a:t>
            </a:r>
          </a:p>
        </p:txBody>
      </p:sp>
    </p:spTree>
    <p:extLst>
      <p:ext uri="{BB962C8B-B14F-4D97-AF65-F5344CB8AC3E}">
        <p14:creationId xmlns:p14="http://schemas.microsoft.com/office/powerpoint/2010/main" val="780960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C5188-02C1-4612-A2C7-F501CF181F2E}" type="datetimeFigureOut">
              <a:rPr lang="en-US" smtClean="0"/>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107850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BC5188-02C1-4612-A2C7-F501CF181F2E}" type="datetimeFigureOut">
              <a:rPr lang="en-US" smtClean="0"/>
              <a:t>9/23/2023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653003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BC5188-02C1-4612-A2C7-F501CF181F2E}" type="datetimeFigureOut">
              <a:rPr lang="en-US" smtClean="0"/>
              <a:t>9/23/2023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36719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BC5188-02C1-4612-A2C7-F501CF181F2E}" type="datetimeFigureOut">
              <a:rPr lang="en-US" smtClean="0"/>
              <a:t>9/23/2023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77621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C5188-02C1-4612-A2C7-F501CF181F2E}" type="datetimeFigureOut">
              <a:rPr lang="en-US" smtClean="0"/>
              <a:t>9/23/2023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028252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C5188-02C1-4612-A2C7-F501CF181F2E}" type="datetimeFigureOut">
              <a:rPr lang="en-US" smtClean="0"/>
              <a:t>9/23/2023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DDFBB-2C77-4C22-A6ED-B339E4E2C87F}" type="slidenum">
              <a:rPr lang="en-US" smtClean="0"/>
              <a:t>‹#›</a:t>
            </a:fld>
            <a:endParaRPr lang="en-US"/>
          </a:p>
        </p:txBody>
      </p:sp>
    </p:spTree>
    <p:extLst>
      <p:ext uri="{BB962C8B-B14F-4D97-AF65-F5344CB8AC3E}">
        <p14:creationId xmlns:p14="http://schemas.microsoft.com/office/powerpoint/2010/main" val="2771957338"/>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4"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2438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143176"/>
            <a:ext cx="8801100" cy="3895234"/>
          </a:xfrm>
          <a:prstGeom prst="rect">
            <a:avLst/>
          </a:prstGeom>
          <a:noFill/>
        </p:spPr>
        <p:txBody>
          <a:bodyPr wrap="square" rtlCol="0">
            <a:spAutoFit/>
          </a:bodyPr>
          <a:lstStyle/>
          <a:p>
            <a:pPr algn="just">
              <a:lnSpc>
                <a:spcPct val="150000"/>
              </a:lnSpc>
            </a:pPr>
            <a:r>
              <a:rPr lang="en-US" sz="2400" dirty="0">
                <a:solidFill>
                  <a:srgbClr val="FF0000"/>
                </a:solidFill>
                <a:latin typeface="Bahnschrift" panose="020B0502040204020203" pitchFamily="34" charset="0"/>
              </a:rPr>
              <a:t>Q.8)</a:t>
            </a:r>
            <a:r>
              <a:rPr lang="en-US" sz="2400" b="1" dirty="0">
                <a:latin typeface="Bahnschrift" panose="020B0502040204020203" pitchFamily="34" charset="0"/>
              </a:rPr>
              <a:t> </a:t>
            </a:r>
            <a:r>
              <a:rPr lang="en-US" sz="2400" dirty="0">
                <a:latin typeface="Bahnschrift" panose="020B0502040204020203" pitchFamily="34" charset="0"/>
              </a:rPr>
              <a:t>Rs. 1500 is invested in two such parts that if one part be invested at 6% and other at 5%, S.I= Rs. 85 for one year. Then how much was invested at 5%?</a:t>
            </a:r>
          </a:p>
          <a:p>
            <a:pPr>
              <a:lnSpc>
                <a:spcPct val="150000"/>
              </a:lnSpc>
            </a:pPr>
            <a:r>
              <a:rPr lang="en-US" sz="2400" dirty="0">
                <a:latin typeface="Bahnschrift" panose="020B0502040204020203" pitchFamily="34" charset="0"/>
              </a:rPr>
              <a:t>[A] Rs.1000</a:t>
            </a:r>
          </a:p>
          <a:p>
            <a:pPr>
              <a:lnSpc>
                <a:spcPct val="150000"/>
              </a:lnSpc>
            </a:pPr>
            <a:r>
              <a:rPr lang="en-US" sz="2400" dirty="0">
                <a:latin typeface="Bahnschrift" panose="020B0502040204020203" pitchFamily="34" charset="0"/>
              </a:rPr>
              <a:t>[B] Rs.500</a:t>
            </a:r>
          </a:p>
          <a:p>
            <a:pPr>
              <a:lnSpc>
                <a:spcPct val="150000"/>
              </a:lnSpc>
            </a:pPr>
            <a:r>
              <a:rPr lang="en-US" sz="2400" dirty="0">
                <a:latin typeface="Bahnschrift" panose="020B0502040204020203" pitchFamily="34" charset="0"/>
              </a:rPr>
              <a:t>[C] Rs.600</a:t>
            </a:r>
          </a:p>
          <a:p>
            <a:pPr>
              <a:lnSpc>
                <a:spcPct val="150000"/>
              </a:lnSpc>
            </a:pPr>
            <a:r>
              <a:rPr lang="en-US" sz="2400" dirty="0">
                <a:latin typeface="Bahnschrift" panose="020B0502040204020203" pitchFamily="34" charset="0"/>
              </a:rPr>
              <a:t>[D] Rs.800</a:t>
            </a:r>
          </a:p>
        </p:txBody>
      </p:sp>
      <p:sp>
        <p:nvSpPr>
          <p:cNvPr id="2" name="TextBox 1">
            <a:extLst>
              <a:ext uri="{FF2B5EF4-FFF2-40B4-BE49-F238E27FC236}">
                <a16:creationId xmlns:a16="http://schemas.microsoft.com/office/drawing/2014/main" id="{0F41E60B-4A6F-986E-155E-300CBB369668}"/>
              </a:ext>
            </a:extLst>
          </p:cNvPr>
          <p:cNvSpPr txBox="1"/>
          <p:nvPr/>
        </p:nvSpPr>
        <p:spPr>
          <a:xfrm>
            <a:off x="551793" y="6038193"/>
            <a:ext cx="1450428" cy="523220"/>
          </a:xfrm>
          <a:prstGeom prst="rect">
            <a:avLst/>
          </a:prstGeom>
          <a:noFill/>
        </p:spPr>
        <p:txBody>
          <a:bodyPr wrap="square" rtlCol="0">
            <a:spAutoFit/>
          </a:bodyPr>
          <a:lstStyle/>
          <a:p>
            <a:r>
              <a:rPr lang="en-IN" sz="2800" dirty="0">
                <a:solidFill>
                  <a:srgbClr val="FF0000"/>
                </a:solidFill>
                <a:latin typeface="Bahnschrift" panose="020B0502040204020203" pitchFamily="34" charset="0"/>
              </a:rPr>
              <a:t>Ans. B</a:t>
            </a:r>
          </a:p>
        </p:txBody>
      </p:sp>
    </p:spTree>
    <p:extLst>
      <p:ext uri="{BB962C8B-B14F-4D97-AF65-F5344CB8AC3E}">
        <p14:creationId xmlns:p14="http://schemas.microsoft.com/office/powerpoint/2010/main" val="2674417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171450" y="143176"/>
                <a:ext cx="8801100" cy="4487639"/>
              </a:xfrm>
              <a:prstGeom prst="rect">
                <a:avLst/>
              </a:prstGeom>
              <a:noFill/>
            </p:spPr>
            <p:txBody>
              <a:bodyPr wrap="square" rtlCol="0">
                <a:spAutoFit/>
              </a:bodyPr>
              <a:lstStyle/>
              <a:p>
                <a:pPr algn="just">
                  <a:lnSpc>
                    <a:spcPct val="150000"/>
                  </a:lnSpc>
                </a:pPr>
                <a:r>
                  <a:rPr lang="en-US" sz="2400" dirty="0">
                    <a:solidFill>
                      <a:srgbClr val="FF0000"/>
                    </a:solidFill>
                    <a:latin typeface="Bahnschrift" panose="020B0502040204020203" pitchFamily="34" charset="0"/>
                  </a:rPr>
                  <a:t>Q.9)</a:t>
                </a:r>
                <a:r>
                  <a:rPr lang="en-US" sz="2400" b="1" dirty="0">
                    <a:latin typeface="Bahnschrift" panose="020B0502040204020203" pitchFamily="34" charset="0"/>
                  </a:rPr>
                  <a:t> </a:t>
                </a:r>
                <a:r>
                  <a:rPr lang="en-US" sz="2400" dirty="0">
                    <a:latin typeface="Bahnschrift" panose="020B0502040204020203" pitchFamily="34" charset="0"/>
                  </a:rPr>
                  <a:t>Rs. 8400 is invested in two such parts that if one part be invested at 8% and remaining at </a:t>
                </a:r>
                <a14:m>
                  <m:oMath xmlns:m="http://schemas.openxmlformats.org/officeDocument/2006/math">
                    <m:sSubSup>
                      <m:sSubSupPr>
                        <m:ctrlPr>
                          <a:rPr lang="en-US" sz="2400" b="1" i="1" smtClean="0">
                            <a:latin typeface="Cambria Math" panose="02040503050406030204" pitchFamily="18" charset="0"/>
                          </a:rPr>
                        </m:ctrlPr>
                      </m:sSubSupPr>
                      <m:e>
                        <m:r>
                          <a:rPr lang="en-IN" sz="2400" b="1" i="1" smtClean="0">
                            <a:latin typeface="Cambria Math" panose="02040503050406030204" pitchFamily="18" charset="0"/>
                          </a:rPr>
                          <m:t>𝟔</m:t>
                        </m:r>
                        <m:r>
                          <a:rPr lang="en-IN" sz="2400" b="1" i="1" smtClean="0">
                            <a:latin typeface="Cambria Math" panose="02040503050406030204" pitchFamily="18" charset="0"/>
                          </a:rPr>
                          <m:t> </m:t>
                        </m:r>
                      </m:e>
                      <m:sub>
                        <m:r>
                          <a:rPr lang="en-IN" sz="2400" b="1" i="1" smtClean="0">
                            <a:latin typeface="Cambria Math" panose="02040503050406030204" pitchFamily="18" charset="0"/>
                          </a:rPr>
                          <m:t>𝟑</m:t>
                        </m:r>
                      </m:sub>
                      <m:sup>
                        <m:r>
                          <a:rPr lang="en-IN" sz="2400" b="1" i="1" smtClean="0">
                            <a:latin typeface="Cambria Math" panose="02040503050406030204" pitchFamily="18" charset="0"/>
                          </a:rPr>
                          <m:t>𝟐</m:t>
                        </m:r>
                      </m:sup>
                    </m:sSubSup>
                    <m:r>
                      <a:rPr lang="en-IN" sz="2400" b="1" i="0" smtClean="0">
                        <a:latin typeface="Cambria Math" panose="02040503050406030204" pitchFamily="18" charset="0"/>
                      </a:rPr>
                      <m:t> %</m:t>
                    </m:r>
                  </m:oMath>
                </a14:m>
                <a:r>
                  <a:rPr lang="en-US" sz="2400" dirty="0">
                    <a:latin typeface="Bahnschrift" panose="020B0502040204020203" pitchFamily="34" charset="0"/>
                  </a:rPr>
                  <a:t> pa, his total interest after one and half year was Rs. 882. Then how much invested at different rates?</a:t>
                </a:r>
              </a:p>
              <a:p>
                <a:pPr>
                  <a:lnSpc>
                    <a:spcPct val="150000"/>
                  </a:lnSpc>
                </a:pPr>
                <a:r>
                  <a:rPr lang="en-US" sz="2400" dirty="0">
                    <a:latin typeface="Bahnschrift" panose="020B0502040204020203" pitchFamily="34" charset="0"/>
                  </a:rPr>
                  <a:t>[A] Rs.6300, Rs.2100</a:t>
                </a:r>
              </a:p>
              <a:p>
                <a:pPr>
                  <a:lnSpc>
                    <a:spcPct val="150000"/>
                  </a:lnSpc>
                </a:pPr>
                <a:r>
                  <a:rPr lang="en-US" sz="2400" dirty="0">
                    <a:latin typeface="Bahnschrift" panose="020B0502040204020203" pitchFamily="34" charset="0"/>
                  </a:rPr>
                  <a:t>[B] Rs.6000, Rs.2400</a:t>
                </a:r>
              </a:p>
              <a:p>
                <a:pPr>
                  <a:lnSpc>
                    <a:spcPct val="150000"/>
                  </a:lnSpc>
                </a:pPr>
                <a:r>
                  <a:rPr lang="en-US" sz="2400" dirty="0">
                    <a:latin typeface="Bahnschrift" panose="020B0502040204020203" pitchFamily="34" charset="0"/>
                  </a:rPr>
                  <a:t>[C] Rs.2400, Rs.6000</a:t>
                </a:r>
              </a:p>
              <a:p>
                <a:pPr>
                  <a:lnSpc>
                    <a:spcPct val="150000"/>
                  </a:lnSpc>
                </a:pPr>
                <a:r>
                  <a:rPr lang="en-US" sz="2400" dirty="0">
                    <a:latin typeface="Bahnschrift" panose="020B0502040204020203" pitchFamily="34" charset="0"/>
                  </a:rPr>
                  <a:t>[D] Rs.2100, Rs.6300</a:t>
                </a:r>
              </a:p>
            </p:txBody>
          </p:sp>
        </mc:Choice>
        <mc:Fallback xmlns="">
          <p:sp>
            <p:nvSpPr>
              <p:cNvPr id="4" name="TextBox 3"/>
              <p:cNvSpPr txBox="1">
                <a:spLocks noRot="1" noChangeAspect="1" noMove="1" noResize="1" noEditPoints="1" noAdjustHandles="1" noChangeArrowheads="1" noChangeShapeType="1" noTextEdit="1"/>
              </p:cNvSpPr>
              <p:nvPr/>
            </p:nvSpPr>
            <p:spPr>
              <a:xfrm>
                <a:off x="171450" y="143176"/>
                <a:ext cx="8801100" cy="4487639"/>
              </a:xfrm>
              <a:prstGeom prst="rect">
                <a:avLst/>
              </a:prstGeom>
              <a:blipFill>
                <a:blip r:embed="rId2"/>
                <a:stretch>
                  <a:fillRect l="-1039" r="-1108" b="-2035"/>
                </a:stretch>
              </a:blipFill>
            </p:spPr>
            <p:txBody>
              <a:bodyPr/>
              <a:lstStyle/>
              <a:p>
                <a:r>
                  <a:rPr lang="en-IN">
                    <a:noFill/>
                  </a:rPr>
                  <a:t> </a:t>
                </a:r>
              </a:p>
            </p:txBody>
          </p:sp>
        </mc:Fallback>
      </mc:AlternateContent>
      <p:sp>
        <p:nvSpPr>
          <p:cNvPr id="2" name="TextBox 1">
            <a:extLst>
              <a:ext uri="{FF2B5EF4-FFF2-40B4-BE49-F238E27FC236}">
                <a16:creationId xmlns:a16="http://schemas.microsoft.com/office/drawing/2014/main" id="{EB7FE318-8C5B-D970-4C4E-B2519090E3EE}"/>
              </a:ext>
            </a:extLst>
          </p:cNvPr>
          <p:cNvSpPr txBox="1"/>
          <p:nvPr/>
        </p:nvSpPr>
        <p:spPr>
          <a:xfrm>
            <a:off x="551793" y="6038193"/>
            <a:ext cx="1450428" cy="523220"/>
          </a:xfrm>
          <a:prstGeom prst="rect">
            <a:avLst/>
          </a:prstGeom>
          <a:noFill/>
        </p:spPr>
        <p:txBody>
          <a:bodyPr wrap="square" rtlCol="0">
            <a:spAutoFit/>
          </a:bodyPr>
          <a:lstStyle/>
          <a:p>
            <a:r>
              <a:rPr lang="en-IN" sz="2800" dirty="0">
                <a:solidFill>
                  <a:srgbClr val="FF0000"/>
                </a:solidFill>
                <a:latin typeface="Bahnschrift" panose="020B0502040204020203" pitchFamily="34" charset="0"/>
              </a:rPr>
              <a:t>Ans. D</a:t>
            </a:r>
          </a:p>
        </p:txBody>
      </p:sp>
    </p:spTree>
    <p:extLst>
      <p:ext uri="{BB962C8B-B14F-4D97-AF65-F5344CB8AC3E}">
        <p14:creationId xmlns:p14="http://schemas.microsoft.com/office/powerpoint/2010/main" val="393578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143176"/>
            <a:ext cx="8801100" cy="3895234"/>
          </a:xfrm>
          <a:prstGeom prst="rect">
            <a:avLst/>
          </a:prstGeom>
          <a:noFill/>
        </p:spPr>
        <p:txBody>
          <a:bodyPr wrap="square" rtlCol="0">
            <a:spAutoFit/>
          </a:bodyPr>
          <a:lstStyle/>
          <a:p>
            <a:pPr algn="just">
              <a:lnSpc>
                <a:spcPct val="150000"/>
              </a:lnSpc>
            </a:pPr>
            <a:r>
              <a:rPr lang="en-US" sz="2400" dirty="0">
                <a:solidFill>
                  <a:srgbClr val="FF0000"/>
                </a:solidFill>
                <a:latin typeface="Bahnschrift" panose="020B0502040204020203" pitchFamily="34" charset="0"/>
              </a:rPr>
              <a:t>Q.10)</a:t>
            </a:r>
            <a:r>
              <a:rPr lang="en-US" sz="2400" dirty="0">
                <a:latin typeface="Bahnschrift" panose="020B0502040204020203" pitchFamily="34" charset="0"/>
              </a:rPr>
              <a:t> Rs. 950 is lend in two ways. The rate of S.I given on one part is 6% and on other part is 4%. If the S.I of 5 years is Rs. 200 then how much is given on 6%?</a:t>
            </a:r>
          </a:p>
          <a:p>
            <a:pPr>
              <a:lnSpc>
                <a:spcPct val="150000"/>
              </a:lnSpc>
            </a:pPr>
            <a:r>
              <a:rPr lang="en-US" sz="2400" dirty="0">
                <a:latin typeface="Bahnschrift" panose="020B0502040204020203" pitchFamily="34" charset="0"/>
              </a:rPr>
              <a:t>[A] Rs.500</a:t>
            </a:r>
          </a:p>
          <a:p>
            <a:pPr>
              <a:lnSpc>
                <a:spcPct val="150000"/>
              </a:lnSpc>
            </a:pPr>
            <a:r>
              <a:rPr lang="en-US" sz="2400" dirty="0">
                <a:latin typeface="Bahnschrift" panose="020B0502040204020203" pitchFamily="34" charset="0"/>
              </a:rPr>
              <a:t>[B] Rs.400</a:t>
            </a:r>
          </a:p>
          <a:p>
            <a:pPr>
              <a:lnSpc>
                <a:spcPct val="150000"/>
              </a:lnSpc>
            </a:pPr>
            <a:r>
              <a:rPr lang="en-US" sz="2400" dirty="0">
                <a:latin typeface="Bahnschrift" panose="020B0502040204020203" pitchFamily="34" charset="0"/>
              </a:rPr>
              <a:t>[C] Rs.200</a:t>
            </a:r>
          </a:p>
          <a:p>
            <a:pPr>
              <a:lnSpc>
                <a:spcPct val="150000"/>
              </a:lnSpc>
            </a:pPr>
            <a:r>
              <a:rPr lang="en-US" sz="2400" dirty="0">
                <a:latin typeface="Bahnschrift" panose="020B0502040204020203" pitchFamily="34" charset="0"/>
              </a:rPr>
              <a:t>[D] Rs.100</a:t>
            </a:r>
          </a:p>
        </p:txBody>
      </p:sp>
      <p:sp>
        <p:nvSpPr>
          <p:cNvPr id="2" name="TextBox 1">
            <a:extLst>
              <a:ext uri="{FF2B5EF4-FFF2-40B4-BE49-F238E27FC236}">
                <a16:creationId xmlns:a16="http://schemas.microsoft.com/office/drawing/2014/main" id="{9150E5DC-947B-4351-BF72-DFF229D28E85}"/>
              </a:ext>
            </a:extLst>
          </p:cNvPr>
          <p:cNvSpPr txBox="1"/>
          <p:nvPr/>
        </p:nvSpPr>
        <p:spPr>
          <a:xfrm>
            <a:off x="551793" y="6038193"/>
            <a:ext cx="1450428" cy="523220"/>
          </a:xfrm>
          <a:prstGeom prst="rect">
            <a:avLst/>
          </a:prstGeom>
          <a:noFill/>
        </p:spPr>
        <p:txBody>
          <a:bodyPr wrap="square" rtlCol="0">
            <a:spAutoFit/>
          </a:bodyPr>
          <a:lstStyle/>
          <a:p>
            <a:r>
              <a:rPr lang="en-IN" sz="2800" dirty="0">
                <a:solidFill>
                  <a:srgbClr val="FF0000"/>
                </a:solidFill>
                <a:latin typeface="Bahnschrift" panose="020B0502040204020203" pitchFamily="34" charset="0"/>
              </a:rPr>
              <a:t>Ans. D</a:t>
            </a:r>
          </a:p>
        </p:txBody>
      </p:sp>
    </p:spTree>
    <p:extLst>
      <p:ext uri="{BB962C8B-B14F-4D97-AF65-F5344CB8AC3E}">
        <p14:creationId xmlns:p14="http://schemas.microsoft.com/office/powerpoint/2010/main" val="403874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21" y="67310"/>
            <a:ext cx="8866673" cy="3341236"/>
          </a:xfrm>
          <a:prstGeom prst="rect">
            <a:avLst/>
          </a:prstGeom>
          <a:noFill/>
        </p:spPr>
        <p:txBody>
          <a:bodyPr wrap="square" rtlCol="0">
            <a:spAutoFit/>
          </a:bodyPr>
          <a:lstStyle/>
          <a:p>
            <a:pPr algn="just">
              <a:lnSpc>
                <a:spcPct val="150000"/>
              </a:lnSpc>
            </a:pPr>
            <a:r>
              <a:rPr lang="en-US" sz="2400" dirty="0">
                <a:solidFill>
                  <a:srgbClr val="FF0000"/>
                </a:solidFill>
                <a:latin typeface="Bahnschrift" panose="020B0502040204020203" pitchFamily="34" charset="0"/>
              </a:rPr>
              <a:t>Q.11)</a:t>
            </a:r>
            <a:r>
              <a:rPr lang="en-US" sz="2400" dirty="0">
                <a:latin typeface="Bahnschrift" panose="020B0502040204020203" pitchFamily="34" charset="0"/>
              </a:rPr>
              <a:t> If a sum of money at simple interest doubles in 6 years, it will become 4 times in:</a:t>
            </a:r>
          </a:p>
          <a:p>
            <a:pPr>
              <a:lnSpc>
                <a:spcPct val="150000"/>
              </a:lnSpc>
            </a:pPr>
            <a:r>
              <a:rPr lang="en-US" sz="2400" dirty="0">
                <a:latin typeface="Bahnschrift" panose="020B0502040204020203" pitchFamily="34" charset="0"/>
              </a:rPr>
              <a:t>[A] 12 years</a:t>
            </a:r>
          </a:p>
          <a:p>
            <a:pPr>
              <a:lnSpc>
                <a:spcPct val="150000"/>
              </a:lnSpc>
            </a:pPr>
            <a:r>
              <a:rPr lang="en-US" sz="2400" dirty="0">
                <a:latin typeface="Bahnschrift" panose="020B0502040204020203" pitchFamily="34" charset="0"/>
              </a:rPr>
              <a:t>[B] 14 years</a:t>
            </a:r>
          </a:p>
          <a:p>
            <a:pPr>
              <a:lnSpc>
                <a:spcPct val="150000"/>
              </a:lnSpc>
            </a:pPr>
            <a:r>
              <a:rPr lang="en-US" sz="2400" dirty="0">
                <a:latin typeface="Bahnschrift" panose="020B0502040204020203" pitchFamily="34" charset="0"/>
              </a:rPr>
              <a:t>[C] 16 years</a:t>
            </a:r>
          </a:p>
          <a:p>
            <a:pPr>
              <a:lnSpc>
                <a:spcPct val="150000"/>
              </a:lnSpc>
            </a:pPr>
            <a:r>
              <a:rPr lang="en-US" sz="2400" dirty="0">
                <a:latin typeface="Bahnschrift" panose="020B0502040204020203" pitchFamily="34" charset="0"/>
              </a:rPr>
              <a:t>[D] 18 years</a:t>
            </a:r>
          </a:p>
        </p:txBody>
      </p:sp>
      <p:sp>
        <p:nvSpPr>
          <p:cNvPr id="2" name="TextBox 1">
            <a:extLst>
              <a:ext uri="{FF2B5EF4-FFF2-40B4-BE49-F238E27FC236}">
                <a16:creationId xmlns:a16="http://schemas.microsoft.com/office/drawing/2014/main" id="{6AC0BB69-CCCB-7A4F-D3F5-AA91A4937F3E}"/>
              </a:ext>
            </a:extLst>
          </p:cNvPr>
          <p:cNvSpPr txBox="1"/>
          <p:nvPr/>
        </p:nvSpPr>
        <p:spPr>
          <a:xfrm>
            <a:off x="551793" y="6038193"/>
            <a:ext cx="1450428" cy="523220"/>
          </a:xfrm>
          <a:prstGeom prst="rect">
            <a:avLst/>
          </a:prstGeom>
          <a:noFill/>
        </p:spPr>
        <p:txBody>
          <a:bodyPr wrap="square" rtlCol="0">
            <a:spAutoFit/>
          </a:bodyPr>
          <a:lstStyle/>
          <a:p>
            <a:r>
              <a:rPr lang="en-IN" sz="2800" dirty="0">
                <a:solidFill>
                  <a:srgbClr val="FF0000"/>
                </a:solidFill>
                <a:latin typeface="Bahnschrift" panose="020B0502040204020203" pitchFamily="34" charset="0"/>
              </a:rPr>
              <a:t>Ans. 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197" y="114301"/>
            <a:ext cx="8953299" cy="3341236"/>
          </a:xfrm>
          <a:prstGeom prst="rect">
            <a:avLst/>
          </a:prstGeom>
          <a:noFill/>
        </p:spPr>
        <p:txBody>
          <a:bodyPr wrap="square" rtlCol="0">
            <a:spAutoFit/>
          </a:bodyPr>
          <a:lstStyle/>
          <a:p>
            <a:pPr algn="just">
              <a:lnSpc>
                <a:spcPct val="150000"/>
              </a:lnSpc>
            </a:pPr>
            <a:r>
              <a:rPr lang="en-US" sz="2400" dirty="0">
                <a:solidFill>
                  <a:srgbClr val="FF0000"/>
                </a:solidFill>
                <a:latin typeface="Bahnschrift" panose="020B0502040204020203" pitchFamily="34" charset="0"/>
              </a:rPr>
              <a:t>Q.12)</a:t>
            </a:r>
            <a:r>
              <a:rPr lang="en-US" sz="2400" dirty="0">
                <a:latin typeface="Bahnschrift" panose="020B0502040204020203" pitchFamily="34" charset="0"/>
              </a:rPr>
              <a:t> If a sum of money at simple interest doubles in 8 years, it will become 4 times in:</a:t>
            </a:r>
          </a:p>
          <a:p>
            <a:pPr>
              <a:lnSpc>
                <a:spcPct val="150000"/>
              </a:lnSpc>
            </a:pPr>
            <a:r>
              <a:rPr lang="en-US" sz="2400" dirty="0">
                <a:latin typeface="Bahnschrift" panose="020B0502040204020203" pitchFamily="34" charset="0"/>
              </a:rPr>
              <a:t>[A] 16 years</a:t>
            </a:r>
          </a:p>
          <a:p>
            <a:pPr>
              <a:lnSpc>
                <a:spcPct val="150000"/>
              </a:lnSpc>
            </a:pPr>
            <a:r>
              <a:rPr lang="en-US" sz="2400" dirty="0">
                <a:latin typeface="Bahnschrift" panose="020B0502040204020203" pitchFamily="34" charset="0"/>
              </a:rPr>
              <a:t>[B] 24 years</a:t>
            </a:r>
          </a:p>
          <a:p>
            <a:pPr>
              <a:lnSpc>
                <a:spcPct val="150000"/>
              </a:lnSpc>
            </a:pPr>
            <a:r>
              <a:rPr lang="en-US" sz="2400" dirty="0">
                <a:latin typeface="Bahnschrift" panose="020B0502040204020203" pitchFamily="34" charset="0"/>
              </a:rPr>
              <a:t>[C] 64 years</a:t>
            </a:r>
          </a:p>
          <a:p>
            <a:pPr>
              <a:lnSpc>
                <a:spcPct val="150000"/>
              </a:lnSpc>
            </a:pPr>
            <a:r>
              <a:rPr lang="en-US" sz="2400" dirty="0">
                <a:latin typeface="Bahnschrift" panose="020B0502040204020203" pitchFamily="34" charset="0"/>
              </a:rPr>
              <a:t>[D] 32 years</a:t>
            </a:r>
          </a:p>
        </p:txBody>
      </p:sp>
      <p:sp>
        <p:nvSpPr>
          <p:cNvPr id="2" name="TextBox 1">
            <a:extLst>
              <a:ext uri="{FF2B5EF4-FFF2-40B4-BE49-F238E27FC236}">
                <a16:creationId xmlns:a16="http://schemas.microsoft.com/office/drawing/2014/main" id="{94353524-DDBE-E650-87D7-DCF4B5A9203D}"/>
              </a:ext>
            </a:extLst>
          </p:cNvPr>
          <p:cNvSpPr txBox="1"/>
          <p:nvPr/>
        </p:nvSpPr>
        <p:spPr>
          <a:xfrm>
            <a:off x="551793" y="6038193"/>
            <a:ext cx="1450428" cy="523220"/>
          </a:xfrm>
          <a:prstGeom prst="rect">
            <a:avLst/>
          </a:prstGeom>
          <a:noFill/>
        </p:spPr>
        <p:txBody>
          <a:bodyPr wrap="square" rtlCol="0">
            <a:spAutoFit/>
          </a:bodyPr>
          <a:lstStyle/>
          <a:p>
            <a:r>
              <a:rPr lang="en-IN" sz="2800" dirty="0">
                <a:solidFill>
                  <a:srgbClr val="FF0000"/>
                </a:solidFill>
                <a:latin typeface="Bahnschrift" panose="020B0502040204020203" pitchFamily="34" charset="0"/>
              </a:rPr>
              <a:t>Ans. 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95050"/>
            <a:ext cx="8801100" cy="3341236"/>
          </a:xfrm>
          <a:prstGeom prst="rect">
            <a:avLst/>
          </a:prstGeom>
          <a:noFill/>
        </p:spPr>
        <p:txBody>
          <a:bodyPr wrap="square" rtlCol="0">
            <a:spAutoFit/>
          </a:bodyPr>
          <a:lstStyle/>
          <a:p>
            <a:pPr algn="just">
              <a:lnSpc>
                <a:spcPct val="150000"/>
              </a:lnSpc>
            </a:pPr>
            <a:r>
              <a:rPr lang="en-US" sz="2400" dirty="0">
                <a:solidFill>
                  <a:srgbClr val="FF0000"/>
                </a:solidFill>
                <a:latin typeface="Bahnschrift" panose="020B0502040204020203" pitchFamily="34" charset="0"/>
              </a:rPr>
              <a:t>Q.13)</a:t>
            </a:r>
            <a:r>
              <a:rPr lang="en-US" sz="2400" dirty="0">
                <a:latin typeface="Bahnschrift" panose="020B0502040204020203" pitchFamily="34" charset="0"/>
              </a:rPr>
              <a:t> Find the present value (in Rs.) of Rs.3000 due after 5 years at 10% p.a. simple interest.</a:t>
            </a:r>
          </a:p>
          <a:p>
            <a:pPr>
              <a:lnSpc>
                <a:spcPct val="150000"/>
              </a:lnSpc>
            </a:pPr>
            <a:r>
              <a:rPr lang="en-US" sz="2400" dirty="0">
                <a:latin typeface="Bahnschrift" panose="020B0502040204020203" pitchFamily="34" charset="0"/>
              </a:rPr>
              <a:t>[A] Rs.1500</a:t>
            </a:r>
          </a:p>
          <a:p>
            <a:pPr>
              <a:lnSpc>
                <a:spcPct val="150000"/>
              </a:lnSpc>
            </a:pPr>
            <a:r>
              <a:rPr lang="en-US" sz="2400" dirty="0">
                <a:latin typeface="Bahnschrift" panose="020B0502040204020203" pitchFamily="34" charset="0"/>
              </a:rPr>
              <a:t>[B] Rs.1800</a:t>
            </a:r>
          </a:p>
          <a:p>
            <a:pPr>
              <a:lnSpc>
                <a:spcPct val="150000"/>
              </a:lnSpc>
            </a:pPr>
            <a:r>
              <a:rPr lang="en-US" sz="2400" dirty="0">
                <a:latin typeface="Bahnschrift" panose="020B0502040204020203" pitchFamily="34" charset="0"/>
              </a:rPr>
              <a:t>[C] Rs.2000</a:t>
            </a:r>
          </a:p>
          <a:p>
            <a:pPr>
              <a:lnSpc>
                <a:spcPct val="150000"/>
              </a:lnSpc>
            </a:pPr>
            <a:r>
              <a:rPr lang="en-US" sz="2400" dirty="0">
                <a:latin typeface="Bahnschrift" panose="020B0502040204020203" pitchFamily="34" charset="0"/>
              </a:rPr>
              <a:t>[D] Rs.2500</a:t>
            </a:r>
          </a:p>
        </p:txBody>
      </p:sp>
      <p:sp>
        <p:nvSpPr>
          <p:cNvPr id="2" name="TextBox 1">
            <a:extLst>
              <a:ext uri="{FF2B5EF4-FFF2-40B4-BE49-F238E27FC236}">
                <a16:creationId xmlns:a16="http://schemas.microsoft.com/office/drawing/2014/main" id="{27CCC5DE-0BE6-2ABD-F1E0-C3F587B1C8F2}"/>
              </a:ext>
            </a:extLst>
          </p:cNvPr>
          <p:cNvSpPr txBox="1"/>
          <p:nvPr/>
        </p:nvSpPr>
        <p:spPr>
          <a:xfrm>
            <a:off x="551793" y="6038193"/>
            <a:ext cx="1450428" cy="523220"/>
          </a:xfrm>
          <a:prstGeom prst="rect">
            <a:avLst/>
          </a:prstGeom>
          <a:noFill/>
        </p:spPr>
        <p:txBody>
          <a:bodyPr wrap="square" rtlCol="0">
            <a:spAutoFit/>
          </a:bodyPr>
          <a:lstStyle/>
          <a:p>
            <a:r>
              <a:rPr lang="en-IN" sz="2800" dirty="0">
                <a:solidFill>
                  <a:srgbClr val="FF0000"/>
                </a:solidFill>
                <a:latin typeface="Bahnschrift" panose="020B0502040204020203" pitchFamily="34" charset="0"/>
              </a:rPr>
              <a:t>Ans.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3614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1D9C0B-6FD1-4FB9-A1DD-A4626C9E7E32}"/>
              </a:ext>
            </a:extLst>
          </p:cNvPr>
          <p:cNvSpPr>
            <a:spLocks noGrp="1"/>
          </p:cNvSpPr>
          <p:nvPr>
            <p:ph idx="1"/>
          </p:nvPr>
        </p:nvSpPr>
        <p:spPr/>
        <p:txBody>
          <a:bodyPr/>
          <a:lstStyle/>
          <a:p>
            <a:pPr algn="just"/>
            <a:r>
              <a:rPr lang="en-US" dirty="0"/>
              <a:t>solve application based questions of simple interest.</a:t>
            </a:r>
          </a:p>
        </p:txBody>
      </p:sp>
    </p:spTree>
    <p:extLst>
      <p:ext uri="{BB962C8B-B14F-4D97-AF65-F5344CB8AC3E}">
        <p14:creationId xmlns:p14="http://schemas.microsoft.com/office/powerpoint/2010/main" val="2497399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27E1D6-E295-4037-ADAB-F9B050F2C519}"/>
              </a:ext>
            </a:extLst>
          </p:cNvPr>
          <p:cNvSpPr>
            <a:spLocks noGrp="1"/>
          </p:cNvSpPr>
          <p:nvPr>
            <p:ph type="title"/>
          </p:nvPr>
        </p:nvSpPr>
        <p:spPr/>
        <p:txBody>
          <a:bodyPr/>
          <a:lstStyle/>
          <a:p>
            <a:r>
              <a:rPr lang="en-US" dirty="0"/>
              <a:t>Practice Questions</a:t>
            </a:r>
          </a:p>
        </p:txBody>
      </p:sp>
      <p:sp>
        <p:nvSpPr>
          <p:cNvPr id="4" name="TextBox 3">
            <a:extLst>
              <a:ext uri="{FF2B5EF4-FFF2-40B4-BE49-F238E27FC236}">
                <a16:creationId xmlns:a16="http://schemas.microsoft.com/office/drawing/2014/main" id="{FC95EBC6-7DC8-3196-7FC3-C2B23333CB65}"/>
              </a:ext>
            </a:extLst>
          </p:cNvPr>
          <p:cNvSpPr txBox="1"/>
          <p:nvPr/>
        </p:nvSpPr>
        <p:spPr>
          <a:xfrm>
            <a:off x="171450" y="1378823"/>
            <a:ext cx="8801100" cy="4449231"/>
          </a:xfrm>
          <a:prstGeom prst="rect">
            <a:avLst/>
          </a:prstGeom>
          <a:noFill/>
        </p:spPr>
        <p:txBody>
          <a:bodyPr wrap="square" rtlCol="0">
            <a:spAutoFit/>
          </a:bodyPr>
          <a:lstStyle/>
          <a:p>
            <a:pPr algn="just">
              <a:lnSpc>
                <a:spcPct val="150000"/>
              </a:lnSpc>
            </a:pPr>
            <a:r>
              <a:rPr lang="en-US" sz="2400" dirty="0">
                <a:solidFill>
                  <a:srgbClr val="FF0000"/>
                </a:solidFill>
                <a:latin typeface="Bahnschrift" panose="020B0502040204020203" pitchFamily="34" charset="0"/>
              </a:rPr>
              <a:t>Q.1) </a:t>
            </a:r>
            <a:r>
              <a:rPr lang="en-US" sz="2400" dirty="0">
                <a:latin typeface="Bahnschrift" panose="020B0502040204020203" pitchFamily="34" charset="0"/>
              </a:rPr>
              <a:t>Reena took a loan of Rs. 1200 with simple interest for as many years as the rate of interest. If she paid Rs. 432 as interest at the end of the loan period, what was the rate of interest?</a:t>
            </a:r>
          </a:p>
          <a:p>
            <a:pPr algn="just">
              <a:lnSpc>
                <a:spcPct val="150000"/>
              </a:lnSpc>
            </a:pPr>
            <a:r>
              <a:rPr lang="en-US" sz="2400" dirty="0">
                <a:latin typeface="Bahnschrift" panose="020B0502040204020203" pitchFamily="34" charset="0"/>
              </a:rPr>
              <a:t>[A] 3.6</a:t>
            </a:r>
          </a:p>
          <a:p>
            <a:pPr algn="just">
              <a:lnSpc>
                <a:spcPct val="150000"/>
              </a:lnSpc>
            </a:pPr>
            <a:r>
              <a:rPr lang="en-US" sz="2400" dirty="0">
                <a:latin typeface="Bahnschrift" panose="020B0502040204020203" pitchFamily="34" charset="0"/>
              </a:rPr>
              <a:t>[B] 6</a:t>
            </a:r>
          </a:p>
          <a:p>
            <a:pPr algn="just">
              <a:lnSpc>
                <a:spcPct val="150000"/>
              </a:lnSpc>
            </a:pPr>
            <a:r>
              <a:rPr lang="en-US" sz="2400" dirty="0">
                <a:latin typeface="Bahnschrift" panose="020B0502040204020203" pitchFamily="34" charset="0"/>
              </a:rPr>
              <a:t>[C] 18</a:t>
            </a:r>
          </a:p>
          <a:p>
            <a:pPr algn="just">
              <a:lnSpc>
                <a:spcPct val="150000"/>
              </a:lnSpc>
            </a:pPr>
            <a:r>
              <a:rPr lang="en-US" sz="2400" dirty="0">
                <a:latin typeface="Bahnschrift" panose="020B0502040204020203" pitchFamily="34" charset="0"/>
              </a:rPr>
              <a:t>[D] Can not be determined</a:t>
            </a:r>
          </a:p>
        </p:txBody>
      </p:sp>
      <p:sp>
        <p:nvSpPr>
          <p:cNvPr id="5" name="TextBox 4">
            <a:extLst>
              <a:ext uri="{FF2B5EF4-FFF2-40B4-BE49-F238E27FC236}">
                <a16:creationId xmlns:a16="http://schemas.microsoft.com/office/drawing/2014/main" id="{6A5245BB-0775-9CC7-F8B5-363013E42629}"/>
              </a:ext>
            </a:extLst>
          </p:cNvPr>
          <p:cNvSpPr txBox="1"/>
          <p:nvPr/>
        </p:nvSpPr>
        <p:spPr>
          <a:xfrm>
            <a:off x="551793" y="6038193"/>
            <a:ext cx="1450428" cy="523220"/>
          </a:xfrm>
          <a:prstGeom prst="rect">
            <a:avLst/>
          </a:prstGeom>
          <a:noFill/>
        </p:spPr>
        <p:txBody>
          <a:bodyPr wrap="square" rtlCol="0">
            <a:spAutoFit/>
          </a:bodyPr>
          <a:lstStyle/>
          <a:p>
            <a:r>
              <a:rPr lang="en-IN" sz="2800" dirty="0">
                <a:solidFill>
                  <a:srgbClr val="FF0000"/>
                </a:solidFill>
                <a:latin typeface="Bahnschrift" panose="020B0502040204020203" pitchFamily="34" charset="0"/>
              </a:rPr>
              <a:t>Ans. B</a:t>
            </a:r>
          </a:p>
        </p:txBody>
      </p:sp>
    </p:spTree>
    <p:extLst>
      <p:ext uri="{BB962C8B-B14F-4D97-AF65-F5344CB8AC3E}">
        <p14:creationId xmlns:p14="http://schemas.microsoft.com/office/powerpoint/2010/main" val="3613012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49" y="48126"/>
            <a:ext cx="8885923" cy="3895234"/>
          </a:xfrm>
          <a:prstGeom prst="rect">
            <a:avLst/>
          </a:prstGeom>
          <a:noFill/>
        </p:spPr>
        <p:txBody>
          <a:bodyPr wrap="square" rtlCol="0">
            <a:spAutoFit/>
          </a:bodyPr>
          <a:lstStyle/>
          <a:p>
            <a:pPr algn="just">
              <a:lnSpc>
                <a:spcPct val="150000"/>
              </a:lnSpc>
            </a:pPr>
            <a:r>
              <a:rPr lang="en-US" sz="2400" dirty="0">
                <a:solidFill>
                  <a:srgbClr val="FF0000"/>
                </a:solidFill>
                <a:latin typeface="Bahnschrift" panose="020B0502040204020203" pitchFamily="34" charset="0"/>
              </a:rPr>
              <a:t>Q.2) </a:t>
            </a:r>
            <a:r>
              <a:rPr lang="en-US" sz="2400" dirty="0">
                <a:latin typeface="Bahnschrift" panose="020B0502040204020203" pitchFamily="34" charset="0"/>
              </a:rPr>
              <a:t>A man took loan from a bank at the rate of 12% p.a. simple interest. After 3 years he had to pay Rs. 5400 interest only for the period. The principal amount borrowed by him was:</a:t>
            </a:r>
          </a:p>
          <a:p>
            <a:pPr>
              <a:lnSpc>
                <a:spcPct val="150000"/>
              </a:lnSpc>
            </a:pPr>
            <a:r>
              <a:rPr lang="en-US" sz="2400" dirty="0">
                <a:latin typeface="Bahnschrift" panose="020B0502040204020203" pitchFamily="34" charset="0"/>
              </a:rPr>
              <a:t>[A] Rs.2000</a:t>
            </a:r>
          </a:p>
          <a:p>
            <a:pPr>
              <a:lnSpc>
                <a:spcPct val="150000"/>
              </a:lnSpc>
            </a:pPr>
            <a:r>
              <a:rPr lang="en-US" sz="2400" dirty="0">
                <a:latin typeface="Bahnschrift" panose="020B0502040204020203" pitchFamily="34" charset="0"/>
              </a:rPr>
              <a:t>[B] Rs.10000</a:t>
            </a:r>
          </a:p>
          <a:p>
            <a:pPr>
              <a:lnSpc>
                <a:spcPct val="150000"/>
              </a:lnSpc>
            </a:pPr>
            <a:r>
              <a:rPr lang="en-US" sz="2400" dirty="0">
                <a:latin typeface="Bahnschrift" panose="020B0502040204020203" pitchFamily="34" charset="0"/>
              </a:rPr>
              <a:t>[C] Rs.15000</a:t>
            </a:r>
          </a:p>
          <a:p>
            <a:pPr>
              <a:lnSpc>
                <a:spcPct val="150000"/>
              </a:lnSpc>
            </a:pPr>
            <a:r>
              <a:rPr lang="en-US" sz="2400" dirty="0">
                <a:latin typeface="Bahnschrift" panose="020B0502040204020203" pitchFamily="34" charset="0"/>
              </a:rPr>
              <a:t>[D] Rs.20000</a:t>
            </a:r>
          </a:p>
        </p:txBody>
      </p:sp>
      <p:sp>
        <p:nvSpPr>
          <p:cNvPr id="2" name="TextBox 1">
            <a:extLst>
              <a:ext uri="{FF2B5EF4-FFF2-40B4-BE49-F238E27FC236}">
                <a16:creationId xmlns:a16="http://schemas.microsoft.com/office/drawing/2014/main" id="{9532F270-B681-326A-2B7D-3F7123B39317}"/>
              </a:ext>
            </a:extLst>
          </p:cNvPr>
          <p:cNvSpPr txBox="1"/>
          <p:nvPr/>
        </p:nvSpPr>
        <p:spPr>
          <a:xfrm>
            <a:off x="551793" y="6038193"/>
            <a:ext cx="1450428" cy="523220"/>
          </a:xfrm>
          <a:prstGeom prst="rect">
            <a:avLst/>
          </a:prstGeom>
          <a:noFill/>
        </p:spPr>
        <p:txBody>
          <a:bodyPr wrap="square" rtlCol="0">
            <a:spAutoFit/>
          </a:bodyPr>
          <a:lstStyle/>
          <a:p>
            <a:r>
              <a:rPr lang="en-IN" sz="2800" dirty="0">
                <a:solidFill>
                  <a:srgbClr val="FF0000"/>
                </a:solidFill>
                <a:latin typeface="Bahnschrift" panose="020B0502040204020203" pitchFamily="34" charset="0"/>
              </a:rPr>
              <a:t>Ans.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4448" y="95049"/>
            <a:ext cx="8914798" cy="3895234"/>
          </a:xfrm>
          <a:prstGeom prst="rect">
            <a:avLst/>
          </a:prstGeom>
          <a:noFill/>
        </p:spPr>
        <p:txBody>
          <a:bodyPr wrap="square" rtlCol="0">
            <a:spAutoFit/>
          </a:bodyPr>
          <a:lstStyle/>
          <a:p>
            <a:pPr algn="just">
              <a:lnSpc>
                <a:spcPct val="150000"/>
              </a:lnSpc>
            </a:pPr>
            <a:r>
              <a:rPr lang="en-US" sz="2400" dirty="0">
                <a:solidFill>
                  <a:srgbClr val="FF0000"/>
                </a:solidFill>
                <a:latin typeface="Bahnschrift" panose="020B0502040204020203" pitchFamily="34" charset="0"/>
              </a:rPr>
              <a:t>Q.3) </a:t>
            </a:r>
            <a:r>
              <a:rPr lang="en-US" sz="2400" dirty="0">
                <a:latin typeface="Bahnschrift" panose="020B0502040204020203" pitchFamily="34" charset="0"/>
              </a:rPr>
              <a:t>The interest for the 3rd year on a certain sum at a certain rate of simple interest is Rs.3000. find the sum of the interests accrued on it in the 6th, 7th and 8th years.</a:t>
            </a:r>
          </a:p>
          <a:p>
            <a:pPr>
              <a:lnSpc>
                <a:spcPct val="150000"/>
              </a:lnSpc>
            </a:pPr>
            <a:r>
              <a:rPr lang="en-US" sz="2400" dirty="0">
                <a:latin typeface="Bahnschrift" panose="020B0502040204020203" pitchFamily="34" charset="0"/>
              </a:rPr>
              <a:t>[A] Rs.6000</a:t>
            </a:r>
          </a:p>
          <a:p>
            <a:pPr>
              <a:lnSpc>
                <a:spcPct val="150000"/>
              </a:lnSpc>
            </a:pPr>
            <a:r>
              <a:rPr lang="en-US" sz="2400" dirty="0">
                <a:latin typeface="Bahnschrift" panose="020B0502040204020203" pitchFamily="34" charset="0"/>
              </a:rPr>
              <a:t>[B] Rs.9000</a:t>
            </a:r>
          </a:p>
          <a:p>
            <a:pPr>
              <a:lnSpc>
                <a:spcPct val="150000"/>
              </a:lnSpc>
            </a:pPr>
            <a:r>
              <a:rPr lang="en-US" sz="2400" dirty="0">
                <a:latin typeface="Bahnschrift" panose="020B0502040204020203" pitchFamily="34" charset="0"/>
              </a:rPr>
              <a:t>[C] Rs.4500</a:t>
            </a:r>
          </a:p>
          <a:p>
            <a:pPr>
              <a:lnSpc>
                <a:spcPct val="150000"/>
              </a:lnSpc>
            </a:pPr>
            <a:r>
              <a:rPr lang="en-US" sz="2400" dirty="0">
                <a:latin typeface="Bahnschrift" panose="020B0502040204020203" pitchFamily="34" charset="0"/>
              </a:rPr>
              <a:t>[D] Rs.12000</a:t>
            </a:r>
          </a:p>
        </p:txBody>
      </p:sp>
      <p:sp>
        <p:nvSpPr>
          <p:cNvPr id="2" name="TextBox 1">
            <a:extLst>
              <a:ext uri="{FF2B5EF4-FFF2-40B4-BE49-F238E27FC236}">
                <a16:creationId xmlns:a16="http://schemas.microsoft.com/office/drawing/2014/main" id="{BE032940-2730-B306-930B-9B69B7AD7036}"/>
              </a:ext>
            </a:extLst>
          </p:cNvPr>
          <p:cNvSpPr txBox="1"/>
          <p:nvPr/>
        </p:nvSpPr>
        <p:spPr>
          <a:xfrm>
            <a:off x="551793" y="6038193"/>
            <a:ext cx="1450428" cy="523220"/>
          </a:xfrm>
          <a:prstGeom prst="rect">
            <a:avLst/>
          </a:prstGeom>
          <a:noFill/>
        </p:spPr>
        <p:txBody>
          <a:bodyPr wrap="square" rtlCol="0">
            <a:spAutoFit/>
          </a:bodyPr>
          <a:lstStyle/>
          <a:p>
            <a:r>
              <a:rPr lang="en-IN" sz="2800" dirty="0">
                <a:solidFill>
                  <a:srgbClr val="FF0000"/>
                </a:solidFill>
                <a:latin typeface="Bahnschrift" panose="020B0502040204020203" pitchFamily="34" charset="0"/>
              </a:rPr>
              <a:t>Ans. 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143176"/>
            <a:ext cx="8801100" cy="2992358"/>
          </a:xfrm>
          <a:prstGeom prst="rect">
            <a:avLst/>
          </a:prstGeom>
          <a:noFill/>
        </p:spPr>
        <p:txBody>
          <a:bodyPr wrap="square" rtlCol="0">
            <a:spAutoFit/>
          </a:bodyPr>
          <a:lstStyle/>
          <a:p>
            <a:pPr algn="just"/>
            <a:r>
              <a:rPr lang="en-US" sz="2400" dirty="0">
                <a:solidFill>
                  <a:srgbClr val="FF0000"/>
                </a:solidFill>
                <a:latin typeface="Bahnschrift" panose="020B0502040204020203" pitchFamily="34" charset="0"/>
              </a:rPr>
              <a:t>Q.4)</a:t>
            </a:r>
            <a:r>
              <a:rPr lang="en-US" sz="2400" dirty="0">
                <a:latin typeface="Bahnschrift" panose="020B0502040204020203" pitchFamily="34" charset="0"/>
              </a:rPr>
              <a:t> A sum was invest for 2 years. It will give Rs. 300 more, if invested at 3% higher rate. Find the sum.</a:t>
            </a:r>
          </a:p>
          <a:p>
            <a:pPr>
              <a:lnSpc>
                <a:spcPct val="150000"/>
              </a:lnSpc>
            </a:pPr>
            <a:r>
              <a:rPr lang="en-US" sz="2400" dirty="0">
                <a:latin typeface="Bahnschrift" panose="020B0502040204020203" pitchFamily="34" charset="0"/>
              </a:rPr>
              <a:t>[A] Rs.4000</a:t>
            </a:r>
          </a:p>
          <a:p>
            <a:pPr>
              <a:lnSpc>
                <a:spcPct val="150000"/>
              </a:lnSpc>
            </a:pPr>
            <a:r>
              <a:rPr lang="en-US" sz="2400" dirty="0">
                <a:latin typeface="Bahnschrift" panose="020B0502040204020203" pitchFamily="34" charset="0"/>
              </a:rPr>
              <a:t>[B] Rs.5000</a:t>
            </a:r>
          </a:p>
          <a:p>
            <a:pPr>
              <a:lnSpc>
                <a:spcPct val="150000"/>
              </a:lnSpc>
            </a:pPr>
            <a:r>
              <a:rPr lang="en-US" sz="2400" dirty="0">
                <a:latin typeface="Bahnschrift" panose="020B0502040204020203" pitchFamily="34" charset="0"/>
              </a:rPr>
              <a:t>[C] Rs.6000</a:t>
            </a:r>
          </a:p>
          <a:p>
            <a:pPr>
              <a:lnSpc>
                <a:spcPct val="150000"/>
              </a:lnSpc>
            </a:pPr>
            <a:r>
              <a:rPr lang="en-US" sz="2400" dirty="0">
                <a:latin typeface="Bahnschrift" panose="020B0502040204020203" pitchFamily="34" charset="0"/>
              </a:rPr>
              <a:t>[D] Rs.10000</a:t>
            </a:r>
          </a:p>
        </p:txBody>
      </p:sp>
      <p:sp>
        <p:nvSpPr>
          <p:cNvPr id="2" name="TextBox 1">
            <a:extLst>
              <a:ext uri="{FF2B5EF4-FFF2-40B4-BE49-F238E27FC236}">
                <a16:creationId xmlns:a16="http://schemas.microsoft.com/office/drawing/2014/main" id="{851BAC21-70C6-9D3E-C94F-906BA31F4246}"/>
              </a:ext>
            </a:extLst>
          </p:cNvPr>
          <p:cNvSpPr txBox="1"/>
          <p:nvPr/>
        </p:nvSpPr>
        <p:spPr>
          <a:xfrm>
            <a:off x="551793" y="6038193"/>
            <a:ext cx="1450428" cy="523220"/>
          </a:xfrm>
          <a:prstGeom prst="rect">
            <a:avLst/>
          </a:prstGeom>
          <a:noFill/>
        </p:spPr>
        <p:txBody>
          <a:bodyPr wrap="square" rtlCol="0">
            <a:spAutoFit/>
          </a:bodyPr>
          <a:lstStyle/>
          <a:p>
            <a:r>
              <a:rPr lang="en-IN" sz="2800" dirty="0">
                <a:solidFill>
                  <a:srgbClr val="FF0000"/>
                </a:solidFill>
                <a:latin typeface="Bahnschrift" panose="020B0502040204020203" pitchFamily="34" charset="0"/>
              </a:rPr>
              <a:t>Ans. B</a:t>
            </a:r>
          </a:p>
        </p:txBody>
      </p:sp>
    </p:spTree>
    <p:extLst>
      <p:ext uri="{BB962C8B-B14F-4D97-AF65-F5344CB8AC3E}">
        <p14:creationId xmlns:p14="http://schemas.microsoft.com/office/powerpoint/2010/main" val="171805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143176"/>
            <a:ext cx="8801100" cy="3895234"/>
          </a:xfrm>
          <a:prstGeom prst="rect">
            <a:avLst/>
          </a:prstGeom>
          <a:noFill/>
        </p:spPr>
        <p:txBody>
          <a:bodyPr wrap="square" rtlCol="0">
            <a:spAutoFit/>
          </a:bodyPr>
          <a:lstStyle/>
          <a:p>
            <a:pPr algn="just">
              <a:lnSpc>
                <a:spcPct val="150000"/>
              </a:lnSpc>
            </a:pPr>
            <a:r>
              <a:rPr lang="en-US" sz="2400" dirty="0">
                <a:solidFill>
                  <a:srgbClr val="FF0000"/>
                </a:solidFill>
                <a:latin typeface="Bahnschrift" panose="020B0502040204020203" pitchFamily="34" charset="0"/>
              </a:rPr>
              <a:t>Q.5)</a:t>
            </a:r>
            <a:r>
              <a:rPr lang="en-US" sz="2400" b="1" dirty="0">
                <a:solidFill>
                  <a:srgbClr val="FF0000"/>
                </a:solidFill>
                <a:latin typeface="Bahnschrift" panose="020B0502040204020203" pitchFamily="34" charset="0"/>
              </a:rPr>
              <a:t> </a:t>
            </a:r>
            <a:r>
              <a:rPr lang="en-US" sz="2400" dirty="0">
                <a:latin typeface="Bahnschrift" panose="020B0502040204020203" pitchFamily="34" charset="0"/>
              </a:rPr>
              <a:t>A sum amounts to Rs.1008 in 2 years and amounts to Rs.1112 in 3 years at SI. Find the sum and rate of interest per annum.</a:t>
            </a:r>
          </a:p>
          <a:p>
            <a:pPr>
              <a:lnSpc>
                <a:spcPct val="150000"/>
              </a:lnSpc>
            </a:pPr>
            <a:r>
              <a:rPr lang="en-US" sz="2400" dirty="0">
                <a:latin typeface="Bahnschrift" panose="020B0502040204020203" pitchFamily="34" charset="0"/>
              </a:rPr>
              <a:t>[A] Rs.800, 13% pa</a:t>
            </a:r>
          </a:p>
          <a:p>
            <a:pPr>
              <a:lnSpc>
                <a:spcPct val="150000"/>
              </a:lnSpc>
            </a:pPr>
            <a:r>
              <a:rPr lang="en-US" sz="2400" dirty="0">
                <a:latin typeface="Bahnschrift" panose="020B0502040204020203" pitchFamily="34" charset="0"/>
              </a:rPr>
              <a:t>[B] Rs.600, 12 % pa</a:t>
            </a:r>
          </a:p>
          <a:p>
            <a:pPr>
              <a:lnSpc>
                <a:spcPct val="150000"/>
              </a:lnSpc>
            </a:pPr>
            <a:r>
              <a:rPr lang="en-US" sz="2400" dirty="0">
                <a:latin typeface="Bahnschrift" panose="020B0502040204020203" pitchFamily="34" charset="0"/>
              </a:rPr>
              <a:t>[C] Rs.800, 12% pa</a:t>
            </a:r>
          </a:p>
          <a:p>
            <a:pPr>
              <a:lnSpc>
                <a:spcPct val="150000"/>
              </a:lnSpc>
            </a:pPr>
            <a:r>
              <a:rPr lang="en-US" sz="2400" dirty="0">
                <a:latin typeface="Bahnschrift" panose="020B0502040204020203" pitchFamily="34" charset="0"/>
              </a:rPr>
              <a:t>[D] Rs.600, 13% pa</a:t>
            </a:r>
          </a:p>
        </p:txBody>
      </p:sp>
      <p:sp>
        <p:nvSpPr>
          <p:cNvPr id="2" name="TextBox 1">
            <a:extLst>
              <a:ext uri="{FF2B5EF4-FFF2-40B4-BE49-F238E27FC236}">
                <a16:creationId xmlns:a16="http://schemas.microsoft.com/office/drawing/2014/main" id="{93D02E89-5497-E72A-8DFD-B79BFB5F3036}"/>
              </a:ext>
            </a:extLst>
          </p:cNvPr>
          <p:cNvSpPr txBox="1"/>
          <p:nvPr/>
        </p:nvSpPr>
        <p:spPr>
          <a:xfrm>
            <a:off x="551793" y="6038193"/>
            <a:ext cx="1450428" cy="523220"/>
          </a:xfrm>
          <a:prstGeom prst="rect">
            <a:avLst/>
          </a:prstGeom>
          <a:noFill/>
        </p:spPr>
        <p:txBody>
          <a:bodyPr wrap="square" rtlCol="0">
            <a:spAutoFit/>
          </a:bodyPr>
          <a:lstStyle/>
          <a:p>
            <a:r>
              <a:rPr lang="en-IN" sz="2800" dirty="0">
                <a:solidFill>
                  <a:srgbClr val="FF0000"/>
                </a:solidFill>
                <a:latin typeface="Bahnschrift" panose="020B0502040204020203" pitchFamily="34" charset="0"/>
              </a:rPr>
              <a:t>Ans. A</a:t>
            </a:r>
          </a:p>
        </p:txBody>
      </p:sp>
    </p:spTree>
    <p:extLst>
      <p:ext uri="{BB962C8B-B14F-4D97-AF65-F5344CB8AC3E}">
        <p14:creationId xmlns:p14="http://schemas.microsoft.com/office/powerpoint/2010/main" val="239216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143176"/>
            <a:ext cx="8801100" cy="3895234"/>
          </a:xfrm>
          <a:prstGeom prst="rect">
            <a:avLst/>
          </a:prstGeom>
          <a:noFill/>
        </p:spPr>
        <p:txBody>
          <a:bodyPr wrap="square" rtlCol="0">
            <a:spAutoFit/>
          </a:bodyPr>
          <a:lstStyle/>
          <a:p>
            <a:pPr algn="just">
              <a:lnSpc>
                <a:spcPct val="150000"/>
              </a:lnSpc>
            </a:pPr>
            <a:r>
              <a:rPr lang="en-US" sz="2400" dirty="0">
                <a:solidFill>
                  <a:srgbClr val="FF0000"/>
                </a:solidFill>
                <a:latin typeface="Bahnschrift" panose="020B0502040204020203" pitchFamily="34" charset="0"/>
              </a:rPr>
              <a:t>Q.6)</a:t>
            </a:r>
            <a:r>
              <a:rPr lang="en-US" sz="2400" b="1" dirty="0">
                <a:latin typeface="Bahnschrift" panose="020B0502040204020203" pitchFamily="34" charset="0"/>
              </a:rPr>
              <a:t> </a:t>
            </a:r>
            <a:r>
              <a:rPr lang="en-US" sz="2400" dirty="0">
                <a:latin typeface="Bahnschrift" panose="020B0502040204020203" pitchFamily="34" charset="0"/>
              </a:rPr>
              <a:t>S.I. On Rs 400 for 5 years together with that on Rs. 600, for 4 year to Rs. 132. If the Rate is same in both the case. Find rate % of interest?</a:t>
            </a:r>
          </a:p>
          <a:p>
            <a:pPr>
              <a:lnSpc>
                <a:spcPct val="150000"/>
              </a:lnSpc>
            </a:pPr>
            <a:r>
              <a:rPr lang="en-US" sz="2400" dirty="0">
                <a:latin typeface="Bahnschrift" panose="020B0502040204020203" pitchFamily="34" charset="0"/>
              </a:rPr>
              <a:t>[A] 2% pa</a:t>
            </a:r>
          </a:p>
          <a:p>
            <a:pPr>
              <a:lnSpc>
                <a:spcPct val="150000"/>
              </a:lnSpc>
            </a:pPr>
            <a:r>
              <a:rPr lang="en-US" sz="2400" dirty="0">
                <a:latin typeface="Bahnschrift" panose="020B0502040204020203" pitchFamily="34" charset="0"/>
              </a:rPr>
              <a:t>[B] 3% pa</a:t>
            </a:r>
          </a:p>
          <a:p>
            <a:pPr>
              <a:lnSpc>
                <a:spcPct val="150000"/>
              </a:lnSpc>
            </a:pPr>
            <a:r>
              <a:rPr lang="en-US" sz="2400" dirty="0">
                <a:latin typeface="Bahnschrift" panose="020B0502040204020203" pitchFamily="34" charset="0"/>
              </a:rPr>
              <a:t>[C] 5% pa</a:t>
            </a:r>
          </a:p>
          <a:p>
            <a:pPr>
              <a:lnSpc>
                <a:spcPct val="150000"/>
              </a:lnSpc>
            </a:pPr>
            <a:r>
              <a:rPr lang="en-US" sz="2400" dirty="0">
                <a:latin typeface="Bahnschrift" panose="020B0502040204020203" pitchFamily="34" charset="0"/>
              </a:rPr>
              <a:t>[D] 8% pa</a:t>
            </a:r>
          </a:p>
        </p:txBody>
      </p:sp>
      <p:sp>
        <p:nvSpPr>
          <p:cNvPr id="2" name="TextBox 1">
            <a:extLst>
              <a:ext uri="{FF2B5EF4-FFF2-40B4-BE49-F238E27FC236}">
                <a16:creationId xmlns:a16="http://schemas.microsoft.com/office/drawing/2014/main" id="{1C7F4B61-15F2-9991-EA58-3DCADE526095}"/>
              </a:ext>
            </a:extLst>
          </p:cNvPr>
          <p:cNvSpPr txBox="1"/>
          <p:nvPr/>
        </p:nvSpPr>
        <p:spPr>
          <a:xfrm>
            <a:off x="551793" y="6038193"/>
            <a:ext cx="1450428" cy="523220"/>
          </a:xfrm>
          <a:prstGeom prst="rect">
            <a:avLst/>
          </a:prstGeom>
          <a:noFill/>
        </p:spPr>
        <p:txBody>
          <a:bodyPr wrap="square" rtlCol="0">
            <a:spAutoFit/>
          </a:bodyPr>
          <a:lstStyle/>
          <a:p>
            <a:r>
              <a:rPr lang="en-IN" sz="2800" dirty="0">
                <a:solidFill>
                  <a:srgbClr val="FF0000"/>
                </a:solidFill>
                <a:latin typeface="Bahnschrift" panose="020B0502040204020203" pitchFamily="34" charset="0"/>
              </a:rPr>
              <a:t>Ans. B</a:t>
            </a:r>
          </a:p>
        </p:txBody>
      </p:sp>
    </p:spTree>
    <p:extLst>
      <p:ext uri="{BB962C8B-B14F-4D97-AF65-F5344CB8AC3E}">
        <p14:creationId xmlns:p14="http://schemas.microsoft.com/office/powerpoint/2010/main" val="330021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143176"/>
            <a:ext cx="8801100" cy="4449231"/>
          </a:xfrm>
          <a:prstGeom prst="rect">
            <a:avLst/>
          </a:prstGeom>
          <a:noFill/>
        </p:spPr>
        <p:txBody>
          <a:bodyPr wrap="square" rtlCol="0">
            <a:spAutoFit/>
          </a:bodyPr>
          <a:lstStyle/>
          <a:p>
            <a:pPr algn="just">
              <a:lnSpc>
                <a:spcPct val="150000"/>
              </a:lnSpc>
            </a:pPr>
            <a:r>
              <a:rPr lang="en-US" sz="2400" dirty="0">
                <a:solidFill>
                  <a:srgbClr val="FF0000"/>
                </a:solidFill>
                <a:latin typeface="Bahnschrift" panose="020B0502040204020203" pitchFamily="34" charset="0"/>
              </a:rPr>
              <a:t>Q.7)</a:t>
            </a:r>
            <a:r>
              <a:rPr lang="en-US" sz="2400" b="1" dirty="0">
                <a:latin typeface="Bahnschrift" panose="020B0502040204020203" pitchFamily="34" charset="0"/>
              </a:rPr>
              <a:t> </a:t>
            </a:r>
            <a:r>
              <a:rPr lang="en-US" sz="2400" dirty="0">
                <a:latin typeface="Bahnschrift" panose="020B0502040204020203" pitchFamily="34" charset="0"/>
              </a:rPr>
              <a:t>A shopkeeper borrow Rs. 20,000 from two money lenders. For one loan, he paid 12% pa and for other 14% pa. After one year he paid Rs. 2560 as total interest. How much did he borrow each?</a:t>
            </a:r>
          </a:p>
          <a:p>
            <a:pPr>
              <a:lnSpc>
                <a:spcPct val="150000"/>
              </a:lnSpc>
            </a:pPr>
            <a:r>
              <a:rPr lang="en-US" sz="2400" dirty="0">
                <a:latin typeface="Bahnschrift" panose="020B0502040204020203" pitchFamily="34" charset="0"/>
              </a:rPr>
              <a:t>[A] Rs.8000, Rs.12000</a:t>
            </a:r>
          </a:p>
          <a:p>
            <a:pPr>
              <a:lnSpc>
                <a:spcPct val="150000"/>
              </a:lnSpc>
            </a:pPr>
            <a:r>
              <a:rPr lang="en-US" sz="2400" dirty="0">
                <a:latin typeface="Bahnschrift" panose="020B0502040204020203" pitchFamily="34" charset="0"/>
              </a:rPr>
              <a:t>[B] Rs.12000, Rs.8000</a:t>
            </a:r>
          </a:p>
          <a:p>
            <a:pPr>
              <a:lnSpc>
                <a:spcPct val="150000"/>
              </a:lnSpc>
            </a:pPr>
            <a:r>
              <a:rPr lang="en-US" sz="2400" dirty="0">
                <a:latin typeface="Bahnschrift" panose="020B0502040204020203" pitchFamily="34" charset="0"/>
              </a:rPr>
              <a:t>[C] Rs.6000, Rs.14000</a:t>
            </a:r>
          </a:p>
          <a:p>
            <a:pPr>
              <a:lnSpc>
                <a:spcPct val="150000"/>
              </a:lnSpc>
            </a:pPr>
            <a:r>
              <a:rPr lang="en-US" sz="2400" dirty="0">
                <a:latin typeface="Bahnschrift" panose="020B0502040204020203" pitchFamily="34" charset="0"/>
              </a:rPr>
              <a:t>[D] Rs.14000, Rs.6000</a:t>
            </a:r>
          </a:p>
        </p:txBody>
      </p:sp>
      <p:sp>
        <p:nvSpPr>
          <p:cNvPr id="2" name="TextBox 1">
            <a:extLst>
              <a:ext uri="{FF2B5EF4-FFF2-40B4-BE49-F238E27FC236}">
                <a16:creationId xmlns:a16="http://schemas.microsoft.com/office/drawing/2014/main" id="{2267E0A3-AD96-C111-FCF0-EF8AAE080D19}"/>
              </a:ext>
            </a:extLst>
          </p:cNvPr>
          <p:cNvSpPr txBox="1"/>
          <p:nvPr/>
        </p:nvSpPr>
        <p:spPr>
          <a:xfrm>
            <a:off x="551793" y="6038193"/>
            <a:ext cx="1450428" cy="523220"/>
          </a:xfrm>
          <a:prstGeom prst="rect">
            <a:avLst/>
          </a:prstGeom>
          <a:noFill/>
        </p:spPr>
        <p:txBody>
          <a:bodyPr wrap="square" rtlCol="0">
            <a:spAutoFit/>
          </a:bodyPr>
          <a:lstStyle/>
          <a:p>
            <a:r>
              <a:rPr lang="en-IN" sz="2800" dirty="0">
                <a:solidFill>
                  <a:srgbClr val="FF0000"/>
                </a:solidFill>
                <a:latin typeface="Bahnschrift" panose="020B0502040204020203" pitchFamily="34" charset="0"/>
              </a:rPr>
              <a:t>Ans. B</a:t>
            </a:r>
          </a:p>
        </p:txBody>
      </p:sp>
    </p:spTree>
    <p:extLst>
      <p:ext uri="{BB962C8B-B14F-4D97-AF65-F5344CB8AC3E}">
        <p14:creationId xmlns:p14="http://schemas.microsoft.com/office/powerpoint/2010/main" val="49267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953</TotalTime>
  <Words>927</Words>
  <Application>Microsoft Office PowerPoint</Application>
  <PresentationFormat>On-screen Show (4:3)</PresentationFormat>
  <Paragraphs>80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Bahnschrift</vt:lpstr>
      <vt:lpstr>Bahnschrift SemiBold</vt:lpstr>
      <vt:lpstr>Calibri</vt:lpstr>
      <vt:lpstr>Calibri Light</vt:lpstr>
      <vt:lpstr>Cambria Math</vt:lpstr>
      <vt:lpstr>Office Theme</vt:lpstr>
      <vt:lpstr>PowerPoint Presentation</vt:lpstr>
      <vt:lpstr>PowerPoint Presentation</vt:lpstr>
      <vt:lpstr>Practice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video recording 1</dc:creator>
  <cp:lastModifiedBy>NITESH KUMAR PANDAY</cp:lastModifiedBy>
  <cp:revision>20</cp:revision>
  <dcterms:created xsi:type="dcterms:W3CDTF">2021-05-13T17:45:44Z</dcterms:created>
  <dcterms:modified xsi:type="dcterms:W3CDTF">2023-09-23T09:13:49Z</dcterms:modified>
</cp:coreProperties>
</file>