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4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IN" sz="4400" b="0" strike="noStrike" spc="-1">
                <a:latin typeface="Arial"/>
              </a:rPr>
              <a:t>Click to move the slide</a:t>
            </a: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4"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416C9E89-0191-4C26-B848-5F83D1AA128A}"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1371600" y="1143000"/>
            <a:ext cx="4114080" cy="3085560"/>
          </a:xfrm>
          <a:prstGeom prst="rect">
            <a:avLst/>
          </a:prstGeom>
          <a:ln w="0">
            <a:noFill/>
          </a:ln>
        </p:spPr>
      </p:sp>
      <p:sp>
        <p:nvSpPr>
          <p:cNvPr id="117" name="PlaceHolder 2"/>
          <p:cNvSpPr>
            <a:spLocks noGrp="1"/>
          </p:cNvSpPr>
          <p:nvPr>
            <p:ph type="body"/>
          </p:nvPr>
        </p:nvSpPr>
        <p:spPr>
          <a:xfrm>
            <a:off x="685800" y="4400280"/>
            <a:ext cx="5485680" cy="3599640"/>
          </a:xfrm>
          <a:prstGeom prst="rect">
            <a:avLst/>
          </a:prstGeom>
          <a:noFill/>
          <a:ln w="0">
            <a:noFill/>
          </a:ln>
        </p:spPr>
        <p:txBody>
          <a:bodyPr lIns="90000" tIns="46800" rIns="90000" bIns="46800" anchor="t">
            <a:noAutofit/>
          </a:bodyPr>
          <a:lstStyle/>
          <a:p>
            <a:pPr marL="216000" indent="-216000">
              <a:lnSpc>
                <a:spcPct val="100000"/>
              </a:lnSpc>
              <a:buNone/>
              <a:tabLst>
                <a:tab pos="0" algn="l"/>
              </a:tabLst>
            </a:pPr>
            <a:r>
              <a:rPr lang="en-US" sz="1200" b="0" strike="noStrike" spc="-1">
                <a:solidFill>
                  <a:srgbClr val="000000"/>
                </a:solidFill>
                <a:latin typeface="Calibri"/>
              </a:rPr>
              <a:t>LCM: 56    </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16</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14</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Diff= 2</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Ans 28</a:t>
            </a:r>
            <a:endParaRPr lang="en-IN" sz="1200" b="0" strike="noStrike" spc="-1">
              <a:latin typeface="Arial"/>
            </a:endParaRPr>
          </a:p>
          <a:p>
            <a:pPr marL="216000" indent="-216000">
              <a:lnSpc>
                <a:spcPct val="100000"/>
              </a:lnSpc>
              <a:buNone/>
              <a:tabLst>
                <a:tab pos="0" algn="l"/>
              </a:tabLst>
            </a:pPr>
            <a:endParaRPr lang="en-IN" sz="1200" b="0" strike="noStrike" spc="-1">
              <a:latin typeface="Arial"/>
            </a:endParaRPr>
          </a:p>
        </p:txBody>
      </p:sp>
      <p:sp>
        <p:nvSpPr>
          <p:cNvPr id="118" name="Slide Number Placeholder 3"/>
          <p:cNvSpPr/>
          <p:nvPr/>
        </p:nvSpPr>
        <p:spPr>
          <a:xfrm>
            <a:off x="3884760" y="8685360"/>
            <a:ext cx="2971080" cy="4579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A20DE-59DF-4A8B-A185-FDB1BF7C4C1E}" type="slidenum">
              <a:rPr lang="en-US" sz="1200" b="0" strike="noStrike" spc="-1">
                <a:solidFill>
                  <a:srgbClr val="000000"/>
                </a:solidFill>
                <a:latin typeface="Calibri"/>
              </a:rPr>
              <a:t>29</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15B3811-AF91-4A08-9615-0A16A0A5BCA4}"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B38F84F-8CE2-42F0-BE14-70AE43BBB07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53C6D168-EF32-4802-8E78-1C874B334261}"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D2812FF-17B8-4CFE-93E4-4D0F9946CCB1}"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D1C539FC-E968-482B-8B2E-553EB55530DE}"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7D926C6-112B-4041-8606-40C815B8371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A0617B3D-B080-41F9-A9AA-8CEECFED8CF8}"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4E75776-D7A7-47A8-BEC1-E29C4A5EE97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A0CD522-D8AE-4393-AF46-8429D9F17BB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4656E1-AF13-4E50-9A32-70B2A7E488A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39A6D2A-3198-4C85-9B12-118AB22F766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B9653A6-DD6C-41A4-A5C9-2786E8C1236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5120" cy="364320"/>
          </a:xfrm>
          <a:prstGeom prst="rect">
            <a:avLst/>
          </a:prstGeom>
          <a:noFill/>
          <a:ln w="0">
            <a:noFill/>
          </a:ln>
        </p:spPr>
        <p:txBody>
          <a:bodyPr lIns="90000" tIns="46800" rIns="90000" bIns="46800" anchor="ctr">
            <a:noAutofit/>
          </a:bodyPr>
          <a:lstStyle>
            <a:lvl1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a:defRPr>
            </a:lvl1p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898989"/>
                </a:solidFill>
                <a:latin typeface="Calibri"/>
              </a:rPr>
              <a:t>&lt;footer&gt;</a:t>
            </a:r>
            <a:endParaRPr lang="en-IN" sz="1200" b="0" strike="noStrike" spc="-1">
              <a:latin typeface="Times New Roman"/>
            </a:endParaRPr>
          </a:p>
        </p:txBody>
      </p:sp>
      <p:sp>
        <p:nvSpPr>
          <p:cNvPr id="6" name="PlaceHolder 2"/>
          <p:cNvSpPr>
            <a:spLocks noGrp="1"/>
          </p:cNvSpPr>
          <p:nvPr>
            <p:ph type="sldNum" idx="2"/>
          </p:nvPr>
        </p:nvSpPr>
        <p:spPr>
          <a:xfrm>
            <a:off x="6552720" y="6356520"/>
            <a:ext cx="2133000" cy="364320"/>
          </a:xfrm>
          <a:prstGeom prst="rect">
            <a:avLst/>
          </a:prstGeom>
          <a:noFill/>
          <a:ln w="0">
            <a:noFill/>
          </a:ln>
        </p:spPr>
        <p:txBody>
          <a:bodyPr lIns="90000" tIns="46800" rIns="90000" bIns="46800" anchor="ctr">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86D3210-8400-4C8D-99C3-5465F4B54F5F}" type="slidenum">
              <a:rPr lang="en-US" sz="1200" b="0" strike="noStrike" spc="-1">
                <a:solidFill>
                  <a:srgbClr val="898989"/>
                </a:solidFill>
                <a:latin typeface="Calibri"/>
              </a:rPr>
              <a:t>‹#›</a:t>
            </a:fld>
            <a:endParaRPr lang="en-IN" sz="1200" b="0" strike="noStrike" spc="-1">
              <a:latin typeface="Times New Roman"/>
            </a:endParaRPr>
          </a:p>
        </p:txBody>
      </p:sp>
      <p:sp>
        <p:nvSpPr>
          <p:cNvPr id="2" name="PlaceHolder 3"/>
          <p:cNvSpPr>
            <a:spLocks noGrp="1"/>
          </p:cNvSpPr>
          <p:nvPr>
            <p:ph type="dt" idx="3"/>
          </p:nvPr>
        </p:nvSpPr>
        <p:spPr>
          <a:xfrm>
            <a:off x="456840" y="6356520"/>
            <a:ext cx="2133000" cy="364320"/>
          </a:xfrm>
          <a:prstGeom prst="rect">
            <a:avLst/>
          </a:prstGeom>
          <a:noFill/>
          <a:ln w="0">
            <a:noFill/>
          </a:ln>
        </p:spPr>
        <p:txBody>
          <a:bodyPr lIns="90000" tIns="46800" rIns="90000" bIns="468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284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Pipes and Cistern</a:t>
            </a:r>
            <a:endParaRPr lang="en-IN" sz="4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57200" y="609120"/>
            <a:ext cx="8228880" cy="617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Example: </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Two pipes can fill a cistern in 20 minutes and 30 minutes respectively. Third pipe can empty the tank in 40 minutes. If all the three pipes are opened together, how long it will take to fill the tank full?</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Solution: </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Let’s say x = 20, y = 30 and z = 40</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                  20 * 30 * 40                 = 17.14 min</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     (30*40) + (20*40) - (20*30) </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So it will take 17.14 minutes to fill the tank full.</a:t>
            </a:r>
            <a:endParaRPr lang="en-IN" sz="2800" b="0" strike="noStrike" spc="-1">
              <a:latin typeface="Arial"/>
            </a:endParaRPr>
          </a:p>
        </p:txBody>
      </p:sp>
      <p:sp>
        <p:nvSpPr>
          <p:cNvPr id="66" name="Straight Connector 4"/>
          <p:cNvSpPr/>
          <p:nvPr/>
        </p:nvSpPr>
        <p:spPr>
          <a:xfrm>
            <a:off x="838080" y="4952880"/>
            <a:ext cx="4343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4:</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pipe can fill a cistern in x hours. Because of a leak in the bottom, it is filled in y hours. If it is full, the time taken by the leak to empty the cistern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XY</a:t>
            </a:r>
            <a:r>
              <a:rPr lang="en-US" sz="3200" b="0" strike="noStrike" spc="-1">
                <a:solidFill>
                  <a:srgbClr val="000000"/>
                </a:solidFill>
                <a:latin typeface="Calibri"/>
                <a:ea typeface="DejaVu Sans"/>
              </a:rPr>
              <a:t>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Y – X</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68" name="Straight Connector 4"/>
          <p:cNvSpPr/>
          <p:nvPr/>
        </p:nvSpPr>
        <p:spPr>
          <a:xfrm>
            <a:off x="990720" y="3733920"/>
            <a:ext cx="13716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56840" y="457200"/>
            <a:ext cx="8457480" cy="6323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pipe can fill a tank in 3 hours. Because of leak in the bottom, it is filled in 4 hours. If the tank is full, how much time will the leak take to empty it?</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Work done by leak in one hour = 1/3 – 1/4  = 1/12</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So leak will empty the tank in 12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By formula</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Let’s say x = 3 and y = 4</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3*4   = 12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4-3</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70" name="Straight Connector 4"/>
          <p:cNvSpPr/>
          <p:nvPr/>
        </p:nvSpPr>
        <p:spPr>
          <a:xfrm>
            <a:off x="1066680" y="6019920"/>
            <a:ext cx="7621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cistern has a leak which can empty it in X hours. A pipe which admits Y litres of water per hour into the cistern is turned on and now the cistern is emptied in Z hours. The capacity of the cistern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XYZ  </a:t>
            </a:r>
            <a:r>
              <a:rPr lang="en-US" sz="3200" b="0" strike="noStrike" spc="-1">
                <a:solidFill>
                  <a:srgbClr val="000000"/>
                </a:solidFill>
                <a:latin typeface="Calibri"/>
                <a:ea typeface="DejaVu Sans"/>
              </a:rPr>
              <a:t>   litres.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Z-X</a:t>
            </a:r>
            <a:endParaRPr lang="en-IN" sz="3200" b="0" strike="noStrike" spc="-1">
              <a:latin typeface="Arial"/>
            </a:endParaRPr>
          </a:p>
        </p:txBody>
      </p:sp>
      <p:sp>
        <p:nvSpPr>
          <p:cNvPr id="72" name="Straight Connector 4"/>
          <p:cNvSpPr/>
          <p:nvPr/>
        </p:nvSpPr>
        <p:spPr>
          <a:xfrm>
            <a:off x="914400" y="4343400"/>
            <a:ext cx="11430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73" name="Left Brace 5"/>
          <p:cNvSpPr/>
          <p:nvPr/>
        </p:nvSpPr>
        <p:spPr>
          <a:xfrm>
            <a:off x="743040" y="3962520"/>
            <a:ext cx="113400" cy="761040"/>
          </a:xfrm>
          <a:custGeom>
            <a:avLst/>
            <a:gdLst/>
            <a:ahLst/>
            <a:cxnLst/>
            <a:rect l="l" t="t" r="r" b="b"/>
            <a:pathLst>
              <a:path w="21600" h="21600">
                <a:moveTo>
                  <a:pt x="21600" y="0"/>
                </a:moveTo>
                <a:cubicBezTo>
                  <a:pt x="16200" y="0"/>
                  <a:pt x="10800" y="135"/>
                  <a:pt x="10800" y="270"/>
                </a:cubicBezTo>
                <a:lnTo>
                  <a:pt x="10800" y="10530"/>
                </a:lnTo>
                <a:cubicBezTo>
                  <a:pt x="10800" y="10665"/>
                  <a:pt x="5400" y="10800"/>
                  <a:pt x="0" y="10800"/>
                </a:cubicBezTo>
                <a:cubicBezTo>
                  <a:pt x="5400" y="10800"/>
                  <a:pt x="10800" y="10935"/>
                  <a:pt x="10800" y="11070"/>
                </a:cubicBezTo>
                <a:lnTo>
                  <a:pt x="10800" y="21330"/>
                </a:lnTo>
                <a:cubicBezTo>
                  <a:pt x="10800" y="2146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74" name="Right Brace 6"/>
          <p:cNvSpPr/>
          <p:nvPr/>
        </p:nvSpPr>
        <p:spPr>
          <a:xfrm>
            <a:off x="2057400" y="3962520"/>
            <a:ext cx="151560" cy="761040"/>
          </a:xfrm>
          <a:custGeom>
            <a:avLst/>
            <a:gdLst/>
            <a:ahLst/>
            <a:cxnLst/>
            <a:rect l="l" t="t" r="r" b="b"/>
            <a:pathLst>
              <a:path w="21600" h="21600">
                <a:moveTo>
                  <a:pt x="0" y="0"/>
                </a:moveTo>
                <a:cubicBezTo>
                  <a:pt x="5400" y="0"/>
                  <a:pt x="10800" y="180"/>
                  <a:pt x="10800" y="360"/>
                </a:cubicBezTo>
                <a:lnTo>
                  <a:pt x="10800" y="10440"/>
                </a:lnTo>
                <a:cubicBezTo>
                  <a:pt x="10800" y="10620"/>
                  <a:pt x="16200" y="10800"/>
                  <a:pt x="21600" y="10800"/>
                </a:cubicBezTo>
                <a:cubicBezTo>
                  <a:pt x="16200" y="10800"/>
                  <a:pt x="10800" y="10980"/>
                  <a:pt x="10800" y="11160"/>
                </a:cubicBezTo>
                <a:lnTo>
                  <a:pt x="10800" y="21240"/>
                </a:lnTo>
                <a:cubicBezTo>
                  <a:pt x="10800" y="21420"/>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7200" y="380520"/>
            <a:ext cx="8228880" cy="624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leak in the bottom of a tank can empty the full tank in  6 hours. An inlet pipe fills water at the rate of 4 litres per minute. When the tank is full, the inlet is opened and due to leak, the tank is empty in 8 hours. Find the capacity of the tank.</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X=6, Y =4*60 =240 and Z = 8.</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The capacity of the tank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6 * 240 * 8   = 5760 litres.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 – 6</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76" name="Straight Connector 4"/>
          <p:cNvSpPr/>
          <p:nvPr/>
        </p:nvSpPr>
        <p:spPr>
          <a:xfrm>
            <a:off x="1219320" y="5791320"/>
            <a:ext cx="2057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457200" y="456840"/>
            <a:ext cx="8228880" cy="566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6:</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K times faster than the other fill pipe B. If B can fill a cistern in X hours, then the time in which the cistern will be full, if both the fill pipes are opened together,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X   </a:t>
            </a:r>
            <a:r>
              <a:rPr lang="en-US" sz="3200" b="0" strike="noStrike" spc="-1">
                <a:solidFill>
                  <a:srgbClr val="000000"/>
                </a:solidFill>
                <a:latin typeface="Calibri"/>
                <a:ea typeface="DejaVu Sans"/>
              </a:rPr>
              <a:t>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p:txBody>
      </p:sp>
      <p:sp>
        <p:nvSpPr>
          <p:cNvPr id="78" name="Straight Connector 4"/>
          <p:cNvSpPr/>
          <p:nvPr/>
        </p:nvSpPr>
        <p:spPr>
          <a:xfrm>
            <a:off x="2057400" y="4191120"/>
            <a:ext cx="914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79" name="Left Brace 5"/>
          <p:cNvSpPr/>
          <p:nvPr/>
        </p:nvSpPr>
        <p:spPr>
          <a:xfrm>
            <a:off x="1752480" y="3886200"/>
            <a:ext cx="304200" cy="837360"/>
          </a:xfrm>
          <a:custGeom>
            <a:avLst/>
            <a:gdLst/>
            <a:ahLst/>
            <a:cxnLst/>
            <a:rect l="l" t="t" r="r" b="b"/>
            <a:pathLst>
              <a:path w="21600" h="21600">
                <a:moveTo>
                  <a:pt x="21600" y="0"/>
                </a:moveTo>
                <a:cubicBezTo>
                  <a:pt x="16200" y="0"/>
                  <a:pt x="10800" y="328"/>
                  <a:pt x="10800" y="655"/>
                </a:cubicBezTo>
                <a:lnTo>
                  <a:pt x="10800" y="10145"/>
                </a:lnTo>
                <a:cubicBezTo>
                  <a:pt x="10800" y="10473"/>
                  <a:pt x="5400" y="10800"/>
                  <a:pt x="0" y="10800"/>
                </a:cubicBezTo>
                <a:cubicBezTo>
                  <a:pt x="5400" y="10800"/>
                  <a:pt x="10800" y="11128"/>
                  <a:pt x="10800" y="11455"/>
                </a:cubicBezTo>
                <a:lnTo>
                  <a:pt x="10800" y="20945"/>
                </a:lnTo>
                <a:cubicBezTo>
                  <a:pt x="10800" y="21273"/>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80" name="Right Brace 6"/>
          <p:cNvSpPr/>
          <p:nvPr/>
        </p:nvSpPr>
        <p:spPr>
          <a:xfrm>
            <a:off x="2971800" y="3886200"/>
            <a:ext cx="227880" cy="837360"/>
          </a:xfrm>
          <a:custGeom>
            <a:avLst/>
            <a:gdLst/>
            <a:ahLst/>
            <a:cxn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10 times faster than second fill pipe B. If B can fill a cistern in 55 minutes, then find the time when the cistern will be full if both fill pipes are opened together.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K =10 and X = 55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55    = 5 mins.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10 + 1</a:t>
            </a:r>
            <a:endParaRPr lang="en-IN" sz="3200" b="0" strike="noStrike" spc="-1">
              <a:latin typeface="Arial"/>
            </a:endParaRPr>
          </a:p>
        </p:txBody>
      </p:sp>
      <p:sp>
        <p:nvSpPr>
          <p:cNvPr id="82" name="Straight Connector 4"/>
          <p:cNvSpPr/>
          <p:nvPr/>
        </p:nvSpPr>
        <p:spPr>
          <a:xfrm>
            <a:off x="1143000" y="4876920"/>
            <a:ext cx="914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7:</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K times faster than the other fill pipe B. If A can fill a cistern in X hours, then the time in which the cistern will be full, if both the fill pipes are opened together,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X    </a:t>
            </a:r>
            <a:r>
              <a:rPr lang="en-US" sz="3200" b="0" strike="noStrike" spc="-1">
                <a:solidFill>
                  <a:srgbClr val="000000"/>
                </a:solidFill>
                <a:latin typeface="Calibri"/>
                <a:ea typeface="DejaVu Sans"/>
              </a:rPr>
              <a:t>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p:txBody>
      </p:sp>
      <p:sp>
        <p:nvSpPr>
          <p:cNvPr id="84" name="Straight Connector 4"/>
          <p:cNvSpPr/>
          <p:nvPr/>
        </p:nvSpPr>
        <p:spPr>
          <a:xfrm>
            <a:off x="1523880" y="3733920"/>
            <a:ext cx="9907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85" name="Left Brace 5"/>
          <p:cNvSpPr/>
          <p:nvPr/>
        </p:nvSpPr>
        <p:spPr>
          <a:xfrm>
            <a:off x="1295280" y="3352680"/>
            <a:ext cx="227880" cy="837720"/>
          </a:xfrm>
          <a:custGeom>
            <a:avLst/>
            <a:gdLst/>
            <a:ahLst/>
            <a:cxnLst/>
            <a:rect l="l" t="t" r="r" b="b"/>
            <a:pathLst>
              <a:path w="21600" h="21600">
                <a:moveTo>
                  <a:pt x="21600" y="0"/>
                </a:moveTo>
                <a:cubicBezTo>
                  <a:pt x="16200" y="0"/>
                  <a:pt x="10800" y="246"/>
                  <a:pt x="10800" y="491"/>
                </a:cubicBezTo>
                <a:lnTo>
                  <a:pt x="10800" y="10309"/>
                </a:lnTo>
                <a:cubicBezTo>
                  <a:pt x="10800" y="10555"/>
                  <a:pt x="5400" y="10800"/>
                  <a:pt x="0" y="10800"/>
                </a:cubicBezTo>
                <a:cubicBezTo>
                  <a:pt x="5400" y="10800"/>
                  <a:pt x="10800" y="11046"/>
                  <a:pt x="10800" y="11291"/>
                </a:cubicBezTo>
                <a:lnTo>
                  <a:pt x="10800" y="21109"/>
                </a:lnTo>
                <a:cubicBezTo>
                  <a:pt x="10800" y="2135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86" name="Right Brace 6"/>
          <p:cNvSpPr/>
          <p:nvPr/>
        </p:nvSpPr>
        <p:spPr>
          <a:xfrm>
            <a:off x="2514600" y="3352680"/>
            <a:ext cx="227880" cy="837720"/>
          </a:xfrm>
          <a:custGeom>
            <a:avLst/>
            <a:gdLst/>
            <a:ahLst/>
            <a:cxn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a:xfrm>
            <a:off x="457200" y="456840"/>
            <a:ext cx="8228880" cy="566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4 times faster than second fill pipe B. If A can fill a cistern in 15 minutes, then find the time when the cistern will be full if both fill pipes are opened together.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K = 4 and X = 15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(4/ 4 + 1) 15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12 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endParaRPr lang="en-IN" sz="32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 name="Rectangle 87"/>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8:</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If one fill pipe A is K times faster and takes X minutes less time than the other fill pipe B, then the time taken to fill a cistern, if both the pipes are opened together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KX</a:t>
            </a:r>
            <a:r>
              <a:rPr lang="en-US" sz="3200" b="0" strike="noStrike" spc="-1">
                <a:solidFill>
                  <a:srgbClr val="000000"/>
                </a:solidFill>
                <a:latin typeface="Calibri"/>
                <a:ea typeface="DejaVu Sans"/>
              </a:rPr>
              <a:t>	   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(K – 1)</a:t>
            </a:r>
            <a:r>
              <a:rPr lang="en-US" sz="3200" b="1" strike="noStrike" spc="-1" baseline="30000">
                <a:solidFill>
                  <a:srgbClr val="000000"/>
                </a:solidFill>
                <a:latin typeface="Calibri"/>
                <a:ea typeface="DejaVu Sans"/>
              </a:rPr>
              <a:t>2</a:t>
            </a:r>
            <a:endParaRPr lang="en-IN" sz="3200" b="0" strike="noStrike" spc="-1">
              <a:latin typeface="Arial"/>
            </a:endParaRPr>
          </a:p>
        </p:txBody>
      </p:sp>
      <p:sp>
        <p:nvSpPr>
          <p:cNvPr id="89" name="Straight Connector 4"/>
          <p:cNvSpPr/>
          <p:nvPr/>
        </p:nvSpPr>
        <p:spPr>
          <a:xfrm>
            <a:off x="2057400" y="3809880"/>
            <a:ext cx="12193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90" name="Left Brace 5"/>
          <p:cNvSpPr/>
          <p:nvPr/>
        </p:nvSpPr>
        <p:spPr>
          <a:xfrm>
            <a:off x="1828800" y="3429000"/>
            <a:ext cx="227880" cy="837360"/>
          </a:xfrm>
          <a:custGeom>
            <a:avLst/>
            <a:gdLst/>
            <a:ahLst/>
            <a:cxnLst/>
            <a:rect l="l" t="t" r="r" b="b"/>
            <a:pathLst>
              <a:path w="21600" h="21600">
                <a:moveTo>
                  <a:pt x="21600" y="0"/>
                </a:moveTo>
                <a:cubicBezTo>
                  <a:pt x="16200" y="0"/>
                  <a:pt x="10800" y="246"/>
                  <a:pt x="10800" y="491"/>
                </a:cubicBezTo>
                <a:lnTo>
                  <a:pt x="10800" y="10309"/>
                </a:lnTo>
                <a:cubicBezTo>
                  <a:pt x="10800" y="10555"/>
                  <a:pt x="5400" y="10800"/>
                  <a:pt x="0" y="10800"/>
                </a:cubicBezTo>
                <a:cubicBezTo>
                  <a:pt x="5400" y="10800"/>
                  <a:pt x="10800" y="11046"/>
                  <a:pt x="10800" y="11291"/>
                </a:cubicBezTo>
                <a:lnTo>
                  <a:pt x="10800" y="21109"/>
                </a:lnTo>
                <a:cubicBezTo>
                  <a:pt x="10800" y="2135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91" name="Right Brace 6"/>
          <p:cNvSpPr/>
          <p:nvPr/>
        </p:nvSpPr>
        <p:spPr>
          <a:xfrm>
            <a:off x="3276720" y="3429000"/>
            <a:ext cx="227880" cy="837360"/>
          </a:xfrm>
          <a:custGeom>
            <a:avLst/>
            <a:gdLst/>
            <a:ahLst/>
            <a:cxn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457200" y="533520"/>
            <a:ext cx="8228880" cy="624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a:solidFill>
                  <a:srgbClr val="000000"/>
                </a:solidFill>
                <a:latin typeface="Calibri"/>
                <a:ea typeface="DejaVu Sans"/>
              </a:rPr>
              <a:t>1. Basic Concepts:</a:t>
            </a:r>
            <a:endParaRPr lang="en-IN" sz="36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which fills up the tank is known as inlet.</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which empties the tank is known as outlet.</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takes </a:t>
            </a:r>
            <a:r>
              <a:rPr lang="en-US" sz="2800" b="1" strike="noStrike" spc="-1">
                <a:solidFill>
                  <a:srgbClr val="000000"/>
                </a:solidFill>
                <a:latin typeface="Calibri"/>
                <a:ea typeface="DejaVu Sans"/>
              </a:rPr>
              <a:t>x</a:t>
            </a:r>
            <a:r>
              <a:rPr lang="en-US" sz="2800" b="0" strike="noStrike" spc="-1">
                <a:solidFill>
                  <a:srgbClr val="000000"/>
                </a:solidFill>
                <a:latin typeface="Calibri"/>
                <a:ea typeface="DejaVu Sans"/>
              </a:rPr>
              <a:t> hours to fill up the tank. Then </a:t>
            </a:r>
            <a:r>
              <a:rPr lang="en-US" sz="2800" b="1" strike="noStrike" spc="-1">
                <a:solidFill>
                  <a:srgbClr val="000000"/>
                </a:solidFill>
                <a:latin typeface="Calibri"/>
                <a:ea typeface="DejaVu Sans"/>
              </a:rPr>
              <a:t>1/x</a:t>
            </a:r>
            <a:r>
              <a:rPr lang="en-US" sz="2800" b="0" strike="noStrike" spc="-1">
                <a:solidFill>
                  <a:srgbClr val="000000"/>
                </a:solidFill>
                <a:latin typeface="Calibri"/>
                <a:ea typeface="DejaVu Sans"/>
              </a:rPr>
              <a:t> parts of the tank will be filled in </a:t>
            </a:r>
            <a:r>
              <a:rPr lang="en-US" sz="2800" b="1" strike="noStrike" spc="-1">
                <a:solidFill>
                  <a:srgbClr val="000000"/>
                </a:solidFill>
                <a:latin typeface="Calibri"/>
                <a:ea typeface="DejaVu Sans"/>
              </a:rPr>
              <a:t>1 hour</a:t>
            </a:r>
            <a:r>
              <a:rPr lang="en-US" sz="2800" b="0" strike="noStrike" spc="-1">
                <a:solidFill>
                  <a:srgbClr val="000000"/>
                </a:solidFill>
                <a:latin typeface="Calibri"/>
                <a:ea typeface="DejaVu Sans"/>
              </a:rPr>
              <a:t>.</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takes </a:t>
            </a:r>
            <a:r>
              <a:rPr lang="en-US" sz="2800" b="1" strike="noStrike" spc="-1">
                <a:solidFill>
                  <a:srgbClr val="000000"/>
                </a:solidFill>
                <a:latin typeface="Calibri"/>
                <a:ea typeface="DejaVu Sans"/>
              </a:rPr>
              <a:t>y</a:t>
            </a:r>
            <a:r>
              <a:rPr lang="en-US" sz="2800" b="0" strike="noStrike" spc="-1">
                <a:solidFill>
                  <a:srgbClr val="000000"/>
                </a:solidFill>
                <a:latin typeface="Calibri"/>
                <a:ea typeface="DejaVu Sans"/>
              </a:rPr>
              <a:t> hours to empty the tank. Then part emptied in 1 hour </a:t>
            </a:r>
            <a:r>
              <a:rPr lang="en-US" sz="2800" b="1" strike="noStrike" spc="-1">
                <a:solidFill>
                  <a:srgbClr val="000000"/>
                </a:solidFill>
                <a:latin typeface="Calibri"/>
                <a:ea typeface="DejaVu Sans"/>
              </a:rPr>
              <a:t>= 1/y</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Pipe </a:t>
            </a:r>
            <a:r>
              <a:rPr lang="en-US" sz="2800" b="1" strike="noStrike" spc="-1">
                <a:solidFill>
                  <a:srgbClr val="000000"/>
                </a:solidFill>
                <a:latin typeface="Calibri"/>
                <a:ea typeface="DejaVu Sans"/>
              </a:rPr>
              <a:t>A</a:t>
            </a:r>
            <a:r>
              <a:rPr lang="en-US" sz="2800" b="0" strike="noStrike" spc="-1">
                <a:solidFill>
                  <a:srgbClr val="000000"/>
                </a:solidFill>
                <a:latin typeface="Calibri"/>
                <a:ea typeface="DejaVu Sans"/>
              </a:rPr>
              <a:t> can fill a tank n times as fast as another pipe </a:t>
            </a:r>
            <a:r>
              <a:rPr lang="en-US" sz="2800" b="1" strike="noStrike" spc="-1">
                <a:solidFill>
                  <a:srgbClr val="000000"/>
                </a:solidFill>
                <a:latin typeface="Calibri"/>
                <a:ea typeface="DejaVu Sans"/>
              </a:rPr>
              <a:t>B</a:t>
            </a:r>
            <a:r>
              <a:rPr lang="en-US" sz="2800" b="0" strike="noStrike" spc="-1">
                <a:solidFill>
                  <a:srgbClr val="000000"/>
                </a:solidFill>
                <a:latin typeface="Calibri"/>
                <a:ea typeface="DejaVu Sans"/>
              </a:rPr>
              <a:t>. This means: If slower pipe </a:t>
            </a:r>
            <a:r>
              <a:rPr lang="en-US" sz="2800" b="1" strike="noStrike" spc="-1">
                <a:solidFill>
                  <a:srgbClr val="000000"/>
                </a:solidFill>
                <a:latin typeface="Calibri"/>
                <a:ea typeface="DejaVu Sans"/>
              </a:rPr>
              <a:t>B</a:t>
            </a:r>
            <a:r>
              <a:rPr lang="en-US" sz="2800" b="0" strike="noStrike" spc="-1">
                <a:solidFill>
                  <a:srgbClr val="000000"/>
                </a:solidFill>
                <a:latin typeface="Calibri"/>
                <a:ea typeface="DejaVu Sans"/>
              </a:rPr>
              <a:t> takes </a:t>
            </a:r>
            <a:r>
              <a:rPr lang="en-US" sz="2800" b="1" strike="noStrike" spc="-1">
                <a:solidFill>
                  <a:srgbClr val="000000"/>
                </a:solidFill>
                <a:latin typeface="Calibri"/>
                <a:ea typeface="DejaVu Sans"/>
              </a:rPr>
              <a:t>x min </a:t>
            </a:r>
            <a:r>
              <a:rPr lang="en-US" sz="2800" b="0" strike="noStrike" spc="-1">
                <a:solidFill>
                  <a:srgbClr val="000000"/>
                </a:solidFill>
                <a:latin typeface="Calibri"/>
                <a:ea typeface="DejaVu Sans"/>
              </a:rPr>
              <a:t>to fill up the empty tank, then faster pipe </a:t>
            </a:r>
            <a:r>
              <a:rPr lang="en-US" sz="2800" b="1" strike="noStrike" spc="-1">
                <a:solidFill>
                  <a:srgbClr val="000000"/>
                </a:solidFill>
                <a:latin typeface="Calibri"/>
                <a:ea typeface="DejaVu Sans"/>
              </a:rPr>
              <a:t>A</a:t>
            </a:r>
            <a:r>
              <a:rPr lang="en-US" sz="2800" b="0" strike="noStrike" spc="-1">
                <a:solidFill>
                  <a:srgbClr val="000000"/>
                </a:solidFill>
                <a:latin typeface="Calibri"/>
                <a:ea typeface="DejaVu Sans"/>
              </a:rPr>
              <a:t> takes </a:t>
            </a:r>
            <a:r>
              <a:rPr lang="en-US" sz="2800" b="1" strike="noStrike" spc="-1">
                <a:solidFill>
                  <a:srgbClr val="000000"/>
                </a:solidFill>
                <a:latin typeface="Calibri"/>
                <a:ea typeface="DejaVu Sans"/>
              </a:rPr>
              <a:t>x/n min</a:t>
            </a:r>
            <a:r>
              <a:rPr lang="en-US" sz="2800" b="0" strike="noStrike" spc="-1">
                <a:solidFill>
                  <a:srgbClr val="000000"/>
                </a:solidFill>
                <a:latin typeface="Calibri"/>
                <a:ea typeface="DejaVu Sans"/>
              </a:rPr>
              <a:t> to fill up the empty tank. If they operate together, then part of the tank that is filled up in </a:t>
            </a:r>
            <a:r>
              <a:rPr lang="en-US" sz="2800" b="1" strike="noStrike" spc="-1">
                <a:solidFill>
                  <a:srgbClr val="000000"/>
                </a:solidFill>
                <a:latin typeface="Calibri"/>
                <a:ea typeface="DejaVu Sans"/>
              </a:rPr>
              <a:t>1 hour</a:t>
            </a:r>
            <a:r>
              <a:rPr lang="en-US" sz="2800" b="0" strike="noStrike" spc="-1">
                <a:solidFill>
                  <a:srgbClr val="000000"/>
                </a:solidFill>
                <a:latin typeface="Calibri"/>
                <a:ea typeface="DejaVu Sans"/>
              </a:rPr>
              <a:t> is </a:t>
            </a:r>
            <a:r>
              <a:rPr lang="en-US" sz="2800" b="1" strike="noStrike" spc="-1">
                <a:solidFill>
                  <a:srgbClr val="000000"/>
                </a:solidFill>
                <a:latin typeface="Calibri"/>
                <a:ea typeface="DejaVu Sans"/>
              </a:rPr>
              <a:t>(n + 1)/x.</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 name="Rectangle 91"/>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5 times faster than second fill pipe B and takes 32 minutes less than the fill pipe B. When will the cistern be full if both fill pipes are opened together?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K = 5 and X = 32</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5 * 32     = 10 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(5 - 1)</a:t>
            </a:r>
            <a:r>
              <a:rPr lang="en-US" sz="3200" b="0" strike="noStrike" spc="-1" baseline="30000">
                <a:solidFill>
                  <a:srgbClr val="000000"/>
                </a:solidFill>
                <a:latin typeface="Calibri"/>
                <a:ea typeface="DejaVu Sans"/>
              </a:rPr>
              <a:t>2</a:t>
            </a:r>
            <a:endParaRPr lang="en-IN" sz="3200" b="0" strike="noStrike" spc="-1">
              <a:latin typeface="Arial"/>
            </a:endParaRPr>
          </a:p>
        </p:txBody>
      </p:sp>
      <p:sp>
        <p:nvSpPr>
          <p:cNvPr id="93" name="Straight Connector 4"/>
          <p:cNvSpPr/>
          <p:nvPr/>
        </p:nvSpPr>
        <p:spPr>
          <a:xfrm>
            <a:off x="2057400" y="4876920"/>
            <a:ext cx="11430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9:</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If one fill pipe A is K times faster and takes X minutes less time than the other fill pipe B, then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will fill the cistern in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X      </a:t>
            </a:r>
            <a:r>
              <a:rPr lang="en-US" sz="3200" b="0" strike="noStrike" spc="-1">
                <a:solidFill>
                  <a:srgbClr val="000000"/>
                </a:solidFill>
                <a:latin typeface="Calibri"/>
                <a:ea typeface="DejaVu Sans"/>
              </a:rPr>
              <a:t>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(b)  B will fill the cistern 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KX    </a:t>
            </a:r>
            <a:r>
              <a:rPr lang="en-US" sz="3200" b="0" strike="noStrike" spc="-1">
                <a:solidFill>
                  <a:srgbClr val="000000"/>
                </a:solidFill>
                <a:latin typeface="Calibri"/>
                <a:ea typeface="DejaVu Sans"/>
              </a:rPr>
              <a:t>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95" name="Straight Connector 4"/>
          <p:cNvSpPr/>
          <p:nvPr/>
        </p:nvSpPr>
        <p:spPr>
          <a:xfrm>
            <a:off x="1371600" y="3429000"/>
            <a:ext cx="7621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96" name="Straight Connector 6"/>
          <p:cNvSpPr/>
          <p:nvPr/>
        </p:nvSpPr>
        <p:spPr>
          <a:xfrm>
            <a:off x="1371600" y="5791320"/>
            <a:ext cx="7621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33520" y="266652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Practice Questions</a:t>
            </a:r>
            <a:endParaRPr lang="en-IN" sz="4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p:cNvSpPr/>
          <p:nvPr/>
        </p:nvSpPr>
        <p:spPr>
          <a:xfrm>
            <a:off x="457200" y="609480"/>
            <a:ext cx="8228880" cy="601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Pipe A can fill a tank in 36 minutes and pipe B can fill it in 45 minutes. If both the pipes are opened to fill an empty tank, in how many minutes will it be full?</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15</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18</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8">
                                            <p:txEl>
                                              <p:pRg st="5" end="5"/>
                                            </p:txEl>
                                          </p:spTgt>
                                        </p:tgtEl>
                                        <p:attrNameLst>
                                          <p:attrName>style.visibility</p:attrName>
                                        </p:attrNameLst>
                                      </p:cBhvr>
                                      <p:to>
                                        <p:strVal val="visible"/>
                                      </p:to>
                                    </p:set>
                                    <p:animEffect transition="in" filter="wipe(down)">
                                      <p:cBhvr additive="repl">
                                        <p:cTn id="7" dur="500"/>
                                        <p:tgtEl>
                                          <p:spTgt spid="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457200" y="456840"/>
            <a:ext cx="8228880" cy="566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Two pipes A &amp; B can fill a Cistern in 8 and 24 minutes respectively. If both pipes opened together, but pipe A is closed 4 minutes before theCistern will full. In what time the Cistern will full?</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9 1/7 min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7 1/7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9 min</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99">
                                            <p:txEl>
                                              <p:pRg st="6" end="6"/>
                                            </p:txEl>
                                          </p:spTgt>
                                        </p:tgtEl>
                                        <p:attrNameLst>
                                          <p:attrName>style.visibility</p:attrName>
                                        </p:attrNameLst>
                                      </p:cBhvr>
                                      <p:to>
                                        <p:strVal val="visible"/>
                                      </p:to>
                                    </p:set>
                                    <p:animEffect transition="in" filter="wipe(down)">
                                      <p:cBhvr additive="repl">
                                        <p:cTn id="7" dur="500"/>
                                        <p:tgtEl>
                                          <p:spTgt spid="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Two taps A &amp; B can fill a tank in 48 and 36 minutes respectively. If both taps are opened together then after how much time pipe A is closed so that the tank is filled in 25 minutes 30 seconds?</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14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25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22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None of these</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0">
                                            <p:txEl>
                                              <p:pRg st="6" end="6"/>
                                            </p:txEl>
                                          </p:spTgt>
                                        </p:tgtEl>
                                        <p:attrNameLst>
                                          <p:attrName>style.visibility</p:attrName>
                                        </p:attrNameLst>
                                      </p:cBhvr>
                                      <p:to>
                                        <p:strVal val="visible"/>
                                      </p:to>
                                    </p:set>
                                    <p:animEffect transition="in" filter="wipe(down)">
                                      <p:cBhvr additive="repl">
                                        <p:cTn id="7" dur="500"/>
                                        <p:tgtEl>
                                          <p:spTgt spid="1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A Boy and a Girl together fill a Cistern with water. The Boy pours 4 liters water in every 3 minutes and Girl pours 3 liters water in every 4 minutes. In how much time they will fill 100 liters of water in Cistern?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32 minutes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 hour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48 minutes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 hours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1">
                                            <p:txEl>
                                              <p:pRg st="6" end="6"/>
                                            </p:txEl>
                                          </p:spTgt>
                                        </p:tgtEl>
                                        <p:attrNameLst>
                                          <p:attrName>style.visibility</p:attrName>
                                        </p:attrNameLst>
                                      </p:cBhvr>
                                      <p:to>
                                        <p:strVal val="visible"/>
                                      </p:to>
                                    </p:set>
                                    <p:animEffect transition="in" filter="wipe(down)">
                                      <p:cBhvr additive="repl">
                                        <p:cTn id="7" dur="500"/>
                                        <p:tgtEl>
                                          <p:spTgt spid="1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32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b="0" strike="noStrike" spc="-1">
                <a:solidFill>
                  <a:srgbClr val="000000"/>
                </a:solidFill>
                <a:latin typeface="Calibri"/>
              </a:rPr>
              <a:t>.</a:t>
            </a:r>
            <a:endParaRPr lang="en-IN" sz="800" b="0" strike="noStrike" spc="-1">
              <a:latin typeface="Arial"/>
            </a:endParaRPr>
          </a:p>
        </p:txBody>
      </p:sp>
      <p:sp>
        <p:nvSpPr>
          <p:cNvPr id="103" name="Rectangle 102"/>
          <p:cNvSpPr/>
          <p:nvPr/>
        </p:nvSpPr>
        <p:spPr>
          <a:xfrm>
            <a:off x="457200" y="762120"/>
            <a:ext cx="8228880" cy="536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5. Two pipes A &amp; B can fill a Cistern in 1 hour &amp; 75 minutes respectively.  There is also an outlet pipe C. If all three pipes are opened together, the Cistern is full in 50 minutes. How much time will be taken by C to empty the full Cistern?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60 min.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44 min.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52 min.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100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6. Two pipes A &amp; B can fill a tank in 5 hour &amp; 20 hours respectively.  There is a third pipe to empty it, but the operator did not notice it. Due to which it caused a delay of 1 hour in filling of tank. Find the time in which the third pipe would empty the filled tank?</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34 hours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18 hours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20 hours</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80 hours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
                                            <p:txEl>
                                              <p:pRg st="5" end="5"/>
                                            </p:txEl>
                                          </p:spTgt>
                                        </p:tgtEl>
                                        <p:attrNameLst>
                                          <p:attrName>style.visibility</p:attrName>
                                        </p:attrNameLst>
                                      </p:cBhvr>
                                      <p:to>
                                        <p:strVal val="visible"/>
                                      </p:to>
                                    </p:set>
                                    <p:animEffect transition="in" filter="wipe(down)">
                                      <p:cBhvr additive="repl">
                                        <p:cTn id="7" dur="500"/>
                                        <p:tgtEl>
                                          <p:spTgt spid="1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7. Two pipes A &amp; B can fill a Cistern in 30 hour &amp;20hours respectively.  A third pipe C can leaks out 45 liters of water per minute. If all the pipes are opened together, the Cistern will fill in 15 hours. Find capacity of the Cistern?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162000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820000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14000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28000 liters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5">
                                            <p:txEl>
                                              <p:pRg st="6" end="6"/>
                                            </p:txEl>
                                          </p:spTgt>
                                        </p:tgtEl>
                                        <p:attrNameLst>
                                          <p:attrName>style.visibility</p:attrName>
                                        </p:attrNameLst>
                                      </p:cBhvr>
                                      <p:to>
                                        <p:strVal val="visible"/>
                                      </p:to>
                                    </p:set>
                                    <p:animEffect transition="in" filter="wipe(down)">
                                      <p:cBhvr additive="repl">
                                        <p:cTn id="7" dur="500"/>
                                        <p:tgtEl>
                                          <p:spTgt spid="1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a:solidFill>
                  <a:srgbClr val="000000"/>
                </a:solidFill>
                <a:latin typeface="Calibri"/>
                <a:ea typeface="DejaVu Sans"/>
              </a:rPr>
              <a:t>2. Rules and Tricks:</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a:solidFill>
                  <a:srgbClr val="000000"/>
                </a:solidFill>
                <a:latin typeface="Calibri"/>
                <a:ea typeface="DejaVu Sans"/>
              </a:rPr>
              <a:t>Rule 1:</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000000"/>
                </a:solidFill>
                <a:latin typeface="Calibri"/>
                <a:ea typeface="DejaVu Sans"/>
              </a:rPr>
              <a:t>Two pipes A and B can fill (or empty) a cistern in X and Y hours respectively, while working alone. If both the pipes are opened together, then the time taken to fill (or empty) the cistern is given by</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000000"/>
                </a:solidFill>
                <a:latin typeface="Calibri"/>
                <a:ea typeface="DejaVu Sans"/>
              </a:rPr>
              <a:t>	        </a:t>
            </a:r>
            <a:r>
              <a:rPr lang="en-US" sz="3600" b="1" strike="noStrike" spc="-1">
                <a:solidFill>
                  <a:srgbClr val="000000"/>
                </a:solidFill>
                <a:latin typeface="Calibri"/>
                <a:ea typeface="DejaVu Sans"/>
              </a:rPr>
              <a:t>XY         hours.</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a:solidFill>
                  <a:srgbClr val="000000"/>
                </a:solidFill>
                <a:latin typeface="Calibri"/>
                <a:ea typeface="DejaVu Sans"/>
              </a:rPr>
              <a:t>	     X  +  Y</a:t>
            </a:r>
            <a:endParaRPr lang="en-IN" sz="3600" b="0" strike="noStrike" spc="-1">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600" b="0" strike="noStrike" spc="-1">
              <a:latin typeface="Arial"/>
            </a:endParaRPr>
          </a:p>
        </p:txBody>
      </p:sp>
      <p:sp>
        <p:nvSpPr>
          <p:cNvPr id="50" name="Straight Connector 4"/>
          <p:cNvSpPr/>
          <p:nvPr/>
        </p:nvSpPr>
        <p:spPr>
          <a:xfrm>
            <a:off x="1905120" y="5334120"/>
            <a:ext cx="129528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51" name="Left Brace 5"/>
          <p:cNvSpPr/>
          <p:nvPr/>
        </p:nvSpPr>
        <p:spPr>
          <a:xfrm>
            <a:off x="1600200" y="4876920"/>
            <a:ext cx="304200" cy="1065960"/>
          </a:xfrm>
          <a:custGeom>
            <a:avLst/>
            <a:gdLst/>
            <a:ahLst/>
            <a:cxnLst/>
            <a:rect l="l" t="t" r="r" b="b"/>
            <a:pathLst>
              <a:path w="21600" h="21600">
                <a:moveTo>
                  <a:pt x="21600" y="0"/>
                </a:moveTo>
                <a:cubicBezTo>
                  <a:pt x="16200" y="0"/>
                  <a:pt x="10800" y="257"/>
                  <a:pt x="10800" y="514"/>
                </a:cubicBezTo>
                <a:lnTo>
                  <a:pt x="10800" y="10286"/>
                </a:lnTo>
                <a:cubicBezTo>
                  <a:pt x="10800" y="10543"/>
                  <a:pt x="5400" y="10800"/>
                  <a:pt x="0" y="10800"/>
                </a:cubicBezTo>
                <a:cubicBezTo>
                  <a:pt x="5400" y="10800"/>
                  <a:pt x="10800" y="11057"/>
                  <a:pt x="10800" y="11314"/>
                </a:cubicBezTo>
                <a:lnTo>
                  <a:pt x="10800" y="21086"/>
                </a:lnTo>
                <a:cubicBezTo>
                  <a:pt x="10800" y="21343"/>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52" name="Right Brace 6"/>
          <p:cNvSpPr/>
          <p:nvPr/>
        </p:nvSpPr>
        <p:spPr>
          <a:xfrm>
            <a:off x="3200400" y="4876920"/>
            <a:ext cx="227880" cy="1065960"/>
          </a:xfrm>
          <a:custGeom>
            <a:avLst/>
            <a:gdLst/>
            <a:ahLst/>
            <a:cxnLst/>
            <a:rect l="l" t="t" r="r" b="b"/>
            <a:pathLst>
              <a:path w="21600" h="21600">
                <a:moveTo>
                  <a:pt x="0" y="0"/>
                </a:moveTo>
                <a:cubicBezTo>
                  <a:pt x="5400" y="0"/>
                  <a:pt x="10800" y="193"/>
                  <a:pt x="10800" y="386"/>
                </a:cubicBezTo>
                <a:lnTo>
                  <a:pt x="10800" y="10414"/>
                </a:lnTo>
                <a:cubicBezTo>
                  <a:pt x="10800" y="10607"/>
                  <a:pt x="16200" y="10800"/>
                  <a:pt x="21600" y="10800"/>
                </a:cubicBezTo>
                <a:cubicBezTo>
                  <a:pt x="16200" y="10800"/>
                  <a:pt x="10800" y="10993"/>
                  <a:pt x="10800" y="11186"/>
                </a:cubicBezTo>
                <a:lnTo>
                  <a:pt x="10800" y="21214"/>
                </a:lnTo>
                <a:cubicBezTo>
                  <a:pt x="10800" y="21407"/>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8. A cistern is normally filled in 8 hours but takes two hours longer to fill because of a leak in its bottom. If the cistern is full, the leak will empty it 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16 hrs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 hrs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40 hrs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25 hrs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6">
                                            <p:txEl>
                                              <p:pRg st="6" end="6"/>
                                            </p:txEl>
                                          </p:spTgt>
                                        </p:tgtEl>
                                        <p:attrNameLst>
                                          <p:attrName>style.visibility</p:attrName>
                                        </p:attrNameLst>
                                      </p:cBhvr>
                                      <p:to>
                                        <p:strVal val="visible"/>
                                      </p:to>
                                    </p:set>
                                    <p:animEffect transition="in" filter="wipe(down)">
                                      <p:cBhvr additive="repl">
                                        <p:cTn id="7" dur="500"/>
                                        <p:tgtEl>
                                          <p:spTgt spid="1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9. A leak in bottom of a tank can empty it in 6 hours. A tap fill the tank @ 4 liters/minutes. If both taps are opened, then the tank will empty in 8 hours. Find capacity of the tank?</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6720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8100 liters</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5760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4750 liters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6" presetClass="entr" presetSubtype="21" fill="hold" nodeType="clickEffect">
                                  <p:stCondLst>
                                    <p:cond delay="0"/>
                                  </p:stCondLst>
                                  <p:childTnLst>
                                    <p:set>
                                      <p:cBhvr>
                                        <p:cTn id="6" dur="1" fill="hold">
                                          <p:stCondLst>
                                            <p:cond delay="0"/>
                                          </p:stCondLst>
                                        </p:cTn>
                                        <p:tgtEl>
                                          <p:spTgt spid="107">
                                            <p:txEl>
                                              <p:pRg st="6" end="6"/>
                                            </p:txEl>
                                          </p:spTgt>
                                        </p:tgtEl>
                                        <p:attrNameLst>
                                          <p:attrName>style.visibility</p:attrName>
                                        </p:attrNameLst>
                                      </p:cBhvr>
                                      <p:to>
                                        <p:strVal val="visible"/>
                                      </p:to>
                                    </p:set>
                                    <p:animEffect transition="in" filter="barn(inVertical)">
                                      <p:cBhvr additive="repl">
                                        <p:cTn id="7" dur="500"/>
                                        <p:tgtEl>
                                          <p:spTgt spid="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10. If tap A &amp; B can fill a tank in 10 &amp; 15 hour respectively. An outlet pipe C can empty it in 20 hours. Initially tap A &amp; B are opened and when the tank was supposed to fill it was found that tap C was open by mistake. Now, the tap C being closed, after how much time the tank will fill?</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 h	</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1 h 48 min</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1 h	</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2h 20 min</a:t>
            </a:r>
            <a:endParaRPr lang="en-IN" sz="3000" b="0" strike="noStrike" spc="-1">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108">
                                            <p:txEl>
                                              <p:pRg st="6" end="6"/>
                                            </p:txEl>
                                          </p:spTgt>
                                        </p:tgtEl>
                                        <p:attrNameLst>
                                          <p:attrName>style.visibility</p:attrName>
                                        </p:attrNameLst>
                                      </p:cBhvr>
                                      <p:to>
                                        <p:strVal val="visible"/>
                                      </p:to>
                                    </p:set>
                                    <p:animEffect transition="in" filter="fade">
                                      <p:cBhvr additive="repl">
                                        <p:cTn id="7" dur="1000"/>
                                        <p:tgtEl>
                                          <p:spTgt spid="108">
                                            <p:txEl>
                                              <p:pRg st="6" end="6"/>
                                            </p:txEl>
                                          </p:spTgt>
                                        </p:tgtEl>
                                      </p:cBhvr>
                                    </p:animEffect>
                                    <p:anim calcmode="lin" valueType="num">
                                      <p:cBhvr additive="repl">
                                        <p:cTn id="8" dur="1000" fill="hold"/>
                                        <p:tgtEl>
                                          <p:spTgt spid="108">
                                            <p:txEl>
                                              <p:pRg st="6" end="6"/>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10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11. A, B &amp; C are pipes attached to a Cistern. A &amp; B can fill it in 20 and 30 minutes respectively. While, C can empty it in 15 minutes. If A, B, &amp; C are kept open successively for 1 minute each. How soon will Cistern be filled?</a:t>
            </a:r>
            <a:endParaRPr lang="en-IN" sz="3200" b="0" strike="noStrike" spc="-1" dirty="0">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dirty="0">
                <a:solidFill>
                  <a:srgbClr val="000000"/>
                </a:solidFill>
                <a:latin typeface="Calibri"/>
                <a:ea typeface="DejaVu Sans"/>
              </a:rPr>
              <a:t>a) 520 min	</a:t>
            </a:r>
            <a:endParaRPr lang="en-IN" sz="3000" b="0" strike="noStrike" spc="-1" dirty="0">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dirty="0">
                <a:solidFill>
                  <a:srgbClr val="000000"/>
                </a:solidFill>
                <a:latin typeface="Calibri"/>
                <a:ea typeface="DejaVu Sans"/>
              </a:rPr>
              <a:t> b) 167 min</a:t>
            </a:r>
            <a:endParaRPr lang="en-IN" sz="3000" b="0" strike="noStrike" spc="-1" dirty="0">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dirty="0">
                <a:solidFill>
                  <a:srgbClr val="000000"/>
                </a:solidFill>
                <a:latin typeface="Calibri"/>
                <a:ea typeface="DejaVu Sans"/>
              </a:rPr>
              <a:t> c) 120 min	</a:t>
            </a:r>
            <a:endParaRPr lang="en-IN" sz="30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dirty="0">
                <a:solidFill>
                  <a:srgbClr val="000000"/>
                </a:solidFill>
                <a:latin typeface="Calibri"/>
                <a:ea typeface="DejaVu Sans"/>
              </a:rPr>
              <a:t> d) 620 min</a:t>
            </a:r>
            <a:br>
              <a:rPr sz="3000" dirty="0"/>
            </a:br>
            <a:endParaRPr lang="en-IN" sz="30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12. 3/4 part of a tank is full of water. When 30 litres of water is taken out, the tank becomes empty. The capacity of the tank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36 litres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42 litres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40 litres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38 litres</a:t>
            </a:r>
            <a:br>
              <a:rPr sz="3000"/>
            </a:b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13. If 3/5 th of a cistern is filled in 1 minute, the time needed to fill the rest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40 sec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30 sec</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36 sec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24 sec</a:t>
            </a:r>
            <a:br>
              <a:rPr sz="3000"/>
            </a:b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14. There are two pumps to fill a tank with water. First pump can fill the empty tank in 8 hours, while the second in 10 hours. If both the pumps are opened at the same time and kept open for 4 hours, the part of tank that will be filled up is :</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(1) 9/10 </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(2) 1/10</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(3) 2/5 </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(4) 1/5</a:t>
            </a:r>
            <a:br>
              <a:rPr sz="2200"/>
            </a:b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284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Advance Questions</a:t>
            </a:r>
            <a:endParaRPr lang="en-IN" sz="44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12. In what time a Cistern be filled by 3 pipes of diameter 1 cm, 1.33 cm and 2 cm running together, while the largest can fill alone in 61 minutes?The amount of water flowing in by each pipe being proportional to square of its diameter.</a:t>
            </a:r>
            <a:br>
              <a:rPr sz="3200"/>
            </a:br>
            <a:r>
              <a:rPr lang="en-US" sz="3200" b="0" strike="noStrike" spc="-1">
                <a:solidFill>
                  <a:srgbClr val="000000"/>
                </a:solidFill>
                <a:latin typeface="Calibri"/>
                <a:ea typeface="DejaVu Sans"/>
              </a:rPr>
              <a:t>a) 36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b) 24 min</a:t>
            </a:r>
            <a:br>
              <a:rPr sz="3200"/>
            </a:br>
            <a:r>
              <a:rPr lang="en-US" sz="3200" b="0" strike="noStrike" spc="-1">
                <a:solidFill>
                  <a:srgbClr val="000000"/>
                </a:solidFill>
                <a:latin typeface="Calibri"/>
                <a:ea typeface="DejaVu Sans"/>
              </a:rPr>
              <a:t>c) 45 min</a:t>
            </a:r>
            <a:br>
              <a:rPr sz="3200"/>
            </a:br>
            <a:r>
              <a:rPr lang="en-US" sz="3200" b="0" strike="noStrike" spc="-1">
                <a:solidFill>
                  <a:srgbClr val="000000"/>
                </a:solidFill>
                <a:latin typeface="Calibri"/>
                <a:ea typeface="DejaVu Sans"/>
              </a:rPr>
              <a:t>d) 40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14">
                                            <p:txEl>
                                              <p:pRg st="1" end="1"/>
                                            </p:txEl>
                                          </p:spTgt>
                                        </p:tgtEl>
                                        <p:attrNameLst>
                                          <p:attrName>style.visibility</p:attrName>
                                        </p:attrNameLst>
                                      </p:cBhvr>
                                      <p:to>
                                        <p:strVal val="visible"/>
                                      </p:to>
                                    </p:set>
                                    <p:animEffect transition="in" filter="fade">
                                      <p:cBhvr additive="repl">
                                        <p:cTn id="7" dur="1000"/>
                                        <p:tgtEl>
                                          <p:spTgt spid="114">
                                            <p:txEl>
                                              <p:pRg st="1" end="1"/>
                                            </p:txEl>
                                          </p:spTgt>
                                        </p:tgtEl>
                                      </p:cBhvr>
                                    </p:animEffect>
                                    <p:anim calcmode="lin" valueType="num">
                                      <p:cBhvr additive="repl">
                                        <p:cTn id="8" dur="1000" fill="hold"/>
                                        <p:tgtEl>
                                          <p:spTgt spid="114">
                                            <p:txEl>
                                              <p:pRg st="1" end="1"/>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1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114"/>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13. In what time a Cistern be filled by 3 pipes whose diameters are  1 cm, 2 cm and 4 cm, running together, when largest alone  fill it in 1 1/20 hours?The amount of water flowing in by each pipe being proportional to square of its diameter.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60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b) 48 min</a:t>
            </a:r>
            <a:br>
              <a:rPr sz="3200"/>
            </a:br>
            <a:r>
              <a:rPr lang="en-US" sz="3200" b="0" strike="noStrike" spc="-1">
                <a:solidFill>
                  <a:srgbClr val="000000"/>
                </a:solidFill>
                <a:latin typeface="Calibri"/>
                <a:ea typeface="DejaVu Sans"/>
              </a:rPr>
              <a:t>c) 25 min</a:t>
            </a:r>
            <a:br>
              <a:rPr sz="3200"/>
            </a:br>
            <a:r>
              <a:rPr lang="en-US" sz="3200" b="0" strike="noStrike" spc="-1">
                <a:solidFill>
                  <a:srgbClr val="000000"/>
                </a:solidFill>
                <a:latin typeface="Calibri"/>
                <a:ea typeface="DejaVu Sans"/>
              </a:rPr>
              <a:t>d) 30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7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Two pipes A and B can fill a cistern in 20 and 30 minutes respectively. If both the pipes are opened together, how long will it take to fill the cistern?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 1:</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Let’s say x = 20 and y = 30, then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 * 30    = 600/50   = 12minutes.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 + 30</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So it will take 12 minutes for both the pipes to full the cistern.</a:t>
            </a:r>
            <a:endParaRPr lang="en-IN" sz="3200" b="0" strike="noStrike" spc="-1">
              <a:latin typeface="Arial"/>
            </a:endParaRPr>
          </a:p>
        </p:txBody>
      </p:sp>
      <p:sp>
        <p:nvSpPr>
          <p:cNvPr id="54" name="Straight Connector 4"/>
          <p:cNvSpPr/>
          <p:nvPr/>
        </p:nvSpPr>
        <p:spPr>
          <a:xfrm>
            <a:off x="457200" y="4876920"/>
            <a:ext cx="13716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8000"/>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Solution 2: (UNITARY METHOD)</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Let the total work be assumed as LCM(20,30)= 60 Units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Now to complete 60 units A takes 20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60 units B takes 30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 = 3</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B = 2</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 &amp; B = 5</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60 units they will take 60/5 = 12 minutes.</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2:</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Three pipes can fill (or empty) a cistern in X, Y and Z hours while working alone. If all the three pipes are opened together, the time taken to fill (or empty) the cistern is given by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XYZ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XY + YZ + XZ</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57" name="Straight Connector 4"/>
          <p:cNvSpPr/>
          <p:nvPr/>
        </p:nvSpPr>
        <p:spPr>
          <a:xfrm>
            <a:off x="1600200" y="3657600"/>
            <a:ext cx="198108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58" name="Left Brace 5"/>
          <p:cNvSpPr/>
          <p:nvPr/>
        </p:nvSpPr>
        <p:spPr>
          <a:xfrm>
            <a:off x="1219320" y="3276720"/>
            <a:ext cx="380160" cy="913680"/>
          </a:xfrm>
          <a:custGeom>
            <a:avLst/>
            <a:gdLst/>
            <a:ahLst/>
            <a:cxnLst/>
            <a:rect l="l" t="t" r="r" b="b"/>
            <a:pathLst>
              <a:path w="21600" h="21600">
                <a:moveTo>
                  <a:pt x="21600" y="0"/>
                </a:moveTo>
                <a:cubicBezTo>
                  <a:pt x="16200" y="0"/>
                  <a:pt x="10800" y="375"/>
                  <a:pt x="10800" y="750"/>
                </a:cubicBezTo>
                <a:lnTo>
                  <a:pt x="10800" y="10050"/>
                </a:lnTo>
                <a:cubicBezTo>
                  <a:pt x="10800" y="10425"/>
                  <a:pt x="5400" y="10800"/>
                  <a:pt x="0" y="10800"/>
                </a:cubicBezTo>
                <a:cubicBezTo>
                  <a:pt x="5400" y="10800"/>
                  <a:pt x="10800" y="11175"/>
                  <a:pt x="10800" y="11550"/>
                </a:cubicBezTo>
                <a:lnTo>
                  <a:pt x="10800" y="20850"/>
                </a:lnTo>
                <a:cubicBezTo>
                  <a:pt x="10800" y="2122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59" name="Right Brace 6"/>
          <p:cNvSpPr/>
          <p:nvPr/>
        </p:nvSpPr>
        <p:spPr>
          <a:xfrm>
            <a:off x="3809880" y="3276720"/>
            <a:ext cx="304200" cy="913680"/>
          </a:xfrm>
          <a:custGeom>
            <a:avLst/>
            <a:gdLst/>
            <a:ahLst/>
            <a:cxnLst/>
            <a:rect l="l" t="t" r="r" b="b"/>
            <a:pathLst>
              <a:path w="21600" h="21600">
                <a:moveTo>
                  <a:pt x="0" y="0"/>
                </a:moveTo>
                <a:cubicBezTo>
                  <a:pt x="5400" y="0"/>
                  <a:pt x="10800" y="300"/>
                  <a:pt x="10800" y="600"/>
                </a:cubicBezTo>
                <a:lnTo>
                  <a:pt x="10800" y="10200"/>
                </a:lnTo>
                <a:cubicBezTo>
                  <a:pt x="10800" y="10500"/>
                  <a:pt x="16200" y="10800"/>
                  <a:pt x="21600" y="10800"/>
                </a:cubicBezTo>
                <a:cubicBezTo>
                  <a:pt x="16200" y="10800"/>
                  <a:pt x="10800" y="11100"/>
                  <a:pt x="10800" y="11400"/>
                </a:cubicBezTo>
                <a:lnTo>
                  <a:pt x="10800" y="21000"/>
                </a:lnTo>
                <a:cubicBezTo>
                  <a:pt x="10800" y="21300"/>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56840" y="380880"/>
            <a:ext cx="8381160" cy="559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9000"/>
          </a:bodyPr>
          <a:lstStyle/>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1" strike="noStrike" spc="-1">
                <a:solidFill>
                  <a:srgbClr val="000000"/>
                </a:solidFill>
                <a:latin typeface="Calibri"/>
                <a:ea typeface="DejaVu Sans"/>
              </a:rPr>
              <a:t>Example:</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Three pipes A,B and C can fill a tank in 20 minutes, 30 minutes and 40 minutes respectively while working alone. If, all the pipes are opened together, how long will it take to fill the tank full?</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1" strike="noStrike" spc="-1">
                <a:solidFill>
                  <a:srgbClr val="000000"/>
                </a:solidFill>
                <a:latin typeface="Calibri"/>
                <a:ea typeface="DejaVu Sans"/>
              </a:rPr>
              <a:t>Solution 1:</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Let’s say X = 20 minutes, Y = 30 minutes, Z = 40 minutes, then</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20  * 30 * 40		 = 9.23 mins</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(20*30) + (30*40) + (20*40)</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So it will take 9.23 minutes to fill the tank full.</a:t>
            </a:r>
            <a:endParaRPr lang="en-IN" sz="3000" b="0" strike="noStrike" spc="-1">
              <a:latin typeface="Arial"/>
            </a:endParaRPr>
          </a:p>
        </p:txBody>
      </p:sp>
      <p:sp>
        <p:nvSpPr>
          <p:cNvPr id="61" name="Straight Connector 4"/>
          <p:cNvSpPr/>
          <p:nvPr/>
        </p:nvSpPr>
        <p:spPr>
          <a:xfrm>
            <a:off x="838080" y="5029200"/>
            <a:ext cx="41148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457200" y="304560"/>
            <a:ext cx="8228880" cy="617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4000"/>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Solution 2:(UNITARY METHOD)</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Let the total work be assumed as LCM(20,30,40)= 120 Units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Now to complete 120 units A takes 20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120 units B takes 30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120 units C takes 40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 = 6</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B = 4</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C = 3</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A+B+C = 13</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120 units they will take 120/13 = 9.23 minutes.</a:t>
            </a:r>
            <a:endParaRPr lang="en-IN" sz="28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3:</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If a pipe can fill a cistern in X hours and another can fill the same cistern in Y hours, but a third one can empty the full tank in Y hours, and all of them are opened together, then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Net part filled in 1 hour = 1/X + 1/Y – 1/Z</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Time taken to fill the full cistern =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XYZ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YZ + XZ - XY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64" name="Straight Connector 3"/>
          <p:cNvSpPr/>
          <p:nvPr/>
        </p:nvSpPr>
        <p:spPr>
          <a:xfrm>
            <a:off x="1600200" y="4876920"/>
            <a:ext cx="198108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1815</TotalTime>
  <Words>2592</Words>
  <Application>Microsoft Office PowerPoint</Application>
  <PresentationFormat>On-screen Show (4:3)</PresentationFormat>
  <Paragraphs>223</Paragraphs>
  <Slides>39</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Symbol</vt:lpstr>
      <vt:lpstr>Times New Roman</vt:lpstr>
      <vt:lpstr>Wingdings</vt:lpstr>
      <vt:lpstr>Office Theme</vt:lpstr>
      <vt:lpstr>Pipes and Cistern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Questions</vt:lpstr>
      <vt:lpstr>PowerPoint Presentation</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 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Pipes and Cistern</dc:title>
  <dc:subject/>
  <dc:creator>User</dc:creator>
  <dc:description/>
  <cp:lastModifiedBy>NITESH KUMAR PANDAY</cp:lastModifiedBy>
  <cp:revision>152</cp:revision>
  <dcterms:created xsi:type="dcterms:W3CDTF">2016-10-08T15:40:27Z</dcterms:created>
  <dcterms:modified xsi:type="dcterms:W3CDTF">2023-05-21T13:04:26Z</dcterms:modified>
  <dc:language>en-IN</dc:language>
</cp:coreProperties>
</file>