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hm17tVS2aanWWemSz4pR69FsvG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client-side script: code runs in browser after page is sent back from server</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often this code manipulates the page or responds to user actions</a:t>
            </a:r>
            <a:endParaRPr/>
          </a:p>
        </p:txBody>
      </p:sp>
      <p:sp>
        <p:nvSpPr>
          <p:cNvPr id="125" name="Google Shape;12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FAFAFC"/>
        </a:solidFill>
      </p:bgPr>
    </p:bg>
    <p:spTree>
      <p:nvGrpSpPr>
        <p:cNvPr id="15" name="Shape 15"/>
        <p:cNvGrpSpPr/>
        <p:nvPr/>
      </p:nvGrpSpPr>
      <p:grpSpPr>
        <a:xfrm>
          <a:off x="0" y="0"/>
          <a:ext cx="0" cy="0"/>
          <a:chOff x="0" y="0"/>
          <a:chExt cx="0" cy="0"/>
        </a:xfrm>
      </p:grpSpPr>
      <p:pic>
        <p:nvPicPr>
          <p:cNvPr descr="Why is Web Technology Important? - Eternal Organizer" id="16" name="Google Shape;16;p31"/>
          <p:cNvPicPr preferRelativeResize="0"/>
          <p:nvPr/>
        </p:nvPicPr>
        <p:blipFill rotWithShape="1">
          <a:blip r:embed="rId2">
            <a:alphaModFix/>
          </a:blip>
          <a:srcRect b="0" l="0" r="0" t="0"/>
          <a:stretch/>
        </p:blipFill>
        <p:spPr>
          <a:xfrm>
            <a:off x="0" y="0"/>
            <a:ext cx="9157750" cy="6858000"/>
          </a:xfrm>
          <a:prstGeom prst="rect">
            <a:avLst/>
          </a:prstGeom>
          <a:noFill/>
          <a:ln>
            <a:noFill/>
          </a:ln>
        </p:spPr>
      </p:pic>
      <p:sp>
        <p:nvSpPr>
          <p:cNvPr id="17" name="Google Shape;17;p31"/>
          <p:cNvSpPr/>
          <p:nvPr/>
        </p:nvSpPr>
        <p:spPr>
          <a:xfrm>
            <a:off x="-6688" y="0"/>
            <a:ext cx="9144000" cy="6858000"/>
          </a:xfrm>
          <a:prstGeom prst="rect">
            <a:avLst/>
          </a:prstGeom>
          <a:gradFill>
            <a:gsLst>
              <a:gs pos="0">
                <a:srgbClr val="3A6FCD">
                  <a:alpha val="15686"/>
                </a:srgbClr>
              </a:gs>
              <a:gs pos="54000">
                <a:srgbClr val="ED7D31">
                  <a:alpha val="20784"/>
                </a:srgbClr>
              </a:gs>
              <a:gs pos="96000">
                <a:srgbClr val="DBDBDB"/>
              </a:gs>
              <a:gs pos="100000">
                <a:srgbClr val="DBDBDB"/>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 name="Google Shape;18;p31"/>
          <p:cNvSpPr/>
          <p:nvPr/>
        </p:nvSpPr>
        <p:spPr>
          <a:xfrm rot="10800000">
            <a:off x="1175712" y="6183220"/>
            <a:ext cx="2916000" cy="540000"/>
          </a:xfrm>
          <a:custGeom>
            <a:rect b="b" l="l" r="r" t="t"/>
            <a:pathLst>
              <a:path extrusionOk="0" h="723275" w="2957219">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E3E3E3"/>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31"/>
          <p:cNvSpPr txBox="1"/>
          <p:nvPr/>
        </p:nvSpPr>
        <p:spPr>
          <a:xfrm>
            <a:off x="1014186" y="6246925"/>
            <a:ext cx="3122496"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2200" u="none" cap="none" strike="noStrike">
                <a:solidFill>
                  <a:srgbClr val="2A3249"/>
                </a:solidFill>
                <a:latin typeface="Arial"/>
                <a:ea typeface="Arial"/>
                <a:cs typeface="Arial"/>
                <a:sym typeface="Arial"/>
              </a:rPr>
              <a:t>Associate Professor</a:t>
            </a:r>
            <a:endParaRPr/>
          </a:p>
        </p:txBody>
      </p:sp>
      <p:sp>
        <p:nvSpPr>
          <p:cNvPr id="20" name="Google Shape;20;p31"/>
          <p:cNvSpPr/>
          <p:nvPr/>
        </p:nvSpPr>
        <p:spPr>
          <a:xfrm>
            <a:off x="0" y="1037060"/>
            <a:ext cx="3028950" cy="830997"/>
          </a:xfrm>
          <a:prstGeom prst="round1Rect">
            <a:avLst>
              <a:gd fmla="val 26743" name="adj"/>
            </a:avLst>
          </a:prstGeom>
          <a:solidFill>
            <a:schemeClr val="lt1"/>
          </a:solidFill>
          <a:ln cap="flat" cmpd="sng" w="38100">
            <a:solidFill>
              <a:srgbClr val="2A324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800" u="none" cap="none" strike="noStrike">
                <a:solidFill>
                  <a:srgbClr val="2A3249"/>
                </a:solidFill>
                <a:latin typeface="Arial"/>
                <a:ea typeface="Arial"/>
                <a:cs typeface="Arial"/>
                <a:sym typeface="Arial"/>
              </a:rPr>
              <a:t>ECAP472</a:t>
            </a:r>
            <a:endParaRPr/>
          </a:p>
        </p:txBody>
      </p:sp>
      <p:grpSp>
        <p:nvGrpSpPr>
          <p:cNvPr id="21" name="Google Shape;21;p31"/>
          <p:cNvGrpSpPr/>
          <p:nvPr/>
        </p:nvGrpSpPr>
        <p:grpSpPr>
          <a:xfrm>
            <a:off x="9542" y="1773019"/>
            <a:ext cx="5251703" cy="1446550"/>
            <a:chOff x="1109436" y="3091879"/>
            <a:chExt cx="4449031" cy="1446550"/>
          </a:xfrm>
        </p:grpSpPr>
        <p:sp>
          <p:nvSpPr>
            <p:cNvPr id="22" name="Google Shape;22;p31"/>
            <p:cNvSpPr/>
            <p:nvPr/>
          </p:nvSpPr>
          <p:spPr>
            <a:xfrm rot="5400000">
              <a:off x="2767547" y="1590638"/>
              <a:ext cx="1132809" cy="4449030"/>
            </a:xfrm>
            <a:prstGeom prst="round1Rect">
              <a:avLst>
                <a:gd fmla="val 28439" name="adj"/>
              </a:avLst>
            </a:prstGeom>
            <a:solidFill>
              <a:srgbClr val="2A3249"/>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 name="Google Shape;23;p31"/>
            <p:cNvSpPr txBox="1"/>
            <p:nvPr/>
          </p:nvSpPr>
          <p:spPr>
            <a:xfrm>
              <a:off x="1109436" y="3091879"/>
              <a:ext cx="4449031" cy="144655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0" i="0" lang="en-US" sz="4400" u="none" cap="small" strike="noStrike">
                  <a:solidFill>
                    <a:schemeClr val="lt1"/>
                  </a:solidFill>
                  <a:latin typeface="Arial"/>
                  <a:ea typeface="Arial"/>
                  <a:cs typeface="Arial"/>
                  <a:sym typeface="Arial"/>
                </a:rPr>
                <a:t>Web Technologies</a:t>
              </a:r>
              <a:endParaRPr/>
            </a:p>
          </p:txBody>
        </p:sp>
      </p:grpSp>
      <p:grpSp>
        <p:nvGrpSpPr>
          <p:cNvPr id="24" name="Google Shape;24;p31"/>
          <p:cNvGrpSpPr/>
          <p:nvPr/>
        </p:nvGrpSpPr>
        <p:grpSpPr>
          <a:xfrm>
            <a:off x="195423" y="5604518"/>
            <a:ext cx="3947738" cy="546850"/>
            <a:chOff x="426720" y="4559594"/>
            <a:chExt cx="4084544" cy="546850"/>
          </a:xfrm>
        </p:grpSpPr>
        <p:sp>
          <p:nvSpPr>
            <p:cNvPr id="25" name="Google Shape;25;p31"/>
            <p:cNvSpPr/>
            <p:nvPr/>
          </p:nvSpPr>
          <p:spPr>
            <a:xfrm>
              <a:off x="426720" y="4566444"/>
              <a:ext cx="4084544" cy="540000"/>
            </a:xfrm>
            <a:custGeom>
              <a:rect b="b" l="l" r="r" t="t"/>
              <a:pathLst>
                <a:path extrusionOk="0" h="723275" w="2957219">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2A3249"/>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 name="Google Shape;26;p31"/>
            <p:cNvSpPr txBox="1"/>
            <p:nvPr/>
          </p:nvSpPr>
          <p:spPr>
            <a:xfrm>
              <a:off x="426720" y="4559594"/>
              <a:ext cx="387449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lt1"/>
                  </a:solidFill>
                  <a:latin typeface="Arial"/>
                  <a:ea typeface="Arial"/>
                  <a:cs typeface="Arial"/>
                  <a:sym typeface="Arial"/>
                </a:rPr>
                <a:t>Dr. Pritpal Singh</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2" name="Shape 72"/>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bg>
      <p:bgPr>
        <a:blipFill>
          <a:blip r:embed="rId2">
            <a:alphaModFix amt="15000"/>
          </a:blip>
          <a:stretch>
            <a:fillRect/>
          </a:stretch>
        </a:blipFill>
      </p:bgPr>
    </p:bg>
    <p:spTree>
      <p:nvGrpSpPr>
        <p:cNvPr id="73" name="Shape 7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4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2"/>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7" name="Google Shape;77;p42"/>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8" name="Google Shape;78;p4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1" name="Shape 81"/>
        <p:cNvGrpSpPr/>
        <p:nvPr/>
      </p:nvGrpSpPr>
      <p:grpSpPr>
        <a:xfrm>
          <a:off x="0" y="0"/>
          <a:ext cx="0" cy="0"/>
          <a:chOff x="0" y="0"/>
          <a:chExt cx="0" cy="0"/>
        </a:xfrm>
      </p:grpSpPr>
      <p:sp>
        <p:nvSpPr>
          <p:cNvPr id="82" name="Google Shape;82;p43"/>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43"/>
          <p:cNvSpPr/>
          <p:nvPr>
            <p:ph idx="2" type="pic"/>
          </p:nvPr>
        </p:nvSpPr>
        <p:spPr>
          <a:xfrm>
            <a:off x="3887391" y="987426"/>
            <a:ext cx="4629150" cy="4873625"/>
          </a:xfrm>
          <a:prstGeom prst="rect">
            <a:avLst/>
          </a:prstGeom>
          <a:noFill/>
          <a:ln>
            <a:noFill/>
          </a:ln>
        </p:spPr>
      </p:sp>
      <p:sp>
        <p:nvSpPr>
          <p:cNvPr id="84" name="Google Shape;84;p43"/>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5" name="Google Shape;85;p4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4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44"/>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4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45"/>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45"/>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4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utcome">
  <p:cSld name="Learning Outcome">
    <p:bg>
      <p:bgPr>
        <a:blipFill rotWithShape="1">
          <a:blip r:embed="rId2">
            <a:alphaModFix amt="15000"/>
          </a:blip>
          <a:tile algn="tl" flip="none" tx="0" sx="100000" ty="0" sy="100000"/>
        </a:blipFill>
      </p:bgPr>
    </p:bg>
    <p:spTree>
      <p:nvGrpSpPr>
        <p:cNvPr id="27" name="Shape 27"/>
        <p:cNvGrpSpPr/>
        <p:nvPr/>
      </p:nvGrpSpPr>
      <p:grpSpPr>
        <a:xfrm>
          <a:off x="0" y="0"/>
          <a:ext cx="0" cy="0"/>
          <a:chOff x="0" y="0"/>
          <a:chExt cx="0" cy="0"/>
        </a:xfrm>
      </p:grpSpPr>
      <p:sp>
        <p:nvSpPr>
          <p:cNvPr id="28" name="Google Shape;28;p32"/>
          <p:cNvSpPr/>
          <p:nvPr/>
        </p:nvSpPr>
        <p:spPr>
          <a:xfrm>
            <a:off x="0" y="0"/>
            <a:ext cx="9144000" cy="2171700"/>
          </a:xfrm>
          <a:prstGeom prst="rect">
            <a:avLst/>
          </a:prstGeom>
          <a:gradFill>
            <a:gsLst>
              <a:gs pos="0">
                <a:srgbClr val="9CC2E5"/>
              </a:gs>
              <a:gs pos="39000">
                <a:srgbClr val="174B8B"/>
              </a:gs>
              <a:gs pos="78000">
                <a:srgbClr val="002060"/>
              </a:gs>
              <a:gs pos="100000">
                <a:srgbClr val="002060"/>
              </a:gs>
            </a:gsLst>
            <a:lin ang="10800000" scaled="0"/>
          </a:gra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 name="Google Shape;29;p32"/>
          <p:cNvSpPr txBox="1"/>
          <p:nvPr>
            <p:ph idx="1" type="body"/>
          </p:nvPr>
        </p:nvSpPr>
        <p:spPr>
          <a:xfrm>
            <a:off x="1200148" y="2886075"/>
            <a:ext cx="7315201" cy="3819525"/>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rgbClr val="002060"/>
              </a:buClr>
              <a:buSzPts val="2800"/>
              <a:buChar char="•"/>
              <a:defRPr/>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Bullseye outline" id="30" name="Google Shape;30;p32"/>
          <p:cNvPicPr preferRelativeResize="0"/>
          <p:nvPr/>
        </p:nvPicPr>
        <p:blipFill rotWithShape="1">
          <a:blip r:embed="rId3">
            <a:alphaModFix/>
          </a:blip>
          <a:srcRect b="0" l="0" r="0" t="0"/>
          <a:stretch/>
        </p:blipFill>
        <p:spPr>
          <a:xfrm>
            <a:off x="6896412" y="38411"/>
            <a:ext cx="2094875" cy="2094875"/>
          </a:xfrm>
          <a:prstGeom prst="rect">
            <a:avLst/>
          </a:prstGeom>
          <a:noFill/>
          <a:ln>
            <a:noFill/>
          </a:ln>
          <a:effectLst>
            <a:outerShdw blurRad="50800" rotWithShape="0" algn="tl" dir="2700000" dist="38100">
              <a:srgbClr val="000000">
                <a:alpha val="40000"/>
              </a:srgbClr>
            </a:outerShdw>
          </a:effectLst>
        </p:spPr>
      </p:pic>
      <p:sp>
        <p:nvSpPr>
          <p:cNvPr id="31" name="Google Shape;31;p32"/>
          <p:cNvSpPr txBox="1"/>
          <p:nvPr/>
        </p:nvSpPr>
        <p:spPr>
          <a:xfrm>
            <a:off x="628650" y="2267277"/>
            <a:ext cx="73152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2060"/>
                </a:solidFill>
                <a:latin typeface="Arial"/>
                <a:ea typeface="Arial"/>
                <a:cs typeface="Arial"/>
                <a:sym typeface="Arial"/>
              </a:rPr>
              <a:t>After this lecture, you will be able to</a:t>
            </a:r>
            <a:endParaRPr/>
          </a:p>
        </p:txBody>
      </p:sp>
      <p:sp>
        <p:nvSpPr>
          <p:cNvPr id="32" name="Google Shape;32;p32"/>
          <p:cNvSpPr txBox="1"/>
          <p:nvPr/>
        </p:nvSpPr>
        <p:spPr>
          <a:xfrm>
            <a:off x="628650" y="317200"/>
            <a:ext cx="2800350" cy="153729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ABF1CF"/>
              </a:buClr>
              <a:buSzPts val="4400"/>
              <a:buFont typeface="Arial"/>
              <a:buNone/>
            </a:pPr>
            <a:r>
              <a:rPr lang="en-US" sz="4400">
                <a:solidFill>
                  <a:srgbClr val="ABF1CF"/>
                </a:solidFill>
                <a:latin typeface="Arial"/>
                <a:ea typeface="Arial"/>
                <a:cs typeface="Arial"/>
                <a:sym typeface="Arial"/>
              </a:rPr>
              <a:t>Learning Outcomes</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rotWithShape="1">
          <a:blip r:embed="rId2">
            <a:alphaModFix amt="15000"/>
          </a:blip>
          <a:tile algn="tl" flip="none" tx="0" sx="100000" ty="0" sy="100000"/>
        </a:blipFill>
      </p:bgPr>
    </p:bg>
    <p:spTree>
      <p:nvGrpSpPr>
        <p:cNvPr id="33" name="Shape 33"/>
        <p:cNvGrpSpPr/>
        <p:nvPr/>
      </p:nvGrpSpPr>
      <p:grpSpPr>
        <a:xfrm>
          <a:off x="0" y="0"/>
          <a:ext cx="0" cy="0"/>
          <a:chOff x="0" y="0"/>
          <a:chExt cx="0" cy="0"/>
        </a:xfrm>
      </p:grpSpPr>
      <p:sp>
        <p:nvSpPr>
          <p:cNvPr id="34" name="Google Shape;34;p33"/>
          <p:cNvSpPr/>
          <p:nvPr/>
        </p:nvSpPr>
        <p:spPr>
          <a:xfrm>
            <a:off x="0" y="1"/>
            <a:ext cx="9144000" cy="10414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 name="Google Shape;35;p33"/>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BF1CF"/>
              </a:buClr>
              <a:buSzPts val="3600"/>
              <a:buFont typeface="Arial"/>
              <a:buNone/>
              <a:defRPr sz="3600">
                <a:solidFill>
                  <a:srgbClr val="ABF1CF"/>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3"/>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lvl1pPr indent="-393700" lvl="0" marL="457200" algn="l">
              <a:lnSpc>
                <a:spcPct val="150000"/>
              </a:lnSpc>
              <a:spcBef>
                <a:spcPts val="1000"/>
              </a:spcBef>
              <a:spcAft>
                <a:spcPts val="0"/>
              </a:spcAft>
              <a:buClr>
                <a:srgbClr val="002060"/>
              </a:buClr>
              <a:buSzPts val="2600"/>
              <a:buChar char="•"/>
              <a:defRPr sz="2600"/>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3"/>
          <p:cNvSpPr/>
          <p:nvPr/>
        </p:nvSpPr>
        <p:spPr>
          <a:xfrm>
            <a:off x="0" y="1104901"/>
            <a:ext cx="9144000" cy="360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type="blank">
  <p:cSld name="BLANK">
    <p:bg>
      <p:bgPr>
        <a:gradFill>
          <a:gsLst>
            <a:gs pos="0">
              <a:srgbClr val="002060"/>
            </a:gs>
            <a:gs pos="31000">
              <a:srgbClr val="002060"/>
            </a:gs>
            <a:gs pos="56648">
              <a:srgbClr val="25467F"/>
            </a:gs>
            <a:gs pos="84000">
              <a:srgbClr val="284982"/>
            </a:gs>
            <a:gs pos="100000">
              <a:srgbClr val="4F72A3"/>
            </a:gs>
          </a:gsLst>
          <a:path path="circle">
            <a:fillToRect l="100%" t="100%"/>
          </a:path>
          <a:tileRect b="-100%" r="-100%"/>
        </a:gradFill>
      </p:bgPr>
    </p:bg>
    <p:spTree>
      <p:nvGrpSpPr>
        <p:cNvPr id="38" name="Shape 38"/>
        <p:cNvGrpSpPr/>
        <p:nvPr/>
      </p:nvGrpSpPr>
      <p:grpSpPr>
        <a:xfrm>
          <a:off x="0" y="0"/>
          <a:ext cx="0" cy="0"/>
          <a:chOff x="0" y="0"/>
          <a:chExt cx="0" cy="0"/>
        </a:xfrm>
      </p:grpSpPr>
      <p:sp>
        <p:nvSpPr>
          <p:cNvPr id="39" name="Google Shape;39;p34"/>
          <p:cNvSpPr txBox="1"/>
          <p:nvPr/>
        </p:nvSpPr>
        <p:spPr>
          <a:xfrm>
            <a:off x="1620711" y="2967335"/>
            <a:ext cx="590257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400">
                <a:solidFill>
                  <a:schemeClr val="lt1"/>
                </a:solidFill>
                <a:latin typeface="Arial"/>
                <a:ea typeface="Arial"/>
                <a:cs typeface="Arial"/>
                <a:sym typeface="Arial"/>
              </a:rPr>
              <a:t>That’s all for now…</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hile)">
  <p:cSld name="Title and Content (While)">
    <p:spTree>
      <p:nvGrpSpPr>
        <p:cNvPr id="40" name="Shape 40"/>
        <p:cNvGrpSpPr/>
        <p:nvPr/>
      </p:nvGrpSpPr>
      <p:grpSpPr>
        <a:xfrm>
          <a:off x="0" y="0"/>
          <a:ext cx="0" cy="0"/>
          <a:chOff x="0" y="0"/>
          <a:chExt cx="0" cy="0"/>
        </a:xfrm>
      </p:grpSpPr>
      <p:sp>
        <p:nvSpPr>
          <p:cNvPr id="41" name="Google Shape;41;p35"/>
          <p:cNvSpPr/>
          <p:nvPr/>
        </p:nvSpPr>
        <p:spPr>
          <a:xfrm>
            <a:off x="0" y="1"/>
            <a:ext cx="9144000" cy="10414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 name="Google Shape;42;p35"/>
          <p:cNvSpPr/>
          <p:nvPr/>
        </p:nvSpPr>
        <p:spPr>
          <a:xfrm>
            <a:off x="0" y="1104901"/>
            <a:ext cx="9144000" cy="360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 name="Google Shape;43;p35"/>
          <p:cNvSpPr txBox="1"/>
          <p:nvPr>
            <p:ph type="title"/>
          </p:nvPr>
        </p:nvSpPr>
        <p:spPr>
          <a:xfrm>
            <a:off x="361950" y="0"/>
            <a:ext cx="8782050" cy="103290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BF1CF"/>
              </a:buClr>
              <a:buSzPts val="3600"/>
              <a:buFont typeface="Arial"/>
              <a:buNone/>
              <a:defRPr sz="3600">
                <a:solidFill>
                  <a:srgbClr val="ABF1CF"/>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3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lvl1pPr indent="-393700" lvl="0" marL="457200" algn="l">
              <a:lnSpc>
                <a:spcPct val="90000"/>
              </a:lnSpc>
              <a:spcBef>
                <a:spcPts val="1000"/>
              </a:spcBef>
              <a:spcAft>
                <a:spcPts val="0"/>
              </a:spcAft>
              <a:buClr>
                <a:schemeClr val="dk1"/>
              </a:buClr>
              <a:buSzPts val="2600"/>
              <a:buChar char="•"/>
              <a:defRPr sz="2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36"/>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6"/>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8" name="Google Shape;48;p3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3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37"/>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7"/>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3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38"/>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8"/>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38"/>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38"/>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38"/>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3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3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3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3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3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Why to Learn Javascript</a:t>
            </a:r>
            <a:endParaRPr/>
          </a:p>
        </p:txBody>
      </p:sp>
      <p:sp>
        <p:nvSpPr>
          <p:cNvPr id="162" name="Google Shape;162;p10"/>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Javascript helps you create really beautiful and crazy fast websites.</a:t>
            </a:r>
            <a:endParaRPr/>
          </a:p>
          <a:p>
            <a:pPr indent="-228600" lvl="0" marL="228600" rtl="0" algn="just">
              <a:lnSpc>
                <a:spcPct val="150000"/>
              </a:lnSpc>
              <a:spcBef>
                <a:spcPts val="1000"/>
              </a:spcBef>
              <a:spcAft>
                <a:spcPts val="0"/>
              </a:spcAft>
              <a:buSzPts val="2600"/>
              <a:buChar char="•"/>
            </a:pPr>
            <a:r>
              <a:rPr lang="en-US"/>
              <a:t>You can develop your website with a console like look and feel and give your users the best Graphical User Experience.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 name="Shape 166"/>
        <p:cNvGrpSpPr/>
        <p:nvPr/>
      </p:nvGrpSpPr>
      <p:grpSpPr>
        <a:xfrm>
          <a:off x="0" y="0"/>
          <a:ext cx="0" cy="0"/>
          <a:chOff x="0" y="0"/>
          <a:chExt cx="0" cy="0"/>
        </a:xfrm>
      </p:grpSpPr>
      <p:sp>
        <p:nvSpPr>
          <p:cNvPr id="167" name="Google Shape;167;p11"/>
          <p:cNvSpPr txBox="1"/>
          <p:nvPr>
            <p:ph type="title"/>
          </p:nvPr>
        </p:nvSpPr>
        <p:spPr>
          <a:xfrm>
            <a:off x="3724073" y="828957"/>
            <a:ext cx="5667287" cy="128616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Why to Learn Javascript</a:t>
            </a:r>
            <a:endParaRPr/>
          </a:p>
        </p:txBody>
      </p:sp>
      <p:sp>
        <p:nvSpPr>
          <p:cNvPr id="168" name="Google Shape;168;p11"/>
          <p:cNvSpPr txBox="1"/>
          <p:nvPr>
            <p:ph idx="1" type="body"/>
          </p:nvPr>
        </p:nvSpPr>
        <p:spPr>
          <a:xfrm>
            <a:off x="3810700" y="2171389"/>
            <a:ext cx="4939867" cy="3785419"/>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2800"/>
              <a:buNone/>
            </a:pPr>
            <a:r>
              <a:rPr lang="en-US" sz="2800"/>
              <a:t>Great thing about Javascript is that you will find tons of frameworks and Libraries already developed which can be used directly in your software development to reduce your time to market.</a:t>
            </a:r>
            <a:endParaRPr sz="2800"/>
          </a:p>
        </p:txBody>
      </p:sp>
      <p:pic>
        <p:nvPicPr>
          <p:cNvPr descr="Computer script on a screen" id="169" name="Google Shape;169;p11"/>
          <p:cNvPicPr preferRelativeResize="0"/>
          <p:nvPr/>
        </p:nvPicPr>
        <p:blipFill rotWithShape="1">
          <a:blip r:embed="rId3">
            <a:alphaModFix/>
          </a:blip>
          <a:srcRect b="-1" l="13194" r="52966" t="0"/>
          <a:stretch/>
        </p:blipFill>
        <p:spPr>
          <a:xfrm>
            <a:off x="20" y="10"/>
            <a:ext cx="3476673" cy="6857990"/>
          </a:xfrm>
          <a:prstGeom prst="rect">
            <a:avLst/>
          </a:prstGeom>
          <a:noFill/>
          <a:ln>
            <a:noFill/>
          </a:ln>
        </p:spPr>
      </p:pic>
      <p:cxnSp>
        <p:nvCxnSpPr>
          <p:cNvPr id="170" name="Google Shape;170;p11"/>
          <p:cNvCxnSpPr/>
          <p:nvPr/>
        </p:nvCxnSpPr>
        <p:spPr>
          <a:xfrm>
            <a:off x="3810700" y="2115117"/>
            <a:ext cx="4732020" cy="0"/>
          </a:xfrm>
          <a:prstGeom prst="straightConnector1">
            <a:avLst/>
          </a:prstGeom>
          <a:noFill/>
          <a:ln cap="flat" cmpd="sng" w="19050">
            <a:solidFill>
              <a:srgbClr val="04D3EE"/>
            </a:solidFill>
            <a:prstDash val="solid"/>
            <a:miter lim="800000"/>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2"/>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Applications of Javascript Programming</a:t>
            </a:r>
            <a:endParaRPr/>
          </a:p>
        </p:txBody>
      </p:sp>
      <p:sp>
        <p:nvSpPr>
          <p:cNvPr id="176" name="Google Shape;176;p12"/>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solidFill>
                  <a:srgbClr val="FF0000"/>
                </a:solidFill>
              </a:rPr>
              <a:t>Manipulating HTML Pages - Javascript </a:t>
            </a:r>
            <a:r>
              <a:rPr lang="en-US"/>
              <a:t>helps in manipulating HTML page on the fly. </a:t>
            </a:r>
            <a:endParaRPr/>
          </a:p>
          <a:p>
            <a:pPr indent="-228600" lvl="0" marL="228600" rtl="0" algn="just">
              <a:lnSpc>
                <a:spcPct val="150000"/>
              </a:lnSpc>
              <a:spcBef>
                <a:spcPts val="1000"/>
              </a:spcBef>
              <a:spcAft>
                <a:spcPts val="0"/>
              </a:spcAft>
              <a:buSzPts val="2600"/>
              <a:buChar char="•"/>
            </a:pPr>
            <a:r>
              <a:rPr lang="en-US"/>
              <a:t>This helps in </a:t>
            </a:r>
            <a:r>
              <a:rPr lang="en-US">
                <a:solidFill>
                  <a:srgbClr val="FF0000"/>
                </a:solidFill>
              </a:rPr>
              <a:t>adding and deleting any HTML </a:t>
            </a:r>
            <a:r>
              <a:rPr lang="en-US"/>
              <a:t>tag very easily using javascript and modify your HTML to change its look and feel based on different devices and requirements.</a:t>
            </a:r>
            <a:endParaRPr/>
          </a:p>
          <a:p>
            <a:pPr indent="-228600" lvl="0" marL="228600" rtl="0" algn="just">
              <a:lnSpc>
                <a:spcPct val="150000"/>
              </a:lnSpc>
              <a:spcBef>
                <a:spcPts val="1000"/>
              </a:spcBef>
              <a:spcAft>
                <a:spcPts val="0"/>
              </a:spcAft>
              <a:buSzPts val="2600"/>
              <a:buChar char="•"/>
            </a:pPr>
            <a:r>
              <a:rPr lang="en-US">
                <a:solidFill>
                  <a:srgbClr val="FF0000"/>
                </a:solidFill>
              </a:rPr>
              <a:t>User Notifications - </a:t>
            </a:r>
            <a:r>
              <a:rPr lang="en-US"/>
              <a:t>You can use Javascript to raise dynamic pop-ups on the webpages to give different types of notifications to your website visitors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3"/>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Applications of Javascript Programming</a:t>
            </a:r>
            <a:endParaRPr/>
          </a:p>
        </p:txBody>
      </p:sp>
      <p:sp>
        <p:nvSpPr>
          <p:cNvPr id="182" name="Google Shape;182;p13"/>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2800"/>
              <a:buNone/>
            </a:pPr>
            <a:r>
              <a:rPr lang="en-US" sz="2800">
                <a:solidFill>
                  <a:srgbClr val="FF0000"/>
                </a:solidFill>
              </a:rPr>
              <a:t>Back-end Data Loading - Javascript </a:t>
            </a:r>
            <a:r>
              <a:rPr lang="en-US" sz="2800"/>
              <a:t>provides Ajax library which helps in loading back-end data while you are doing some other processing. This really gives an amazing experience to your website visitors.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4"/>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Applications of Javascript Programming</a:t>
            </a:r>
            <a:endParaRPr/>
          </a:p>
        </p:txBody>
      </p:sp>
      <p:sp>
        <p:nvSpPr>
          <p:cNvPr id="188" name="Google Shape;188;p14"/>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2800"/>
              <a:buNone/>
            </a:pPr>
            <a:r>
              <a:rPr lang="en-US" sz="2800">
                <a:solidFill>
                  <a:srgbClr val="FF0000"/>
                </a:solidFill>
              </a:rPr>
              <a:t>Presentations - </a:t>
            </a:r>
            <a:r>
              <a:rPr lang="en-US" sz="2800"/>
              <a:t>JavaScript also provides the facility of creating presentations which gives website look and feel. JavaScript provides RevealJS and BespokeJS libraries to build a web-based slide presentations.</a:t>
            </a:r>
            <a:endParaRPr sz="2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5"/>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Applications of Javascript Programming</a:t>
            </a:r>
            <a:endParaRPr/>
          </a:p>
        </p:txBody>
      </p:sp>
      <p:sp>
        <p:nvSpPr>
          <p:cNvPr id="194" name="Google Shape;194;p15"/>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SzPts val="2800"/>
              <a:buNone/>
            </a:pPr>
            <a:r>
              <a:rPr lang="en-US" sz="2800">
                <a:solidFill>
                  <a:srgbClr val="FF0000"/>
                </a:solidFill>
              </a:rPr>
              <a:t>Client side validation - </a:t>
            </a:r>
            <a:r>
              <a:rPr lang="en-US" sz="2800"/>
              <a:t>This is really important to verify any user input before submitting it to the server and Javascript plays an important role in validting those inputs at front-end itself.</a:t>
            </a:r>
            <a:endParaRPr sz="2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6"/>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Linking to a JavaScript File: </a:t>
            </a:r>
            <a:r>
              <a:rPr lang="en-US" sz="4000">
                <a:solidFill>
                  <a:srgbClr val="FFC000"/>
                </a:solidFill>
                <a:latin typeface="Courier New"/>
                <a:ea typeface="Courier New"/>
                <a:cs typeface="Courier New"/>
                <a:sym typeface="Courier New"/>
              </a:rPr>
              <a:t>script</a:t>
            </a:r>
            <a:endParaRPr/>
          </a:p>
        </p:txBody>
      </p:sp>
      <p:sp>
        <p:nvSpPr>
          <p:cNvPr id="201" name="Google Shape;201;p16"/>
          <p:cNvSpPr txBox="1"/>
          <p:nvPr>
            <p:ph idx="1" type="body"/>
          </p:nvPr>
        </p:nvSpPr>
        <p:spPr>
          <a:xfrm>
            <a:off x="612648" y="2164517"/>
            <a:ext cx="8153400" cy="4376959"/>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800"/>
              <a:buChar char="•"/>
            </a:pPr>
            <a:r>
              <a:rPr lang="en-US" sz="2800"/>
              <a:t>script tag should be placed in HTML page's head</a:t>
            </a:r>
            <a:endParaRPr/>
          </a:p>
          <a:p>
            <a:pPr indent="-228600" lvl="0" marL="228600" rtl="0" algn="just">
              <a:lnSpc>
                <a:spcPct val="150000"/>
              </a:lnSpc>
              <a:spcBef>
                <a:spcPts val="1000"/>
              </a:spcBef>
              <a:spcAft>
                <a:spcPts val="0"/>
              </a:spcAft>
              <a:buSzPts val="2800"/>
              <a:buChar char="•"/>
            </a:pPr>
            <a:r>
              <a:rPr lang="en-US" sz="2800"/>
              <a:t>script code is stored in a separate .js file</a:t>
            </a:r>
            <a:endParaRPr/>
          </a:p>
          <a:p>
            <a:pPr indent="-228600" lvl="0" marL="228600" rtl="0" algn="just">
              <a:lnSpc>
                <a:spcPct val="150000"/>
              </a:lnSpc>
              <a:spcBef>
                <a:spcPts val="1000"/>
              </a:spcBef>
              <a:spcAft>
                <a:spcPts val="0"/>
              </a:spcAft>
              <a:buSzPts val="2800"/>
              <a:buChar char="•"/>
            </a:pPr>
            <a:r>
              <a:rPr lang="en-US" sz="2800"/>
              <a:t>JS code can be placed directly in the HTML file's body or head (like CSS)</a:t>
            </a:r>
            <a:endParaRPr/>
          </a:p>
          <a:p>
            <a:pPr indent="0" lvl="1" marL="0" rtl="0" algn="ctr">
              <a:lnSpc>
                <a:spcPct val="150000"/>
              </a:lnSpc>
              <a:spcBef>
                <a:spcPts val="500"/>
              </a:spcBef>
              <a:spcAft>
                <a:spcPts val="0"/>
              </a:spcAft>
              <a:buSzPts val="2800"/>
              <a:buNone/>
            </a:pPr>
            <a:r>
              <a:rPr lang="en-US" sz="2800">
                <a:solidFill>
                  <a:srgbClr val="FF0000"/>
                </a:solidFill>
              </a:rPr>
              <a:t>but this is bad style (should separate content, presentation, and behavior)</a:t>
            </a:r>
            <a:endParaRPr sz="2800">
              <a:solidFill>
                <a:srgbClr val="FF0000"/>
              </a:solidFill>
              <a:latin typeface="Courier New"/>
              <a:ea typeface="Courier New"/>
              <a:cs typeface="Courier New"/>
              <a:sym typeface="Courier New"/>
            </a:endParaRPr>
          </a:p>
        </p:txBody>
      </p:sp>
      <p:sp>
        <p:nvSpPr>
          <p:cNvPr id="202" name="Google Shape;202;p16"/>
          <p:cNvSpPr txBox="1"/>
          <p:nvPr>
            <p:ph idx="4294967295"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marR="0" rtl="0" algn="ctr">
              <a:spcBef>
                <a:spcPts val="0"/>
              </a:spcBef>
              <a:spcAft>
                <a:spcPts val="0"/>
              </a:spcAft>
              <a:buNone/>
            </a:pPr>
            <a:fld id="{00000000-1234-1234-1234-123412341234}" type="slidenum">
              <a:rPr b="1" lang="en-US" sz="1400">
                <a:solidFill>
                  <a:srgbClr val="FFFFFF"/>
                </a:solidFill>
                <a:latin typeface="Arial"/>
                <a:ea typeface="Arial"/>
                <a:cs typeface="Arial"/>
                <a:sym typeface="Arial"/>
              </a:rPr>
              <a:t>‹#›</a:t>
            </a:fld>
            <a:endParaRPr b="1" sz="1400">
              <a:solidFill>
                <a:srgbClr val="FFFFFF"/>
              </a:solidFill>
              <a:latin typeface="Arial"/>
              <a:ea typeface="Arial"/>
              <a:cs typeface="Arial"/>
              <a:sym typeface="Arial"/>
            </a:endParaRPr>
          </a:p>
        </p:txBody>
      </p:sp>
      <p:sp>
        <p:nvSpPr>
          <p:cNvPr id="203" name="Google Shape;203;p16"/>
          <p:cNvSpPr txBox="1"/>
          <p:nvPr/>
        </p:nvSpPr>
        <p:spPr>
          <a:xfrm>
            <a:off x="612648" y="1279794"/>
            <a:ext cx="8153400" cy="646331"/>
          </a:xfrm>
          <a:prstGeom prst="rect">
            <a:avLst/>
          </a:prstGeom>
          <a:solidFill>
            <a:srgbClr val="C4E0B2"/>
          </a:solidFill>
          <a:ln cap="flat"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&lt;script src="filename" type="text/javascript"&gt;&lt;/script&gt;</a:t>
            </a:r>
            <a:r>
              <a:rPr lang="en-US" sz="1800">
                <a:solidFill>
                  <a:schemeClr val="dk1"/>
                </a:solidFill>
                <a:latin typeface="Consolas"/>
                <a:ea typeface="Consolas"/>
                <a:cs typeface="Consolas"/>
                <a:sym typeface="Consolas"/>
              </a:rPr>
              <a:t>							        </a:t>
            </a:r>
            <a:r>
              <a:rPr i="1" lang="en-US" sz="1800">
                <a:solidFill>
                  <a:srgbClr val="7F7F7F"/>
                </a:solidFill>
                <a:latin typeface="Consolas"/>
                <a:ea typeface="Consolas"/>
                <a:cs typeface="Consolas"/>
                <a:sym typeface="Consolas"/>
              </a:rPr>
              <a:t>HTML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7"/>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Event-driven Programming</a:t>
            </a:r>
            <a:endParaRPr sz="4000">
              <a:latin typeface="Courier New"/>
              <a:ea typeface="Courier New"/>
              <a:cs typeface="Courier New"/>
              <a:sym typeface="Courier New"/>
            </a:endParaRPr>
          </a:p>
        </p:txBody>
      </p:sp>
      <p:sp>
        <p:nvSpPr>
          <p:cNvPr id="210" name="Google Shape;210;p17"/>
          <p:cNvSpPr txBox="1"/>
          <p:nvPr>
            <p:ph idx="4294967295"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marR="0" rtl="0" algn="ctr">
              <a:spcBef>
                <a:spcPts val="0"/>
              </a:spcBef>
              <a:spcAft>
                <a:spcPts val="0"/>
              </a:spcAft>
              <a:buNone/>
            </a:pPr>
            <a:fld id="{00000000-1234-1234-1234-123412341234}" type="slidenum">
              <a:rPr b="1" lang="en-US" sz="1400">
                <a:solidFill>
                  <a:srgbClr val="FFFFFF"/>
                </a:solidFill>
                <a:latin typeface="Arial"/>
                <a:ea typeface="Arial"/>
                <a:cs typeface="Arial"/>
                <a:sym typeface="Arial"/>
              </a:rPr>
              <a:t>‹#›</a:t>
            </a:fld>
            <a:endParaRPr b="1" sz="1400">
              <a:solidFill>
                <a:srgbClr val="FFFFFF"/>
              </a:solidFill>
              <a:latin typeface="Arial"/>
              <a:ea typeface="Arial"/>
              <a:cs typeface="Arial"/>
              <a:sym typeface="Arial"/>
            </a:endParaRPr>
          </a:p>
        </p:txBody>
      </p:sp>
      <p:pic>
        <p:nvPicPr>
          <p:cNvPr id="211" name="Google Shape;211;p17"/>
          <p:cNvPicPr preferRelativeResize="0"/>
          <p:nvPr/>
        </p:nvPicPr>
        <p:blipFill rotWithShape="1">
          <a:blip r:embed="rId3">
            <a:alphaModFix/>
          </a:blip>
          <a:srcRect b="0" l="0" r="0" t="0"/>
          <a:stretch/>
        </p:blipFill>
        <p:spPr>
          <a:xfrm>
            <a:off x="535433" y="1516063"/>
            <a:ext cx="8073133" cy="47678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8"/>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Event-driven Programming</a:t>
            </a:r>
            <a:endParaRPr sz="4000">
              <a:latin typeface="Courier New"/>
              <a:ea typeface="Courier New"/>
              <a:cs typeface="Courier New"/>
              <a:sym typeface="Courier New"/>
            </a:endParaRPr>
          </a:p>
        </p:txBody>
      </p:sp>
      <p:sp>
        <p:nvSpPr>
          <p:cNvPr id="218" name="Google Shape;218;p18"/>
          <p:cNvSpPr txBox="1"/>
          <p:nvPr>
            <p:ph idx="4294967295"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marR="0" rtl="0" algn="ctr">
              <a:spcBef>
                <a:spcPts val="0"/>
              </a:spcBef>
              <a:spcAft>
                <a:spcPts val="0"/>
              </a:spcAft>
              <a:buNone/>
            </a:pPr>
            <a:fld id="{00000000-1234-1234-1234-123412341234}" type="slidenum">
              <a:rPr b="1" lang="en-US" sz="1400">
                <a:solidFill>
                  <a:srgbClr val="FFFFFF"/>
                </a:solidFill>
                <a:latin typeface="Arial"/>
                <a:ea typeface="Arial"/>
                <a:cs typeface="Arial"/>
                <a:sym typeface="Arial"/>
              </a:rPr>
              <a:t>‹#›</a:t>
            </a:fld>
            <a:endParaRPr b="1" sz="1400">
              <a:solidFill>
                <a:srgbClr val="FFFFFF"/>
              </a:solidFill>
              <a:latin typeface="Arial"/>
              <a:ea typeface="Arial"/>
              <a:cs typeface="Arial"/>
              <a:sym typeface="Arial"/>
            </a:endParaRPr>
          </a:p>
        </p:txBody>
      </p:sp>
      <p:sp>
        <p:nvSpPr>
          <p:cNvPr id="219" name="Google Shape;219;p18"/>
          <p:cNvSpPr txBox="1"/>
          <p:nvPr/>
        </p:nvSpPr>
        <p:spPr>
          <a:xfrm>
            <a:off x="533400" y="1122290"/>
            <a:ext cx="8153400" cy="5545796"/>
          </a:xfrm>
          <a:prstGeom prst="rect">
            <a:avLst/>
          </a:prstGeom>
          <a:noFill/>
          <a:ln>
            <a:noFill/>
          </a:ln>
        </p:spPr>
        <p:txBody>
          <a:bodyPr anchorCtr="0" anchor="t" bIns="45700" lIns="91425" spcFirstLastPara="1" rIns="91425" wrap="square" tIns="45700">
            <a:noAutofit/>
          </a:bodyPr>
          <a:lstStyle/>
          <a:p>
            <a:pPr indent="-206375" lvl="0" marL="206375" marR="0" rtl="0" algn="just">
              <a:lnSpc>
                <a:spcPct val="150000"/>
              </a:lnSpc>
              <a:spcBef>
                <a:spcPts val="0"/>
              </a:spcBef>
              <a:spcAft>
                <a:spcPts val="0"/>
              </a:spcAft>
              <a:buClr>
                <a:schemeClr val="accent2"/>
              </a:buClr>
              <a:buSzPts val="1740"/>
              <a:buFont typeface="Arial"/>
              <a:buChar char="•"/>
            </a:pPr>
            <a:r>
              <a:rPr lang="en-US" sz="2900">
                <a:solidFill>
                  <a:schemeClr val="dk1"/>
                </a:solidFill>
                <a:latin typeface="Arial"/>
                <a:ea typeface="Arial"/>
                <a:cs typeface="Arial"/>
                <a:sym typeface="Arial"/>
              </a:rPr>
              <a:t>Split breaks apart a string into an array using a delimiter</a:t>
            </a:r>
            <a:endParaRPr/>
          </a:p>
          <a:p>
            <a:pPr indent="-206375" lvl="1" marL="463550" marR="0" rtl="0" algn="just">
              <a:lnSpc>
                <a:spcPct val="150000"/>
              </a:lnSpc>
              <a:spcBef>
                <a:spcPts val="55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can also be used with regular expressions (seen later)</a:t>
            </a:r>
            <a:endParaRPr/>
          </a:p>
          <a:p>
            <a:pPr indent="-206375" lvl="0" marL="206375" marR="0" rtl="0" algn="just">
              <a:lnSpc>
                <a:spcPct val="150000"/>
              </a:lnSpc>
              <a:spcBef>
                <a:spcPts val="700"/>
              </a:spcBef>
              <a:spcAft>
                <a:spcPts val="0"/>
              </a:spcAft>
              <a:buClr>
                <a:schemeClr val="accent2"/>
              </a:buClr>
              <a:buSzPts val="1740"/>
              <a:buFont typeface="Arial"/>
              <a:buChar char="•"/>
            </a:pPr>
            <a:r>
              <a:rPr lang="en-US" sz="2900">
                <a:solidFill>
                  <a:schemeClr val="dk1"/>
                </a:solidFill>
                <a:latin typeface="Arial"/>
                <a:ea typeface="Arial"/>
                <a:cs typeface="Arial"/>
                <a:sym typeface="Arial"/>
              </a:rPr>
              <a:t>Join merges an array into a single string, placing a delimiter between them</a:t>
            </a:r>
            <a:endParaRPr sz="1100">
              <a:solidFill>
                <a:schemeClr val="dk1"/>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9"/>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Javascript Frameworks and Libraries</a:t>
            </a:r>
            <a:endParaRPr/>
          </a:p>
        </p:txBody>
      </p:sp>
      <p:sp>
        <p:nvSpPr>
          <p:cNvPr id="225" name="Google Shape;225;p19"/>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SzPts val="2800"/>
              <a:buNone/>
            </a:pPr>
            <a:r>
              <a:rPr lang="en-US" sz="2800"/>
              <a:t>There are many useful Javascript frameworks and libraries available:</a:t>
            </a:r>
            <a:endParaRPr/>
          </a:p>
        </p:txBody>
      </p:sp>
      <p:grpSp>
        <p:nvGrpSpPr>
          <p:cNvPr id="226" name="Google Shape;226;p19"/>
          <p:cNvGrpSpPr/>
          <p:nvPr/>
        </p:nvGrpSpPr>
        <p:grpSpPr>
          <a:xfrm>
            <a:off x="1090033" y="2561815"/>
            <a:ext cx="6239235" cy="3985201"/>
            <a:chOff x="0" y="39399"/>
            <a:chExt cx="6239235" cy="3985201"/>
          </a:xfrm>
        </p:grpSpPr>
        <p:sp>
          <p:nvSpPr>
            <p:cNvPr id="227" name="Google Shape;227;p19"/>
            <p:cNvSpPr/>
            <p:nvPr/>
          </p:nvSpPr>
          <p:spPr>
            <a:xfrm>
              <a:off x="0" y="305079"/>
              <a:ext cx="6239235" cy="453600"/>
            </a:xfrm>
            <a:prstGeom prst="rect">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9"/>
            <p:cNvSpPr/>
            <p:nvPr/>
          </p:nvSpPr>
          <p:spPr>
            <a:xfrm>
              <a:off x="311961" y="39399"/>
              <a:ext cx="3149684" cy="531360"/>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9"/>
            <p:cNvSpPr txBox="1"/>
            <p:nvPr/>
          </p:nvSpPr>
          <p:spPr>
            <a:xfrm>
              <a:off x="337900" y="65338"/>
              <a:ext cx="3097806" cy="479482"/>
            </a:xfrm>
            <a:prstGeom prst="rect">
              <a:avLst/>
            </a:prstGeom>
            <a:noFill/>
            <a:ln>
              <a:noFill/>
            </a:ln>
          </p:spPr>
          <p:txBody>
            <a:bodyPr anchorCtr="0" anchor="ctr" bIns="0" lIns="165075" spcFirstLastPara="1" rIns="165075" wrap="square" tIns="0">
              <a:noAutofit/>
            </a:bodyPr>
            <a:lstStyle/>
            <a:p>
              <a:pPr indent="0" lvl="0" marL="0" marR="0" rtl="0" algn="l">
                <a:lnSpc>
                  <a:spcPct val="90000"/>
                </a:lnSpc>
                <a:spcBef>
                  <a:spcPts val="0"/>
                </a:spcBef>
                <a:spcAft>
                  <a:spcPts val="0"/>
                </a:spcAft>
                <a:buClr>
                  <a:schemeClr val="lt1"/>
                </a:buClr>
                <a:buSzPts val="2800"/>
                <a:buFont typeface="Arial"/>
                <a:buNone/>
              </a:pPr>
              <a:r>
                <a:rPr lang="en-US" sz="2800">
                  <a:solidFill>
                    <a:schemeClr val="lt1"/>
                  </a:solidFill>
                  <a:latin typeface="Arial"/>
                  <a:ea typeface="Arial"/>
                  <a:cs typeface="Arial"/>
                  <a:sym typeface="Arial"/>
                </a:rPr>
                <a:t>Angular</a:t>
              </a:r>
              <a:endParaRPr/>
            </a:p>
          </p:txBody>
        </p:sp>
        <p:sp>
          <p:nvSpPr>
            <p:cNvPr id="230" name="Google Shape;230;p19"/>
            <p:cNvSpPr/>
            <p:nvPr/>
          </p:nvSpPr>
          <p:spPr>
            <a:xfrm>
              <a:off x="0" y="1121559"/>
              <a:ext cx="6239235" cy="453600"/>
            </a:xfrm>
            <a:prstGeom prst="rect">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9"/>
            <p:cNvSpPr/>
            <p:nvPr/>
          </p:nvSpPr>
          <p:spPr>
            <a:xfrm>
              <a:off x="311961" y="855879"/>
              <a:ext cx="3149684" cy="531360"/>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9"/>
            <p:cNvSpPr txBox="1"/>
            <p:nvPr/>
          </p:nvSpPr>
          <p:spPr>
            <a:xfrm>
              <a:off x="337900" y="881818"/>
              <a:ext cx="3097806" cy="479482"/>
            </a:xfrm>
            <a:prstGeom prst="rect">
              <a:avLst/>
            </a:prstGeom>
            <a:noFill/>
            <a:ln>
              <a:noFill/>
            </a:ln>
          </p:spPr>
          <p:txBody>
            <a:bodyPr anchorCtr="0" anchor="ctr" bIns="0" lIns="165075" spcFirstLastPara="1" rIns="165075" wrap="square" tIns="0">
              <a:noAutofit/>
            </a:bodyPr>
            <a:lstStyle/>
            <a:p>
              <a:pPr indent="0" lvl="0" marL="0" marR="0" rtl="0" algn="l">
                <a:lnSpc>
                  <a:spcPct val="90000"/>
                </a:lnSpc>
                <a:spcBef>
                  <a:spcPts val="0"/>
                </a:spcBef>
                <a:spcAft>
                  <a:spcPts val="0"/>
                </a:spcAft>
                <a:buClr>
                  <a:schemeClr val="lt1"/>
                </a:buClr>
                <a:buSzPts val="2800"/>
                <a:buFont typeface="Arial"/>
                <a:buNone/>
              </a:pPr>
              <a:r>
                <a:rPr lang="en-US" sz="2800">
                  <a:solidFill>
                    <a:schemeClr val="lt1"/>
                  </a:solidFill>
                  <a:latin typeface="Arial"/>
                  <a:ea typeface="Arial"/>
                  <a:cs typeface="Arial"/>
                  <a:sym typeface="Arial"/>
                </a:rPr>
                <a:t>React</a:t>
              </a:r>
              <a:endParaRPr sz="2800">
                <a:solidFill>
                  <a:schemeClr val="lt1"/>
                </a:solidFill>
                <a:latin typeface="Arial"/>
                <a:ea typeface="Arial"/>
                <a:cs typeface="Arial"/>
                <a:sym typeface="Arial"/>
              </a:endParaRPr>
            </a:p>
          </p:txBody>
        </p:sp>
        <p:sp>
          <p:nvSpPr>
            <p:cNvPr id="233" name="Google Shape;233;p19"/>
            <p:cNvSpPr/>
            <p:nvPr/>
          </p:nvSpPr>
          <p:spPr>
            <a:xfrm>
              <a:off x="0" y="1938039"/>
              <a:ext cx="6239235" cy="453600"/>
            </a:xfrm>
            <a:prstGeom prst="rect">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9"/>
            <p:cNvSpPr/>
            <p:nvPr/>
          </p:nvSpPr>
          <p:spPr>
            <a:xfrm>
              <a:off x="311961" y="1672359"/>
              <a:ext cx="3149684" cy="531360"/>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9"/>
            <p:cNvSpPr txBox="1"/>
            <p:nvPr/>
          </p:nvSpPr>
          <p:spPr>
            <a:xfrm>
              <a:off x="337900" y="1698298"/>
              <a:ext cx="3097806" cy="479482"/>
            </a:xfrm>
            <a:prstGeom prst="rect">
              <a:avLst/>
            </a:prstGeom>
            <a:noFill/>
            <a:ln>
              <a:noFill/>
            </a:ln>
          </p:spPr>
          <p:txBody>
            <a:bodyPr anchorCtr="0" anchor="ctr" bIns="0" lIns="165075" spcFirstLastPara="1" rIns="165075" wrap="square" tIns="0">
              <a:noAutofit/>
            </a:bodyPr>
            <a:lstStyle/>
            <a:p>
              <a:pPr indent="0" lvl="0" marL="0" marR="0" rtl="0" algn="l">
                <a:lnSpc>
                  <a:spcPct val="90000"/>
                </a:lnSpc>
                <a:spcBef>
                  <a:spcPts val="0"/>
                </a:spcBef>
                <a:spcAft>
                  <a:spcPts val="0"/>
                </a:spcAft>
                <a:buClr>
                  <a:schemeClr val="lt1"/>
                </a:buClr>
                <a:buSzPts val="2800"/>
                <a:buFont typeface="Arial"/>
                <a:buNone/>
              </a:pPr>
              <a:r>
                <a:rPr lang="en-US" sz="2800">
                  <a:solidFill>
                    <a:schemeClr val="lt1"/>
                  </a:solidFill>
                  <a:latin typeface="Arial"/>
                  <a:ea typeface="Arial"/>
                  <a:cs typeface="Arial"/>
                  <a:sym typeface="Arial"/>
                </a:rPr>
                <a:t>jQuery</a:t>
              </a:r>
              <a:endParaRPr/>
            </a:p>
          </p:txBody>
        </p:sp>
        <p:sp>
          <p:nvSpPr>
            <p:cNvPr id="236" name="Google Shape;236;p19"/>
            <p:cNvSpPr/>
            <p:nvPr/>
          </p:nvSpPr>
          <p:spPr>
            <a:xfrm>
              <a:off x="0" y="2754520"/>
              <a:ext cx="6239235" cy="453600"/>
            </a:xfrm>
            <a:prstGeom prst="rect">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
            <p:cNvSpPr/>
            <p:nvPr/>
          </p:nvSpPr>
          <p:spPr>
            <a:xfrm>
              <a:off x="311961" y="2488840"/>
              <a:ext cx="3149684" cy="531360"/>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
            <p:cNvSpPr txBox="1"/>
            <p:nvPr/>
          </p:nvSpPr>
          <p:spPr>
            <a:xfrm>
              <a:off x="337900" y="2514779"/>
              <a:ext cx="3097806" cy="479482"/>
            </a:xfrm>
            <a:prstGeom prst="rect">
              <a:avLst/>
            </a:prstGeom>
            <a:noFill/>
            <a:ln>
              <a:noFill/>
            </a:ln>
          </p:spPr>
          <p:txBody>
            <a:bodyPr anchorCtr="0" anchor="ctr" bIns="0" lIns="165075" spcFirstLastPara="1" rIns="165075" wrap="square" tIns="0">
              <a:noAutofit/>
            </a:bodyPr>
            <a:lstStyle/>
            <a:p>
              <a:pPr indent="0" lvl="0" marL="0" marR="0" rtl="0" algn="l">
                <a:lnSpc>
                  <a:spcPct val="90000"/>
                </a:lnSpc>
                <a:spcBef>
                  <a:spcPts val="0"/>
                </a:spcBef>
                <a:spcAft>
                  <a:spcPts val="0"/>
                </a:spcAft>
                <a:buClr>
                  <a:schemeClr val="lt1"/>
                </a:buClr>
                <a:buSzPts val="2800"/>
                <a:buFont typeface="Arial"/>
                <a:buNone/>
              </a:pPr>
              <a:r>
                <a:rPr lang="en-US" sz="2800">
                  <a:solidFill>
                    <a:schemeClr val="lt1"/>
                  </a:solidFill>
                  <a:latin typeface="Arial"/>
                  <a:ea typeface="Arial"/>
                  <a:cs typeface="Arial"/>
                  <a:sym typeface="Arial"/>
                </a:rPr>
                <a:t>Vue.js</a:t>
              </a:r>
              <a:endParaRPr sz="2800">
                <a:solidFill>
                  <a:schemeClr val="lt1"/>
                </a:solidFill>
                <a:latin typeface="Arial"/>
                <a:ea typeface="Arial"/>
                <a:cs typeface="Arial"/>
                <a:sym typeface="Arial"/>
              </a:endParaRPr>
            </a:p>
          </p:txBody>
        </p:sp>
        <p:sp>
          <p:nvSpPr>
            <p:cNvPr id="239" name="Google Shape;239;p19"/>
            <p:cNvSpPr/>
            <p:nvPr/>
          </p:nvSpPr>
          <p:spPr>
            <a:xfrm>
              <a:off x="0" y="3571000"/>
              <a:ext cx="6239235" cy="453600"/>
            </a:xfrm>
            <a:prstGeom prst="rect">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p:nvPr/>
          </p:nvSpPr>
          <p:spPr>
            <a:xfrm>
              <a:off x="311961" y="3305320"/>
              <a:ext cx="3149684" cy="531360"/>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txBox="1"/>
            <p:nvPr/>
          </p:nvSpPr>
          <p:spPr>
            <a:xfrm>
              <a:off x="337900" y="3331259"/>
              <a:ext cx="3097806" cy="479482"/>
            </a:xfrm>
            <a:prstGeom prst="rect">
              <a:avLst/>
            </a:prstGeom>
            <a:noFill/>
            <a:ln>
              <a:noFill/>
            </a:ln>
          </p:spPr>
          <p:txBody>
            <a:bodyPr anchorCtr="0" anchor="ctr" bIns="0" lIns="165075" spcFirstLastPara="1" rIns="165075" wrap="square" tIns="0">
              <a:noAutofit/>
            </a:bodyPr>
            <a:lstStyle/>
            <a:p>
              <a:pPr indent="0" lvl="0" marL="0" marR="0" rtl="0" algn="l">
                <a:lnSpc>
                  <a:spcPct val="90000"/>
                </a:lnSpc>
                <a:spcBef>
                  <a:spcPts val="0"/>
                </a:spcBef>
                <a:spcAft>
                  <a:spcPts val="0"/>
                </a:spcAft>
                <a:buClr>
                  <a:schemeClr val="lt1"/>
                </a:buClr>
                <a:buSzPts val="2800"/>
                <a:buFont typeface="Arial"/>
                <a:buNone/>
              </a:pPr>
              <a:r>
                <a:rPr lang="en-US" sz="2800">
                  <a:solidFill>
                    <a:schemeClr val="lt1"/>
                  </a:solidFill>
                  <a:latin typeface="Arial"/>
                  <a:ea typeface="Arial"/>
                  <a:cs typeface="Arial"/>
                  <a:sym typeface="Arial"/>
                </a:rPr>
                <a:t>Ext.js</a:t>
              </a:r>
              <a:endParaRPr sz="2800">
                <a:solidFill>
                  <a:schemeClr val="lt1"/>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txBox="1"/>
          <p:nvPr>
            <p:ph idx="1" type="body"/>
          </p:nvPr>
        </p:nvSpPr>
        <p:spPr>
          <a:xfrm>
            <a:off x="721846" y="2857940"/>
            <a:ext cx="7315201" cy="381952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002060"/>
              </a:buClr>
              <a:buSzPts val="2400"/>
              <a:buChar char="•"/>
            </a:pPr>
            <a:r>
              <a:rPr lang="en-US" sz="2400"/>
              <a:t>understand concept  of client side scripting.</a:t>
            </a:r>
            <a:endParaRPr sz="2400"/>
          </a:p>
          <a:p>
            <a:pPr indent="-228600" lvl="0" marL="228600" rtl="0" algn="l">
              <a:lnSpc>
                <a:spcPct val="150000"/>
              </a:lnSpc>
              <a:spcBef>
                <a:spcPts val="1000"/>
              </a:spcBef>
              <a:spcAft>
                <a:spcPts val="0"/>
              </a:spcAft>
              <a:buClr>
                <a:srgbClr val="002060"/>
              </a:buClr>
              <a:buSzPts val="2400"/>
              <a:buChar char="•"/>
            </a:pPr>
            <a:r>
              <a:rPr lang="en-US" sz="2400"/>
              <a:t>understand basics of JavaScript.</a:t>
            </a:r>
            <a:endParaRPr/>
          </a:p>
          <a:p>
            <a:pPr indent="-50800" lvl="0" marL="228600" rtl="0" algn="l">
              <a:lnSpc>
                <a:spcPct val="150000"/>
              </a:lnSpc>
              <a:spcBef>
                <a:spcPts val="1000"/>
              </a:spcBef>
              <a:spcAft>
                <a:spcPts val="0"/>
              </a:spcAft>
              <a:buClr>
                <a:srgbClr val="002060"/>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pic>
        <p:nvPicPr>
          <p:cNvPr descr="White letters in 3D form" id="246" name="Google Shape;246;p20"/>
          <p:cNvPicPr preferRelativeResize="0"/>
          <p:nvPr/>
        </p:nvPicPr>
        <p:blipFill rotWithShape="1">
          <a:blip r:embed="rId3">
            <a:alphaModFix/>
          </a:blip>
          <a:srcRect b="-1" l="0" r="5665" t="0"/>
          <a:stretch/>
        </p:blipFill>
        <p:spPr>
          <a:xfrm>
            <a:off x="20" y="10"/>
            <a:ext cx="9143980" cy="6857990"/>
          </a:xfrm>
          <a:prstGeom prst="rect">
            <a:avLst/>
          </a:prstGeom>
          <a:noFill/>
          <a:ln>
            <a:noFill/>
          </a:ln>
        </p:spPr>
      </p:pic>
      <p:sp>
        <p:nvSpPr>
          <p:cNvPr id="247" name="Google Shape;247;p20"/>
          <p:cNvSpPr/>
          <p:nvPr/>
        </p:nvSpPr>
        <p:spPr>
          <a:xfrm>
            <a:off x="252663" y="321176"/>
            <a:ext cx="5398329" cy="5896743"/>
          </a:xfrm>
          <a:prstGeom prst="rect">
            <a:avLst/>
          </a:prstGeom>
          <a:solidFill>
            <a:schemeClr val="lt1">
              <a:alpha val="89803"/>
            </a:schemeClr>
          </a:solidFill>
          <a:ln cap="sq" cmpd="thinThick" w="1270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8" name="Google Shape;248;p20"/>
          <p:cNvSpPr txBox="1"/>
          <p:nvPr>
            <p:ph type="title"/>
          </p:nvPr>
        </p:nvSpPr>
        <p:spPr>
          <a:xfrm>
            <a:off x="446102" y="307109"/>
            <a:ext cx="4964858" cy="8605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ABF1CF"/>
              </a:buClr>
              <a:buSzPts val="3500"/>
              <a:buFont typeface="Arial"/>
              <a:buNone/>
            </a:pPr>
            <a:r>
              <a:rPr lang="en-US" sz="3500"/>
              <a:t>Javascript syntax </a:t>
            </a:r>
            <a:endParaRPr/>
          </a:p>
        </p:txBody>
      </p:sp>
      <p:sp>
        <p:nvSpPr>
          <p:cNvPr id="249" name="Google Shape;249;p20"/>
          <p:cNvSpPr txBox="1"/>
          <p:nvPr>
            <p:ph idx="1" type="body"/>
          </p:nvPr>
        </p:nvSpPr>
        <p:spPr>
          <a:xfrm>
            <a:off x="252663" y="1069145"/>
            <a:ext cx="5398329" cy="5176910"/>
          </a:xfrm>
          <a:prstGeom prst="rect">
            <a:avLst/>
          </a:prstGeom>
          <a:noFill/>
          <a:ln>
            <a:noFill/>
          </a:ln>
        </p:spPr>
        <p:txBody>
          <a:bodyPr anchorCtr="0" anchor="t" bIns="45700" lIns="91425" spcFirstLastPara="1" rIns="91425" wrap="square" tIns="45700">
            <a:noAutofit/>
          </a:bodyPr>
          <a:lstStyle/>
          <a:p>
            <a:pPr indent="-228600" lvl="0" marL="228600" rtl="0" algn="just">
              <a:lnSpc>
                <a:spcPct val="140000"/>
              </a:lnSpc>
              <a:spcBef>
                <a:spcPts val="0"/>
              </a:spcBef>
              <a:spcAft>
                <a:spcPts val="0"/>
              </a:spcAft>
              <a:buSzPts val="2000"/>
              <a:buChar char="•"/>
            </a:pPr>
            <a:r>
              <a:rPr lang="en-US" sz="2000"/>
              <a:t>JavaScript can be implemented using JavaScript statements that are placed within the &lt;script&gt;... &lt;/script&gt; HTML tags in a web page.</a:t>
            </a:r>
            <a:endParaRPr/>
          </a:p>
          <a:p>
            <a:pPr indent="-228600" lvl="0" marL="228600" rtl="0" algn="just">
              <a:lnSpc>
                <a:spcPct val="140000"/>
              </a:lnSpc>
              <a:spcBef>
                <a:spcPts val="1000"/>
              </a:spcBef>
              <a:spcAft>
                <a:spcPts val="0"/>
              </a:spcAft>
              <a:buSzPts val="2000"/>
              <a:buChar char="•"/>
            </a:pPr>
            <a:r>
              <a:rPr lang="en-US" sz="2000"/>
              <a:t>You can place the &lt;script&gt; tags, containing your JavaScript, anywhere within your web page, but it is normally recommended that you should keep it within the &lt;head&gt; tags.</a:t>
            </a:r>
            <a:endParaRPr/>
          </a:p>
          <a:p>
            <a:pPr indent="-228600" lvl="0" marL="228600" rtl="0" algn="just">
              <a:lnSpc>
                <a:spcPct val="140000"/>
              </a:lnSpc>
              <a:spcBef>
                <a:spcPts val="1000"/>
              </a:spcBef>
              <a:spcAft>
                <a:spcPts val="0"/>
              </a:spcAft>
              <a:buSzPts val="2000"/>
              <a:buChar char="•"/>
            </a:pPr>
            <a:r>
              <a:rPr lang="en-US" sz="2000"/>
              <a:t>The &lt;script&gt; tag alerts the browser program to start interpreting all the text between these tags as a script</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3" name="Shape 253"/>
        <p:cNvGrpSpPr/>
        <p:nvPr/>
      </p:nvGrpSpPr>
      <p:grpSpPr>
        <a:xfrm>
          <a:off x="0" y="0"/>
          <a:ext cx="0" cy="0"/>
          <a:chOff x="0" y="0"/>
          <a:chExt cx="0" cy="0"/>
        </a:xfrm>
      </p:grpSpPr>
      <p:sp>
        <p:nvSpPr>
          <p:cNvPr id="254" name="Google Shape;254;p21"/>
          <p:cNvSpPr txBox="1"/>
          <p:nvPr>
            <p:ph type="title"/>
          </p:nvPr>
        </p:nvSpPr>
        <p:spPr>
          <a:xfrm>
            <a:off x="3724072" y="629268"/>
            <a:ext cx="4939868" cy="128616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Javascript syntax </a:t>
            </a:r>
            <a:endParaRPr/>
          </a:p>
        </p:txBody>
      </p:sp>
      <p:sp>
        <p:nvSpPr>
          <p:cNvPr id="255" name="Google Shape;255;p21"/>
          <p:cNvSpPr txBox="1"/>
          <p:nvPr>
            <p:ph idx="1" type="body"/>
          </p:nvPr>
        </p:nvSpPr>
        <p:spPr>
          <a:xfrm>
            <a:off x="3724073" y="2438400"/>
            <a:ext cx="4939867" cy="3785419"/>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400"/>
              <a:buNone/>
            </a:pPr>
            <a:r>
              <a:rPr lang="en-US" sz="2400"/>
              <a:t>A simple syntax of your JavaScript will appear as follows.</a:t>
            </a:r>
            <a:endParaRPr/>
          </a:p>
          <a:p>
            <a:pPr indent="0" lvl="0" marL="0" rtl="0" algn="l">
              <a:lnSpc>
                <a:spcPct val="150000"/>
              </a:lnSpc>
              <a:spcBef>
                <a:spcPts val="1000"/>
              </a:spcBef>
              <a:spcAft>
                <a:spcPts val="0"/>
              </a:spcAft>
              <a:buSzPts val="2400"/>
              <a:buNone/>
            </a:pPr>
            <a:r>
              <a:rPr lang="en-US" sz="2400"/>
              <a:t>&lt;script ...&gt;</a:t>
            </a:r>
            <a:endParaRPr/>
          </a:p>
          <a:p>
            <a:pPr indent="0" lvl="0" marL="0" rtl="0" algn="l">
              <a:lnSpc>
                <a:spcPct val="150000"/>
              </a:lnSpc>
              <a:spcBef>
                <a:spcPts val="1000"/>
              </a:spcBef>
              <a:spcAft>
                <a:spcPts val="0"/>
              </a:spcAft>
              <a:buSzPts val="2400"/>
              <a:buNone/>
            </a:pPr>
            <a:r>
              <a:rPr lang="en-US" sz="2400"/>
              <a:t>   JavaScript code</a:t>
            </a:r>
            <a:endParaRPr/>
          </a:p>
          <a:p>
            <a:pPr indent="0" lvl="0" marL="0" rtl="0" algn="l">
              <a:lnSpc>
                <a:spcPct val="150000"/>
              </a:lnSpc>
              <a:spcBef>
                <a:spcPts val="1000"/>
              </a:spcBef>
              <a:spcAft>
                <a:spcPts val="0"/>
              </a:spcAft>
              <a:buSzPts val="2400"/>
              <a:buNone/>
            </a:pPr>
            <a:r>
              <a:rPr lang="en-US" sz="2400"/>
              <a:t>&lt;/script&gt;</a:t>
            </a:r>
            <a:endParaRPr/>
          </a:p>
          <a:p>
            <a:pPr indent="-120650" lvl="0" marL="228600" rtl="0" algn="l">
              <a:lnSpc>
                <a:spcPct val="150000"/>
              </a:lnSpc>
              <a:spcBef>
                <a:spcPts val="1000"/>
              </a:spcBef>
              <a:spcAft>
                <a:spcPts val="0"/>
              </a:spcAft>
              <a:buClr>
                <a:srgbClr val="002060"/>
              </a:buClr>
              <a:buSzPts val="1700"/>
              <a:buNone/>
            </a:pPr>
            <a:r>
              <a:t/>
            </a:r>
            <a:endParaRPr sz="1700"/>
          </a:p>
        </p:txBody>
      </p:sp>
      <p:pic>
        <p:nvPicPr>
          <p:cNvPr descr="Computer script on a screen" id="256" name="Google Shape;256;p21"/>
          <p:cNvPicPr preferRelativeResize="0"/>
          <p:nvPr/>
        </p:nvPicPr>
        <p:blipFill rotWithShape="1">
          <a:blip r:embed="rId3">
            <a:alphaModFix/>
          </a:blip>
          <a:srcRect b="-1" l="13194" r="52966" t="0"/>
          <a:stretch/>
        </p:blipFill>
        <p:spPr>
          <a:xfrm>
            <a:off x="20" y="10"/>
            <a:ext cx="3476673" cy="6857990"/>
          </a:xfrm>
          <a:prstGeom prst="rect">
            <a:avLst/>
          </a:prstGeom>
          <a:noFill/>
          <a:ln>
            <a:noFill/>
          </a:ln>
        </p:spPr>
      </p:pic>
      <p:cxnSp>
        <p:nvCxnSpPr>
          <p:cNvPr id="257" name="Google Shape;257;p21"/>
          <p:cNvCxnSpPr/>
          <p:nvPr/>
        </p:nvCxnSpPr>
        <p:spPr>
          <a:xfrm>
            <a:off x="3810700" y="2115117"/>
            <a:ext cx="4732020" cy="0"/>
          </a:xfrm>
          <a:prstGeom prst="straightConnector1">
            <a:avLst/>
          </a:prstGeom>
          <a:noFill/>
          <a:ln cap="flat" cmpd="sng" w="19050">
            <a:solidFill>
              <a:srgbClr val="04D3EE"/>
            </a:solidFill>
            <a:prstDash val="solid"/>
            <a:miter lim="800000"/>
            <a:headEnd len="sm" w="sm" type="none"/>
            <a:tailEnd len="sm" w="sm"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2"/>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 Script tag</a:t>
            </a:r>
            <a:endParaRPr/>
          </a:p>
        </p:txBody>
      </p:sp>
      <p:sp>
        <p:nvSpPr>
          <p:cNvPr id="263" name="Google Shape;263;p22"/>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150000"/>
              </a:lnSpc>
              <a:spcBef>
                <a:spcPts val="0"/>
              </a:spcBef>
              <a:spcAft>
                <a:spcPts val="0"/>
              </a:spcAft>
              <a:buSzPts val="2600"/>
              <a:buNone/>
            </a:pPr>
            <a:r>
              <a:rPr lang="en-US"/>
              <a:t>The script tag takes </a:t>
            </a:r>
            <a:r>
              <a:rPr lang="en-US">
                <a:solidFill>
                  <a:srgbClr val="FF0000"/>
                </a:solidFill>
              </a:rPr>
              <a:t>two important </a:t>
            </a:r>
            <a:r>
              <a:rPr lang="en-US"/>
              <a:t>attributes −</a:t>
            </a:r>
            <a:endParaRPr/>
          </a:p>
          <a:p>
            <a:pPr indent="-228600" lvl="0" marL="228600" rtl="0" algn="just">
              <a:lnSpc>
                <a:spcPct val="150000"/>
              </a:lnSpc>
              <a:spcBef>
                <a:spcPts val="1000"/>
              </a:spcBef>
              <a:spcAft>
                <a:spcPts val="0"/>
              </a:spcAft>
              <a:buSzPts val="2600"/>
              <a:buChar char="•"/>
            </a:pPr>
            <a:r>
              <a:rPr lang="en-US">
                <a:solidFill>
                  <a:srgbClr val="FF0000"/>
                </a:solidFill>
              </a:rPr>
              <a:t>Language − </a:t>
            </a:r>
            <a:r>
              <a:rPr lang="en-US"/>
              <a:t>This attribute specifies what scripting language you are using. Typically, its value will be javascript. Although recent versions of HTML </a:t>
            </a:r>
            <a:r>
              <a:rPr lang="en-US">
                <a:solidFill>
                  <a:srgbClr val="FF0000"/>
                </a:solidFill>
              </a:rPr>
              <a:t>(and XHTML, its successor)</a:t>
            </a:r>
            <a:r>
              <a:rPr lang="en-US"/>
              <a:t> have phased out the use of this attribute.</a:t>
            </a:r>
            <a:endParaRPr/>
          </a:p>
          <a:p>
            <a:pPr indent="-228600" lvl="0" marL="228600" rtl="0" algn="just">
              <a:lnSpc>
                <a:spcPct val="150000"/>
              </a:lnSpc>
              <a:spcBef>
                <a:spcPts val="1000"/>
              </a:spcBef>
              <a:spcAft>
                <a:spcPts val="0"/>
              </a:spcAft>
              <a:buSzPts val="2600"/>
              <a:buChar char="•"/>
            </a:pPr>
            <a:r>
              <a:rPr lang="en-US">
                <a:solidFill>
                  <a:srgbClr val="FF0000"/>
                </a:solidFill>
              </a:rPr>
              <a:t>Type − </a:t>
            </a:r>
            <a:r>
              <a:rPr lang="en-US"/>
              <a:t>This attribute is what is now recommended to indicate the scripting language in use and its value should be set to </a:t>
            </a:r>
            <a:r>
              <a:rPr lang="en-US">
                <a:solidFill>
                  <a:srgbClr val="FF0000"/>
                </a:solidFill>
              </a:rPr>
              <a:t>"text/javascript".</a:t>
            </a:r>
            <a:endParaRPr>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7" name="Shape 267"/>
        <p:cNvGrpSpPr/>
        <p:nvPr/>
      </p:nvGrpSpPr>
      <p:grpSpPr>
        <a:xfrm>
          <a:off x="0" y="0"/>
          <a:ext cx="0" cy="0"/>
          <a:chOff x="0" y="0"/>
          <a:chExt cx="0" cy="0"/>
        </a:xfrm>
      </p:grpSpPr>
      <p:sp>
        <p:nvSpPr>
          <p:cNvPr id="268" name="Google Shape;268;p23"/>
          <p:cNvSpPr txBox="1"/>
          <p:nvPr>
            <p:ph type="title"/>
          </p:nvPr>
        </p:nvSpPr>
        <p:spPr>
          <a:xfrm>
            <a:off x="3724072" y="828957"/>
            <a:ext cx="4939868" cy="128616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Script Tag</a:t>
            </a:r>
            <a:endParaRPr/>
          </a:p>
        </p:txBody>
      </p:sp>
      <p:sp>
        <p:nvSpPr>
          <p:cNvPr id="269" name="Google Shape;269;p23"/>
          <p:cNvSpPr txBox="1"/>
          <p:nvPr>
            <p:ph idx="1" type="body"/>
          </p:nvPr>
        </p:nvSpPr>
        <p:spPr>
          <a:xfrm>
            <a:off x="3810700" y="2243624"/>
            <a:ext cx="4939867" cy="3785419"/>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400"/>
              <a:buNone/>
            </a:pPr>
            <a:r>
              <a:rPr lang="en-US" sz="2400"/>
              <a:t>&lt;script language = </a:t>
            </a:r>
            <a:r>
              <a:rPr lang="en-US" sz="2400">
                <a:solidFill>
                  <a:srgbClr val="FF0000"/>
                </a:solidFill>
              </a:rPr>
              <a:t>"javascript" </a:t>
            </a:r>
            <a:r>
              <a:rPr lang="en-US" sz="2400"/>
              <a:t>type = </a:t>
            </a:r>
            <a:r>
              <a:rPr lang="en-US" sz="2400">
                <a:solidFill>
                  <a:srgbClr val="FF0000"/>
                </a:solidFill>
              </a:rPr>
              <a:t>"text/javascript"&gt;</a:t>
            </a:r>
            <a:endParaRPr/>
          </a:p>
          <a:p>
            <a:pPr indent="0" lvl="0" marL="0" rtl="0" algn="l">
              <a:lnSpc>
                <a:spcPct val="150000"/>
              </a:lnSpc>
              <a:spcBef>
                <a:spcPts val="1000"/>
              </a:spcBef>
              <a:spcAft>
                <a:spcPts val="0"/>
              </a:spcAft>
              <a:buSzPts val="2400"/>
              <a:buNone/>
            </a:pPr>
            <a:r>
              <a:rPr lang="en-US" sz="2400"/>
              <a:t>   JavaScript code</a:t>
            </a:r>
            <a:endParaRPr/>
          </a:p>
          <a:p>
            <a:pPr indent="0" lvl="0" marL="0" rtl="0" algn="l">
              <a:lnSpc>
                <a:spcPct val="150000"/>
              </a:lnSpc>
              <a:spcBef>
                <a:spcPts val="1000"/>
              </a:spcBef>
              <a:spcAft>
                <a:spcPts val="0"/>
              </a:spcAft>
              <a:buSzPts val="2400"/>
              <a:buNone/>
            </a:pPr>
            <a:r>
              <a:rPr lang="en-US" sz="2400"/>
              <a:t>&lt;/script&gt;</a:t>
            </a:r>
            <a:endParaRPr sz="2400"/>
          </a:p>
        </p:txBody>
      </p:sp>
      <p:pic>
        <p:nvPicPr>
          <p:cNvPr descr="Computer script on a screen" id="270" name="Google Shape;270;p23"/>
          <p:cNvPicPr preferRelativeResize="0"/>
          <p:nvPr/>
        </p:nvPicPr>
        <p:blipFill rotWithShape="1">
          <a:blip r:embed="rId3">
            <a:alphaModFix/>
          </a:blip>
          <a:srcRect b="-1" l="13194" r="52966" t="0"/>
          <a:stretch/>
        </p:blipFill>
        <p:spPr>
          <a:xfrm>
            <a:off x="20" y="10"/>
            <a:ext cx="3476673" cy="6857990"/>
          </a:xfrm>
          <a:prstGeom prst="rect">
            <a:avLst/>
          </a:prstGeom>
          <a:noFill/>
          <a:ln>
            <a:noFill/>
          </a:ln>
        </p:spPr>
      </p:pic>
      <p:cxnSp>
        <p:nvCxnSpPr>
          <p:cNvPr id="271" name="Google Shape;271;p23"/>
          <p:cNvCxnSpPr/>
          <p:nvPr/>
        </p:nvCxnSpPr>
        <p:spPr>
          <a:xfrm>
            <a:off x="3810700" y="2115117"/>
            <a:ext cx="4732020" cy="0"/>
          </a:xfrm>
          <a:prstGeom prst="straightConnector1">
            <a:avLst/>
          </a:prstGeom>
          <a:noFill/>
          <a:ln cap="flat" cmpd="sng" w="19050">
            <a:solidFill>
              <a:srgbClr val="04D3EE"/>
            </a:solidFill>
            <a:prstDash val="solid"/>
            <a:miter lim="800000"/>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4"/>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First JavaScript Code</a:t>
            </a:r>
            <a:endParaRPr/>
          </a:p>
        </p:txBody>
      </p:sp>
      <p:sp>
        <p:nvSpPr>
          <p:cNvPr id="277" name="Google Shape;277;p24"/>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fontScale="92500"/>
          </a:bodyPr>
          <a:lstStyle/>
          <a:p>
            <a:pPr indent="0" lvl="0" marL="0" rtl="0" algn="ctr">
              <a:lnSpc>
                <a:spcPct val="150000"/>
              </a:lnSpc>
              <a:spcBef>
                <a:spcPts val="0"/>
              </a:spcBef>
              <a:spcAft>
                <a:spcPts val="0"/>
              </a:spcAft>
              <a:buSzPct val="100000"/>
              <a:buNone/>
            </a:pPr>
            <a:r>
              <a:rPr lang="en-US"/>
              <a:t>Let us take a sample example to print out "Hello World“</a:t>
            </a:r>
            <a:endParaRPr/>
          </a:p>
          <a:p>
            <a:pPr indent="0" lvl="0" marL="0" rtl="0" algn="l">
              <a:lnSpc>
                <a:spcPct val="150000"/>
              </a:lnSpc>
              <a:spcBef>
                <a:spcPts val="1000"/>
              </a:spcBef>
              <a:spcAft>
                <a:spcPts val="0"/>
              </a:spcAft>
              <a:buSzPct val="100000"/>
              <a:buNone/>
            </a:pPr>
            <a:r>
              <a:rPr lang="en-US">
                <a:solidFill>
                  <a:srgbClr val="FF0000"/>
                </a:solidFill>
              </a:rPr>
              <a:t>. &lt;html&gt;</a:t>
            </a:r>
            <a:endParaRPr/>
          </a:p>
          <a:p>
            <a:pPr indent="0" lvl="0" marL="0" rtl="0" algn="l">
              <a:lnSpc>
                <a:spcPct val="150000"/>
              </a:lnSpc>
              <a:spcBef>
                <a:spcPts val="1000"/>
              </a:spcBef>
              <a:spcAft>
                <a:spcPts val="0"/>
              </a:spcAft>
              <a:buSzPct val="100000"/>
              <a:buNone/>
            </a:pPr>
            <a:r>
              <a:rPr lang="en-US">
                <a:solidFill>
                  <a:srgbClr val="FF0000"/>
                </a:solidFill>
              </a:rPr>
              <a:t>   &lt;body&gt;   </a:t>
            </a:r>
            <a:endParaRPr/>
          </a:p>
          <a:p>
            <a:pPr indent="0" lvl="0" marL="0" rtl="0" algn="l">
              <a:lnSpc>
                <a:spcPct val="150000"/>
              </a:lnSpc>
              <a:spcBef>
                <a:spcPts val="1000"/>
              </a:spcBef>
              <a:spcAft>
                <a:spcPts val="0"/>
              </a:spcAft>
              <a:buSzPct val="100000"/>
              <a:buNone/>
            </a:pPr>
            <a:r>
              <a:rPr lang="en-US">
                <a:solidFill>
                  <a:srgbClr val="FF0000"/>
                </a:solidFill>
              </a:rPr>
              <a:t>      &lt;script language = "javascript" type = "text/javascript"&gt;</a:t>
            </a:r>
            <a:endParaRPr/>
          </a:p>
          <a:p>
            <a:pPr indent="0" lvl="0" marL="0" rtl="0" algn="l">
              <a:lnSpc>
                <a:spcPct val="150000"/>
              </a:lnSpc>
              <a:spcBef>
                <a:spcPts val="1000"/>
              </a:spcBef>
              <a:spcAft>
                <a:spcPts val="0"/>
              </a:spcAft>
              <a:buSzPct val="100000"/>
              <a:buNone/>
            </a:pPr>
            <a:r>
              <a:rPr lang="en-US">
                <a:solidFill>
                  <a:srgbClr val="FF0000"/>
                </a:solidFill>
              </a:rPr>
              <a:t>            document.write("Hello World!")</a:t>
            </a:r>
            <a:endParaRPr/>
          </a:p>
          <a:p>
            <a:pPr indent="0" lvl="0" marL="0" rtl="0" algn="l">
              <a:lnSpc>
                <a:spcPct val="150000"/>
              </a:lnSpc>
              <a:spcBef>
                <a:spcPts val="1000"/>
              </a:spcBef>
              <a:spcAft>
                <a:spcPts val="0"/>
              </a:spcAft>
              <a:buSzPct val="100000"/>
              <a:buNone/>
            </a:pPr>
            <a:r>
              <a:rPr lang="en-US">
                <a:solidFill>
                  <a:srgbClr val="FF0000"/>
                </a:solidFill>
              </a:rPr>
              <a:t>      &lt;/script&gt;      </a:t>
            </a:r>
            <a:endParaRPr/>
          </a:p>
          <a:p>
            <a:pPr indent="0" lvl="0" marL="0" rtl="0" algn="l">
              <a:lnSpc>
                <a:spcPct val="150000"/>
              </a:lnSpc>
              <a:spcBef>
                <a:spcPts val="1000"/>
              </a:spcBef>
              <a:spcAft>
                <a:spcPts val="0"/>
              </a:spcAft>
              <a:buSzPct val="100000"/>
              <a:buNone/>
            </a:pPr>
            <a:r>
              <a:rPr lang="en-US">
                <a:solidFill>
                  <a:srgbClr val="FF0000"/>
                </a:solidFill>
              </a:rPr>
              <a:t>   &lt;/body&gt;</a:t>
            </a:r>
            <a:endParaRPr/>
          </a:p>
          <a:p>
            <a:pPr indent="0" lvl="0" marL="0" rtl="0" algn="l">
              <a:lnSpc>
                <a:spcPct val="150000"/>
              </a:lnSpc>
              <a:spcBef>
                <a:spcPts val="1000"/>
              </a:spcBef>
              <a:spcAft>
                <a:spcPts val="0"/>
              </a:spcAft>
              <a:buSzPct val="100000"/>
              <a:buNone/>
            </a:pPr>
            <a:r>
              <a:rPr lang="en-US">
                <a:solidFill>
                  <a:srgbClr val="FF0000"/>
                </a:solidFill>
              </a:rPr>
              <a:t>&lt;/html&gt;</a:t>
            </a:r>
            <a:endParaRPr>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5"/>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Advantages of JavaScript</a:t>
            </a:r>
            <a:endParaRPr/>
          </a:p>
        </p:txBody>
      </p:sp>
      <p:sp>
        <p:nvSpPr>
          <p:cNvPr id="283" name="Google Shape;283;p25"/>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50000"/>
              </a:lnSpc>
              <a:spcBef>
                <a:spcPts val="0"/>
              </a:spcBef>
              <a:spcAft>
                <a:spcPts val="0"/>
              </a:spcAft>
              <a:buSzPts val="2600"/>
              <a:buChar char="•"/>
            </a:pPr>
            <a:r>
              <a:rPr lang="en-US">
                <a:solidFill>
                  <a:srgbClr val="FF0000"/>
                </a:solidFill>
              </a:rPr>
              <a:t>Speed</a:t>
            </a:r>
            <a:r>
              <a:rPr lang="en-US"/>
              <a:t>. Client-side JavaScript is very fast because it can be run immediately within the client-side browser. Unless outside resources are required, JavaScript is unhindered by network calls to a backend server.</a:t>
            </a:r>
            <a:endParaRPr/>
          </a:p>
          <a:p>
            <a:pPr indent="-228600" lvl="0" marL="228600" rtl="0" algn="just">
              <a:lnSpc>
                <a:spcPct val="150000"/>
              </a:lnSpc>
              <a:spcBef>
                <a:spcPts val="1000"/>
              </a:spcBef>
              <a:spcAft>
                <a:spcPts val="0"/>
              </a:spcAft>
              <a:buSzPts val="2600"/>
              <a:buChar char="•"/>
            </a:pPr>
            <a:r>
              <a:rPr lang="en-US">
                <a:solidFill>
                  <a:srgbClr val="FF0000"/>
                </a:solidFill>
              </a:rPr>
              <a:t>Simplicity</a:t>
            </a:r>
            <a:r>
              <a:rPr lang="en-US"/>
              <a:t>. JavaScript is relatively simple to learn and implement.</a:t>
            </a:r>
            <a:endParaRPr/>
          </a:p>
          <a:p>
            <a:pPr indent="-228600" lvl="0" marL="228600" rtl="0" algn="just">
              <a:lnSpc>
                <a:spcPct val="150000"/>
              </a:lnSpc>
              <a:spcBef>
                <a:spcPts val="1000"/>
              </a:spcBef>
              <a:spcAft>
                <a:spcPts val="0"/>
              </a:spcAft>
              <a:buSzPts val="2600"/>
              <a:buChar char="•"/>
            </a:pPr>
            <a:r>
              <a:rPr lang="en-US">
                <a:solidFill>
                  <a:srgbClr val="FF0000"/>
                </a:solidFill>
              </a:rPr>
              <a:t>Popularity</a:t>
            </a:r>
            <a:r>
              <a:rPr lang="en-US"/>
              <a:t>. JavaScript is used everywhere on the web.</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6"/>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Advantages of JavaScript</a:t>
            </a:r>
            <a:endParaRPr/>
          </a:p>
        </p:txBody>
      </p:sp>
      <p:sp>
        <p:nvSpPr>
          <p:cNvPr id="289" name="Google Shape;289;p26"/>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002060"/>
              </a:buClr>
              <a:buSzPts val="2600"/>
              <a:buChar char="•"/>
            </a:pPr>
            <a:r>
              <a:rPr lang="en-US"/>
              <a:t>Interoperability. JavaScript plays nicely with other languages and can be used in a huge variety of applications.</a:t>
            </a:r>
            <a:endParaRPr/>
          </a:p>
          <a:p>
            <a:pPr indent="-228600" lvl="0" marL="228600" rtl="0" algn="l">
              <a:lnSpc>
                <a:spcPct val="150000"/>
              </a:lnSpc>
              <a:spcBef>
                <a:spcPts val="1000"/>
              </a:spcBef>
              <a:spcAft>
                <a:spcPts val="0"/>
              </a:spcAft>
              <a:buClr>
                <a:srgbClr val="002060"/>
              </a:buClr>
              <a:buSzPts val="2600"/>
              <a:buChar char="•"/>
            </a:pPr>
            <a:r>
              <a:rPr lang="en-US"/>
              <a:t>Server Load. Being client-side reduces the demand on the website server.</a:t>
            </a:r>
            <a:endParaRPr/>
          </a:p>
          <a:p>
            <a:pPr indent="-228600" lvl="0" marL="228600" rtl="0" algn="l">
              <a:lnSpc>
                <a:spcPct val="150000"/>
              </a:lnSpc>
              <a:spcBef>
                <a:spcPts val="1000"/>
              </a:spcBef>
              <a:spcAft>
                <a:spcPts val="0"/>
              </a:spcAft>
              <a:buClr>
                <a:srgbClr val="002060"/>
              </a:buClr>
              <a:buSzPts val="2600"/>
              <a:buChar char="•"/>
            </a:pPr>
            <a:r>
              <a:rPr lang="en-US"/>
              <a:t>Gives the ability to create rich interfaces.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7"/>
          <p:cNvSpPr txBox="1"/>
          <p:nvPr>
            <p:ph type="title"/>
          </p:nvPr>
        </p:nvSpPr>
        <p:spPr>
          <a:xfrm>
            <a:off x="390526" y="72001"/>
            <a:ext cx="8753474" cy="969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ABF1CF"/>
              </a:buClr>
              <a:buSzPct val="100000"/>
              <a:buFont typeface="Arial"/>
              <a:buNone/>
            </a:pPr>
            <a:r>
              <a:rPr lang="en-US"/>
              <a:t>JavaScript offers procedural programming features</a:t>
            </a:r>
            <a:endParaRPr/>
          </a:p>
        </p:txBody>
      </p:sp>
      <p:sp>
        <p:nvSpPr>
          <p:cNvPr id="295" name="Google Shape;295;p27"/>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Even though the language is simple to discover, it offers all the procedure-based features that make it a well-liked and influential programming language. With JavaScript, if you have options to generate branches, initiate conditional checking, loops and much more, which will make your website much more exciting t to use.</a:t>
            </a:r>
            <a:endParaRPr/>
          </a:p>
          <a:p>
            <a:pPr indent="-63500" lvl="0" marL="228600" rtl="0" algn="l">
              <a:lnSpc>
                <a:spcPct val="150000"/>
              </a:lnSpc>
              <a:spcBef>
                <a:spcPts val="1000"/>
              </a:spcBef>
              <a:spcAft>
                <a:spcPts val="0"/>
              </a:spcAft>
              <a:buClr>
                <a:srgbClr val="002060"/>
              </a:buClr>
              <a:buSzPts val="2600"/>
              <a:buNone/>
            </a:pPr>
            <a:r>
              <a:t/>
            </a:r>
            <a:endParaRPr/>
          </a:p>
          <a:p>
            <a:pPr indent="-63500" lvl="0" marL="228600" rtl="0" algn="l">
              <a:lnSpc>
                <a:spcPct val="150000"/>
              </a:lnSpc>
              <a:spcBef>
                <a:spcPts val="1000"/>
              </a:spcBef>
              <a:spcAft>
                <a:spcPts val="0"/>
              </a:spcAft>
              <a:buClr>
                <a:srgbClr val="002060"/>
              </a:buClr>
              <a:buSzPts val="26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8"/>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t/>
            </a:r>
            <a:endParaRPr/>
          </a:p>
        </p:txBody>
      </p:sp>
      <p:sp>
        <p:nvSpPr>
          <p:cNvPr id="301" name="Google Shape;301;p28"/>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0" lvl="0" marL="0" rtl="0" algn="ctr">
              <a:lnSpc>
                <a:spcPct val="150000"/>
              </a:lnSpc>
              <a:spcBef>
                <a:spcPts val="0"/>
              </a:spcBef>
              <a:spcAft>
                <a:spcPts val="0"/>
              </a:spcAft>
              <a:buSzPts val="8800"/>
              <a:buNone/>
            </a:pPr>
            <a:r>
              <a:rPr lang="en-US" sz="8800"/>
              <a:t>Practical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Client-side Scripting</a:t>
            </a:r>
            <a:endParaRPr/>
          </a:p>
        </p:txBody>
      </p:sp>
      <p:sp>
        <p:nvSpPr>
          <p:cNvPr id="114" name="Google Shape;114;p3"/>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A client-side script is a program that is processed within the client browser. </a:t>
            </a:r>
            <a:endParaRPr/>
          </a:p>
          <a:p>
            <a:pPr indent="-228600" lvl="0" marL="228600" rtl="0" algn="just">
              <a:lnSpc>
                <a:spcPct val="150000"/>
              </a:lnSpc>
              <a:spcBef>
                <a:spcPts val="1000"/>
              </a:spcBef>
              <a:spcAft>
                <a:spcPts val="0"/>
              </a:spcAft>
              <a:buSzPts val="2600"/>
              <a:buChar char="•"/>
            </a:pPr>
            <a:r>
              <a:rPr lang="en-US"/>
              <a:t>These kinds of scripts are small programs which are downloaded , compiled and run by the browser. </a:t>
            </a:r>
            <a:endParaRPr/>
          </a:p>
          <a:p>
            <a:pPr indent="-228600" lvl="0" marL="228600" rtl="0" algn="just">
              <a:lnSpc>
                <a:spcPct val="150000"/>
              </a:lnSpc>
              <a:spcBef>
                <a:spcPts val="1000"/>
              </a:spcBef>
              <a:spcAft>
                <a:spcPts val="0"/>
              </a:spcAft>
              <a:buSzPts val="2600"/>
              <a:buChar char="•"/>
            </a:pPr>
            <a:r>
              <a:rPr lang="en-US"/>
              <a:t>JavaScript is an important client-side scripting language and widely used in dynamic websites.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Why use Client-side Programming?</a:t>
            </a:r>
            <a:endParaRPr/>
          </a:p>
        </p:txBody>
      </p:sp>
      <p:sp>
        <p:nvSpPr>
          <p:cNvPr id="120" name="Google Shape;120;p4"/>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800"/>
              <a:buNone/>
            </a:pPr>
            <a:r>
              <a:rPr lang="en-US" sz="2800"/>
              <a:t>Client-side scripting (javascript) benefits:</a:t>
            </a:r>
            <a:endParaRPr/>
          </a:p>
          <a:p>
            <a:pPr indent="-228600" lvl="1" marL="228600" rtl="0" algn="just">
              <a:lnSpc>
                <a:spcPct val="150000"/>
              </a:lnSpc>
              <a:spcBef>
                <a:spcPts val="500"/>
              </a:spcBef>
              <a:spcAft>
                <a:spcPts val="0"/>
              </a:spcAft>
              <a:buSzPts val="2800"/>
              <a:buChar char="•"/>
            </a:pPr>
            <a:r>
              <a:rPr b="1" lang="en-US" sz="2800">
                <a:solidFill>
                  <a:srgbClr val="FF0000"/>
                </a:solidFill>
              </a:rPr>
              <a:t>Usability:</a:t>
            </a:r>
            <a:r>
              <a:rPr lang="en-US" sz="2800"/>
              <a:t> can modify a page without having to post back to the server (faster UI)</a:t>
            </a:r>
            <a:endParaRPr/>
          </a:p>
          <a:p>
            <a:pPr indent="-228600" lvl="1" marL="228600" rtl="0" algn="just">
              <a:lnSpc>
                <a:spcPct val="150000"/>
              </a:lnSpc>
              <a:spcBef>
                <a:spcPts val="500"/>
              </a:spcBef>
              <a:spcAft>
                <a:spcPts val="0"/>
              </a:spcAft>
              <a:buSzPts val="2800"/>
              <a:buChar char="•"/>
            </a:pPr>
            <a:r>
              <a:rPr b="1" lang="en-US" sz="2800">
                <a:solidFill>
                  <a:srgbClr val="FF0000"/>
                </a:solidFill>
              </a:rPr>
              <a:t>Efficiency: </a:t>
            </a:r>
            <a:r>
              <a:rPr lang="en-US" sz="2800"/>
              <a:t>can make small, quick changes to page without waiting for server</a:t>
            </a:r>
            <a:endParaRPr/>
          </a:p>
          <a:p>
            <a:pPr indent="-228600" lvl="1" marL="228600" rtl="0" algn="just">
              <a:lnSpc>
                <a:spcPct val="150000"/>
              </a:lnSpc>
              <a:spcBef>
                <a:spcPts val="500"/>
              </a:spcBef>
              <a:spcAft>
                <a:spcPts val="0"/>
              </a:spcAft>
              <a:buSzPts val="2800"/>
              <a:buChar char="•"/>
            </a:pPr>
            <a:r>
              <a:rPr b="1" lang="en-US" sz="2800">
                <a:solidFill>
                  <a:srgbClr val="FF0000"/>
                </a:solidFill>
              </a:rPr>
              <a:t>Event-driven</a:t>
            </a:r>
            <a:r>
              <a:rPr lang="en-US" sz="2800">
                <a:solidFill>
                  <a:srgbClr val="FF0000"/>
                </a:solidFill>
              </a:rPr>
              <a:t>: </a:t>
            </a:r>
            <a:r>
              <a:rPr lang="en-US" sz="2800"/>
              <a:t>can respond to user actions like clicks and key presses</a:t>
            </a:r>
            <a:endParaRPr/>
          </a:p>
        </p:txBody>
      </p:sp>
      <p:sp>
        <p:nvSpPr>
          <p:cNvPr id="121" name="Google Shape;121;p4"/>
          <p:cNvSpPr txBox="1"/>
          <p:nvPr>
            <p:ph idx="4294967295"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marR="0" rtl="0" algn="ctr">
              <a:spcBef>
                <a:spcPts val="0"/>
              </a:spcBef>
              <a:spcAft>
                <a:spcPts val="0"/>
              </a:spcAft>
              <a:buNone/>
            </a:pPr>
            <a:fld id="{00000000-1234-1234-1234-123412341234}" type="slidenum">
              <a:rPr b="1" lang="en-US" sz="1400">
                <a:solidFill>
                  <a:srgbClr val="FFFFFF"/>
                </a:solidFill>
                <a:latin typeface="Arial"/>
                <a:ea typeface="Arial"/>
                <a:cs typeface="Arial"/>
                <a:sym typeface="Arial"/>
              </a:rPr>
              <a:t>‹#›</a:t>
            </a:fld>
            <a:endParaRPr b="1" sz="1400">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Client Side Scripting</a:t>
            </a:r>
            <a:endParaRPr/>
          </a:p>
        </p:txBody>
      </p:sp>
      <p:sp>
        <p:nvSpPr>
          <p:cNvPr id="128" name="Google Shape;128;p5"/>
          <p:cNvSpPr txBox="1"/>
          <p:nvPr>
            <p:ph idx="4294967295" type="ftr"/>
          </p:nvPr>
        </p:nvSpPr>
        <p:spPr>
          <a:xfrm>
            <a:off x="609600" y="6248400"/>
            <a:ext cx="5421313"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2"/>
                </a:solidFill>
                <a:latin typeface="Arial"/>
                <a:ea typeface="Arial"/>
                <a:cs typeface="Arial"/>
                <a:sym typeface="Arial"/>
              </a:rPr>
              <a:t>CS380</a:t>
            </a:r>
            <a:endParaRPr/>
          </a:p>
        </p:txBody>
      </p:sp>
      <p:sp>
        <p:nvSpPr>
          <p:cNvPr id="129" name="Google Shape;129;p5"/>
          <p:cNvSpPr txBox="1"/>
          <p:nvPr>
            <p:ph idx="4294967295"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marR="0" rtl="0" algn="ctr">
              <a:spcBef>
                <a:spcPts val="0"/>
              </a:spcBef>
              <a:spcAft>
                <a:spcPts val="0"/>
              </a:spcAft>
              <a:buNone/>
            </a:pPr>
            <a:fld id="{00000000-1234-1234-1234-123412341234}" type="slidenum">
              <a:rPr b="1" lang="en-US" sz="1400">
                <a:solidFill>
                  <a:srgbClr val="FFFFFF"/>
                </a:solidFill>
                <a:latin typeface="Arial"/>
                <a:ea typeface="Arial"/>
                <a:cs typeface="Arial"/>
                <a:sym typeface="Arial"/>
              </a:rPr>
              <a:t>‹#›</a:t>
            </a:fld>
            <a:endParaRPr b="1" sz="1400">
              <a:solidFill>
                <a:srgbClr val="FFFFFF"/>
              </a:solidFill>
              <a:latin typeface="Arial"/>
              <a:ea typeface="Arial"/>
              <a:cs typeface="Arial"/>
              <a:sym typeface="Arial"/>
            </a:endParaRPr>
          </a:p>
        </p:txBody>
      </p:sp>
      <p:pic>
        <p:nvPicPr>
          <p:cNvPr id="130" name="Google Shape;130;p5"/>
          <p:cNvPicPr preferRelativeResize="0"/>
          <p:nvPr/>
        </p:nvPicPr>
        <p:blipFill rotWithShape="1">
          <a:blip r:embed="rId3">
            <a:alphaModFix/>
          </a:blip>
          <a:srcRect b="0" l="0" r="0" t="0"/>
          <a:stretch/>
        </p:blipFill>
        <p:spPr>
          <a:xfrm>
            <a:off x="345280" y="1393825"/>
            <a:ext cx="8453439" cy="526251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What is Javascript?</a:t>
            </a:r>
            <a:endParaRPr/>
          </a:p>
        </p:txBody>
      </p:sp>
      <p:sp>
        <p:nvSpPr>
          <p:cNvPr id="136" name="Google Shape;136;p6"/>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2800"/>
              <a:buNone/>
            </a:pPr>
            <a:r>
              <a:rPr lang="en-US" sz="2800"/>
              <a:t>A lightweight programming language </a:t>
            </a:r>
            <a:r>
              <a:rPr lang="en-US" sz="2800">
                <a:solidFill>
                  <a:srgbClr val="FF0000"/>
                </a:solidFill>
              </a:rPr>
              <a:t>("scripting language")</a:t>
            </a:r>
            <a:endParaRPr/>
          </a:p>
          <a:p>
            <a:pPr indent="-228600" lvl="1" marL="228600" rtl="0" algn="just">
              <a:lnSpc>
                <a:spcPct val="150000"/>
              </a:lnSpc>
              <a:spcBef>
                <a:spcPts val="500"/>
              </a:spcBef>
              <a:spcAft>
                <a:spcPts val="0"/>
              </a:spcAft>
              <a:buSzPts val="2500"/>
              <a:buChar char="•"/>
            </a:pPr>
            <a:r>
              <a:rPr lang="en-US" sz="2500"/>
              <a:t>used to make web pages interactive</a:t>
            </a:r>
            <a:endParaRPr/>
          </a:p>
          <a:p>
            <a:pPr indent="-228600" lvl="1" marL="228600" rtl="0" algn="just">
              <a:lnSpc>
                <a:spcPct val="150000"/>
              </a:lnSpc>
              <a:spcBef>
                <a:spcPts val="500"/>
              </a:spcBef>
              <a:spcAft>
                <a:spcPts val="0"/>
              </a:spcAft>
              <a:buSzPts val="2500"/>
              <a:buChar char="•"/>
            </a:pPr>
            <a:r>
              <a:rPr lang="en-US" sz="2500"/>
              <a:t>insert dynamic text into HTML </a:t>
            </a:r>
            <a:r>
              <a:rPr lang="en-US" sz="2500">
                <a:solidFill>
                  <a:srgbClr val="FF0000"/>
                </a:solidFill>
              </a:rPr>
              <a:t>(ex: user name)</a:t>
            </a:r>
            <a:endParaRPr/>
          </a:p>
          <a:p>
            <a:pPr indent="-228600" lvl="1" marL="228600" rtl="0" algn="just">
              <a:lnSpc>
                <a:spcPct val="150000"/>
              </a:lnSpc>
              <a:spcBef>
                <a:spcPts val="500"/>
              </a:spcBef>
              <a:spcAft>
                <a:spcPts val="0"/>
              </a:spcAft>
              <a:buSzPts val="2500"/>
              <a:buChar char="•"/>
            </a:pPr>
            <a:r>
              <a:rPr lang="en-US" sz="2500">
                <a:solidFill>
                  <a:srgbClr val="FF0000"/>
                </a:solidFill>
              </a:rPr>
              <a:t>react to events (ex: page load user click)</a:t>
            </a:r>
            <a:endParaRPr/>
          </a:p>
          <a:p>
            <a:pPr indent="-228600" lvl="1" marL="228600" rtl="0" algn="just">
              <a:lnSpc>
                <a:spcPct val="150000"/>
              </a:lnSpc>
              <a:spcBef>
                <a:spcPts val="500"/>
              </a:spcBef>
              <a:spcAft>
                <a:spcPts val="0"/>
              </a:spcAft>
              <a:buSzPts val="2500"/>
              <a:buChar char="•"/>
            </a:pPr>
            <a:r>
              <a:rPr lang="en-US" sz="2500"/>
              <a:t>get information about a user's computer </a:t>
            </a:r>
            <a:r>
              <a:rPr lang="en-US" sz="2500">
                <a:solidFill>
                  <a:srgbClr val="FF0000"/>
                </a:solidFill>
              </a:rPr>
              <a:t>(ex: browser type)</a:t>
            </a:r>
            <a:endParaRPr/>
          </a:p>
          <a:p>
            <a:pPr indent="-228600" lvl="1" marL="228600" rtl="0" algn="just">
              <a:lnSpc>
                <a:spcPct val="150000"/>
              </a:lnSpc>
              <a:spcBef>
                <a:spcPts val="500"/>
              </a:spcBef>
              <a:spcAft>
                <a:spcPts val="0"/>
              </a:spcAft>
              <a:buSzPts val="2500"/>
              <a:buChar char="•"/>
            </a:pPr>
            <a:r>
              <a:rPr lang="en-US" sz="2500"/>
              <a:t>perform calculations on user's computer </a:t>
            </a:r>
            <a:r>
              <a:rPr lang="en-US" sz="2500">
                <a:solidFill>
                  <a:srgbClr val="FF0000"/>
                </a:solidFill>
              </a:rPr>
              <a:t>(ex: form validation)</a:t>
            </a:r>
            <a:endParaRPr/>
          </a:p>
          <a:p>
            <a:pPr indent="0" lvl="0" marL="0" rtl="0" algn="l">
              <a:lnSpc>
                <a:spcPct val="150000"/>
              </a:lnSpc>
              <a:spcBef>
                <a:spcPts val="1000"/>
              </a:spcBef>
              <a:spcAft>
                <a:spcPts val="0"/>
              </a:spcAft>
              <a:buSzPts val="2600"/>
              <a:buNone/>
            </a:pPr>
            <a:r>
              <a:rPr lang="en-US"/>
              <a:t>	</a:t>
            </a:r>
            <a:endParaRPr/>
          </a:p>
        </p:txBody>
      </p:sp>
      <p:sp>
        <p:nvSpPr>
          <p:cNvPr id="137" name="Google Shape;137;p6"/>
          <p:cNvSpPr txBox="1"/>
          <p:nvPr>
            <p:ph idx="4294967295"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marR="0" rtl="0" algn="ctr">
              <a:spcBef>
                <a:spcPts val="0"/>
              </a:spcBef>
              <a:spcAft>
                <a:spcPts val="0"/>
              </a:spcAft>
              <a:buNone/>
            </a:pPr>
            <a:fld id="{00000000-1234-1234-1234-123412341234}" type="slidenum">
              <a:rPr b="1" lang="en-US" sz="1400">
                <a:solidFill>
                  <a:srgbClr val="FFFFFF"/>
                </a:solidFill>
                <a:latin typeface="Arial"/>
                <a:ea typeface="Arial"/>
                <a:cs typeface="Arial"/>
                <a:sym typeface="Arial"/>
              </a:rPr>
              <a:t>‹#›</a:t>
            </a:fld>
            <a:endParaRPr b="1" sz="1400">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What is Javascript?</a:t>
            </a:r>
            <a:endParaRPr/>
          </a:p>
        </p:txBody>
      </p:sp>
      <p:sp>
        <p:nvSpPr>
          <p:cNvPr id="143" name="Google Shape;143;p7"/>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b="0" i="0" lang="en-US">
                <a:solidFill>
                  <a:srgbClr val="000000"/>
                </a:solidFill>
              </a:rPr>
              <a:t>JavaScript was first known as </a:t>
            </a:r>
            <a:r>
              <a:rPr i="0" lang="en-US">
                <a:solidFill>
                  <a:srgbClr val="FF0000"/>
                </a:solidFill>
              </a:rPr>
              <a:t>LiveScript</a:t>
            </a:r>
            <a:r>
              <a:rPr b="1" i="0" lang="en-US">
                <a:solidFill>
                  <a:srgbClr val="000000"/>
                </a:solidFill>
              </a:rPr>
              <a:t>,</a:t>
            </a:r>
            <a:r>
              <a:rPr b="0" i="0" lang="en-US">
                <a:solidFill>
                  <a:srgbClr val="000000"/>
                </a:solidFill>
              </a:rPr>
              <a:t> but Netscape changed its name to JavaScript, possibly because of the excitement being generated by Java. </a:t>
            </a:r>
            <a:endParaRPr/>
          </a:p>
          <a:p>
            <a:pPr indent="-228600" lvl="0" marL="228600" rtl="0" algn="just">
              <a:lnSpc>
                <a:spcPct val="150000"/>
              </a:lnSpc>
              <a:spcBef>
                <a:spcPts val="1000"/>
              </a:spcBef>
              <a:spcAft>
                <a:spcPts val="0"/>
              </a:spcAft>
              <a:buSzPts val="2600"/>
              <a:buChar char="•"/>
            </a:pPr>
            <a:r>
              <a:rPr b="0" i="0" lang="en-US">
                <a:solidFill>
                  <a:srgbClr val="000000"/>
                </a:solidFill>
              </a:rPr>
              <a:t>JavaScript made its first appearance in </a:t>
            </a:r>
            <a:r>
              <a:rPr b="0" i="0" lang="en-US">
                <a:solidFill>
                  <a:srgbClr val="FF0000"/>
                </a:solidFill>
              </a:rPr>
              <a:t>Netscape 2.0 </a:t>
            </a:r>
            <a:r>
              <a:rPr b="0" i="0" lang="en-US">
                <a:solidFill>
                  <a:srgbClr val="000000"/>
                </a:solidFill>
              </a:rPr>
              <a:t>in 1995 with the name </a:t>
            </a:r>
            <a:r>
              <a:rPr i="0" lang="en-US">
                <a:solidFill>
                  <a:srgbClr val="FF0000"/>
                </a:solidFill>
              </a:rPr>
              <a:t>LiveScript.</a:t>
            </a:r>
            <a:r>
              <a:rPr b="0" i="0" lang="en-US">
                <a:solidFill>
                  <a:srgbClr val="000000"/>
                </a:solidFill>
              </a:rPr>
              <a:t> The general-purpose core of the language has been embedded in Netscape, Internet Explorer, and other web browsers.</a:t>
            </a:r>
            <a:r>
              <a:rPr lang="en-US"/>
              <a:t>	</a:t>
            </a:r>
            <a:endParaRPr/>
          </a:p>
        </p:txBody>
      </p:sp>
      <p:sp>
        <p:nvSpPr>
          <p:cNvPr id="144" name="Google Shape;144;p7"/>
          <p:cNvSpPr txBox="1"/>
          <p:nvPr>
            <p:ph idx="4294967295"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b="1" lang="en-US" sz="1400">
                <a:solidFill>
                  <a:srgbClr val="FFFFFF"/>
                </a:solidFill>
                <a:latin typeface="Arial"/>
                <a:ea typeface="Arial"/>
                <a:cs typeface="Arial"/>
                <a:sym typeface="Arial"/>
              </a:rPr>
              <a:t>‹#›</a:t>
            </a:fld>
            <a:endParaRPr b="1" sz="1400">
              <a:solidFill>
                <a:srgbClr val="FFFFF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Why to Learn Javascript</a:t>
            </a:r>
            <a:endParaRPr/>
          </a:p>
        </p:txBody>
      </p:sp>
      <p:sp>
        <p:nvSpPr>
          <p:cNvPr id="150" name="Google Shape;150;p8"/>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Javascript is the most popular programming language in the world and that makes it a programmer’s great choice. </a:t>
            </a:r>
            <a:endParaRPr/>
          </a:p>
          <a:p>
            <a:pPr indent="-228600" lvl="0" marL="228600" rtl="0" algn="just">
              <a:lnSpc>
                <a:spcPct val="150000"/>
              </a:lnSpc>
              <a:spcBef>
                <a:spcPts val="1000"/>
              </a:spcBef>
              <a:spcAft>
                <a:spcPts val="0"/>
              </a:spcAft>
              <a:buSzPts val="2600"/>
              <a:buChar char="•"/>
            </a:pPr>
            <a:r>
              <a:rPr lang="en-US"/>
              <a:t>Once you learnt Javascript, it helps you developing great front-end as well as back-end softwares using different Javascript based frameworks like jQuery, Node.JS etc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9"/>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Why to Learn Javascript</a:t>
            </a:r>
            <a:endParaRPr/>
          </a:p>
        </p:txBody>
      </p:sp>
      <p:sp>
        <p:nvSpPr>
          <p:cNvPr id="156" name="Google Shape;156;p9"/>
          <p:cNvSpPr txBox="1"/>
          <p:nvPr>
            <p:ph idx="1" type="body"/>
          </p:nvPr>
        </p:nvSpPr>
        <p:spPr>
          <a:xfrm>
            <a:off x="471054" y="1198415"/>
            <a:ext cx="8229601" cy="5587584"/>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Javascript is everywhere, it comes installed on every modern web browser and so to learn Javascript you really do not need any special environment setup. </a:t>
            </a:r>
            <a:endParaRPr/>
          </a:p>
          <a:p>
            <a:pPr indent="-228600" lvl="0" marL="228600" rtl="0" algn="just">
              <a:lnSpc>
                <a:spcPct val="150000"/>
              </a:lnSpc>
              <a:spcBef>
                <a:spcPts val="1000"/>
              </a:spcBef>
              <a:spcAft>
                <a:spcPts val="0"/>
              </a:spcAft>
              <a:buSzPts val="2600"/>
              <a:buChar char="•"/>
            </a:pPr>
            <a:r>
              <a:rPr lang="en-US"/>
              <a:t>For example Chrome, Mozilla Firefox , Safari and every browser you know as of today, supports Javascript.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2020-12-18T18:59:12Z</dcterms:created>
  <dc:creator>Sonu Singh Rajpoot</dc:creator>
</cp:coreProperties>
</file>