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Book Antiqu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g+BSvtRT35UjiRkowxbX4xlVd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81A7E-79EF-4164-B24C-5BE409C8FDDC}">
  <a:tblStyle styleId="{BC181A7E-79EF-4164-B24C-5BE409C8FD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.fntdata"/><Relationship Id="rId20" Type="http://schemas.openxmlformats.org/officeDocument/2006/relationships/slide" Target="slides/slide15.xml"/><Relationship Id="rId42" Type="http://schemas.openxmlformats.org/officeDocument/2006/relationships/font" Target="fonts/BookAntiqua-boldItalic.fntdata"/><Relationship Id="rId41" Type="http://schemas.openxmlformats.org/officeDocument/2006/relationships/font" Target="fonts/BookAntiqu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is Web Technology Important? - Eternal Organizer" id="12" name="Google Shape;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7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/>
          <p:nvPr/>
        </p:nvSpPr>
        <p:spPr>
          <a:xfrm>
            <a:off x="-6688" y="0"/>
            <a:ext cx="9144000" cy="6858000"/>
          </a:xfrm>
          <a:prstGeom prst="rect">
            <a:avLst/>
          </a:prstGeom>
          <a:gradFill>
            <a:gsLst>
              <a:gs pos="0">
                <a:srgbClr val="3A6FCD">
                  <a:alpha val="15686"/>
                </a:srgbClr>
              </a:gs>
              <a:gs pos="54000">
                <a:srgbClr val="ED7D31">
                  <a:alpha val="20784"/>
                </a:srgbClr>
              </a:gs>
              <a:gs pos="96000">
                <a:srgbClr val="DBDBDB"/>
              </a:gs>
              <a:gs pos="100000">
                <a:srgbClr val="DBDB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5"/>
          <p:cNvSpPr/>
          <p:nvPr/>
        </p:nvSpPr>
        <p:spPr>
          <a:xfrm rot="10800000">
            <a:off x="1175712" y="6183220"/>
            <a:ext cx="2916000" cy="540000"/>
          </a:xfrm>
          <a:custGeom>
            <a:rect b="b" l="l" r="r" t="t"/>
            <a:pathLst>
              <a:path extrusionOk="0" h="723275" w="2957219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5"/>
          <p:cNvSpPr txBox="1"/>
          <p:nvPr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0" y="1037060"/>
            <a:ext cx="3028950" cy="830997"/>
          </a:xfrm>
          <a:prstGeom prst="round1Rect">
            <a:avLst>
              <a:gd fmla="val 26743" name="adj"/>
            </a:avLst>
          </a:prstGeom>
          <a:solidFill>
            <a:schemeClr val="lt1"/>
          </a:solidFill>
          <a:ln cap="flat" cmpd="sng" w="38100">
            <a:solidFill>
              <a:srgbClr val="2A3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ECAP472</a:t>
            </a:r>
            <a:endParaRPr/>
          </a:p>
        </p:txBody>
      </p:sp>
      <p:grpSp>
        <p:nvGrpSpPr>
          <p:cNvPr id="17" name="Google Shape;17;p35"/>
          <p:cNvGrpSpPr/>
          <p:nvPr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8" name="Google Shape;18;p35"/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fmla="val 28439" name="adj"/>
              </a:avLst>
            </a:prstGeom>
            <a:solidFill>
              <a:srgbClr val="2A3249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5"/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small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Technologies</a:t>
              </a:r>
              <a:endParaRPr/>
            </a:p>
          </p:txBody>
        </p:sp>
      </p:grpSp>
      <p:grpSp>
        <p:nvGrpSpPr>
          <p:cNvPr id="20" name="Google Shape;20;p35"/>
          <p:cNvGrpSpPr/>
          <p:nvPr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21" name="Google Shape;21;p35"/>
            <p:cNvSpPr/>
            <p:nvPr/>
          </p:nvSpPr>
          <p:spPr>
            <a:xfrm>
              <a:off x="426720" y="4566444"/>
              <a:ext cx="4084544" cy="540000"/>
            </a:xfrm>
            <a:custGeom>
              <a:rect b="b" l="l" r="r" t="t"/>
              <a:pathLst>
                <a:path extrusionOk="0" h="723275" w="2957219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 txBox="1"/>
            <p:nvPr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Dr. Pritpal Singh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>
  <p:cSld name="Learning Outcome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0" y="0"/>
            <a:ext cx="9144000" cy="2171700"/>
          </a:xfrm>
          <a:prstGeom prst="rect">
            <a:avLst/>
          </a:prstGeom>
          <a:gradFill>
            <a:gsLst>
              <a:gs pos="0">
                <a:srgbClr val="9CC2E5"/>
              </a:gs>
              <a:gs pos="39000">
                <a:srgbClr val="174B8B"/>
              </a:gs>
              <a:gs pos="78000">
                <a:srgbClr val="00206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6" name="Google Shape;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412" y="38411"/>
            <a:ext cx="2094875" cy="209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36"/>
          <p:cNvSpPr txBox="1"/>
          <p:nvPr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  <p:sp>
        <p:nvSpPr>
          <p:cNvPr id="28" name="Google Shape;28;p36"/>
          <p:cNvSpPr txBox="1"/>
          <p:nvPr/>
        </p:nvSpPr>
        <p:spPr>
          <a:xfrm>
            <a:off x="628650" y="317200"/>
            <a:ext cx="2800350" cy="15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BF1CF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8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gradFill>
          <a:gsLst>
            <a:gs pos="0">
              <a:srgbClr val="002060"/>
            </a:gs>
            <a:gs pos="31000">
              <a:srgbClr val="002060"/>
            </a:gs>
            <a:gs pos="56648">
              <a:srgbClr val="25467F"/>
            </a:gs>
            <a:gs pos="84000">
              <a:srgbClr val="284982"/>
            </a:gs>
            <a:gs pos="100000">
              <a:srgbClr val="4F72A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html5-tutoria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avatpoint.com/html-header-tag" TargetMode="External"/><Relationship Id="rId4" Type="http://schemas.openxmlformats.org/officeDocument/2006/relationships/hyperlink" Target="https://www.javatpoint.com/html-footer-tag" TargetMode="External"/><Relationship Id="rId9" Type="http://schemas.openxmlformats.org/officeDocument/2006/relationships/hyperlink" Target="https://www.javatpoint.com/html-tutorial" TargetMode="External"/><Relationship Id="rId5" Type="http://schemas.openxmlformats.org/officeDocument/2006/relationships/hyperlink" Target="https://www.javatpoint.com/html-audio" TargetMode="External"/><Relationship Id="rId6" Type="http://schemas.openxmlformats.org/officeDocument/2006/relationships/hyperlink" Target="https://www.javatpoint.com/html-video" TargetMode="External"/><Relationship Id="rId7" Type="http://schemas.openxmlformats.org/officeDocument/2006/relationships/hyperlink" Target="https://www.javatpoint.com/html-main-tag" TargetMode="External"/><Relationship Id="rId8" Type="http://schemas.openxmlformats.org/officeDocument/2006/relationships/hyperlink" Target="https://www.javatpoint.com/what-is-world-wide-web" TargetMode="Externa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html5-tutoria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vatpoint.com/html-header-tag" TargetMode="External"/><Relationship Id="rId4" Type="http://schemas.openxmlformats.org/officeDocument/2006/relationships/hyperlink" Target="https://www.javatpoint.com/html-footer-tag" TargetMode="External"/><Relationship Id="rId9" Type="http://schemas.openxmlformats.org/officeDocument/2006/relationships/hyperlink" Target="https://www.javatpoint.com/html-tutorial" TargetMode="External"/><Relationship Id="rId5" Type="http://schemas.openxmlformats.org/officeDocument/2006/relationships/hyperlink" Target="https://www.javatpoint.com/html-audio" TargetMode="External"/><Relationship Id="rId6" Type="http://schemas.openxmlformats.org/officeDocument/2006/relationships/hyperlink" Target="https://www.javatpoint.com/html-video" TargetMode="External"/><Relationship Id="rId7" Type="http://schemas.openxmlformats.org/officeDocument/2006/relationships/hyperlink" Target="https://www.javatpoint.com/html-main-tag" TargetMode="External"/><Relationship Id="rId8" Type="http://schemas.openxmlformats.org/officeDocument/2006/relationships/hyperlink" Target="https://www.javatpoint.com/what-is-world-wide-web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html5-tutoria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avatpoint.com/html-header-tag" TargetMode="External"/><Relationship Id="rId4" Type="http://schemas.openxmlformats.org/officeDocument/2006/relationships/hyperlink" Target="https://www.javatpoint.com/html-footer-tag" TargetMode="External"/><Relationship Id="rId9" Type="http://schemas.openxmlformats.org/officeDocument/2006/relationships/hyperlink" Target="https://www.javatpoint.com/html-tutorial" TargetMode="External"/><Relationship Id="rId5" Type="http://schemas.openxmlformats.org/officeDocument/2006/relationships/hyperlink" Target="https://www.javatpoint.com/html-audio" TargetMode="External"/><Relationship Id="rId6" Type="http://schemas.openxmlformats.org/officeDocument/2006/relationships/hyperlink" Target="https://www.javatpoint.com/html-video" TargetMode="External"/><Relationship Id="rId7" Type="http://schemas.openxmlformats.org/officeDocument/2006/relationships/hyperlink" Target="https://www.javatpoint.com/html-main-tag" TargetMode="External"/><Relationship Id="rId8" Type="http://schemas.openxmlformats.org/officeDocument/2006/relationships/hyperlink" Target="https://www.javatpoint.com/what-is-world-wide-we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HTML5 supports new types of form controls</a:t>
            </a:r>
            <a:r>
              <a:rPr b="0" i="0" lang="en-US">
                <a:solidFill>
                  <a:srgbClr val="000000"/>
                </a:solidFill>
              </a:rPr>
              <a:t>, such as </a:t>
            </a:r>
            <a:r>
              <a:rPr b="1" i="0" lang="en-US">
                <a:solidFill>
                  <a:srgbClr val="000000"/>
                </a:solidFill>
              </a:rPr>
              <a:t>date</a:t>
            </a:r>
            <a:r>
              <a:rPr b="0" i="0" lang="en-US">
                <a:solidFill>
                  <a:srgbClr val="000000"/>
                </a:solidFill>
              </a:rPr>
              <a:t> and </a:t>
            </a:r>
            <a:r>
              <a:rPr b="1" i="0" lang="en-US">
                <a:solidFill>
                  <a:srgbClr val="000000"/>
                </a:solidFill>
              </a:rPr>
              <a:t>time, email, number, category, title, Url, search, etc.</a:t>
            </a:r>
            <a:endParaRPr b="0" i="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D8D8D8"/>
                </a:solidFill>
              </a:rPr>
              <a:t>Many elements have been introduced in HTML5. Some of the most important are </a:t>
            </a:r>
            <a:r>
              <a:rPr b="1" i="0" lang="en-US">
                <a:solidFill>
                  <a:srgbClr val="D8D8D8"/>
                </a:solidFill>
              </a:rPr>
              <a:t>time, audio, description, embed, fig, shape, footer, article, canvas, navy, output, section, source, track, video</a:t>
            </a:r>
            <a:r>
              <a:rPr b="0" i="0" lang="en-US">
                <a:solidFill>
                  <a:srgbClr val="D8D8D8"/>
                </a:solidFill>
              </a:rPr>
              <a:t>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HTML5 supports new types of form controls</a:t>
            </a:r>
            <a:r>
              <a:rPr b="0" i="0" lang="en-US">
                <a:solidFill>
                  <a:srgbClr val="000000"/>
                </a:solidFill>
              </a:rPr>
              <a:t>, such as </a:t>
            </a:r>
            <a:r>
              <a:rPr b="1" i="0" lang="en-US">
                <a:solidFill>
                  <a:srgbClr val="000000"/>
                </a:solidFill>
              </a:rPr>
              <a:t>date</a:t>
            </a:r>
            <a:r>
              <a:rPr b="0" i="0" lang="en-US">
                <a:solidFill>
                  <a:srgbClr val="000000"/>
                </a:solidFill>
              </a:rPr>
              <a:t> and </a:t>
            </a:r>
            <a:r>
              <a:rPr b="1" i="0" lang="en-US">
                <a:solidFill>
                  <a:srgbClr val="000000"/>
                </a:solidFill>
              </a:rPr>
              <a:t>time, email, number, category, title, Url, search, etc.</a:t>
            </a:r>
            <a:endParaRPr b="0" i="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Many elements have been introduced in HTML5. Some of the most important are </a:t>
            </a:r>
            <a:r>
              <a:rPr b="1" i="0" lang="en-US">
                <a:solidFill>
                  <a:srgbClr val="000000"/>
                </a:solidFill>
              </a:rPr>
              <a:t>time, audio, description, embed, fig, shape, footer, article, canvas, navy, output, section, source, track, video</a:t>
            </a:r>
            <a:r>
              <a:rPr b="0" i="0" lang="en-US">
                <a:solidFill>
                  <a:srgbClr val="000000"/>
                </a:solidFill>
              </a:rPr>
              <a:t>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Difference between Html and Html5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12"/>
          <p:cNvGraphicFramePr/>
          <p:nvPr/>
        </p:nvGraphicFramePr>
        <p:xfrm>
          <a:off x="200025" y="12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{BC181A7E-79EF-4164-B24C-5BE409C8FDDC}</a:tableStyleId>
              </a:tblPr>
              <a:tblGrid>
                <a:gridCol w="2066925"/>
                <a:gridCol w="3267075"/>
                <a:gridCol w="3235900"/>
              </a:tblGrid>
              <a:tr h="7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/>
                    </a:p>
                  </a:txBody>
                  <a:tcPr marT="49000" marB="49000" marR="49000" marL="49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endParaRPr/>
                    </a:p>
                  </a:txBody>
                  <a:tcPr marT="49000" marB="49000" marR="49000" marL="49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/>
                    </a:p>
                  </a:txBody>
                  <a:tcPr marT="49000" marB="49000" marR="49000" marL="49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hypertext markup language (HTML) is the primary language for developing web pages.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 is a new version of HTML with new functionalities with markup language with Internet technologies.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476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Multimedia support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 in </a:t>
                      </a:r>
                      <a:r>
                        <a:rPr b="1" lang="en-US" sz="20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en-US" sz="20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does not have support for video and audio.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supports both video and audio.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15592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HTML browser uses cache memory as temporary storage.</a:t>
                      </a:r>
                      <a:endParaRPr/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 has the storage options like:</a:t>
                      </a: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 cache, SQL database,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and </a:t>
                      </a: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storage.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675" marB="32675" marR="32675" marL="32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3" name="Google Shape;173;p12"/>
          <p:cNvCxnSpPr/>
          <p:nvPr/>
        </p:nvCxnSpPr>
        <p:spPr>
          <a:xfrm flipH="1" rot="10800000">
            <a:off x="7143750" y="3019425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2"/>
          <p:cNvCxnSpPr/>
          <p:nvPr/>
        </p:nvCxnSpPr>
        <p:spPr>
          <a:xfrm flipH="1" rot="10800000">
            <a:off x="6553200" y="4181475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2"/>
          <p:cNvCxnSpPr/>
          <p:nvPr/>
        </p:nvCxnSpPr>
        <p:spPr>
          <a:xfrm flipH="1" rot="10800000">
            <a:off x="6381750" y="6081712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Difference between Html and Html5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Content</a:t>
            </a:r>
            <a:endParaRPr/>
          </a:p>
        </p:txBody>
      </p:sp>
      <p:graphicFrame>
        <p:nvGraphicFramePr>
          <p:cNvPr id="182" name="Google Shape;182;p13"/>
          <p:cNvGraphicFramePr/>
          <p:nvPr/>
        </p:nvGraphicFramePr>
        <p:xfrm>
          <a:off x="214888" y="13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{BC181A7E-79EF-4164-B24C-5BE409C8FDDC}</a:tableStyleId>
              </a:tblPr>
              <a:tblGrid>
                <a:gridCol w="1985375"/>
                <a:gridCol w="3124200"/>
                <a:gridCol w="3619500"/>
              </a:tblGrid>
              <a:tr h="22164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Browser compatibility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 is compatible with almost all browsers because it has been present for a long time, and the browser made modifications to support all the features.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HTML5, we have many new tags, elements, and some tags that have been 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removed/modified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so only some browsers are fully compatible with 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15533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Graphics support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HTML, vector graphics are possible with tools Like</a:t>
                      </a:r>
                      <a:r>
                        <a:rPr b="1"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Silver light, Adobe Flash, VML,</a:t>
                      </a: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etc.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HTML5, vector graphics are supported by default.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84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Threading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HTML, the browser interface and JavaScript running in the same thread.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HTML5 has the JavaScript Web Worker API, which allows the browser interface to run in multiple threads.</a:t>
                      </a:r>
                      <a:endParaRPr/>
                    </a:p>
                  </a:txBody>
                  <a:tcPr marT="23625" marB="23625" marR="23625" marL="236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cxnSp>
        <p:nvCxnSpPr>
          <p:cNvPr id="183" name="Google Shape;183;p13"/>
          <p:cNvCxnSpPr/>
          <p:nvPr/>
        </p:nvCxnSpPr>
        <p:spPr>
          <a:xfrm flipH="1" rot="10800000">
            <a:off x="5972175" y="2924175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13"/>
          <p:cNvCxnSpPr/>
          <p:nvPr/>
        </p:nvCxnSpPr>
        <p:spPr>
          <a:xfrm flipH="1" rot="10800000">
            <a:off x="6105525" y="4357687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3"/>
          <p:cNvCxnSpPr/>
          <p:nvPr/>
        </p:nvCxnSpPr>
        <p:spPr>
          <a:xfrm flipH="1" rot="10800000">
            <a:off x="6343650" y="6573836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Difference between Html and Html5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Content</a:t>
            </a:r>
            <a:endParaRPr/>
          </a:p>
        </p:txBody>
      </p:sp>
      <p:graphicFrame>
        <p:nvGraphicFramePr>
          <p:cNvPr id="192" name="Google Shape;192;p14"/>
          <p:cNvGraphicFramePr/>
          <p:nvPr/>
        </p:nvGraphicFramePr>
        <p:xfrm>
          <a:off x="36195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{BC181A7E-79EF-4164-B24C-5BE409C8FDDC}</a:tableStyleId>
              </a:tblPr>
              <a:tblGrid>
                <a:gridCol w="2209800"/>
                <a:gridCol w="3537575"/>
                <a:gridCol w="2834650"/>
              </a:tblGrid>
              <a:tr h="22070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 type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Doctype declaration in html is too long</a:t>
                      </a:r>
                      <a:b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 DOCTYPE HTML PUBLIC "- // W3C // DTD HTML 4.01 // EN" "http://www.w3.org/TR/html4/strict.dtd"&gt;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DOCTYPE declaration in html5 is very simple "&lt;! DOCTYPE html&gt;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1711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Encoding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encoding in HTML is too long.</a:t>
                      </a:r>
                      <a:b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 DOCTYPE HTML PUBLIC "- // W3C // DTD HTML 4.0 Transitional // EN"&gt;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encoding declaration is simple &lt;meta charset = "UTF-8"&gt;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6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Multimedia support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 and video are not the part of HTML4.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 and video are essential parts of HTML5,like: </a:t>
                      </a: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&lt;Audio&gt;, &lt;Video&gt;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25900" marB="25900" marR="25900" marL="25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cxnSp>
        <p:nvCxnSpPr>
          <p:cNvPr id="193" name="Google Shape;193;p14"/>
          <p:cNvCxnSpPr/>
          <p:nvPr/>
        </p:nvCxnSpPr>
        <p:spPr>
          <a:xfrm flipH="1" rot="10800000">
            <a:off x="6705600" y="2428875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14"/>
          <p:cNvCxnSpPr/>
          <p:nvPr/>
        </p:nvCxnSpPr>
        <p:spPr>
          <a:xfrm flipH="1" rot="10800000">
            <a:off x="6705600" y="4572000"/>
            <a:ext cx="476250" cy="3333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Explanation of Page Structure </a:t>
            </a:r>
            <a:endParaRPr/>
          </a:p>
        </p:txBody>
      </p:sp>
      <p:pic>
        <p:nvPicPr>
          <p:cNvPr descr="HTML Introduction - GeeksforGeeks"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455" y="1437886"/>
            <a:ext cx="7349939" cy="51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Tables </a:t>
            </a:r>
            <a:r>
              <a:rPr lang="en-US" sz="3600"/>
              <a:t>The &lt;table&gt;…&lt;/table&gt;</a:t>
            </a:r>
            <a:endParaRPr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Attributes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background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bgcolor</a:t>
            </a:r>
            <a:endParaRPr sz="24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border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cellspacing</a:t>
            </a:r>
            <a:endParaRPr sz="24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cellpadding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width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height</a:t>
            </a:r>
            <a:endParaRPr/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483" y="2829804"/>
            <a:ext cx="4524375" cy="179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The &lt;tr&gt;…&lt;/tr&gt;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257175" y="1362075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Defines a table row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Structural tag only (no content)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Attributes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align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bgcolor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See the source image"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486" y="3450321"/>
            <a:ext cx="418147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7"/>
          <p:cNvCxnSpPr/>
          <p:nvPr/>
        </p:nvCxnSpPr>
        <p:spPr>
          <a:xfrm flipH="1" rot="10800000">
            <a:off x="2995247" y="4255182"/>
            <a:ext cx="671513" cy="43815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The &lt;td&gt;…&lt;/td&gt;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61951" y="1295400"/>
            <a:ext cx="841629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Defines a data cell in a table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Can contain any content, including another, nested table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See the source image"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69" y="3510622"/>
            <a:ext cx="418147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8"/>
          <p:cNvCxnSpPr/>
          <p:nvPr/>
        </p:nvCxnSpPr>
        <p:spPr>
          <a:xfrm flipH="1">
            <a:off x="6417687" y="2966378"/>
            <a:ext cx="823913" cy="38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247650" y="0"/>
            <a:ext cx="8782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</a:t>
            </a:r>
            <a:r>
              <a:rPr b="0" i="0" lang="en-US">
                <a:solidFill>
                  <a:schemeClr val="lt1"/>
                </a:solidFill>
              </a:rPr>
              <a:t>owspan and 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="0" i="0" lang="en-US">
                <a:solidFill>
                  <a:schemeClr val="lt1"/>
                </a:solidFill>
              </a:rPr>
              <a:t>olspan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247651" y="1295400"/>
            <a:ext cx="4591636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>
                <a:solidFill>
                  <a:srgbClr val="000000"/>
                </a:solidFill>
              </a:rPr>
              <a:t>The rowspan and colspan are &lt;td&gt; tag attributes.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>
                <a:solidFill>
                  <a:srgbClr val="000000"/>
                </a:solidFill>
              </a:rPr>
              <a:t>These are used to specify the number of rows or columns a cell should span.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>
                <a:solidFill>
                  <a:srgbClr val="000000"/>
                </a:solidFill>
              </a:rPr>
              <a:t>The rowspan attribute is for rows as well as the colspan attribute is for columns.</a:t>
            </a:r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140" y="2556804"/>
            <a:ext cx="3524250" cy="305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b="0" i="0" lang="en-US" sz="2400">
                <a:solidFill>
                  <a:srgbClr val="1F1F1F"/>
                </a:solidFill>
              </a:rPr>
              <a:t>go over relevant history  of HTML and difference of HTML vs HTML5.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1F1F1F"/>
                </a:solidFill>
              </a:rPr>
              <a:t>understand anatomy of Html tag  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practical implementation of </a:t>
            </a:r>
            <a:r>
              <a:rPr b="0" i="0" lang="en-US" sz="2000">
                <a:solidFill>
                  <a:srgbClr val="000000"/>
                </a:solidFill>
              </a:rPr>
              <a:t>HTML &lt;table&gt; Tag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R</a:t>
            </a:r>
            <a:r>
              <a:rPr b="0" i="0" lang="en-US">
                <a:solidFill>
                  <a:schemeClr val="lt1"/>
                </a:solidFill>
              </a:rPr>
              <a:t>owspan and 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="0" i="0" lang="en-US">
                <a:solidFill>
                  <a:schemeClr val="lt1"/>
                </a:solidFill>
              </a:rPr>
              <a:t>olspan</a:t>
            </a:r>
            <a:endParaRPr/>
          </a:p>
        </p:txBody>
      </p:sp>
      <p:pic>
        <p:nvPicPr>
          <p:cNvPr descr="See the source image" id="236" name="Google Shape;2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2143125"/>
            <a:ext cx="6329700" cy="24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&lt;td colspan …&gt; Example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61829" l="13281" r="6249" t="17741"/>
          <a:stretch/>
        </p:blipFill>
        <p:spPr>
          <a:xfrm>
            <a:off x="647700" y="1714500"/>
            <a:ext cx="7848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762000" y="3505200"/>
            <a:ext cx="7772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&lt;td 	colspan=“2”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bgcolor=“blue”&gt;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</p:txBody>
      </p:sp>
      <p:cxnSp>
        <p:nvCxnSpPr>
          <p:cNvPr id="244" name="Google Shape;244;p21"/>
          <p:cNvCxnSpPr/>
          <p:nvPr/>
        </p:nvCxnSpPr>
        <p:spPr>
          <a:xfrm>
            <a:off x="1828800" y="1285875"/>
            <a:ext cx="590550" cy="4286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&lt;td rowspan …&gt; Example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800100" y="3505200"/>
            <a:ext cx="7772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&lt;td 	rowspan=“2”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bgcolor=“blue”&gt;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&lt;/td&gt;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63979" l="13281" r="7030" t="17740"/>
          <a:stretch/>
        </p:blipFill>
        <p:spPr>
          <a:xfrm>
            <a:off x="590550" y="1625600"/>
            <a:ext cx="7772400" cy="12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2"/>
          <p:cNvCxnSpPr/>
          <p:nvPr/>
        </p:nvCxnSpPr>
        <p:spPr>
          <a:xfrm>
            <a:off x="800100" y="1276350"/>
            <a:ext cx="685800" cy="3492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&lt;th&gt;…&lt;/th&gt;</a:t>
            </a:r>
            <a:endParaRPr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361950" y="1295400"/>
            <a:ext cx="4252253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Defines a header cell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Acts just like a &lt;td&gt;…&lt;/td&gt;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text is normally centered vertically and horizontally AND the text is bold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Attributes are the same as &lt;td&gt;…&lt;/td&gt;</a:t>
            </a:r>
            <a:endParaRPr/>
          </a:p>
        </p:txBody>
      </p:sp>
      <p:pic>
        <p:nvPicPr>
          <p:cNvPr descr="See the source image"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369" y="2701729"/>
            <a:ext cx="3784209" cy="24198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&lt;th&gt;…&lt;/th&gt; Example</a:t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762000" y="3505200"/>
            <a:ext cx="7772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&lt;th&gt;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Table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&lt;/th&gt;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&lt;th&gt;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&lt;/th&gt;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 b="65054" l="13281" r="7030" t="17740"/>
          <a:stretch/>
        </p:blipFill>
        <p:spPr>
          <a:xfrm>
            <a:off x="762000" y="1905000"/>
            <a:ext cx="77724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 sz="3600"/>
              <a:t>&lt;caption&gt;…&lt;/caption&gt;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Provides a summary of the table’s purpose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MUST immediately follow &lt;table&gt;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Attributes: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align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 sz="3600"/>
              <a:t>&lt;caption&gt;…&lt;/caption&gt; Example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657664" y="4070762"/>
            <a:ext cx="7724775" cy="278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&lt;caption	align=“center”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summary=“Long Description goes here”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valign="bottom"&gt;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Figure 1: Hexadecimal Conversions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&lt;/caption&gt;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53226" l="5469" r="6250" t="13440"/>
          <a:stretch/>
        </p:blipFill>
        <p:spPr>
          <a:xfrm>
            <a:off x="952500" y="1674018"/>
            <a:ext cx="7239000" cy="198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266700" y="343171"/>
            <a:ext cx="8982075" cy="851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 sz="2800">
                <a:solidFill>
                  <a:schemeClr val="lt1"/>
                </a:solidFill>
              </a:rPr>
              <a:t>HTML </a:t>
            </a:r>
            <a:r>
              <a:rPr b="0" i="0" lang="en-US" sz="3100">
                <a:solidFill>
                  <a:schemeClr val="lt1"/>
                </a:solidFill>
              </a:rPr>
              <a:t>Table</a:t>
            </a:r>
            <a:r>
              <a:rPr b="0" i="0" lang="en-US" sz="2800">
                <a:solidFill>
                  <a:schemeClr val="lt1"/>
                </a:solidFill>
              </a:rPr>
              <a:t> Padding &amp; Spacing</a:t>
            </a:r>
            <a:br>
              <a:rPr b="0" i="0" lang="en-US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295423" y="1419225"/>
            <a:ext cx="420624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Cell padding is the space between the cell edges and the cell content.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By default the padding is set to 0.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Cell spacing is the space between each cell.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By default the space is set to 2 pixels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Html: Difference between cell spacing and cell padding - Stack Overflow"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461" y="2486465"/>
            <a:ext cx="3223713" cy="2740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What is Cellpadding?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361950" y="1295400"/>
            <a:ext cx="837408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It only associates with individual (single) cells.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Using Cellpadding, one can easily control the white space present between a cell border and the content present in it.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It is a very effective method.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What is Cellpadding?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It has a default value of 1.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One can create Cellpadding using the tag of HTML &lt;table&gt;.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Here, we set the type of attribute to </a:t>
            </a:r>
            <a:r>
              <a:rPr b="0" i="1" lang="en-US"/>
              <a:t>cellpadding</a:t>
            </a:r>
            <a:r>
              <a:rPr b="0" i="0" lang="en-US"/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2"/>
            <a:ext cx="9144004" cy="6857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3002722" y="163820"/>
            <a:ext cx="4059260" cy="69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 History 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6343350" y="6731158"/>
            <a:ext cx="2202462" cy="36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-195856" lvl="0" marL="311045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Font typeface="Arial"/>
              <a:buNone/>
            </a:pPr>
            <a:r>
              <a:t/>
            </a:r>
            <a:endParaRPr sz="1814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Introduction to HTML5. History of HTML HTML first published – Tim  Berners-Lee HTML 2.0 HTML 3.2 HTML 4.01 XHTML 1.0 XHTML ppt download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686" y="1109594"/>
            <a:ext cx="7150945" cy="5710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What is Cellspacing?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61951" y="1295400"/>
            <a:ext cx="843035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It associates with multiple cells- not just a single one.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Using Cellspacing, you can set the spaces between various cells.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It is comparatively less effective than the process of cell padding.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What is Cellspacing?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361951" y="1295400"/>
            <a:ext cx="843035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In this case, the spacing value by default becomes 2.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One can easily create Cellspacing by using the tag of HTML &lt;table&gt;.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/>
              <a:t>Here, we set the type of attribute to </a:t>
            </a:r>
            <a:r>
              <a:rPr b="0" i="1" lang="en-US"/>
              <a:t>cellspacing</a:t>
            </a:r>
            <a:r>
              <a:rPr b="0" i="0" lang="en-US"/>
              <a:t>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4294967295" type="body"/>
          </p:nvPr>
        </p:nvSpPr>
        <p:spPr>
          <a:xfrm>
            <a:off x="561975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t/>
            </a:r>
            <a:endParaRPr sz="8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8800"/>
              <a:t>Practical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HTML5 is more complete and easier than </a:t>
            </a:r>
            <a:r>
              <a:rPr b="1" i="0" lang="en-US" sz="2400"/>
              <a:t>HTML4</a:t>
            </a:r>
            <a:r>
              <a:rPr b="0" i="0" lang="en-US" sz="2400"/>
              <a:t>, it has lots of new tags like </a:t>
            </a:r>
            <a:r>
              <a:rPr b="1" i="0" lang="en-US" sz="2400" u="sng" strike="noStrike">
                <a:solidFill>
                  <a:srgbClr val="008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&lt;header&gt;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&lt;footer&gt;</a:t>
            </a:r>
            <a:r>
              <a:rPr b="1" i="0" lang="en-US" sz="2400">
                <a:solidFill>
                  <a:srgbClr val="333333"/>
                </a:solidFill>
              </a:rPr>
              <a:t>, </a:t>
            </a:r>
            <a:r>
              <a:rPr b="1" i="0" lang="en-US" sz="2400"/>
              <a:t>&lt;navy&gt;, </a:t>
            </a:r>
            <a:r>
              <a:rPr b="1" i="0" lang="en-US" sz="2400" u="sng" strike="noStrike">
                <a:solidFill>
                  <a:srgbClr val="008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&lt;Audio&gt;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&lt;video&gt;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&lt;main&gt;</a:t>
            </a:r>
            <a:r>
              <a:rPr b="0" i="0" lang="en-US" sz="2400">
                <a:solidFill>
                  <a:srgbClr val="333333"/>
                </a:solidFill>
              </a:rPr>
              <a:t> 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0" i="0" lang="en-US" sz="2400">
                <a:solidFill>
                  <a:srgbClr val="BFBFBF"/>
                </a:solidFill>
              </a:rPr>
              <a:t>It also supports graphics.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0" i="0" lang="en-US" sz="2400">
                <a:solidFill>
                  <a:srgbClr val="BFBFBF"/>
                </a:solidFill>
              </a:rPr>
              <a:t>HTML is referred to as the </a:t>
            </a:r>
            <a:r>
              <a:rPr b="1" i="0" lang="en-US" sz="2400">
                <a:solidFill>
                  <a:srgbClr val="BFBFBF"/>
                </a:solidFill>
              </a:rPr>
              <a:t>primary</a:t>
            </a:r>
            <a:r>
              <a:rPr b="0" i="0" lang="en-US" sz="2400">
                <a:solidFill>
                  <a:srgbClr val="BFBFBF"/>
                </a:solidFill>
              </a:rPr>
              <a:t> language of the </a:t>
            </a:r>
            <a:r>
              <a:rPr b="1" i="0" lang="en-US" sz="2400" u="sng" strike="noStrike">
                <a:solidFill>
                  <a:srgbClr val="BFBFB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Wide Web</a:t>
            </a:r>
            <a:r>
              <a:rPr b="1" i="0" lang="en-US" sz="2400">
                <a:solidFill>
                  <a:srgbClr val="BFBFBF"/>
                </a:solidFill>
              </a:rPr>
              <a:t>. HTML</a:t>
            </a:r>
            <a:r>
              <a:rPr b="0" i="0" lang="en-US" sz="2400">
                <a:solidFill>
                  <a:srgbClr val="BFBFBF"/>
                </a:solidFill>
              </a:rPr>
              <a:t> has many updates over time, and the latest </a:t>
            </a:r>
            <a:r>
              <a:rPr b="1" i="0" lang="en-US" sz="2400" u="sng" strike="noStrike">
                <a:solidFill>
                  <a:srgbClr val="BFBFB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b="0" i="0" lang="en-US" sz="2400">
                <a:solidFill>
                  <a:srgbClr val="BFBFBF"/>
                </a:solidFill>
              </a:rPr>
              <a:t> version is </a:t>
            </a:r>
            <a:r>
              <a:rPr b="1" i="0" lang="en-US" sz="2400" u="sng" strike="noStrike">
                <a:solidFill>
                  <a:srgbClr val="BFBFB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HTML5</a:t>
            </a:r>
            <a:r>
              <a:rPr b="0" i="0" lang="en-US" sz="2400">
                <a:solidFill>
                  <a:srgbClr val="BFBFBF"/>
                </a:solidFill>
              </a:rPr>
              <a:t>. </a:t>
            </a:r>
            <a:endParaRPr sz="2400">
              <a:solidFill>
                <a:srgbClr val="BFBFBF"/>
              </a:solidFill>
            </a:endParaRPr>
          </a:p>
        </p:txBody>
      </p:sp>
      <p:cxnSp>
        <p:nvCxnSpPr>
          <p:cNvPr id="121" name="Google Shape;121;p4"/>
          <p:cNvCxnSpPr/>
          <p:nvPr/>
        </p:nvCxnSpPr>
        <p:spPr>
          <a:xfrm flipH="1">
            <a:off x="4391025" y="3200400"/>
            <a:ext cx="1133475" cy="22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HTML5 is more complete and easier than </a:t>
            </a:r>
            <a:r>
              <a:rPr b="1" i="0" lang="en-US" sz="2400"/>
              <a:t>HTML4</a:t>
            </a:r>
            <a:r>
              <a:rPr b="0" i="0" lang="en-US" sz="2400"/>
              <a:t>, it has lots of new tags like </a:t>
            </a:r>
            <a:r>
              <a:rPr b="1" i="0" lang="en-US" sz="2400" u="sng" strike="noStrike">
                <a:solidFill>
                  <a:srgbClr val="008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&lt;header&gt;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&lt;footer&gt;</a:t>
            </a:r>
            <a:r>
              <a:rPr b="1" i="0" lang="en-US" sz="2400">
                <a:solidFill>
                  <a:srgbClr val="333333"/>
                </a:solidFill>
              </a:rPr>
              <a:t>, </a:t>
            </a:r>
            <a:r>
              <a:rPr b="1" i="0" lang="en-US" sz="2400"/>
              <a:t>&lt;navy&gt;, </a:t>
            </a:r>
            <a:r>
              <a:rPr b="1" i="0" lang="en-US" sz="2400" u="sng" strike="noStrike">
                <a:solidFill>
                  <a:srgbClr val="008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&lt;Audio&gt;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&lt;video&gt;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&lt;main&gt;</a:t>
            </a:r>
            <a:r>
              <a:rPr b="0" i="0" lang="en-US" sz="2400">
                <a:solidFill>
                  <a:srgbClr val="333333"/>
                </a:solidFill>
              </a:rPr>
              <a:t> 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It also supports graphics.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b="0" i="0" lang="en-US" sz="2400">
                <a:solidFill>
                  <a:srgbClr val="D8D8D8"/>
                </a:solidFill>
              </a:rPr>
              <a:t>HTML is referred to as the </a:t>
            </a:r>
            <a:r>
              <a:rPr b="1" i="0" lang="en-US" sz="2400">
                <a:solidFill>
                  <a:srgbClr val="D8D8D8"/>
                </a:solidFill>
              </a:rPr>
              <a:t>primary</a:t>
            </a:r>
            <a:r>
              <a:rPr b="0" i="0" lang="en-US" sz="2400">
                <a:solidFill>
                  <a:srgbClr val="D8D8D8"/>
                </a:solidFill>
              </a:rPr>
              <a:t> language of the </a:t>
            </a:r>
            <a:r>
              <a:rPr b="1" i="0" lang="en-US" sz="2400" u="sng" strike="noStrike">
                <a:solidFill>
                  <a:srgbClr val="D8D8D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Wide Web</a:t>
            </a:r>
            <a:r>
              <a:rPr b="1" i="0" lang="en-US" sz="2400">
                <a:solidFill>
                  <a:srgbClr val="D8D8D8"/>
                </a:solidFill>
              </a:rPr>
              <a:t>. HTML</a:t>
            </a:r>
            <a:r>
              <a:rPr b="0" i="0" lang="en-US" sz="2400">
                <a:solidFill>
                  <a:srgbClr val="D8D8D8"/>
                </a:solidFill>
              </a:rPr>
              <a:t> has many updates over time, and the latest </a:t>
            </a:r>
            <a:r>
              <a:rPr b="1" i="0" lang="en-US" sz="2400" u="sng" strike="noStrike">
                <a:solidFill>
                  <a:srgbClr val="D8D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b="0" i="0" lang="en-US" sz="2400">
                <a:solidFill>
                  <a:srgbClr val="D8D8D8"/>
                </a:solidFill>
              </a:rPr>
              <a:t> version is </a:t>
            </a:r>
            <a:r>
              <a:rPr b="1" i="0" lang="en-US" sz="2400" u="sng" strike="noStrike">
                <a:solidFill>
                  <a:srgbClr val="D8D8D8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HTML5</a:t>
            </a:r>
            <a:r>
              <a:rPr b="0" i="0" lang="en-US" sz="2400">
                <a:solidFill>
                  <a:srgbClr val="D8D8D8"/>
                </a:solidFill>
              </a:rPr>
              <a:t>. </a:t>
            </a:r>
            <a:endParaRPr sz="2400">
              <a:solidFill>
                <a:srgbClr val="D8D8D8"/>
              </a:solidFill>
            </a:endParaRPr>
          </a:p>
        </p:txBody>
      </p:sp>
      <p:cxnSp>
        <p:nvCxnSpPr>
          <p:cNvPr id="128" name="Google Shape;128;p5"/>
          <p:cNvCxnSpPr/>
          <p:nvPr/>
        </p:nvCxnSpPr>
        <p:spPr>
          <a:xfrm flipH="1">
            <a:off x="4391025" y="3200400"/>
            <a:ext cx="1133475" cy="22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HTML5 is more complete and easier than </a:t>
            </a:r>
            <a:r>
              <a:rPr b="1" i="0" lang="en-US" sz="2400"/>
              <a:t>HTML4</a:t>
            </a:r>
            <a:r>
              <a:rPr b="0" i="0" lang="en-US" sz="2400"/>
              <a:t>, it has lots of new tags like </a:t>
            </a:r>
            <a:r>
              <a:rPr b="1" i="0" lang="en-US" sz="2400" u="sng" strike="noStrike">
                <a:solidFill>
                  <a:srgbClr val="008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&lt;header&gt;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&lt;footer&gt;</a:t>
            </a:r>
            <a:r>
              <a:rPr b="1" i="0" lang="en-US" sz="2400">
                <a:solidFill>
                  <a:srgbClr val="333333"/>
                </a:solidFill>
              </a:rPr>
              <a:t>, </a:t>
            </a:r>
            <a:r>
              <a:rPr b="1" i="0" lang="en-US" sz="2400"/>
              <a:t>&lt;navy&gt;, </a:t>
            </a:r>
            <a:r>
              <a:rPr b="1" i="0" lang="en-US" sz="2400" u="sng" strike="noStrike">
                <a:solidFill>
                  <a:srgbClr val="008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&lt;Audio&gt;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&lt;video&gt;</a:t>
            </a:r>
            <a:r>
              <a:rPr b="1" i="0" lang="en-US" sz="2400">
                <a:solidFill>
                  <a:srgbClr val="333333"/>
                </a:solidFill>
              </a:rPr>
              <a:t>, </a:t>
            </a:r>
            <a:r>
              <a:rPr b="1" i="0" lang="en-US" sz="2400" u="sng" strike="noStrike">
                <a:solidFill>
                  <a:srgbClr val="008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&lt;main&gt;</a:t>
            </a:r>
            <a:r>
              <a:rPr b="0" i="0" lang="en-US" sz="2400">
                <a:solidFill>
                  <a:srgbClr val="333333"/>
                </a:solidFill>
              </a:rPr>
              <a:t> 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It also supports graphics.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/>
              <a:t>HTML is referred to as the </a:t>
            </a:r>
            <a:r>
              <a:rPr b="1" i="0" lang="en-US" sz="2400"/>
              <a:t>primary</a:t>
            </a:r>
            <a:r>
              <a:rPr b="0" i="0" lang="en-US" sz="2400"/>
              <a:t> language of the </a:t>
            </a:r>
            <a:r>
              <a:rPr b="1" i="0" lang="en-US" sz="2400" u="sng" strike="noStrike">
                <a:solidFill>
                  <a:srgbClr val="008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Wide Web</a:t>
            </a:r>
            <a:r>
              <a:rPr b="1" i="0" lang="en-US" sz="2400">
                <a:solidFill>
                  <a:srgbClr val="333333"/>
                </a:solidFill>
              </a:rPr>
              <a:t>. </a:t>
            </a:r>
            <a:r>
              <a:rPr b="1" i="0" lang="en-US" sz="2400"/>
              <a:t>HTML</a:t>
            </a:r>
            <a:r>
              <a:rPr b="0" i="0" lang="en-US" sz="2400"/>
              <a:t> has many updates over time, and the latest </a:t>
            </a:r>
            <a:r>
              <a:rPr b="1" i="0" lang="en-US" sz="2400" u="sng" strike="noStrike">
                <a:solidFill>
                  <a:srgbClr val="008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b="0" i="0" lang="en-US" sz="2400"/>
              <a:t> version is </a:t>
            </a:r>
            <a:r>
              <a:rPr b="1" i="0" lang="en-US" sz="2400" u="sng" strike="noStrike">
                <a:solidFill>
                  <a:srgbClr val="008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HTML5</a:t>
            </a:r>
            <a:r>
              <a:rPr b="0" i="0" lang="en-US" sz="2400">
                <a:solidFill>
                  <a:srgbClr val="333333"/>
                </a:solidFill>
              </a:rPr>
              <a:t>. </a:t>
            </a:r>
            <a:endParaRPr sz="2400"/>
          </a:p>
        </p:txBody>
      </p:sp>
      <p:cxnSp>
        <p:nvCxnSpPr>
          <p:cNvPr id="135" name="Google Shape;135;p6"/>
          <p:cNvCxnSpPr/>
          <p:nvPr/>
        </p:nvCxnSpPr>
        <p:spPr>
          <a:xfrm flipH="1">
            <a:off x="4391025" y="3200400"/>
            <a:ext cx="1133475" cy="22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HTML5 supports both </a:t>
            </a:r>
            <a:r>
              <a:rPr b="1" i="0" lang="en-US">
                <a:solidFill>
                  <a:srgbClr val="FF0000"/>
                </a:solidFill>
              </a:rPr>
              <a:t>audio</a:t>
            </a:r>
            <a:r>
              <a:rPr b="0" i="0" lang="en-US">
                <a:solidFill>
                  <a:srgbClr val="FF0000"/>
                </a:solidFill>
              </a:rPr>
              <a:t> and </a:t>
            </a:r>
            <a:r>
              <a:rPr b="1" i="0" lang="en-US">
                <a:solidFill>
                  <a:srgbClr val="FF0000"/>
                </a:solidFill>
              </a:rPr>
              <a:t>video</a:t>
            </a:r>
            <a:r>
              <a:rPr b="0" i="0" lang="en-US">
                <a:solidFill>
                  <a:srgbClr val="FF0000"/>
                </a:solidFill>
              </a:rPr>
              <a:t> 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D8D8D8"/>
                </a:solidFill>
              </a:rPr>
              <a:t>HTML cannot allow JavaScript to run within the web browser, while </a:t>
            </a:r>
            <a:r>
              <a:rPr b="1" i="0" lang="en-US">
                <a:solidFill>
                  <a:srgbClr val="D8D8D8"/>
                </a:solidFill>
              </a:rPr>
              <a:t>HTML5</a:t>
            </a:r>
            <a:r>
              <a:rPr b="0" i="0" lang="en-US">
                <a:solidFill>
                  <a:srgbClr val="D8D8D8"/>
                </a:solidFill>
              </a:rPr>
              <a:t> provides full support for running JavaScript.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D8D8D8"/>
                </a:solidFill>
              </a:rPr>
              <a:t>In </a:t>
            </a:r>
            <a:r>
              <a:rPr b="1" i="0" lang="en-US">
                <a:solidFill>
                  <a:srgbClr val="D8D8D8"/>
                </a:solidFill>
              </a:rPr>
              <a:t>HTML5</a:t>
            </a:r>
            <a:r>
              <a:rPr b="0" i="0" lang="en-US">
                <a:solidFill>
                  <a:srgbClr val="D8D8D8"/>
                </a:solidFill>
              </a:rPr>
              <a:t>, inline </a:t>
            </a:r>
            <a:r>
              <a:rPr b="1" i="0" lang="en-US">
                <a:solidFill>
                  <a:srgbClr val="D8D8D8"/>
                </a:solidFill>
              </a:rPr>
              <a:t>mathML</a:t>
            </a:r>
            <a:r>
              <a:rPr b="0" i="0" lang="en-US">
                <a:solidFill>
                  <a:srgbClr val="D8D8D8"/>
                </a:solidFill>
              </a:rPr>
              <a:t> and </a:t>
            </a:r>
            <a:r>
              <a:rPr b="1" i="0" lang="en-US">
                <a:solidFill>
                  <a:srgbClr val="D8D8D8"/>
                </a:solidFill>
              </a:rPr>
              <a:t>SVG</a:t>
            </a:r>
            <a:r>
              <a:rPr b="0" i="0" lang="en-US">
                <a:solidFill>
                  <a:srgbClr val="D8D8D8"/>
                </a:solidFill>
              </a:rPr>
              <a:t> can be used in a text, while in HTML it is not possible.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HTML5 supports both </a:t>
            </a:r>
            <a:r>
              <a:rPr b="1" i="0" lang="en-US">
                <a:solidFill>
                  <a:srgbClr val="FF0000"/>
                </a:solidFill>
              </a:rPr>
              <a:t>audio</a:t>
            </a:r>
            <a:r>
              <a:rPr b="0" i="0" lang="en-US">
                <a:solidFill>
                  <a:srgbClr val="FF0000"/>
                </a:solidFill>
              </a:rPr>
              <a:t> and </a:t>
            </a:r>
            <a:r>
              <a:rPr b="1" i="0" lang="en-US">
                <a:solidFill>
                  <a:srgbClr val="FF0000"/>
                </a:solidFill>
              </a:rPr>
              <a:t>video</a:t>
            </a:r>
            <a:r>
              <a:rPr b="0" i="0" lang="en-US">
                <a:solidFill>
                  <a:srgbClr val="FF0000"/>
                </a:solidFill>
              </a:rPr>
              <a:t> 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HTML cannot allow JavaScript to run within the web browser, while </a:t>
            </a:r>
            <a:r>
              <a:rPr b="1" i="0" lang="en-US">
                <a:solidFill>
                  <a:srgbClr val="FF0000"/>
                </a:solidFill>
              </a:rPr>
              <a:t>HTML5</a:t>
            </a:r>
            <a:r>
              <a:rPr b="0" i="0" lang="en-US">
                <a:solidFill>
                  <a:srgbClr val="FF0000"/>
                </a:solidFill>
              </a:rPr>
              <a:t> provides full support for running JavaScript</a:t>
            </a:r>
            <a:r>
              <a:rPr b="0" i="0" lang="en-US">
                <a:solidFill>
                  <a:srgbClr val="000000"/>
                </a:solidFill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D8D8D8"/>
                </a:solidFill>
              </a:rPr>
              <a:t>In </a:t>
            </a:r>
            <a:r>
              <a:rPr b="1" i="0" lang="en-US">
                <a:solidFill>
                  <a:srgbClr val="D8D8D8"/>
                </a:solidFill>
              </a:rPr>
              <a:t>HTML5</a:t>
            </a:r>
            <a:r>
              <a:rPr b="0" i="0" lang="en-US">
                <a:solidFill>
                  <a:srgbClr val="D8D8D8"/>
                </a:solidFill>
              </a:rPr>
              <a:t>, inline </a:t>
            </a:r>
            <a:r>
              <a:rPr b="1" i="0" lang="en-US">
                <a:solidFill>
                  <a:srgbClr val="D8D8D8"/>
                </a:solidFill>
              </a:rPr>
              <a:t>mathML</a:t>
            </a:r>
            <a:r>
              <a:rPr b="0" i="0" lang="en-US">
                <a:solidFill>
                  <a:srgbClr val="D8D8D8"/>
                </a:solidFill>
              </a:rPr>
              <a:t> and </a:t>
            </a:r>
            <a:r>
              <a:rPr b="1" i="0" lang="en-US">
                <a:solidFill>
                  <a:srgbClr val="D8D8D8"/>
                </a:solidFill>
              </a:rPr>
              <a:t>SVG</a:t>
            </a:r>
            <a:r>
              <a:rPr b="0" i="0" lang="en-US">
                <a:solidFill>
                  <a:srgbClr val="D8D8D8"/>
                </a:solidFill>
              </a:rPr>
              <a:t> can be used in a text, while in HTML it is not possible.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b="0" i="0" lang="en-US">
                <a:solidFill>
                  <a:schemeClr val="lt1"/>
                </a:solidFill>
              </a:rPr>
            </a:br>
            <a:r>
              <a:rPr b="0" i="0" lang="en-US">
                <a:solidFill>
                  <a:schemeClr val="lt1"/>
                </a:solidFill>
              </a:rPr>
              <a:t>Difference between HTML and HTML5?</a:t>
            </a:r>
            <a:br>
              <a:rPr b="0" i="0"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61950" y="1295400"/>
            <a:ext cx="840797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HTML5 supports both </a:t>
            </a:r>
            <a:r>
              <a:rPr b="1" i="0" lang="en-US">
                <a:solidFill>
                  <a:srgbClr val="FF0000"/>
                </a:solidFill>
              </a:rPr>
              <a:t>audio</a:t>
            </a:r>
            <a:r>
              <a:rPr b="0" i="0" lang="en-US">
                <a:solidFill>
                  <a:srgbClr val="FF0000"/>
                </a:solidFill>
              </a:rPr>
              <a:t> and </a:t>
            </a:r>
            <a:r>
              <a:rPr b="1" i="0" lang="en-US">
                <a:solidFill>
                  <a:srgbClr val="FF0000"/>
                </a:solidFill>
              </a:rPr>
              <a:t>video</a:t>
            </a:r>
            <a:r>
              <a:rPr b="0" i="0" lang="en-US">
                <a:solidFill>
                  <a:srgbClr val="FF0000"/>
                </a:solidFill>
              </a:rPr>
              <a:t> 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</a:rPr>
              <a:t>HTML cannot allow JavaScript to run within the web browser, while </a:t>
            </a:r>
            <a:r>
              <a:rPr b="1" i="0" lang="en-US">
                <a:solidFill>
                  <a:srgbClr val="FF0000"/>
                </a:solidFill>
              </a:rPr>
              <a:t>HTML5</a:t>
            </a:r>
            <a:r>
              <a:rPr b="0" i="0" lang="en-US">
                <a:solidFill>
                  <a:srgbClr val="FF0000"/>
                </a:solidFill>
              </a:rPr>
              <a:t> provides full support for running JavaScript</a:t>
            </a:r>
            <a:r>
              <a:rPr b="0" i="0" lang="en-US">
                <a:solidFill>
                  <a:srgbClr val="000000"/>
                </a:solidFill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b="0" i="0" lang="en-US">
                <a:solidFill>
                  <a:srgbClr val="FF0000"/>
                </a:solidFill>
              </a:rPr>
              <a:t>In </a:t>
            </a:r>
            <a:r>
              <a:rPr b="1" i="0" lang="en-US">
                <a:solidFill>
                  <a:srgbClr val="FF0000"/>
                </a:solidFill>
              </a:rPr>
              <a:t>HTML5</a:t>
            </a:r>
            <a:r>
              <a:rPr b="0" i="0" lang="en-US">
                <a:solidFill>
                  <a:srgbClr val="FF0000"/>
                </a:solidFill>
              </a:rPr>
              <a:t>, inline </a:t>
            </a:r>
            <a:r>
              <a:rPr b="1" i="0" lang="en-US">
                <a:solidFill>
                  <a:srgbClr val="FF0000"/>
                </a:solidFill>
              </a:rPr>
              <a:t>mathML</a:t>
            </a:r>
            <a:r>
              <a:rPr b="0" i="0" lang="en-US">
                <a:solidFill>
                  <a:srgbClr val="FF0000"/>
                </a:solidFill>
              </a:rPr>
              <a:t> and </a:t>
            </a:r>
            <a:r>
              <a:rPr b="1" i="0" lang="en-US">
                <a:solidFill>
                  <a:srgbClr val="FF0000"/>
                </a:solidFill>
              </a:rPr>
              <a:t>SVG</a:t>
            </a:r>
            <a:r>
              <a:rPr b="0" i="0" lang="en-US">
                <a:solidFill>
                  <a:srgbClr val="FF0000"/>
                </a:solidFill>
              </a:rPr>
              <a:t> can be used in a text</a:t>
            </a:r>
            <a:r>
              <a:rPr b="0" i="0" lang="en-US">
                <a:solidFill>
                  <a:srgbClr val="000000"/>
                </a:solidFill>
              </a:rPr>
              <a:t>, while in HTML it is not possible.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