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44"/>
  </p:notesMasterIdLst>
  <p:handoutMasterIdLst>
    <p:handoutMasterId r:id="rId45"/>
  </p:handoutMasterIdLst>
  <p:sldIdLst>
    <p:sldId id="266" r:id="rId3"/>
    <p:sldId id="644" r:id="rId4"/>
    <p:sldId id="791" r:id="rId5"/>
    <p:sldId id="792" r:id="rId6"/>
    <p:sldId id="832" r:id="rId7"/>
    <p:sldId id="793" r:id="rId8"/>
    <p:sldId id="821" r:id="rId9"/>
    <p:sldId id="822" r:id="rId10"/>
    <p:sldId id="834" r:id="rId11"/>
    <p:sldId id="823" r:id="rId12"/>
    <p:sldId id="835" r:id="rId13"/>
    <p:sldId id="824" r:id="rId14"/>
    <p:sldId id="836" r:id="rId15"/>
    <p:sldId id="826" r:id="rId16"/>
    <p:sldId id="828" r:id="rId17"/>
    <p:sldId id="837" r:id="rId18"/>
    <p:sldId id="838" r:id="rId19"/>
    <p:sldId id="839" r:id="rId20"/>
    <p:sldId id="829" r:id="rId21"/>
    <p:sldId id="840" r:id="rId22"/>
    <p:sldId id="841" r:id="rId23"/>
    <p:sldId id="830" r:id="rId24"/>
    <p:sldId id="831" r:id="rId25"/>
    <p:sldId id="806" r:id="rId26"/>
    <p:sldId id="807" r:id="rId27"/>
    <p:sldId id="808" r:id="rId28"/>
    <p:sldId id="809" r:id="rId29"/>
    <p:sldId id="810" r:id="rId30"/>
    <p:sldId id="811" r:id="rId31"/>
    <p:sldId id="812" r:id="rId32"/>
    <p:sldId id="813" r:id="rId33"/>
    <p:sldId id="814" r:id="rId34"/>
    <p:sldId id="815" r:id="rId35"/>
    <p:sldId id="816" r:id="rId36"/>
    <p:sldId id="817" r:id="rId37"/>
    <p:sldId id="843" r:id="rId38"/>
    <p:sldId id="818" r:id="rId39"/>
    <p:sldId id="819" r:id="rId40"/>
    <p:sldId id="833" r:id="rId41"/>
    <p:sldId id="820" r:id="rId42"/>
    <p:sldId id="75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C000"/>
    <a:srgbClr val="FFFFFF"/>
    <a:srgbClr val="395B98"/>
    <a:srgbClr val="4266A1"/>
    <a:srgbClr val="453A38"/>
    <a:srgbClr val="B8B192"/>
    <a:srgbClr val="473B39"/>
    <a:srgbClr val="302C31"/>
    <a:srgbClr val="63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5179" autoAdjust="0"/>
  </p:normalViewPr>
  <p:slideViewPr>
    <p:cSldViewPr snapToGrid="0">
      <p:cViewPr varScale="1">
        <p:scale>
          <a:sx n="67" d="100"/>
          <a:sy n="67" d="100"/>
        </p:scale>
        <p:origin x="1448" y="56"/>
      </p:cViewPr>
      <p:guideLst>
        <p:guide orient="horz" pos="2160"/>
        <p:guide pos="2880"/>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1/3/2022</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4310-61CC-4594-8015-E077BFD89965}" type="datetimeFigureOut">
              <a:rPr lang="en-US" smtClean="0"/>
              <a:t>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BB7B-10A8-41C9-B08E-9BE44BB59DB3}" type="slidenum">
              <a:rPr lang="en-US" smtClean="0"/>
              <a:t>‹#›</a:t>
            </a:fld>
            <a:endParaRPr lang="en-US"/>
          </a:p>
        </p:txBody>
      </p:sp>
    </p:spTree>
    <p:extLst>
      <p:ext uri="{BB962C8B-B14F-4D97-AF65-F5344CB8AC3E}">
        <p14:creationId xmlns:p14="http://schemas.microsoft.com/office/powerpoint/2010/main" val="412770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2000">
              <a:srgbClr val="395B98"/>
            </a:gs>
            <a:gs pos="700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A90980-141E-4289-944D-D18A042BE6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504" r="17178"/>
          <a:stretch/>
        </p:blipFill>
        <p:spPr bwMode="auto">
          <a:xfrm>
            <a:off x="0" y="0"/>
            <a:ext cx="9144000" cy="685745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45" hidden="1">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Rounded Corners 11">
            <a:extLst>
              <a:ext uri="{FF2B5EF4-FFF2-40B4-BE49-F238E27FC236}">
                <a16:creationId xmlns:a16="http://schemas.microsoft.com/office/drawing/2014/main" id="{B3AE5259-8717-4A05-A18C-0A2B3ACA8E46}"/>
              </a:ext>
            </a:extLst>
          </p:cNvPr>
          <p:cNvSpPr/>
          <p:nvPr userDrawn="1"/>
        </p:nvSpPr>
        <p:spPr>
          <a:xfrm>
            <a:off x="64978" y="1793232"/>
            <a:ext cx="2144822" cy="601742"/>
          </a:xfrm>
          <a:prstGeom prst="roundRect">
            <a:avLst>
              <a:gd name="adj" fmla="val 5911"/>
            </a:avLst>
          </a:prstGeom>
          <a:solidFill>
            <a:schemeClr val="bg1">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lIns="0" tIns="91440" rIns="91440" bIns="0" rtlCol="0" anchor="b" anchorCtr="1">
            <a:spAutoFit/>
          </a:bodyPr>
          <a:lstStyle/>
          <a:p>
            <a:pPr algn="ctr"/>
            <a:r>
              <a:rPr lang="en-US" sz="3200" dirty="0">
                <a:solidFill>
                  <a:srgbClr val="395B98"/>
                </a:solidFill>
                <a:latin typeface="Bahnschrift SemiBold" panose="020B0502040204020203" pitchFamily="34" charset="0"/>
              </a:rPr>
              <a:t>ECAP790</a:t>
            </a:r>
            <a:endParaRPr lang="en-US" sz="1200" dirty="0">
              <a:solidFill>
                <a:srgbClr val="395B98"/>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233BE6E6-C627-4FDF-950D-3B1E1081FF12}"/>
              </a:ext>
            </a:extLst>
          </p:cNvPr>
          <p:cNvSpPr txBox="1"/>
          <p:nvPr userDrawn="1"/>
        </p:nvSpPr>
        <p:spPr>
          <a:xfrm>
            <a:off x="64978" y="2394973"/>
            <a:ext cx="5548422" cy="590431"/>
          </a:xfrm>
          <a:prstGeom prst="roundRect">
            <a:avLst>
              <a:gd name="adj" fmla="val 2481"/>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9144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cap="small" baseline="0" dirty="0">
                <a:solidFill>
                  <a:srgbClr val="FCFFF8"/>
                </a:solidFill>
                <a:latin typeface="Bahnschrift SemiBold" panose="020B0502040204020203" pitchFamily="34" charset="0"/>
                <a:ea typeface="+mn-ea"/>
                <a:cs typeface="+mn-cs"/>
              </a:rPr>
              <a:t> Probability and Statistics  </a:t>
            </a:r>
          </a:p>
        </p:txBody>
      </p:sp>
      <p:sp>
        <p:nvSpPr>
          <p:cNvPr id="27" name="Rectangle: Rounded Corners 26">
            <a:extLst>
              <a:ext uri="{FF2B5EF4-FFF2-40B4-BE49-F238E27FC236}">
                <a16:creationId xmlns:a16="http://schemas.microsoft.com/office/drawing/2014/main" id="{5BCB4D94-636F-4C38-8151-C5363D4C7623}"/>
              </a:ext>
            </a:extLst>
          </p:cNvPr>
          <p:cNvSpPr/>
          <p:nvPr userDrawn="1"/>
        </p:nvSpPr>
        <p:spPr>
          <a:xfrm>
            <a:off x="6007100" y="4521201"/>
            <a:ext cx="2933700" cy="694994"/>
          </a:xfrm>
          <a:prstGeom prst="roundRect">
            <a:avLst>
              <a:gd name="adj" fmla="val 5911"/>
            </a:avLst>
          </a:prstGeom>
          <a:gradFill>
            <a:gsLst>
              <a:gs pos="39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lvl="0" algn="ctr"/>
            <a:r>
              <a:rPr lang="en-US" sz="2800" b="0" dirty="0">
                <a:solidFill>
                  <a:srgbClr val="395B98"/>
                </a:solidFill>
                <a:latin typeface="Bahnschrift SemiBold" panose="020B0502040204020203" pitchFamily="34" charset="0"/>
              </a:rPr>
              <a:t> Dr. Pritpal Singh</a:t>
            </a:r>
          </a:p>
        </p:txBody>
      </p:sp>
      <p:sp>
        <p:nvSpPr>
          <p:cNvPr id="24" name="TextBox 23">
            <a:extLst>
              <a:ext uri="{FF2B5EF4-FFF2-40B4-BE49-F238E27FC236}">
                <a16:creationId xmlns:a16="http://schemas.microsoft.com/office/drawing/2014/main" id="{4AA972E6-F509-4C49-B617-8F7E636990AD}"/>
              </a:ext>
            </a:extLst>
          </p:cNvPr>
          <p:cNvSpPr txBox="1"/>
          <p:nvPr userDrawn="1"/>
        </p:nvSpPr>
        <p:spPr>
          <a:xfrm>
            <a:off x="6007097" y="5216195"/>
            <a:ext cx="2844802" cy="400110"/>
          </a:xfrm>
          <a:prstGeom prst="rect">
            <a:avLst/>
          </a:prstGeom>
          <a:gradFill>
            <a:gsLst>
              <a:gs pos="100000">
                <a:schemeClr val="accent1">
                  <a:lumMod val="5000"/>
                  <a:lumOff val="95000"/>
                  <a:alpha val="14000"/>
                </a:schemeClr>
              </a:gs>
              <a:gs pos="61000">
                <a:srgbClr val="395B98">
                  <a:alpha val="70000"/>
                </a:srgbClr>
              </a:gs>
              <a:gs pos="92000">
                <a:srgbClr val="4266A1"/>
              </a:gs>
            </a:gsLst>
            <a:lin ang="2700000" scaled="1"/>
          </a:gradFill>
        </p:spPr>
        <p:txBody>
          <a:bodyPr wrap="square" rtlCol="0">
            <a:spAutoFit/>
            <a:scene3d>
              <a:camera prst="orthographicFront"/>
              <a:lightRig rig="threePt" dir="t"/>
            </a:scene3d>
            <a:sp3d>
              <a:bevelT w="6350"/>
            </a:sp3d>
          </a:bodyPr>
          <a:lstStyle/>
          <a:p>
            <a:r>
              <a:rPr lang="en-US" sz="2000" b="1" dirty="0">
                <a:ln>
                  <a:noFill/>
                </a:ln>
                <a:solidFill>
                  <a:srgbClr val="FCFFF8"/>
                </a:solidFill>
                <a:effectLst>
                  <a:outerShdw dist="317500" dir="2520000" sx="1000" sy="1000" algn="ctr" rotWithShape="0">
                    <a:srgbClr val="000000"/>
                  </a:outerShdw>
                </a:effectLst>
                <a:latin typeface="Bahnschrift SemiBold" panose="020B0502040204020203" pitchFamily="34" charset="0"/>
              </a:rPr>
              <a:t>   Associate </a:t>
            </a:r>
            <a:r>
              <a:rPr lang="en-US" sz="2000" b="1" dirty="0">
                <a:ln>
                  <a:noFill/>
                </a:ln>
                <a:solidFill>
                  <a:srgbClr val="FCFFF8"/>
                </a:solidFill>
                <a:effectLst>
                  <a:outerShdw dist="317500" dir="2520000" sx="5000" sy="5000" algn="ctr" rotWithShape="0">
                    <a:srgbClr val="000000"/>
                  </a:outerShdw>
                </a:effectLst>
                <a:latin typeface="Bahnschrift SemiBold" panose="020B0502040204020203" pitchFamily="34" charset="0"/>
              </a:rPr>
              <a:t>Professor</a:t>
            </a:r>
          </a:p>
        </p:txBody>
      </p:sp>
    </p:spTree>
    <p:extLst>
      <p:ext uri="{BB962C8B-B14F-4D97-AF65-F5344CB8AC3E}">
        <p14:creationId xmlns:p14="http://schemas.microsoft.com/office/powerpoint/2010/main" val="2593747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C6E6EB00-89C4-44DD-8DE7-BAA52AC05F29}" type="slidenum">
              <a:rPr lang="en-US"/>
              <a:pPr/>
              <a:t>‹#›</a:t>
            </a:fld>
            <a:endParaRPr lang="en-US"/>
          </a:p>
        </p:txBody>
      </p:sp>
    </p:spTree>
    <p:extLst>
      <p:ext uri="{BB962C8B-B14F-4D97-AF65-F5344CB8AC3E}">
        <p14:creationId xmlns:p14="http://schemas.microsoft.com/office/powerpoint/2010/main" val="3706472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7387FBC-18CA-40D5-A207-21454489D9F9}" type="slidenum">
              <a:rPr lang="en-US"/>
              <a:pPr/>
              <a:t>‹#›</a:t>
            </a:fld>
            <a:endParaRPr lang="en-US"/>
          </a:p>
        </p:txBody>
      </p:sp>
    </p:spTree>
    <p:extLst>
      <p:ext uri="{BB962C8B-B14F-4D97-AF65-F5344CB8AC3E}">
        <p14:creationId xmlns:p14="http://schemas.microsoft.com/office/powerpoint/2010/main" val="492312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D761FF-C6F6-40FC-8302-173F9AD72F9B}" type="slidenum">
              <a:rPr lang="en-US"/>
              <a:pPr/>
              <a:t>‹#›</a:t>
            </a:fld>
            <a:endParaRPr lang="en-US"/>
          </a:p>
        </p:txBody>
      </p:sp>
    </p:spTree>
    <p:extLst>
      <p:ext uri="{BB962C8B-B14F-4D97-AF65-F5344CB8AC3E}">
        <p14:creationId xmlns:p14="http://schemas.microsoft.com/office/powerpoint/2010/main" val="4269230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0816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3644760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arning Outcom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395915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395B98"/>
              </a:gs>
              <a:gs pos="41000">
                <a:srgbClr val="395B98"/>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Tx/>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169914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276273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799184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20581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47021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735967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910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308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3998252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6245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395B98"/>
              </a:gs>
              <a:gs pos="41000">
                <a:srgbClr val="395B9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idx="1"/>
          </p:nvPr>
        </p:nvSpPr>
        <p:spPr>
          <a:xfrm>
            <a:off x="498763" y="1406470"/>
            <a:ext cx="8201891" cy="5271419"/>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498764" y="0"/>
            <a:ext cx="8645236"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5545473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883219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00986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77000">
              <a:srgbClr val="395B98"/>
            </a:gs>
            <a:gs pos="0">
              <a:schemeClr val="accent1">
                <a:lumMod val="5000"/>
                <a:lumOff val="95000"/>
              </a:schemeClr>
            </a:gs>
            <a:gs pos="100000">
              <a:srgbClr val="395B9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1/3/2022</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395B9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8" r:id="rId14"/>
    <p:sldLayoutId id="2147483679" r:id="rId15"/>
    <p:sldLayoutId id="2147483680" r:id="rId16"/>
    <p:sldLayoutId id="214748368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361444073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395B98"/>
            </a:gs>
            <a:gs pos="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defTabSz="829452">
              <a:defRPr sz="1800" b="0" i="0" u="none" strike="noStrike" kern="0" cap="none" spc="0" baseline="0">
                <a:solidFill>
                  <a:srgbClr val="000000"/>
                </a:solidFill>
                <a:uFillTx/>
              </a:defRPr>
            </a:pPr>
            <a:r>
              <a:rPr lang="en-US" sz="2800" dirty="0">
                <a:latin typeface="Bahnschrift SemiBold" panose="020B0502040204020203"/>
              </a:rPr>
              <a:t>Whenever you have HTML tags within other HTML tags, you must close the nearest tag first.</a:t>
            </a:r>
          </a:p>
        </p:txBody>
      </p:sp>
      <p:sp>
        <p:nvSpPr>
          <p:cNvPr id="5" name="Title 4">
            <a:extLst>
              <a:ext uri="{FF2B5EF4-FFF2-40B4-BE49-F238E27FC236}">
                <a16:creationId xmlns:a16="http://schemas.microsoft.com/office/drawing/2014/main" id="{ABB398F9-692D-4A51-A3B4-F7D0ABDBDB49}"/>
              </a:ext>
            </a:extLst>
          </p:cNvPr>
          <p:cNvSpPr>
            <a:spLocks noGrp="1"/>
          </p:cNvSpPr>
          <p:nvPr>
            <p:ph type="title"/>
          </p:nvPr>
        </p:nvSpPr>
        <p:spPr/>
        <p:txBody>
          <a:bodyPr/>
          <a:lstStyle/>
          <a:p>
            <a:r>
              <a:rPr lang="en-US" sz="3600" b="1" dirty="0">
                <a:solidFill>
                  <a:srgbClr val="FFFFFF"/>
                </a:solidFill>
                <a:latin typeface="Bahnschrift SemiBold" panose="020B0502040204020203"/>
              </a:rPr>
              <a:t>Nested  Tags</a:t>
            </a:r>
            <a:endParaRPr lang="en-IN" dirty="0"/>
          </a:p>
        </p:txBody>
      </p:sp>
    </p:spTree>
    <p:extLst>
      <p:ext uri="{BB962C8B-B14F-4D97-AF65-F5344CB8AC3E}">
        <p14:creationId xmlns:p14="http://schemas.microsoft.com/office/powerpoint/2010/main" val="180432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solidFill>
                  <a:srgbClr val="FFFFFF"/>
                </a:solidFill>
                <a:latin typeface="Bahnschrift SemiBold" panose="020B0502040204020203"/>
              </a:rPr>
            </a:br>
            <a:r>
              <a:rPr lang="en-US" sz="4000" b="1" dirty="0">
                <a:solidFill>
                  <a:srgbClr val="FFFFFF"/>
                </a:solidFill>
                <a:latin typeface="Bahnschrift SemiBold" panose="020B0502040204020203"/>
              </a:rPr>
              <a:t>Nested  Tags </a:t>
            </a:r>
            <a:br>
              <a:rPr lang="en-US" b="1" dirty="0">
                <a:solidFill>
                  <a:srgbClr val="FFFFFF"/>
                </a:solidFill>
                <a:latin typeface="Bahnschrift SemiBold" panose="020B0502040204020203"/>
              </a:rPr>
            </a:br>
            <a:endParaRPr lang="en-US" dirty="0">
              <a:latin typeface="Bahnschrift SemiBold" panose="020B0502040204020203"/>
            </a:endParaRPr>
          </a:p>
        </p:txBody>
      </p:sp>
      <p:sp>
        <p:nvSpPr>
          <p:cNvPr id="2" name="Content Placeholder 1"/>
          <p:cNvSpPr>
            <a:spLocks noGrp="1"/>
          </p:cNvSpPr>
          <p:nvPr>
            <p:ph idx="1"/>
          </p:nvPr>
        </p:nvSpPr>
        <p:spPr/>
        <p:txBody>
          <a:bodyPr>
            <a:normAutofit/>
          </a:bodyPr>
          <a:lstStyle/>
          <a:p>
            <a:pPr algn="just" defTabSz="829452">
              <a:defRPr sz="1800" b="0" i="0" u="none" strike="noStrike" kern="0" cap="none" spc="0" baseline="0">
                <a:solidFill>
                  <a:srgbClr val="000000"/>
                </a:solidFill>
                <a:uFillTx/>
              </a:defRPr>
            </a:pPr>
            <a:r>
              <a:rPr lang="en-US" sz="2800" dirty="0">
                <a:latin typeface="Bahnschrift SemiBold" panose="020B0502040204020203"/>
              </a:rPr>
              <a:t>Whenever you have HTML tags within other HTML tags, you must close the nearest tag first</a:t>
            </a:r>
          </a:p>
          <a:p>
            <a:pPr algn="just" defTabSz="829452">
              <a:defRPr sz="1800" b="0" i="0" u="none" strike="noStrike" kern="0" cap="none" spc="0" baseline="0">
                <a:solidFill>
                  <a:srgbClr val="000000"/>
                </a:solidFill>
                <a:uFillTx/>
              </a:defRPr>
            </a:pPr>
            <a:r>
              <a:rPr lang="en-US" sz="2800" dirty="0">
                <a:latin typeface="Bahnschrift SemiBold" panose="020B0502040204020203"/>
              </a:rPr>
              <a:t>Example:</a:t>
            </a:r>
          </a:p>
          <a:p>
            <a:pPr marL="414726" lvl="1" algn="just" defTabSz="829452">
              <a:buSzPct val="100000"/>
              <a:buChar char=" "/>
              <a:defRPr sz="1800" b="0" i="0" u="none" strike="noStrike" kern="0" cap="none" spc="0" baseline="0">
                <a:solidFill>
                  <a:srgbClr val="000000"/>
                </a:solidFill>
                <a:uFillTx/>
              </a:defRPr>
            </a:pPr>
            <a:endParaRPr lang="en-US" dirty="0">
              <a:latin typeface="Bahnschrift SemiBold" panose="020B0502040204020203"/>
            </a:endParaRPr>
          </a:p>
          <a:p>
            <a:pPr marL="414726" lvl="1" algn="just" defTabSz="829452">
              <a:buSzPct val="100000"/>
              <a:buChar char=" "/>
              <a:defRPr sz="1800" b="0" i="0" u="none" strike="noStrike" kern="0" cap="none" spc="0" baseline="0">
                <a:solidFill>
                  <a:srgbClr val="000000"/>
                </a:solidFill>
                <a:uFillTx/>
              </a:defRPr>
            </a:pPr>
            <a:r>
              <a:rPr lang="en-US" sz="2600" dirty="0">
                <a:latin typeface="Bahnschrift SemiBold" panose="020B0502040204020203"/>
              </a:rPr>
              <a:t>&lt;H1&gt; &lt;I&gt; The Nation &lt;/I&gt; &lt;/H1&gt;</a:t>
            </a:r>
          </a:p>
        </p:txBody>
      </p:sp>
    </p:spTree>
    <p:extLst>
      <p:ext uri="{BB962C8B-B14F-4D97-AF65-F5344CB8AC3E}">
        <p14:creationId xmlns:p14="http://schemas.microsoft.com/office/powerpoint/2010/main" val="400785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solidFill>
                  <a:srgbClr val="FFFFFF"/>
                </a:solidFill>
                <a:latin typeface="Bahnschrift SemiBold"/>
              </a:rPr>
            </a:br>
            <a:r>
              <a:rPr lang="en-US" b="1" dirty="0">
                <a:solidFill>
                  <a:srgbClr val="FFFFFF"/>
                </a:solidFill>
                <a:latin typeface="Bahnschrift SemiBold"/>
              </a:rPr>
              <a:t>Title  Tag </a:t>
            </a:r>
            <a:br>
              <a:rPr lang="en-US" b="1" dirty="0">
                <a:solidFill>
                  <a:srgbClr val="FFFFFF"/>
                </a:solidFill>
                <a:latin typeface="Bahnschrift SemiBold"/>
              </a:rPr>
            </a:br>
            <a:endParaRPr lang="en-US" dirty="0">
              <a:latin typeface="Bahnschrift SemiBold"/>
            </a:endParaRPr>
          </a:p>
        </p:txBody>
      </p:sp>
      <p:sp>
        <p:nvSpPr>
          <p:cNvPr id="2" name="Content Placeholder 1"/>
          <p:cNvSpPr>
            <a:spLocks noGrp="1"/>
          </p:cNvSpPr>
          <p:nvPr>
            <p:ph idx="1"/>
          </p:nvPr>
        </p:nvSpPr>
        <p:spPr>
          <a:xfrm>
            <a:off x="361951" y="1295400"/>
            <a:ext cx="8430358" cy="5400675"/>
          </a:xfrm>
        </p:spPr>
        <p:txBody>
          <a:bodyPr/>
          <a:lstStyle/>
          <a:p>
            <a:pPr algn="just" defTabSz="829452">
              <a:defRPr sz="1800" b="0" i="0" u="none" strike="noStrike" kern="0" cap="none" spc="0" baseline="0">
                <a:solidFill>
                  <a:srgbClr val="000000"/>
                </a:solidFill>
                <a:uFillTx/>
              </a:defRPr>
            </a:pPr>
            <a:r>
              <a:rPr lang="en-US" sz="3200" dirty="0">
                <a:latin typeface="Bahnschrift SemiBold"/>
              </a:rPr>
              <a:t>The &lt;TITLE&gt; Tag</a:t>
            </a:r>
          </a:p>
          <a:p>
            <a:pPr algn="just" defTabSz="829452">
              <a:buClrTx/>
              <a:defRPr sz="1800" b="0" i="0" u="none" strike="noStrike" kern="0" cap="none" spc="0" baseline="0">
                <a:solidFill>
                  <a:srgbClr val="000000"/>
                </a:solidFill>
                <a:uFillTx/>
              </a:defRPr>
            </a:pPr>
            <a:r>
              <a:rPr lang="en-US" sz="2800" dirty="0">
                <a:latin typeface="Bahnschrift SemiBold"/>
              </a:rPr>
              <a:t>Choose the title of your Web page carefully; The title of a Web page determines its ranking in certain search engines.</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The title will also appear on Favorite lists, History lists, and Bookmark lists to identify your page.</a:t>
            </a:r>
          </a:p>
          <a:p>
            <a:endParaRPr lang="en-US" dirty="0">
              <a:latin typeface="Bahnschrift SemiBold"/>
            </a:endParaRPr>
          </a:p>
        </p:txBody>
      </p:sp>
    </p:spTree>
    <p:extLst>
      <p:ext uri="{BB962C8B-B14F-4D97-AF65-F5344CB8AC3E}">
        <p14:creationId xmlns:p14="http://schemas.microsoft.com/office/powerpoint/2010/main" val="412483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solidFill>
                  <a:srgbClr val="FFFFFF"/>
                </a:solidFill>
                <a:latin typeface="Bahnschrift SemiBold"/>
              </a:rPr>
            </a:br>
            <a:r>
              <a:rPr lang="en-US" b="1" dirty="0">
                <a:solidFill>
                  <a:srgbClr val="FFFFFF"/>
                </a:solidFill>
                <a:latin typeface="Bahnschrift SemiBold"/>
              </a:rPr>
              <a:t>TITLE  TAG </a:t>
            </a:r>
            <a:br>
              <a:rPr lang="en-US" b="1" dirty="0">
                <a:solidFill>
                  <a:srgbClr val="FFFFFF"/>
                </a:solidFill>
                <a:latin typeface="Bahnschrift SemiBold"/>
              </a:rPr>
            </a:br>
            <a:endParaRPr lang="en-US" dirty="0">
              <a:latin typeface="Bahnschrift SemiBold"/>
            </a:endParaRPr>
          </a:p>
        </p:txBody>
      </p:sp>
      <p:sp>
        <p:nvSpPr>
          <p:cNvPr id="2" name="Content Placeholder 1"/>
          <p:cNvSpPr>
            <a:spLocks noGrp="1"/>
          </p:cNvSpPr>
          <p:nvPr>
            <p:ph idx="1"/>
          </p:nvPr>
        </p:nvSpPr>
        <p:spPr>
          <a:xfrm>
            <a:off x="361951" y="1295400"/>
            <a:ext cx="8430358" cy="5400675"/>
          </a:xfrm>
        </p:spPr>
        <p:txBody>
          <a:bodyPr/>
          <a:lstStyle/>
          <a:p>
            <a:pPr algn="just" defTabSz="829452">
              <a:defRPr sz="1800" b="0" i="0" u="none" strike="noStrike" kern="0" cap="none" spc="0" baseline="0">
                <a:solidFill>
                  <a:srgbClr val="000000"/>
                </a:solidFill>
                <a:uFillTx/>
              </a:defRPr>
            </a:pPr>
            <a:r>
              <a:rPr lang="en-US" sz="3200" dirty="0">
                <a:latin typeface="Bahnschrift SemiBold"/>
              </a:rPr>
              <a:t>The &lt;TITLE&gt; Tag</a:t>
            </a:r>
          </a:p>
          <a:p>
            <a:pPr algn="just" defTabSz="829452">
              <a:buClrTx/>
              <a:defRPr sz="1800" b="0" i="0" u="none" strike="noStrike" kern="0" cap="none" spc="0" baseline="0">
                <a:solidFill>
                  <a:srgbClr val="000000"/>
                </a:solidFill>
                <a:uFillTx/>
              </a:defRPr>
            </a:pPr>
            <a:r>
              <a:rPr lang="en-US" sz="2800" dirty="0">
                <a:latin typeface="Bahnschrift SemiBold"/>
              </a:rPr>
              <a:t>Choose the title of your Web page carefully; The title of a Web page determines its ranking in certain search engines.</a:t>
            </a:r>
          </a:p>
          <a:p>
            <a:pPr algn="just" defTabSz="829452">
              <a:buClrTx/>
              <a:defRPr sz="1800" b="0" i="0" u="none" strike="noStrike" kern="0" cap="none" spc="0" baseline="0">
                <a:solidFill>
                  <a:srgbClr val="000000"/>
                </a:solidFill>
                <a:uFillTx/>
              </a:defRPr>
            </a:pPr>
            <a:r>
              <a:rPr lang="en-US" sz="2800" dirty="0">
                <a:latin typeface="Bahnschrift SemiBold"/>
              </a:rPr>
              <a:t>The title will also appear on Favorite lists, History lists, and Bookmark lists to identify your page.</a:t>
            </a:r>
          </a:p>
          <a:p>
            <a:endParaRPr lang="en-US" dirty="0">
              <a:latin typeface="Bahnschrift SemiBold"/>
            </a:endParaRPr>
          </a:p>
        </p:txBody>
      </p:sp>
    </p:spTree>
    <p:extLst>
      <p:ext uri="{BB962C8B-B14F-4D97-AF65-F5344CB8AC3E}">
        <p14:creationId xmlns:p14="http://schemas.microsoft.com/office/powerpoint/2010/main" val="124682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solidFill>
                  <a:srgbClr val="FFFFFF"/>
                </a:solidFill>
                <a:latin typeface="Bahnschrift SemiBold"/>
              </a:rPr>
              <a:t>Text Formatting </a:t>
            </a:r>
            <a:endParaRPr lang="en-US" sz="3200" dirty="0">
              <a:latin typeface="Bahnschrift SemiBold"/>
            </a:endParaRPr>
          </a:p>
        </p:txBody>
      </p:sp>
      <p:sp>
        <p:nvSpPr>
          <p:cNvPr id="2" name="Content Placeholder 1"/>
          <p:cNvSpPr>
            <a:spLocks noGrp="1"/>
          </p:cNvSpPr>
          <p:nvPr>
            <p:ph idx="1"/>
          </p:nvPr>
        </p:nvSpPr>
        <p:spPr>
          <a:xfrm>
            <a:off x="361950" y="1295400"/>
            <a:ext cx="8458493" cy="5400675"/>
          </a:xfrm>
        </p:spPr>
        <p:txBody>
          <a:bodyPr>
            <a:normAutofit fontScale="92500"/>
          </a:bodyPr>
          <a:lstStyle/>
          <a:p>
            <a:pPr algn="just" defTabSz="829452">
              <a:defRPr sz="1800" b="0" i="0" u="none" strike="noStrike" kern="0" cap="none" spc="0" baseline="0">
                <a:solidFill>
                  <a:srgbClr val="000000"/>
                </a:solidFill>
                <a:uFillTx/>
              </a:defRPr>
            </a:pPr>
            <a:r>
              <a:rPr lang="en-US" sz="2400" dirty="0">
                <a:latin typeface="Bahnschrift SemiBold"/>
              </a:rPr>
              <a:t>Manipulating text in HTML can be tricky; Oftentimes, what you see is NOT what you get</a:t>
            </a:r>
          </a:p>
          <a:p>
            <a:pPr algn="just" defTabSz="829452">
              <a:defRPr sz="1800" b="0" i="0" u="none" strike="noStrike" kern="0" cap="none" spc="0" baseline="0">
                <a:solidFill>
                  <a:srgbClr val="000000"/>
                </a:solidFill>
                <a:uFillTx/>
              </a:defRPr>
            </a:pPr>
            <a:r>
              <a:rPr lang="en-US" sz="2400" dirty="0">
                <a:latin typeface="Bahnschrift SemiBold"/>
              </a:rPr>
              <a:t>For instance, special HTML tags are needed to create paragraphs, move to the next line, and create headings</a:t>
            </a:r>
          </a:p>
          <a:p>
            <a:pPr defTabSz="829452">
              <a:defRPr sz="1800" b="0" i="0" u="none" strike="noStrike" kern="0" cap="none" spc="0" baseline="0">
                <a:solidFill>
                  <a:srgbClr val="000000"/>
                </a:solidFill>
                <a:uFillTx/>
              </a:defRPr>
            </a:pPr>
            <a:r>
              <a:rPr lang="en-US" sz="2400" b="1" dirty="0">
                <a:latin typeface="Bahnschrift SemiBold" panose="020B0502040204020203"/>
              </a:rPr>
              <a:t>&lt;&lt;B&gt; Bold Face &lt;/B&gt;</a:t>
            </a:r>
          </a:p>
          <a:p>
            <a:pPr defTabSz="829452">
              <a:defRPr sz="1800" b="0" i="0" u="none" strike="noStrike" kern="0" cap="none" spc="0" baseline="0">
                <a:solidFill>
                  <a:srgbClr val="000000"/>
                </a:solidFill>
                <a:uFillTx/>
              </a:defRPr>
            </a:pPr>
            <a:r>
              <a:rPr lang="en-US" sz="2400" b="1" dirty="0">
                <a:latin typeface="Bahnschrift SemiBold" panose="020B0502040204020203"/>
              </a:rPr>
              <a:t>&lt;I&gt; </a:t>
            </a:r>
            <a:r>
              <a:rPr lang="en-US" sz="2400" b="1" i="1" dirty="0">
                <a:latin typeface="Bahnschrift SemiBold" panose="020B0502040204020203"/>
              </a:rPr>
              <a:t>Italics </a:t>
            </a:r>
            <a:r>
              <a:rPr lang="en-US" sz="2400" b="1" dirty="0">
                <a:latin typeface="Bahnschrift SemiBold" panose="020B0502040204020203"/>
              </a:rPr>
              <a:t>&lt;/I&gt;</a:t>
            </a:r>
          </a:p>
          <a:p>
            <a:pPr defTabSz="829452">
              <a:defRPr sz="1800" b="0" i="0" u="none" strike="noStrike" kern="0" cap="none" spc="0" baseline="0">
                <a:solidFill>
                  <a:srgbClr val="000000"/>
                </a:solidFill>
                <a:uFillTx/>
              </a:defRPr>
            </a:pPr>
            <a:r>
              <a:rPr lang="en-US" sz="2400" b="1" dirty="0">
                <a:latin typeface="Bahnschrift SemiBold" panose="020B0502040204020203"/>
              </a:rPr>
              <a:t>&lt;U&gt; </a:t>
            </a:r>
            <a:r>
              <a:rPr lang="en-US" sz="2400" b="1" u="sng" dirty="0">
                <a:latin typeface="Bahnschrift SemiBold" panose="020B0502040204020203"/>
              </a:rPr>
              <a:t>Underline</a:t>
            </a:r>
            <a:r>
              <a:rPr lang="en-US" sz="2400" b="1" dirty="0">
                <a:latin typeface="Bahnschrift SemiBold" panose="020B0502040204020203"/>
              </a:rPr>
              <a:t> &lt;/U&gt;</a:t>
            </a:r>
          </a:p>
          <a:p>
            <a:pPr defTabSz="829452">
              <a:defRPr sz="1800" b="0" i="0" u="none" strike="noStrike" kern="0" cap="none" spc="0" baseline="0">
                <a:solidFill>
                  <a:srgbClr val="000000"/>
                </a:solidFill>
                <a:uFillTx/>
              </a:defRPr>
            </a:pPr>
            <a:r>
              <a:rPr lang="en-US" sz="2400" b="1" dirty="0">
                <a:latin typeface="Bahnschrift SemiBold" panose="020B0502040204020203"/>
              </a:rPr>
              <a:t>&lt;P&gt; New Paragraph &lt;/P&gt;</a:t>
            </a:r>
          </a:p>
          <a:p>
            <a:pPr defTabSz="829452">
              <a:defRPr sz="1800" b="0" i="0" u="none" strike="noStrike" kern="0" cap="none" spc="0" baseline="0">
                <a:solidFill>
                  <a:srgbClr val="000000"/>
                </a:solidFill>
                <a:uFillTx/>
              </a:defRPr>
            </a:pPr>
            <a:r>
              <a:rPr lang="en-US" sz="2400" b="1" dirty="0">
                <a:latin typeface="Bahnschrift SemiBold" panose="020B0502040204020203"/>
              </a:rPr>
              <a:t>&lt;BR&gt; Next Line</a:t>
            </a:r>
          </a:p>
          <a:p>
            <a:endParaRPr lang="en-US" sz="4000" b="1" dirty="0">
              <a:latin typeface="Bahnschrift SemiBold" panose="020B0502040204020203"/>
            </a:endParaRPr>
          </a:p>
          <a:p>
            <a:endParaRPr lang="en-US" dirty="0">
              <a:latin typeface="Bahnschrift SemiBold"/>
            </a:endParaRPr>
          </a:p>
        </p:txBody>
      </p:sp>
    </p:spTree>
    <p:extLst>
      <p:ext uri="{BB962C8B-B14F-4D97-AF65-F5344CB8AC3E}">
        <p14:creationId xmlns:p14="http://schemas.microsoft.com/office/powerpoint/2010/main" val="111889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FFFFFF"/>
                </a:solidFill>
                <a:latin typeface="Bahnschrift SemiBold"/>
              </a:rPr>
              <a:t>Comments  Statements</a:t>
            </a:r>
            <a:endParaRPr lang="en-US" dirty="0">
              <a:latin typeface="Bahnschrift SemiBold"/>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buClrTx/>
              <a:defRPr sz="1800" b="0" i="0" u="none" strike="noStrike" kern="0" cap="none" spc="0" baseline="0">
                <a:solidFill>
                  <a:srgbClr val="000000"/>
                </a:solidFill>
                <a:uFillTx/>
              </a:defRPr>
            </a:pPr>
            <a:r>
              <a:rPr lang="en-US" sz="2800" dirty="0">
                <a:latin typeface="Bahnschrift SemiBold"/>
              </a:rPr>
              <a:t>Comment statements are notes in the HTML code that explain the important features of the code.</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The comments do not appear on the Web page itself but are a useful reference to the author of the page and other programmers</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To create a comment, statement use the     </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&lt;!-- …. --&gt; tags.</a:t>
            </a:r>
          </a:p>
        </p:txBody>
      </p:sp>
    </p:spTree>
    <p:extLst>
      <p:ext uri="{BB962C8B-B14F-4D97-AF65-F5344CB8AC3E}">
        <p14:creationId xmlns:p14="http://schemas.microsoft.com/office/powerpoint/2010/main" val="188859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FFFFFF"/>
                </a:solidFill>
                <a:latin typeface="Bahnschrift SemiBold"/>
              </a:rPr>
              <a:t>Comments  Statements</a:t>
            </a:r>
            <a:endParaRPr lang="en-US" dirty="0">
              <a:latin typeface="Bahnschrift SemiBold"/>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buClrTx/>
              <a:defRPr sz="1800" b="0" i="0" u="none" strike="noStrike" kern="0" cap="none" spc="0" baseline="0">
                <a:solidFill>
                  <a:srgbClr val="000000"/>
                </a:solidFill>
                <a:uFillTx/>
              </a:defRPr>
            </a:pPr>
            <a:r>
              <a:rPr lang="en-US" sz="2800" dirty="0">
                <a:latin typeface="Bahnschrift SemiBold"/>
              </a:rPr>
              <a:t>Comment statements are notes in the HTML code that explain the important features of the code.</a:t>
            </a:r>
          </a:p>
          <a:p>
            <a:pPr algn="just" defTabSz="829452">
              <a:buClrTx/>
              <a:defRPr sz="1800" b="0" i="0" u="none" strike="noStrike" kern="0" cap="none" spc="0" baseline="0">
                <a:solidFill>
                  <a:srgbClr val="000000"/>
                </a:solidFill>
                <a:uFillTx/>
              </a:defRPr>
            </a:pPr>
            <a:r>
              <a:rPr lang="en-US" sz="2800" dirty="0">
                <a:latin typeface="Bahnschrift SemiBold"/>
              </a:rPr>
              <a:t>The comments do not appear on the Web page itself but are a useful reference to the author of the page and other programmers</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To create a comment, statement use the     </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&lt;!-- …. --&gt; tags.</a:t>
            </a:r>
          </a:p>
        </p:txBody>
      </p:sp>
    </p:spTree>
    <p:extLst>
      <p:ext uri="{BB962C8B-B14F-4D97-AF65-F5344CB8AC3E}">
        <p14:creationId xmlns:p14="http://schemas.microsoft.com/office/powerpoint/2010/main" val="280659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FFFFFF"/>
                </a:solidFill>
                <a:latin typeface="Bahnschrift SemiBold"/>
              </a:rPr>
              <a:t>Comments  Statements</a:t>
            </a:r>
            <a:endParaRPr lang="en-US" dirty="0">
              <a:latin typeface="Bahnschrift SemiBold"/>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buClrTx/>
              <a:defRPr sz="1800" b="0" i="0" u="none" strike="noStrike" kern="0" cap="none" spc="0" baseline="0">
                <a:solidFill>
                  <a:srgbClr val="000000"/>
                </a:solidFill>
                <a:uFillTx/>
              </a:defRPr>
            </a:pPr>
            <a:r>
              <a:rPr lang="en-US" sz="2800" dirty="0">
                <a:latin typeface="Bahnschrift SemiBold"/>
              </a:rPr>
              <a:t>Comment statements are notes in the HTML code that explain the important features of the code.</a:t>
            </a:r>
          </a:p>
          <a:p>
            <a:pPr algn="just" defTabSz="829452">
              <a:buClrTx/>
              <a:defRPr sz="1800" b="0" i="0" u="none" strike="noStrike" kern="0" cap="none" spc="0" baseline="0">
                <a:solidFill>
                  <a:srgbClr val="000000"/>
                </a:solidFill>
                <a:uFillTx/>
              </a:defRPr>
            </a:pPr>
            <a:r>
              <a:rPr lang="en-US" sz="2800" dirty="0">
                <a:latin typeface="Bahnschrift SemiBold"/>
              </a:rPr>
              <a:t>The comments do not appear on the Web page itself but are a useful reference to the author of the page and other programmers</a:t>
            </a:r>
          </a:p>
          <a:p>
            <a:pPr algn="just" defTabSz="829452">
              <a:buClrTx/>
              <a:defRPr sz="1800" b="0" i="0" u="none" strike="noStrike" kern="0" cap="none" spc="0" baseline="0">
                <a:solidFill>
                  <a:srgbClr val="000000"/>
                </a:solidFill>
                <a:uFillTx/>
              </a:defRPr>
            </a:pPr>
            <a:r>
              <a:rPr lang="en-US" sz="2800" dirty="0">
                <a:latin typeface="Bahnschrift SemiBold"/>
              </a:rPr>
              <a:t>To create a comment, statement use the     </a:t>
            </a:r>
          </a:p>
          <a:p>
            <a:pPr algn="just" defTabSz="829452">
              <a:buClrTx/>
              <a:defRPr sz="1800" b="0" i="0" u="none" strike="noStrike" kern="0" cap="none" spc="0" baseline="0">
                <a:solidFill>
                  <a:srgbClr val="000000"/>
                </a:solidFill>
                <a:uFillTx/>
              </a:defRPr>
            </a:pPr>
            <a:r>
              <a:rPr lang="en-US" sz="2800" dirty="0">
                <a:solidFill>
                  <a:schemeClr val="bg1">
                    <a:lumMod val="85000"/>
                  </a:schemeClr>
                </a:solidFill>
                <a:latin typeface="Bahnschrift SemiBold"/>
              </a:rPr>
              <a:t>&lt;!-- …. --&gt; tags.</a:t>
            </a:r>
          </a:p>
        </p:txBody>
      </p:sp>
    </p:spTree>
    <p:extLst>
      <p:ext uri="{BB962C8B-B14F-4D97-AF65-F5344CB8AC3E}">
        <p14:creationId xmlns:p14="http://schemas.microsoft.com/office/powerpoint/2010/main" val="96057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FFFFFF"/>
                </a:solidFill>
                <a:latin typeface="Bahnschrift SemiBold"/>
              </a:rPr>
              <a:t>Comments  Statements</a:t>
            </a:r>
            <a:endParaRPr lang="en-US" dirty="0">
              <a:latin typeface="Bahnschrift SemiBold"/>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buClrTx/>
              <a:defRPr sz="1800" b="0" i="0" u="none" strike="noStrike" kern="0" cap="none" spc="0" baseline="0">
                <a:solidFill>
                  <a:srgbClr val="000000"/>
                </a:solidFill>
                <a:uFillTx/>
              </a:defRPr>
            </a:pPr>
            <a:r>
              <a:rPr lang="en-US" sz="2800" dirty="0">
                <a:latin typeface="Bahnschrift SemiBold"/>
              </a:rPr>
              <a:t>Comment statements are notes in the HTML code that explain the important features of the code.</a:t>
            </a:r>
          </a:p>
          <a:p>
            <a:pPr algn="just" defTabSz="829452">
              <a:buClrTx/>
              <a:defRPr sz="1800" b="0" i="0" u="none" strike="noStrike" kern="0" cap="none" spc="0" baseline="0">
                <a:solidFill>
                  <a:srgbClr val="000000"/>
                </a:solidFill>
                <a:uFillTx/>
              </a:defRPr>
            </a:pPr>
            <a:r>
              <a:rPr lang="en-US" sz="2800" dirty="0">
                <a:latin typeface="Bahnschrift SemiBold"/>
              </a:rPr>
              <a:t>The comments do not appear on the Web page itself but are a useful reference to the author of the page and other programmers</a:t>
            </a:r>
          </a:p>
          <a:p>
            <a:pPr algn="just" defTabSz="829452">
              <a:buClrTx/>
              <a:defRPr sz="1800" b="0" i="0" u="none" strike="noStrike" kern="0" cap="none" spc="0" baseline="0">
                <a:solidFill>
                  <a:srgbClr val="000000"/>
                </a:solidFill>
                <a:uFillTx/>
              </a:defRPr>
            </a:pPr>
            <a:r>
              <a:rPr lang="en-US" sz="2800" dirty="0">
                <a:latin typeface="Bahnschrift SemiBold"/>
              </a:rPr>
              <a:t>To create a comment, statement use the     </a:t>
            </a:r>
          </a:p>
          <a:p>
            <a:pPr algn="just" defTabSz="829452">
              <a:buClrTx/>
              <a:defRPr sz="1800" b="0" i="0" u="none" strike="noStrike" kern="0" cap="none" spc="0" baseline="0">
                <a:solidFill>
                  <a:srgbClr val="000000"/>
                </a:solidFill>
                <a:uFillTx/>
              </a:defRPr>
            </a:pPr>
            <a:r>
              <a:rPr lang="en-US" sz="2800" dirty="0">
                <a:latin typeface="Bahnschrift SemiBold"/>
              </a:rPr>
              <a:t>&lt;!-- …. --&gt; tags.</a:t>
            </a:r>
          </a:p>
        </p:txBody>
      </p:sp>
    </p:spTree>
    <p:extLst>
      <p:ext uri="{BB962C8B-B14F-4D97-AF65-F5344CB8AC3E}">
        <p14:creationId xmlns:p14="http://schemas.microsoft.com/office/powerpoint/2010/main" val="44448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solidFill>
                  <a:srgbClr val="FFFFFF"/>
                </a:solidFill>
                <a:latin typeface="Bahnschrift SemiBold" panose="020B0502040204020203"/>
              </a:rPr>
              <a:t>Page Formatting</a:t>
            </a:r>
            <a:endParaRPr lang="en-US" dirty="0">
              <a:latin typeface="Bahnschrift SemiBold" panose="020B0502040204020203"/>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defRPr sz="1800" b="0" i="0" u="none" strike="noStrike" kern="0" cap="none" spc="0" baseline="0">
                <a:solidFill>
                  <a:srgbClr val="000000"/>
                </a:solidFill>
                <a:uFillTx/>
              </a:defRPr>
            </a:pPr>
            <a:r>
              <a:rPr lang="en-US" sz="2800" dirty="0">
                <a:latin typeface="Bahnschrift SemiBold" panose="020B0502040204020203"/>
              </a:rPr>
              <a:t>To define the background color, use the BGCOLOR attribute in the &lt;BODY&gt; tag</a:t>
            </a:r>
          </a:p>
          <a:p>
            <a:pPr algn="just" defTabSz="829452">
              <a:defRPr sz="1800" b="0" i="0" u="none" strike="noStrike" kern="0" cap="none" spc="0" baseline="0">
                <a:solidFill>
                  <a:srgbClr val="000000"/>
                </a:solidFill>
                <a:uFillTx/>
              </a:defRPr>
            </a:pPr>
            <a:r>
              <a:rPr lang="en-US" sz="2800" dirty="0">
                <a:solidFill>
                  <a:schemeClr val="bg1">
                    <a:lumMod val="85000"/>
                  </a:schemeClr>
                </a:solidFill>
                <a:latin typeface="Bahnschrift SemiBold" panose="020B0502040204020203"/>
              </a:rPr>
              <a:t>To define the text color, use the TEXT attribute in the &lt;BODY&gt; tag</a:t>
            </a:r>
          </a:p>
          <a:p>
            <a:pPr algn="just" defTabSz="829452">
              <a:defRPr sz="1800" b="0" i="0" u="none" strike="noStrike" kern="0" cap="none" spc="0" baseline="0">
                <a:solidFill>
                  <a:srgbClr val="000000"/>
                </a:solidFill>
                <a:uFillTx/>
              </a:defRPr>
            </a:pPr>
            <a:r>
              <a:rPr lang="en-US" sz="2800" dirty="0">
                <a:solidFill>
                  <a:schemeClr val="bg1">
                    <a:lumMod val="85000"/>
                  </a:schemeClr>
                </a:solidFill>
                <a:latin typeface="Bahnschrift SemiBold" panose="020B0502040204020203"/>
              </a:rPr>
              <a:t>To define the size of the text, type &lt;BASEFONT SIZE=n&gt;   </a:t>
            </a:r>
          </a:p>
        </p:txBody>
      </p:sp>
    </p:spTree>
    <p:extLst>
      <p:ext uri="{BB962C8B-B14F-4D97-AF65-F5344CB8AC3E}">
        <p14:creationId xmlns:p14="http://schemas.microsoft.com/office/powerpoint/2010/main" val="239727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Understand basic of HTML and HTML5.</a:t>
            </a:r>
          </a:p>
          <a:p>
            <a:r>
              <a:rPr lang="en-US" sz="2400" dirty="0"/>
              <a:t>Know briefly history of HTML</a:t>
            </a:r>
          </a:p>
          <a:p>
            <a:r>
              <a:rPr lang="en-US" sz="2400" dirty="0"/>
              <a:t>Realize basic features of HTML5.</a:t>
            </a:r>
          </a:p>
          <a:p>
            <a:endParaRPr lang="en-US" dirty="0"/>
          </a:p>
        </p:txBody>
      </p:sp>
    </p:spTree>
    <p:extLst>
      <p:ext uri="{BB962C8B-B14F-4D97-AF65-F5344CB8AC3E}">
        <p14:creationId xmlns:p14="http://schemas.microsoft.com/office/powerpoint/2010/main" val="11457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solidFill>
                  <a:srgbClr val="FFFFFF"/>
                </a:solidFill>
                <a:latin typeface="Bahnschrift SemiBold" panose="020B0502040204020203"/>
              </a:rPr>
              <a:t>Page Formatting</a:t>
            </a:r>
            <a:endParaRPr lang="en-US" dirty="0">
              <a:latin typeface="Bahnschrift SemiBold" panose="020B0502040204020203"/>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defRPr sz="1800" b="0" i="0" u="none" strike="noStrike" kern="0" cap="none" spc="0" baseline="0">
                <a:solidFill>
                  <a:srgbClr val="000000"/>
                </a:solidFill>
                <a:uFillTx/>
              </a:defRPr>
            </a:pPr>
            <a:r>
              <a:rPr lang="en-US" sz="2800" dirty="0">
                <a:latin typeface="Bahnschrift SemiBold" panose="020B0502040204020203"/>
              </a:rPr>
              <a:t>To define the background color, use the BGCOLOR attribute in the &lt;BODY&gt; tag</a:t>
            </a:r>
          </a:p>
          <a:p>
            <a:pPr algn="just" defTabSz="829452">
              <a:defRPr sz="1800" b="0" i="0" u="none" strike="noStrike" kern="0" cap="none" spc="0" baseline="0">
                <a:solidFill>
                  <a:srgbClr val="000000"/>
                </a:solidFill>
                <a:uFillTx/>
              </a:defRPr>
            </a:pPr>
            <a:r>
              <a:rPr lang="en-US" sz="2800" dirty="0">
                <a:latin typeface="Bahnschrift SemiBold" panose="020B0502040204020203"/>
              </a:rPr>
              <a:t>To define the text color, use the TEXT attribute in the &lt;BODY&gt; tag</a:t>
            </a:r>
          </a:p>
          <a:p>
            <a:pPr algn="just" defTabSz="829452">
              <a:defRPr sz="1800" b="0" i="0" u="none" strike="noStrike" kern="0" cap="none" spc="0" baseline="0">
                <a:solidFill>
                  <a:srgbClr val="000000"/>
                </a:solidFill>
                <a:uFillTx/>
              </a:defRPr>
            </a:pPr>
            <a:r>
              <a:rPr lang="en-US" sz="2800" dirty="0">
                <a:solidFill>
                  <a:schemeClr val="bg1">
                    <a:lumMod val="85000"/>
                  </a:schemeClr>
                </a:solidFill>
                <a:latin typeface="Bahnschrift SemiBold" panose="020B0502040204020203"/>
              </a:rPr>
              <a:t>To define the size of the text, type &lt;BASEFONT SIZE=n&gt;   </a:t>
            </a:r>
          </a:p>
        </p:txBody>
      </p:sp>
    </p:spTree>
    <p:extLst>
      <p:ext uri="{BB962C8B-B14F-4D97-AF65-F5344CB8AC3E}">
        <p14:creationId xmlns:p14="http://schemas.microsoft.com/office/powerpoint/2010/main" val="3762074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solidFill>
                  <a:srgbClr val="FFFFFF"/>
                </a:solidFill>
                <a:latin typeface="Bahnschrift SemiBold" panose="020B0502040204020203"/>
              </a:rPr>
              <a:t>Page Formatting</a:t>
            </a:r>
            <a:endParaRPr lang="en-US" dirty="0">
              <a:latin typeface="Bahnschrift SemiBold" panose="020B0502040204020203"/>
            </a:endParaRPr>
          </a:p>
        </p:txBody>
      </p:sp>
      <p:sp>
        <p:nvSpPr>
          <p:cNvPr id="2" name="Content Placeholder 1"/>
          <p:cNvSpPr>
            <a:spLocks noGrp="1"/>
          </p:cNvSpPr>
          <p:nvPr>
            <p:ph idx="1"/>
          </p:nvPr>
        </p:nvSpPr>
        <p:spPr>
          <a:xfrm>
            <a:off x="361950" y="1295400"/>
            <a:ext cx="8360019" cy="5400675"/>
          </a:xfrm>
        </p:spPr>
        <p:txBody>
          <a:bodyPr>
            <a:normAutofit/>
          </a:bodyPr>
          <a:lstStyle/>
          <a:p>
            <a:pPr algn="just" defTabSz="829452">
              <a:defRPr sz="1800" b="0" i="0" u="none" strike="noStrike" kern="0" cap="none" spc="0" baseline="0">
                <a:solidFill>
                  <a:srgbClr val="000000"/>
                </a:solidFill>
                <a:uFillTx/>
              </a:defRPr>
            </a:pPr>
            <a:r>
              <a:rPr lang="en-US" sz="2800" dirty="0">
                <a:latin typeface="Bahnschrift SemiBold" panose="020B0502040204020203"/>
              </a:rPr>
              <a:t>To define the background color, use the BGCOLOR attribute in the &lt;BODY&gt; tag</a:t>
            </a:r>
          </a:p>
          <a:p>
            <a:pPr algn="just" defTabSz="829452">
              <a:defRPr sz="1800" b="0" i="0" u="none" strike="noStrike" kern="0" cap="none" spc="0" baseline="0">
                <a:solidFill>
                  <a:srgbClr val="000000"/>
                </a:solidFill>
                <a:uFillTx/>
              </a:defRPr>
            </a:pPr>
            <a:r>
              <a:rPr lang="en-US" sz="2800" dirty="0">
                <a:latin typeface="Bahnschrift SemiBold" panose="020B0502040204020203"/>
              </a:rPr>
              <a:t>To define the text color, use the TEXT attribute in the &lt;BODY&gt; tag</a:t>
            </a:r>
          </a:p>
          <a:p>
            <a:pPr algn="just" defTabSz="829452">
              <a:defRPr sz="1800" b="0" i="0" u="none" strike="noStrike" kern="0" cap="none" spc="0" baseline="0">
                <a:solidFill>
                  <a:srgbClr val="000000"/>
                </a:solidFill>
                <a:uFillTx/>
              </a:defRPr>
            </a:pPr>
            <a:r>
              <a:rPr lang="en-US" sz="2800" dirty="0">
                <a:latin typeface="Bahnschrift SemiBold" panose="020B0502040204020203"/>
              </a:rPr>
              <a:t>To define the size of the text, type &lt;BASEFONT SIZE=n&gt;   </a:t>
            </a:r>
          </a:p>
        </p:txBody>
      </p:sp>
    </p:spTree>
    <p:extLst>
      <p:ext uri="{BB962C8B-B14F-4D97-AF65-F5344CB8AC3E}">
        <p14:creationId xmlns:p14="http://schemas.microsoft.com/office/powerpoint/2010/main" val="96997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dirty="0">
                <a:solidFill>
                  <a:srgbClr val="FFFFFF"/>
                </a:solidFill>
                <a:latin typeface="Bahnschrift SemiBold"/>
              </a:rPr>
            </a:br>
            <a:r>
              <a:rPr lang="en-US" dirty="0">
                <a:solidFill>
                  <a:srgbClr val="FFFFFF"/>
                </a:solidFill>
                <a:latin typeface="Bahnschrift SemiBold"/>
              </a:rPr>
              <a:t>Page Formatting-Example</a:t>
            </a:r>
            <a:br>
              <a:rPr lang="en-US" dirty="0">
                <a:solidFill>
                  <a:srgbClr val="FFFFFF"/>
                </a:solidFill>
                <a:latin typeface="Bahnschrift SemiBold"/>
              </a:rPr>
            </a:br>
            <a:endParaRPr lang="en-US" dirty="0">
              <a:latin typeface="Bahnschrift SemiBold"/>
            </a:endParaRPr>
          </a:p>
        </p:txBody>
      </p:sp>
      <p:sp>
        <p:nvSpPr>
          <p:cNvPr id="2" name="Content Placeholder 1"/>
          <p:cNvSpPr>
            <a:spLocks noGrp="1"/>
          </p:cNvSpPr>
          <p:nvPr>
            <p:ph idx="1"/>
          </p:nvPr>
        </p:nvSpPr>
        <p:spPr/>
        <p:txBody>
          <a:bodyPr>
            <a:normAutofit/>
          </a:bodyPr>
          <a:lstStyle/>
          <a:p>
            <a:pPr defTabSz="829452">
              <a:defRPr sz="1800" b="0" i="0" u="none" strike="noStrike" kern="0" cap="none" spc="0" baseline="0">
                <a:solidFill>
                  <a:srgbClr val="000000"/>
                </a:solidFill>
                <a:uFillTx/>
              </a:defRPr>
            </a:pPr>
            <a:r>
              <a:rPr lang="en-US" sz="2000" dirty="0">
                <a:latin typeface="Bahnschrift SemiBold"/>
              </a:rPr>
              <a:t>&lt;HTML&gt;</a:t>
            </a:r>
          </a:p>
          <a:p>
            <a:pPr defTabSz="829452">
              <a:defRPr sz="1800" b="0" i="0" u="none" strike="noStrike" kern="0" cap="none" spc="0" baseline="0">
                <a:solidFill>
                  <a:srgbClr val="000000"/>
                </a:solidFill>
                <a:uFillTx/>
              </a:defRPr>
            </a:pPr>
            <a:r>
              <a:rPr lang="en-US" sz="2000" dirty="0">
                <a:latin typeface="Bahnschrift SemiBold"/>
              </a:rPr>
              <a:t>&lt;HEAD&gt;</a:t>
            </a:r>
          </a:p>
          <a:p>
            <a:pPr defTabSz="829452">
              <a:defRPr sz="1800" b="0" i="0" u="none" strike="noStrike" kern="0" cap="none" spc="0" baseline="0">
                <a:solidFill>
                  <a:srgbClr val="000000"/>
                </a:solidFill>
                <a:uFillTx/>
              </a:defRPr>
            </a:pPr>
            <a:r>
              <a:rPr lang="en-US" sz="2000" dirty="0">
                <a:latin typeface="Bahnschrift SemiBold"/>
              </a:rPr>
              <a:t>&lt;TITLE&gt; Example &lt;/TITLE&gt;</a:t>
            </a:r>
          </a:p>
          <a:p>
            <a:pPr defTabSz="829452">
              <a:defRPr sz="1800" b="0" i="0" u="none" strike="noStrike" kern="0" cap="none" spc="0" baseline="0">
                <a:solidFill>
                  <a:srgbClr val="000000"/>
                </a:solidFill>
                <a:uFillTx/>
              </a:defRPr>
            </a:pPr>
            <a:r>
              <a:rPr lang="en-US" sz="2000" dirty="0">
                <a:latin typeface="Bahnschrift SemiBold"/>
              </a:rPr>
              <a:t>&lt;/HEAD&gt;</a:t>
            </a:r>
          </a:p>
          <a:p>
            <a:pPr defTabSz="829452">
              <a:defRPr sz="1800" b="0" i="0" u="none" strike="noStrike" kern="0" cap="none" spc="0" baseline="0">
                <a:solidFill>
                  <a:srgbClr val="000000"/>
                </a:solidFill>
                <a:uFillTx/>
              </a:defRPr>
            </a:pPr>
            <a:r>
              <a:rPr lang="en-US" sz="2000" dirty="0">
                <a:latin typeface="Bahnschrift SemiBold"/>
              </a:rPr>
              <a:t>&lt;BODY BGCOLOR=“black”  TEXT=“white”&gt;</a:t>
            </a:r>
          </a:p>
          <a:p>
            <a:pPr defTabSz="829452">
              <a:defRPr sz="1800" b="0" i="0" u="none" strike="noStrike" kern="0" cap="none" spc="0" baseline="0">
                <a:solidFill>
                  <a:srgbClr val="000000"/>
                </a:solidFill>
                <a:uFillTx/>
              </a:defRPr>
            </a:pPr>
            <a:r>
              <a:rPr lang="en-US" sz="2000" dirty="0">
                <a:latin typeface="Bahnschrift SemiBold"/>
              </a:rPr>
              <a:t>&lt;BASEFONT SIZE=7&gt;This is where you would include the text and images on your Web page.</a:t>
            </a:r>
          </a:p>
          <a:p>
            <a:pPr defTabSz="829452">
              <a:defRPr sz="1800" b="0" i="0" u="none" strike="noStrike" kern="0" cap="none" spc="0" baseline="0">
                <a:solidFill>
                  <a:srgbClr val="000000"/>
                </a:solidFill>
                <a:uFillTx/>
              </a:defRPr>
            </a:pPr>
            <a:r>
              <a:rPr lang="en-US" sz="1800" dirty="0">
                <a:latin typeface="Bahnschrift SemiBold"/>
              </a:rPr>
              <a:t>&lt;/BODY&gt;</a:t>
            </a:r>
          </a:p>
          <a:p>
            <a:pPr defTabSz="829452">
              <a:defRPr sz="1800" b="0" i="0" u="none" strike="noStrike" kern="0" cap="none" spc="0" baseline="0">
                <a:solidFill>
                  <a:srgbClr val="000000"/>
                </a:solidFill>
                <a:uFillTx/>
              </a:defRPr>
            </a:pPr>
            <a:r>
              <a:rPr lang="en-US" sz="1800" dirty="0">
                <a:latin typeface="Bahnschrift SemiBold"/>
              </a:rPr>
              <a:t>&lt;/HTML&gt;</a:t>
            </a:r>
          </a:p>
          <a:p>
            <a:pPr defTabSz="829452">
              <a:defRPr sz="1800" b="0" i="0" u="none" strike="noStrike" kern="0" cap="none" spc="0" baseline="0">
                <a:solidFill>
                  <a:srgbClr val="000000"/>
                </a:solidFill>
                <a:uFillTx/>
              </a:defRPr>
            </a:pPr>
            <a:endParaRPr lang="en-US" sz="2400" dirty="0">
              <a:latin typeface="Bahnschrift SemiBold"/>
            </a:endParaRPr>
          </a:p>
        </p:txBody>
      </p:sp>
    </p:spTree>
    <p:extLst>
      <p:ext uri="{BB962C8B-B14F-4D97-AF65-F5344CB8AC3E}">
        <p14:creationId xmlns:p14="http://schemas.microsoft.com/office/powerpoint/2010/main" val="181961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solidFill>
                  <a:srgbClr val="FFFFFF"/>
                </a:solidFill>
                <a:latin typeface="Bahnschrift SemiBold"/>
              </a:rPr>
              <a:t>Inserting Images</a:t>
            </a:r>
            <a:endParaRPr lang="en-US" sz="3200" dirty="0">
              <a:latin typeface="Bahnschrift SemiBold"/>
            </a:endParaRPr>
          </a:p>
        </p:txBody>
      </p:sp>
      <p:sp>
        <p:nvSpPr>
          <p:cNvPr id="2" name="Content Placeholder 1"/>
          <p:cNvSpPr>
            <a:spLocks noGrp="1"/>
          </p:cNvSpPr>
          <p:nvPr>
            <p:ph idx="1"/>
          </p:nvPr>
        </p:nvSpPr>
        <p:spPr/>
        <p:txBody>
          <a:bodyPr>
            <a:normAutofit/>
          </a:bodyPr>
          <a:lstStyle/>
          <a:p>
            <a:pPr algn="just" defTabSz="829452">
              <a:defRPr sz="1800" b="0" i="0" u="none" strike="noStrike" kern="0" cap="none" spc="0" baseline="0">
                <a:solidFill>
                  <a:srgbClr val="000000"/>
                </a:solidFill>
                <a:uFillTx/>
              </a:defRPr>
            </a:pPr>
            <a:r>
              <a:rPr lang="en-US" sz="2400" dirty="0">
                <a:latin typeface="Bahnschrift SemiBold"/>
              </a:rPr>
              <a:t>Type &lt;IMG SRC = “</a:t>
            </a:r>
            <a:r>
              <a:rPr lang="en-US" sz="2400" dirty="0" err="1">
                <a:latin typeface="Bahnschrift SemiBold"/>
              </a:rPr>
              <a:t>image.ext</a:t>
            </a:r>
            <a:r>
              <a:rPr lang="en-US" sz="2400" dirty="0">
                <a:latin typeface="Bahnschrift SemiBold"/>
              </a:rPr>
              <a:t>”&gt;, where </a:t>
            </a:r>
            <a:r>
              <a:rPr lang="en-US" sz="2400" dirty="0" err="1">
                <a:latin typeface="Bahnschrift SemiBold"/>
              </a:rPr>
              <a:t>image.ext</a:t>
            </a:r>
            <a:r>
              <a:rPr lang="en-US" sz="2400" dirty="0">
                <a:latin typeface="Bahnschrift SemiBold"/>
              </a:rPr>
              <a:t> indicates the location of the image file</a:t>
            </a:r>
          </a:p>
          <a:p>
            <a:pPr algn="just" defTabSz="829452">
              <a:defRPr sz="1800" b="0" i="0" u="none" strike="noStrike" kern="0" cap="none" spc="0" baseline="0">
                <a:solidFill>
                  <a:srgbClr val="000000"/>
                </a:solidFill>
                <a:uFillTx/>
              </a:defRPr>
            </a:pPr>
            <a:r>
              <a:rPr lang="en-US" sz="2400" dirty="0">
                <a:latin typeface="Bahnschrift SemiBold"/>
              </a:rPr>
              <a:t>The WIDTH=n and HEIGHT=n attributes can be used to adjust the size of an image</a:t>
            </a:r>
          </a:p>
          <a:p>
            <a:pPr algn="just" defTabSz="829452">
              <a:defRPr sz="1800" b="0" i="0" u="none" strike="noStrike" kern="0" cap="none" spc="0" baseline="0">
                <a:solidFill>
                  <a:srgbClr val="000000"/>
                </a:solidFill>
                <a:uFillTx/>
              </a:defRPr>
            </a:pPr>
            <a:r>
              <a:rPr lang="en-US" sz="2400" dirty="0">
                <a:latin typeface="Bahnschrift SemiBold"/>
              </a:rPr>
              <a:t>The attribute BORDER=n can be used to add a border n pixels thick around </a:t>
            </a:r>
            <a:r>
              <a:rPr lang="en-US" sz="2400" dirty="0">
                <a:solidFill>
                  <a:srgbClr val="FFFFFF"/>
                </a:solidFill>
                <a:latin typeface="Bahnschrift SemiBold"/>
              </a:rPr>
              <a:t>the image</a:t>
            </a:r>
          </a:p>
          <a:p>
            <a:endParaRPr lang="en-US" sz="3600" dirty="0">
              <a:latin typeface="Bahnschrift SemiBold"/>
            </a:endParaRPr>
          </a:p>
        </p:txBody>
      </p:sp>
    </p:spTree>
    <p:extLst>
      <p:ext uri="{BB962C8B-B14F-4D97-AF65-F5344CB8AC3E}">
        <p14:creationId xmlns:p14="http://schemas.microsoft.com/office/powerpoint/2010/main" val="887560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0D35416-EE66-4A65-BEEC-EE8A922C4420}"/>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51AA03E0-613B-48BE-A95D-5E5FB72FE9A5}"/>
              </a:ext>
            </a:extLst>
          </p:cNvPr>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2693933" y="153309"/>
            <a:ext cx="3985861"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kern="0" dirty="0">
                <a:solidFill>
                  <a:srgbClr val="FFFFFF"/>
                </a:solidFill>
                <a:latin typeface="Bahnschrift SemiBold"/>
                <a:ea typeface=""/>
                <a:cs typeface=""/>
              </a:rPr>
              <a:t>What Is HTML5 ?</a:t>
            </a:r>
            <a:endParaRPr lang="en-US" sz="4000" dirty="0">
              <a:solidFill>
                <a:srgbClr val="FFFFFF"/>
              </a:solidFill>
              <a:latin typeface="Bahnschrift SemiBold"/>
              <a:ea typeface=""/>
              <a:cs typeface=""/>
            </a:endParaRP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pic>
        <p:nvPicPr>
          <p:cNvPr id="7" name="Picture 7"/>
          <p:cNvPicPr>
            <a:picLocks noChangeAspect="1"/>
          </p:cNvPicPr>
          <p:nvPr/>
        </p:nvPicPr>
        <p:blipFill>
          <a:blip r:embed="rId3"/>
          <a:stretch>
            <a:fillRect/>
          </a:stretch>
        </p:blipFill>
        <p:spPr>
          <a:xfrm>
            <a:off x="3534020" y="2747715"/>
            <a:ext cx="4570563" cy="3162239"/>
          </a:xfrm>
          <a:prstGeom prst="rect">
            <a:avLst/>
          </a:prstGeom>
          <a:noFill/>
          <a:ln cap="flat">
            <a:noFill/>
          </a:ln>
        </p:spPr>
      </p:pic>
    </p:spTree>
    <p:extLst>
      <p:ext uri="{BB962C8B-B14F-4D97-AF65-F5344CB8AC3E}">
        <p14:creationId xmlns:p14="http://schemas.microsoft.com/office/powerpoint/2010/main" val="1111078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374875" y="2842603"/>
            <a:ext cx="4753888" cy="3777073"/>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2200" b="1" dirty="0">
                <a:solidFill>
                  <a:schemeClr val="bg1"/>
                </a:solidFill>
                <a:latin typeface="Bahnschrift SemiBold"/>
                <a:ea typeface=""/>
                <a:cs typeface=""/>
              </a:rPr>
              <a:t>HTML5</a:t>
            </a:r>
            <a:r>
              <a:rPr lang="en-US" sz="2200" dirty="0">
                <a:solidFill>
                  <a:schemeClr val="bg1"/>
                </a:solidFill>
                <a:latin typeface="Bahnschrift SemiBold"/>
                <a:ea typeface=""/>
                <a:cs typeface=""/>
              </a:rPr>
              <a:t> is a markup language used for structuring and presenting content on the World Wide Web.</a:t>
            </a:r>
          </a:p>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2200" dirty="0">
              <a:solidFill>
                <a:schemeClr val="bg1"/>
              </a:solidFill>
              <a:latin typeface="Bahnschrift SemiBold"/>
              <a:ea typeface=""/>
              <a:cs typeface=""/>
            </a:endParaRP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200" dirty="0">
                <a:solidFill>
                  <a:schemeClr val="bg1"/>
                </a:solidFill>
                <a:latin typeface="Bahnschrift SemiBold"/>
                <a:ea typeface=""/>
                <a:cs typeface=""/>
              </a:rPr>
              <a:t> It is the fifth and last</a:t>
            </a:r>
            <a:r>
              <a:rPr lang="en-US" sz="2200" baseline="30000" dirty="0">
                <a:solidFill>
                  <a:schemeClr val="bg1"/>
                </a:solidFill>
                <a:latin typeface="Bahnschrift SemiBold"/>
                <a:ea typeface=""/>
                <a:cs typeface=""/>
              </a:rPr>
              <a:t> </a:t>
            </a:r>
            <a:r>
              <a:rPr lang="en-US" sz="2200" dirty="0">
                <a:solidFill>
                  <a:schemeClr val="bg1"/>
                </a:solidFill>
                <a:latin typeface="Bahnschrift SemiBold"/>
                <a:ea typeface=""/>
                <a:cs typeface=""/>
              </a:rPr>
              <a:t>major HTML version that is a World Wide Web Consortium (W3C) recommendation. </a:t>
            </a:r>
          </a:p>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2000" dirty="0">
              <a:solidFill>
                <a:schemeClr val="bg1"/>
              </a:solidFill>
              <a:latin typeface="Bahnschrift SemiBold"/>
              <a:ea typeface=""/>
              <a:cs typeface=""/>
            </a:endParaRPr>
          </a:p>
        </p:txBody>
      </p:sp>
      <p:sp>
        <p:nvSpPr>
          <p:cNvPr id="8" name="Rectangle 7">
            <a:extLst>
              <a:ext uri="{FF2B5EF4-FFF2-40B4-BE49-F238E27FC236}">
                <a16:creationId xmlns:a16="http://schemas.microsoft.com/office/drawing/2014/main" id="{9A1897F3-83EE-4291-8EF8-C1FD21AF44E6}"/>
              </a:ext>
            </a:extLst>
          </p:cNvPr>
          <p:cNvSpPr/>
          <p:nvPr/>
        </p:nvSpPr>
        <p:spPr>
          <a:xfrm>
            <a:off x="2693933" y="153309"/>
            <a:ext cx="3985861"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kern="0" dirty="0">
                <a:solidFill>
                  <a:srgbClr val="FFFFFF"/>
                </a:solidFill>
                <a:latin typeface="Bahnschrift SemiBold"/>
                <a:ea typeface=""/>
                <a:cs typeface=""/>
              </a:rPr>
              <a:t>What Is HTML5 ?</a:t>
            </a:r>
            <a:endParaRPr lang="en-US" sz="4000" dirty="0">
              <a:solidFill>
                <a:srgbClr val="FFFFFF"/>
              </a:solidFill>
              <a:latin typeface="Bahnschrift SemiBold"/>
              <a:ea typeface=""/>
              <a:cs typeface=""/>
            </a:endParaRPr>
          </a:p>
        </p:txBody>
      </p:sp>
    </p:spTree>
    <p:extLst>
      <p:ext uri="{BB962C8B-B14F-4D97-AF65-F5344CB8AC3E}">
        <p14:creationId xmlns:p14="http://schemas.microsoft.com/office/powerpoint/2010/main" val="159086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3355115" y="125173"/>
            <a:ext cx="2708268" cy="57619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3200" kern="0" dirty="0">
                <a:solidFill>
                  <a:srgbClr val="FFFFFF"/>
                </a:solidFill>
                <a:latin typeface="Bahnschrift SemiBold"/>
                <a:ea typeface=""/>
                <a:cs typeface=""/>
              </a:rPr>
              <a:t>Why  HTML5 ?</a:t>
            </a:r>
            <a:endParaRPr lang="en-US" sz="3200" dirty="0">
              <a:solidFill>
                <a:srgbClr val="FFFFFF"/>
              </a:solidFill>
              <a:latin typeface="Bahnschrift SemiBold"/>
              <a:ea typeface=""/>
              <a:cs typeface=""/>
            </a:endParaRP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540541" y="2599949"/>
            <a:ext cx="4570563" cy="4392626"/>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Video and Audio Support</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Doctype</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Smarter Storage</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Cleaner Code</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Better Interactions</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Game Development</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Legacy/Cross Browser Support</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Mobile, Mobile, Mobile</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400" b="1" dirty="0">
                <a:solidFill>
                  <a:srgbClr val="FFFFFF"/>
                </a:solidFill>
                <a:latin typeface="Bahnschrift SemiBold"/>
                <a:ea typeface=""/>
                <a:cs typeface=""/>
              </a:rPr>
              <a:t>It’s the Future, Get With It!</a:t>
            </a:r>
          </a:p>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2000" dirty="0">
              <a:solidFill>
                <a:srgbClr val="FFFFFF"/>
              </a:solidFill>
              <a:latin typeface="Bahnschrift SemiBold"/>
              <a:ea typeface=""/>
              <a:cs typeface=""/>
            </a:endParaRPr>
          </a:p>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2000" dirty="0">
              <a:solidFill>
                <a:srgbClr val="FFFFFF"/>
              </a:solidFill>
              <a:latin typeface="Bahnschrift SemiBold"/>
              <a:ea typeface=""/>
              <a:cs typeface=""/>
            </a:endParaRPr>
          </a:p>
        </p:txBody>
      </p:sp>
    </p:spTree>
    <p:extLst>
      <p:ext uri="{BB962C8B-B14F-4D97-AF65-F5344CB8AC3E}">
        <p14:creationId xmlns:p14="http://schemas.microsoft.com/office/powerpoint/2010/main" val="1551545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A2BE3-C7E6-4F49-BF25-70F93C83043B}"/>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40CC1264-E71F-4F27-B3DA-E9EE0C42514F}"/>
              </a:ext>
            </a:extLst>
          </p:cNvPr>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1976482" y="167376"/>
            <a:ext cx="5859772"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dirty="0">
                <a:solidFill>
                  <a:srgbClr val="FFFFFF"/>
                </a:solidFill>
                <a:ea typeface=""/>
                <a:cs typeface=""/>
              </a:rPr>
              <a:t>Backward  Compatibility </a:t>
            </a: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398439" y="2946580"/>
            <a:ext cx="4570563" cy="3407741"/>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2200" dirty="0">
                <a:solidFill>
                  <a:srgbClr val="FFFFFF"/>
                </a:solidFill>
                <a:latin typeface="Bahnschrift SemiBold"/>
                <a:ea typeface=""/>
                <a:cs typeface=""/>
              </a:rPr>
              <a:t>HTML5 is designed, as much as possible, to be backward compatible with existing web browsers. Its new features have been built on existing features and allow you to provide fallback content for older browsers. </a:t>
            </a:r>
          </a:p>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2000" dirty="0">
              <a:solidFill>
                <a:srgbClr val="FFFFFF"/>
              </a:solidFill>
              <a:latin typeface="Bahnschrift SemiBold"/>
              <a:ea typeface=""/>
              <a:cs typeface=""/>
            </a:endParaRPr>
          </a:p>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2000" dirty="0">
              <a:solidFill>
                <a:srgbClr val="FFFFFF"/>
              </a:solidFill>
              <a:latin typeface="Bahnschrift SemiBold"/>
              <a:ea typeface=""/>
              <a:cs typeface=""/>
            </a:endParaRPr>
          </a:p>
        </p:txBody>
      </p:sp>
    </p:spTree>
    <p:extLst>
      <p:ext uri="{BB962C8B-B14F-4D97-AF65-F5344CB8AC3E}">
        <p14:creationId xmlns:p14="http://schemas.microsoft.com/office/powerpoint/2010/main" val="333218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2904950" y="139241"/>
            <a:ext cx="3843194"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b="1" kern="0" dirty="0">
                <a:solidFill>
                  <a:srgbClr val="FFFFFF"/>
                </a:solidFill>
                <a:latin typeface="Bahnschrift" panose="020B0502040204020203" pitchFamily="34" charset="0"/>
                <a:ea typeface=""/>
                <a:cs typeface=""/>
              </a:rPr>
              <a:t>Video and Audio</a:t>
            </a:r>
            <a:endParaRPr lang="en-US" sz="4000" b="1" dirty="0">
              <a:solidFill>
                <a:srgbClr val="FFFFFF"/>
              </a:solidFill>
              <a:latin typeface="Bahnschrift" panose="020B0502040204020203" pitchFamily="34" charset="0"/>
              <a:ea typeface=""/>
              <a:cs typeface=""/>
            </a:endParaRP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440642" y="2665226"/>
            <a:ext cx="4570563" cy="3777073"/>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2000" dirty="0">
                <a:solidFill>
                  <a:schemeClr val="bg1"/>
                </a:solidFill>
                <a:latin typeface="Bahnschrift SemiBold"/>
                <a:ea typeface=""/>
                <a:cs typeface=""/>
              </a:rPr>
              <a:t>Forget about Flash Player and other third party media players, make your videos and audio truly accessible with the new HTML5 &lt;video&gt; and &lt;audio&gt; tags. Getting your media to play correctly has always been pretty much a nightmare, you had to use the &lt;embed&gt; and &lt;object&gt; tags and assign a huge list of parameters just to get the thing visible and working correctly/</a:t>
            </a:r>
          </a:p>
        </p:txBody>
      </p:sp>
    </p:spTree>
    <p:extLst>
      <p:ext uri="{BB962C8B-B14F-4D97-AF65-F5344CB8AC3E}">
        <p14:creationId xmlns:p14="http://schemas.microsoft.com/office/powerpoint/2010/main" val="1042484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93822"/>
            <a:ext cx="9144004" cy="6857278"/>
          </a:xfrm>
          <a:prstGeom prst="rect">
            <a:avLst/>
          </a:prstGeom>
          <a:noFill/>
          <a:ln cap="flat">
            <a:noFill/>
          </a:ln>
        </p:spPr>
      </p:pic>
      <p:sp>
        <p:nvSpPr>
          <p:cNvPr id="5" name="Rectangle 4"/>
          <p:cNvSpPr/>
          <p:nvPr/>
        </p:nvSpPr>
        <p:spPr>
          <a:xfrm>
            <a:off x="3509860" y="167377"/>
            <a:ext cx="2421330"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kern="0" dirty="0">
                <a:solidFill>
                  <a:srgbClr val="FFFFFF"/>
                </a:solidFill>
                <a:latin typeface="Bahnschrift SemiBold" panose="020B0502040204020203" pitchFamily="34" charset="0"/>
                <a:ea typeface=""/>
                <a:cs typeface=""/>
              </a:rPr>
              <a:t>DOCTYPE </a:t>
            </a:r>
            <a:endParaRPr lang="en-US" sz="4000" dirty="0">
              <a:solidFill>
                <a:srgbClr val="FFFFFF"/>
              </a:solidFill>
              <a:latin typeface="Bahnschrift SemiBold" panose="020B0502040204020203" pitchFamily="34" charset="0"/>
              <a:ea typeface=""/>
              <a:cs typeface=""/>
            </a:endParaRP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398439" y="2946581"/>
            <a:ext cx="4570563" cy="3469296"/>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2000" dirty="0">
                <a:solidFill>
                  <a:schemeClr val="bg1"/>
                </a:solidFill>
                <a:latin typeface="Bahnschrift SemiBold"/>
                <a:ea typeface=""/>
                <a:cs typeface=""/>
              </a:rPr>
              <a:t>Yup that’s it, that is the </a:t>
            </a:r>
            <a:r>
              <a:rPr lang="en-US" sz="2000" dirty="0" err="1">
                <a:solidFill>
                  <a:schemeClr val="bg1"/>
                </a:solidFill>
                <a:latin typeface="Bahnschrift SemiBold"/>
                <a:ea typeface=""/>
                <a:cs typeface=""/>
              </a:rPr>
              <a:t>doctype</a:t>
            </a:r>
            <a:r>
              <a:rPr lang="en-US" sz="2000" dirty="0">
                <a:solidFill>
                  <a:schemeClr val="bg1"/>
                </a:solidFill>
                <a:latin typeface="Bahnschrift SemiBold"/>
                <a:ea typeface=""/>
                <a:cs typeface=""/>
              </a:rPr>
              <a:t>, nothing more, nothing less. Pretty simple right? No more cutting and pasting some long unreadable line of code and no more dirty head tags filled with </a:t>
            </a:r>
            <a:r>
              <a:rPr lang="en-US" sz="2000" dirty="0" err="1">
                <a:solidFill>
                  <a:schemeClr val="bg1"/>
                </a:solidFill>
                <a:latin typeface="Bahnschrift SemiBold"/>
                <a:ea typeface=""/>
                <a:cs typeface=""/>
              </a:rPr>
              <a:t>doctype</a:t>
            </a:r>
            <a:r>
              <a:rPr lang="en-US" sz="2000" dirty="0">
                <a:solidFill>
                  <a:schemeClr val="bg1"/>
                </a:solidFill>
                <a:latin typeface="Bahnschrift SemiBold"/>
                <a:ea typeface=""/>
                <a:cs typeface=""/>
              </a:rPr>
              <a:t> attributes. You can simply and easily type it out and be happy. The really great thing about it though, beyond the simplicity, is that it works in every browser</a:t>
            </a:r>
          </a:p>
        </p:txBody>
      </p:sp>
    </p:spTree>
    <p:extLst>
      <p:ext uri="{BB962C8B-B14F-4D97-AF65-F5344CB8AC3E}">
        <p14:creationId xmlns:p14="http://schemas.microsoft.com/office/powerpoint/2010/main" val="69223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US"/>
          </a:p>
        </p:txBody>
      </p:sp>
      <p:sp>
        <p:nvSpPr>
          <p:cNvPr id="9" name="Title 8"/>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0" y="0"/>
            <a:ext cx="9144004" cy="6857278"/>
          </a:xfrm>
          <a:prstGeom prst="rect">
            <a:avLst/>
          </a:prstGeom>
          <a:noFill/>
          <a:ln cap="flat">
            <a:noFill/>
          </a:ln>
        </p:spPr>
      </p:pic>
      <p:sp>
        <p:nvSpPr>
          <p:cNvPr id="5" name="Rectangle 4"/>
          <p:cNvSpPr/>
          <p:nvPr/>
        </p:nvSpPr>
        <p:spPr>
          <a:xfrm>
            <a:off x="2560320" y="149599"/>
            <a:ext cx="4446148" cy="699307"/>
          </a:xfrm>
          <a:prstGeom prst="rect">
            <a:avLst/>
          </a:prstGeom>
          <a:noFill/>
          <a:ln cap="flat">
            <a:noFill/>
            <a:prstDash val="solid"/>
          </a:ln>
        </p:spPr>
        <p:txBody>
          <a:bodyPr vert="horz" wrap="squar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b="1" dirty="0">
                <a:solidFill>
                  <a:srgbClr val="FFFFFF"/>
                </a:solidFill>
                <a:latin typeface="Bahnschrift SemiBold" panose="020B0502040204020203"/>
                <a:ea typeface=""/>
                <a:cs typeface=""/>
              </a:rPr>
              <a:t>What is html…?</a:t>
            </a:r>
          </a:p>
        </p:txBody>
      </p:sp>
      <p:sp>
        <p:nvSpPr>
          <p:cNvPr id="6" name="Rectangle 5"/>
          <p:cNvSpPr/>
          <p:nvPr/>
        </p:nvSpPr>
        <p:spPr>
          <a:xfrm>
            <a:off x="3425600" y="2636672"/>
            <a:ext cx="4594127" cy="4102996"/>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r>
              <a:rPr lang="en-US" sz="2200" dirty="0">
                <a:solidFill>
                  <a:srgbClr val="FFFFFF"/>
                </a:solidFill>
                <a:latin typeface="Bahnschrift SemiBold" panose="020B0502040204020203"/>
                <a:ea typeface=""/>
                <a:cs typeface=""/>
              </a:rPr>
              <a:t>HTML is Hyper Text Mark-up Language where mark-up language is used to define the text document within tag which defines the structure of web pages.</a:t>
            </a:r>
          </a:p>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endParaRPr lang="en-US" sz="2200" dirty="0">
              <a:solidFill>
                <a:srgbClr val="FFFFFF"/>
              </a:solidFill>
              <a:latin typeface="Bahnschrift SemiBold" panose="020B0502040204020203"/>
              <a:ea typeface=""/>
              <a:cs typeface=""/>
            </a:endParaRPr>
          </a:p>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r>
              <a:rPr lang="en-US" sz="2200" dirty="0">
                <a:solidFill>
                  <a:srgbClr val="FFFFFF"/>
                </a:solidFill>
                <a:latin typeface="Bahnschrift SemiBold" panose="020B0502040204020203"/>
                <a:ea typeface=""/>
                <a:cs typeface=""/>
              </a:rPr>
              <a:t>So HTML is the combination of Hypertext and Mark-up language.</a:t>
            </a:r>
          </a:p>
        </p:txBody>
      </p:sp>
    </p:spTree>
    <p:extLst>
      <p:ext uri="{BB962C8B-B14F-4D97-AF65-F5344CB8AC3E}">
        <p14:creationId xmlns:p14="http://schemas.microsoft.com/office/powerpoint/2010/main" val="58795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9144004" cy="6857278"/>
          </a:xfrm>
          <a:prstGeom prst="rect">
            <a:avLst/>
          </a:prstGeom>
          <a:noFill/>
          <a:ln cap="flat">
            <a:noFill/>
          </a:ln>
        </p:spPr>
      </p:pic>
      <p:sp>
        <p:nvSpPr>
          <p:cNvPr id="5" name="Rectangle 4"/>
          <p:cNvSpPr/>
          <p:nvPr/>
        </p:nvSpPr>
        <p:spPr>
          <a:xfrm>
            <a:off x="2778339" y="125174"/>
            <a:ext cx="4021127"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kern="0" dirty="0">
                <a:solidFill>
                  <a:srgbClr val="FFFFFF"/>
                </a:solidFill>
                <a:latin typeface="Bahnschrift SemiBold"/>
                <a:ea typeface=""/>
                <a:cs typeface=""/>
              </a:rPr>
              <a:t>Smarter Storage</a:t>
            </a:r>
            <a:endParaRPr lang="en-US" sz="4000" dirty="0">
              <a:solidFill>
                <a:srgbClr val="FFFFFF"/>
              </a:solidFill>
              <a:latin typeface="Bahnschrift SemiBold"/>
              <a:ea typeface=""/>
              <a:cs typeface=""/>
            </a:endParaRP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426574" y="2533555"/>
            <a:ext cx="4570563" cy="3684740"/>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dirty="0">
                <a:solidFill>
                  <a:schemeClr val="bg1"/>
                </a:solidFill>
                <a:latin typeface="Bahnschrift SemiBold"/>
                <a:ea typeface=""/>
                <a:cs typeface=""/>
              </a:rPr>
              <a:t>One of the coolest things about HTML5 is the new local storage feature. It’s a little bit of a cross between regular old cookies and a client-side database. It’s better than cookies because it allows for storage across multiple windows, it has better security and performance and data will persist even after the browser is closed. Because it’s essentially a client side data base you don’t have to worry about the user deleting cookies and it is been adopted by all the popular browsers.</a:t>
            </a:r>
          </a:p>
        </p:txBody>
      </p:sp>
    </p:spTree>
    <p:extLst>
      <p:ext uri="{BB962C8B-B14F-4D97-AF65-F5344CB8AC3E}">
        <p14:creationId xmlns:p14="http://schemas.microsoft.com/office/powerpoint/2010/main" val="6427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2271902" y="139241"/>
            <a:ext cx="4611032"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dirty="0">
                <a:solidFill>
                  <a:srgbClr val="FFFFFF"/>
                </a:solidFill>
                <a:latin typeface="Bahnschrift SemiBold" panose="020B0502040204020203" pitchFamily="34" charset="0"/>
                <a:ea typeface=""/>
                <a:cs typeface=""/>
              </a:rPr>
              <a:t>Better Interactions </a:t>
            </a: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528811" y="2646096"/>
            <a:ext cx="4700789" cy="4084849"/>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000" dirty="0">
                <a:solidFill>
                  <a:schemeClr val="bg1"/>
                </a:solidFill>
                <a:latin typeface="Bahnschrift SemiBold"/>
                <a:ea typeface=""/>
                <a:cs typeface=""/>
              </a:rPr>
              <a:t>We all want a more dynamic website that responds to the user and allows the user to enjoy/interact your content instead of just look at it. Enter &lt;canvas&gt;, the drawing HTML5 tag that allows you to do most (if not more) interactive and animated possibilities than the previous rich internet application platforms like Flash.</a:t>
            </a:r>
          </a:p>
          <a:p>
            <a:pPr algn="just" defTabSz="829452">
              <a:defRPr sz="1800" b="0" i="0" u="none" strike="noStrike" kern="0" cap="none" spc="0" baseline="0">
                <a:solidFill>
                  <a:srgbClr val="000000"/>
                </a:solidFill>
                <a:uFillTx/>
              </a:defRPr>
            </a:pPr>
            <a:r>
              <a:rPr lang="en-US" sz="2000" dirty="0">
                <a:solidFill>
                  <a:schemeClr val="bg1"/>
                </a:solidFill>
                <a:latin typeface="Bahnschrift SemiBold"/>
                <a:ea typeface=""/>
                <a:cs typeface=""/>
              </a:rPr>
              <a:t>Beyond &lt;canvas&gt;, HTML5 also comes with a slew of great APIs that allow you to build a better user experience and a beefier, more dynamic web application.</a:t>
            </a:r>
          </a:p>
        </p:txBody>
      </p:sp>
    </p:spTree>
    <p:extLst>
      <p:ext uri="{BB962C8B-B14F-4D97-AF65-F5344CB8AC3E}">
        <p14:creationId xmlns:p14="http://schemas.microsoft.com/office/powerpoint/2010/main" val="3934854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2454783" y="167376"/>
            <a:ext cx="4782554"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kern="0" dirty="0">
                <a:solidFill>
                  <a:srgbClr val="FFFFFF"/>
                </a:solidFill>
                <a:latin typeface="Bahnschrift SemiBold" panose="020B0502040204020203" pitchFamily="34" charset="0"/>
                <a:ea typeface=""/>
                <a:cs typeface=""/>
              </a:rPr>
              <a:t>Game Development </a:t>
            </a:r>
            <a:endParaRPr lang="en-US" sz="4000" dirty="0">
              <a:solidFill>
                <a:srgbClr val="FFFFFF"/>
              </a:solidFill>
              <a:latin typeface="Bahnschrift SemiBold" panose="020B0502040204020203" pitchFamily="34" charset="0"/>
              <a:ea typeface=""/>
              <a:cs typeface=""/>
            </a:endParaRP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328100" y="2679294"/>
            <a:ext cx="4570563" cy="2884201"/>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r>
              <a:rPr lang="en-US" sz="2200" dirty="0">
                <a:solidFill>
                  <a:schemeClr val="bg1"/>
                </a:solidFill>
                <a:latin typeface="Bahnschrift SemiBold"/>
                <a:ea typeface=""/>
                <a:cs typeface=""/>
              </a:rPr>
              <a:t>That is correct, you can develop games using HTML5’s &lt;canvas&gt; tag. HTML5 provides a great, mobile friendly way to develop fun, interactive games. If you’ve built Flash games before, you’ll love building HTML5 games./</a:t>
            </a:r>
          </a:p>
        </p:txBody>
      </p:sp>
    </p:spTree>
    <p:extLst>
      <p:ext uri="{BB962C8B-B14F-4D97-AF65-F5344CB8AC3E}">
        <p14:creationId xmlns:p14="http://schemas.microsoft.com/office/powerpoint/2010/main" val="935629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6" y="-188925"/>
            <a:ext cx="9144004" cy="6857278"/>
          </a:xfrm>
          <a:prstGeom prst="rect">
            <a:avLst/>
          </a:prstGeom>
          <a:noFill/>
          <a:ln cap="flat">
            <a:noFill/>
          </a:ln>
        </p:spPr>
      </p:pic>
      <p:sp>
        <p:nvSpPr>
          <p:cNvPr id="5" name="Rectangle 4"/>
          <p:cNvSpPr/>
          <p:nvPr/>
        </p:nvSpPr>
        <p:spPr>
          <a:xfrm>
            <a:off x="1111417" y="-14068"/>
            <a:ext cx="7255987"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dirty="0">
                <a:solidFill>
                  <a:schemeClr val="bg1"/>
                </a:solidFill>
                <a:latin typeface="Bahnschrift SemiBold"/>
                <a:ea typeface=""/>
                <a:cs typeface=""/>
              </a:rPr>
              <a:t>Legacy/cross browser support</a:t>
            </a: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398439" y="2946581"/>
            <a:ext cx="4570563" cy="2596365"/>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1814" dirty="0">
                <a:solidFill>
                  <a:schemeClr val="bg1"/>
                </a:solidFill>
                <a:latin typeface="Bahnschrift SemiBold"/>
                <a:ea typeface=""/>
                <a:cs typeface=""/>
              </a:rPr>
              <a:t>Modern, popular browsers all support HTML5 (Chrome, Firefox, Safari IE9 and Opera) and the HTML5 </a:t>
            </a:r>
            <a:r>
              <a:rPr lang="en-US" sz="1814" dirty="0" err="1">
                <a:solidFill>
                  <a:schemeClr val="bg1"/>
                </a:solidFill>
                <a:latin typeface="Bahnschrift SemiBold"/>
                <a:ea typeface=""/>
                <a:cs typeface=""/>
              </a:rPr>
              <a:t>doctype</a:t>
            </a:r>
            <a:r>
              <a:rPr lang="en-US" sz="1814" dirty="0">
                <a:solidFill>
                  <a:schemeClr val="bg1"/>
                </a:solidFill>
                <a:latin typeface="Bahnschrift SemiBold"/>
                <a:ea typeface=""/>
                <a:cs typeface=""/>
              </a:rPr>
              <a:t> was created so that all browsers, even the really old and annoying ones, </a:t>
            </a:r>
            <a:r>
              <a:rPr lang="en-US" sz="1814" dirty="0" err="1">
                <a:solidFill>
                  <a:schemeClr val="bg1"/>
                </a:solidFill>
                <a:latin typeface="Bahnschrift SemiBold"/>
                <a:ea typeface=""/>
                <a:cs typeface=""/>
              </a:rPr>
              <a:t>er</a:t>
            </a:r>
            <a:r>
              <a:rPr lang="en-US" sz="1814" dirty="0">
                <a:solidFill>
                  <a:schemeClr val="bg1"/>
                </a:solidFill>
                <a:latin typeface="Bahnschrift SemiBold"/>
                <a:ea typeface=""/>
                <a:cs typeface=""/>
              </a:rPr>
              <a:t>, IE6 can use it. But just because old browsers recognize the </a:t>
            </a:r>
            <a:r>
              <a:rPr lang="en-US" sz="1814" dirty="0" err="1">
                <a:solidFill>
                  <a:schemeClr val="bg1"/>
                </a:solidFill>
                <a:latin typeface="Bahnschrift SemiBold"/>
                <a:ea typeface=""/>
                <a:cs typeface=""/>
              </a:rPr>
              <a:t>doctype</a:t>
            </a:r>
            <a:r>
              <a:rPr lang="en-US" sz="1814" dirty="0">
                <a:solidFill>
                  <a:schemeClr val="bg1"/>
                </a:solidFill>
                <a:latin typeface="Bahnschrift SemiBold"/>
                <a:ea typeface=""/>
                <a:cs typeface=""/>
              </a:rPr>
              <a:t> that doesn’t mean they can use all the new HTML5 tags and goodies. </a:t>
            </a:r>
          </a:p>
        </p:txBody>
      </p:sp>
    </p:spTree>
    <p:extLst>
      <p:ext uri="{BB962C8B-B14F-4D97-AF65-F5344CB8AC3E}">
        <p14:creationId xmlns:p14="http://schemas.microsoft.com/office/powerpoint/2010/main" val="181585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361"/>
            <a:ext cx="9144004" cy="6857278"/>
          </a:xfrm>
          <a:prstGeom prst="rect">
            <a:avLst/>
          </a:prstGeom>
          <a:noFill/>
          <a:ln cap="flat">
            <a:noFill/>
          </a:ln>
        </p:spPr>
      </p:pic>
      <p:sp>
        <p:nvSpPr>
          <p:cNvPr id="5" name="Rectangle 4"/>
          <p:cNvSpPr/>
          <p:nvPr/>
        </p:nvSpPr>
        <p:spPr>
          <a:xfrm>
            <a:off x="1906143" y="153309"/>
            <a:ext cx="5896640"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dirty="0">
                <a:solidFill>
                  <a:schemeClr val="bg1"/>
                </a:solidFill>
                <a:latin typeface="Bahnschrift SemiBold"/>
                <a:ea typeface=""/>
                <a:cs typeface=""/>
              </a:rPr>
              <a:t>It’s the future, get with it!</a:t>
            </a:r>
          </a:p>
        </p:txBody>
      </p:sp>
      <p:sp>
        <p:nvSpPr>
          <p:cNvPr id="6" name="Rectangle 5"/>
          <p:cNvSpPr/>
          <p:nvPr/>
        </p:nvSpPr>
        <p:spPr>
          <a:xfrm>
            <a:off x="3374875" y="2820946"/>
            <a:ext cx="4594127" cy="418782"/>
          </a:xfrm>
          <a:prstGeom prst="rect">
            <a:avLst/>
          </a:prstGeom>
          <a:noFill/>
          <a:ln cap="flat">
            <a:noFill/>
            <a:prstDash val="solid"/>
          </a:ln>
        </p:spPr>
        <p:txBody>
          <a:bodyPr vert="horz" wrap="square" lIns="82944" tIns="41472" rIns="82944" bIns="41472" anchor="t" anchorCtr="0" compatLnSpc="1">
            <a:spAutoFit/>
          </a:bodyPr>
          <a:lstStyle/>
          <a:p>
            <a:pPr algn="just" defTabSz="829452">
              <a:defRPr sz="1800" b="0" i="0" u="none" strike="noStrike" kern="0" cap="none" spc="0" baseline="0">
                <a:solidFill>
                  <a:srgbClr val="000000"/>
                </a:solidFill>
                <a:uFillTx/>
              </a:defRPr>
            </a:pPr>
            <a:r>
              <a:rPr lang="en-US" sz="2177">
                <a:solidFill>
                  <a:srgbClr val="FFFFFF"/>
                </a:solidFill>
                <a:latin typeface="Book Antiqua" pitchFamily="18"/>
                <a:ea typeface=""/>
                <a:cs typeface=""/>
              </a:rPr>
              <a:t> </a:t>
            </a:r>
          </a:p>
        </p:txBody>
      </p:sp>
      <p:sp>
        <p:nvSpPr>
          <p:cNvPr id="7" name="Rectangle 6"/>
          <p:cNvSpPr/>
          <p:nvPr/>
        </p:nvSpPr>
        <p:spPr>
          <a:xfrm>
            <a:off x="3440642" y="2580820"/>
            <a:ext cx="4570563" cy="4102996"/>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r>
              <a:rPr lang="en-US" sz="2200" dirty="0">
                <a:solidFill>
                  <a:schemeClr val="bg1"/>
                </a:solidFill>
                <a:latin typeface="Bahnschrift SemiBold"/>
                <a:ea typeface=""/>
                <a:cs typeface=""/>
              </a:rPr>
              <a:t>The reason why you should start using HTML5 today is this: it’s the future, start using it now so you don’t get left behind. HTML5 is not going anywhere and as more and more elements get adopted more and more companies will start to develop in HTML5. HTML5 is essentially just HTML</a:t>
            </a:r>
          </a:p>
        </p:txBody>
      </p:sp>
    </p:spTree>
    <p:extLst>
      <p:ext uri="{BB962C8B-B14F-4D97-AF65-F5344CB8AC3E}">
        <p14:creationId xmlns:p14="http://schemas.microsoft.com/office/powerpoint/2010/main" val="952381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en-US" sz="4000" dirty="0">
                <a:latin typeface="Bahnschrift SemiBold" panose="020B0502040204020203" pitchFamily="34" charset="0"/>
                <a:cs typeface="Segoe UI" pitchFamily="34"/>
              </a:rPr>
              <a:t>HTML Documents</a:t>
            </a:r>
            <a:endParaRPr lang="en-US" sz="4000" dirty="0">
              <a:latin typeface="Bahnschrift SemiBold" panose="020B0502040204020203" pitchFamily="34" charset="0"/>
            </a:endParaRPr>
          </a:p>
        </p:txBody>
      </p:sp>
      <p:sp>
        <p:nvSpPr>
          <p:cNvPr id="5" name="Content Placeholder 4"/>
          <p:cNvSpPr>
            <a:spLocks noGrp="1"/>
          </p:cNvSpPr>
          <p:nvPr>
            <p:ph idx="1"/>
          </p:nvPr>
        </p:nvSpPr>
        <p:spPr>
          <a:xfrm>
            <a:off x="361950" y="1295400"/>
            <a:ext cx="8374087" cy="5400675"/>
          </a:xfrm>
        </p:spPr>
        <p:txBody>
          <a:bodyPr>
            <a:noAutofit/>
          </a:bodyPr>
          <a:lstStyle/>
          <a:p>
            <a:pPr algn="just"/>
            <a:r>
              <a:rPr lang="en-US" sz="2800" dirty="0">
                <a:latin typeface="Bahnschrift SemiBold" panose="020B0502040204020203"/>
                <a:cs typeface="Times New Roman" pitchFamily="18"/>
              </a:rPr>
              <a:t>All HTML documents must start with a document type declaration: </a:t>
            </a:r>
            <a:r>
              <a:rPr lang="en-US" sz="2800" dirty="0">
                <a:solidFill>
                  <a:srgbClr val="DC143C"/>
                </a:solidFill>
                <a:latin typeface="Bahnschrift SemiBold" panose="020B0502040204020203"/>
                <a:cs typeface="Times New Roman" pitchFamily="18"/>
              </a:rPr>
              <a:t>&lt;!DOCTYPE html&gt;</a:t>
            </a:r>
            <a:r>
              <a:rPr lang="en-US" sz="2800" dirty="0">
                <a:latin typeface="Bahnschrift SemiBold" panose="020B0502040204020203"/>
                <a:cs typeface="Times New Roman" pitchFamily="18"/>
              </a:rPr>
              <a:t>.</a:t>
            </a:r>
          </a:p>
          <a:p>
            <a:pPr algn="just"/>
            <a:r>
              <a:rPr lang="en-US" sz="2800" dirty="0">
                <a:latin typeface="Bahnschrift SemiBold" panose="020B0502040204020203"/>
                <a:cs typeface="Times New Roman" pitchFamily="18"/>
              </a:rPr>
              <a:t>The HTML document itself begins with </a:t>
            </a:r>
            <a:r>
              <a:rPr lang="en-US" sz="2800" dirty="0">
                <a:solidFill>
                  <a:srgbClr val="DC143C"/>
                </a:solidFill>
                <a:latin typeface="Bahnschrift SemiBold" panose="020B0502040204020203"/>
                <a:cs typeface="Times New Roman" pitchFamily="18"/>
              </a:rPr>
              <a:t>&lt;html&gt;</a:t>
            </a:r>
            <a:r>
              <a:rPr lang="en-US" sz="2800" dirty="0">
                <a:latin typeface="Bahnschrift SemiBold" panose="020B0502040204020203"/>
                <a:cs typeface="Times New Roman" pitchFamily="18"/>
              </a:rPr>
              <a:t> and ends with </a:t>
            </a:r>
            <a:r>
              <a:rPr lang="en-US" sz="2800" dirty="0">
                <a:solidFill>
                  <a:srgbClr val="DC143C"/>
                </a:solidFill>
                <a:latin typeface="Bahnschrift SemiBold" panose="020B0502040204020203"/>
                <a:cs typeface="Times New Roman" pitchFamily="18"/>
              </a:rPr>
              <a:t>&lt;/html&gt;</a:t>
            </a:r>
            <a:r>
              <a:rPr lang="en-US" sz="2800" dirty="0">
                <a:latin typeface="Bahnschrift SemiBold" panose="020B0502040204020203"/>
                <a:cs typeface="Times New Roman" pitchFamily="18"/>
              </a:rPr>
              <a:t>.</a:t>
            </a:r>
          </a:p>
          <a:p>
            <a:pPr algn="just"/>
            <a:r>
              <a:rPr lang="en-US" sz="2800" dirty="0">
                <a:latin typeface="Bahnschrift SemiBold" panose="020B0502040204020203"/>
                <a:cs typeface="Times New Roman" pitchFamily="18"/>
              </a:rPr>
              <a:t>The visible part of the HTML document is between </a:t>
            </a:r>
            <a:r>
              <a:rPr lang="en-US" sz="2800" dirty="0">
                <a:solidFill>
                  <a:srgbClr val="DC143C"/>
                </a:solidFill>
                <a:latin typeface="Bahnschrift SemiBold" panose="020B0502040204020203"/>
                <a:cs typeface="Times New Roman" pitchFamily="18"/>
              </a:rPr>
              <a:t>&lt;body&gt;</a:t>
            </a:r>
            <a:r>
              <a:rPr lang="en-US" sz="2800" dirty="0">
                <a:latin typeface="Bahnschrift SemiBold" panose="020B0502040204020203"/>
                <a:cs typeface="Times New Roman" pitchFamily="18"/>
              </a:rPr>
              <a:t> and </a:t>
            </a:r>
            <a:r>
              <a:rPr lang="en-US" sz="2800" dirty="0">
                <a:solidFill>
                  <a:srgbClr val="DC143C"/>
                </a:solidFill>
                <a:latin typeface="Bahnschrift SemiBold" panose="020B0502040204020203"/>
                <a:cs typeface="Times New Roman" pitchFamily="18"/>
              </a:rPr>
              <a:t>&lt;/body&gt;</a:t>
            </a:r>
            <a:r>
              <a:rPr lang="en-US" sz="2800" dirty="0">
                <a:latin typeface="Bahnschrift SemiBold" panose="020B0502040204020203"/>
                <a:cs typeface="Times New Roman" pitchFamily="18"/>
              </a:rPr>
              <a:t>.</a:t>
            </a:r>
          </a:p>
          <a:p>
            <a:endParaRPr lang="en-US" sz="2000" dirty="0">
              <a:latin typeface="Bahnschrift SemiBold" panose="020B0502040204020203"/>
            </a:endParaRPr>
          </a:p>
        </p:txBody>
      </p:sp>
    </p:spTree>
    <p:extLst>
      <p:ext uri="{BB962C8B-B14F-4D97-AF65-F5344CB8AC3E}">
        <p14:creationId xmlns:p14="http://schemas.microsoft.com/office/powerpoint/2010/main" val="1428651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en-US" sz="4000" dirty="0">
                <a:latin typeface="Bahnschrift SemiBold" panose="020B0502040204020203" pitchFamily="34" charset="0"/>
                <a:cs typeface="Segoe UI" pitchFamily="34"/>
              </a:rPr>
              <a:t>HTML Documents</a:t>
            </a:r>
            <a:endParaRPr lang="en-US" sz="4000" dirty="0">
              <a:latin typeface="Bahnschrift SemiBold" panose="020B0502040204020203" pitchFamily="34" charset="0"/>
            </a:endParaRPr>
          </a:p>
        </p:txBody>
      </p:sp>
      <p:sp>
        <p:nvSpPr>
          <p:cNvPr id="5" name="Content Placeholder 4"/>
          <p:cNvSpPr>
            <a:spLocks noGrp="1"/>
          </p:cNvSpPr>
          <p:nvPr>
            <p:ph idx="1"/>
          </p:nvPr>
        </p:nvSpPr>
        <p:spPr>
          <a:xfrm>
            <a:off x="361950" y="1295400"/>
            <a:ext cx="8458493" cy="5400675"/>
          </a:xfrm>
        </p:spPr>
        <p:txBody>
          <a:bodyPr>
            <a:noAutofit/>
          </a:bodyPr>
          <a:lstStyle/>
          <a:p>
            <a:pPr algn="just" defTabSz="829452" hangingPunct="0">
              <a:defRPr sz="1800" b="0" i="0" u="none" strike="noStrike" kern="0" cap="none" spc="0" baseline="0">
                <a:solidFill>
                  <a:srgbClr val="000000"/>
                </a:solidFill>
                <a:uFillTx/>
              </a:defRPr>
            </a:pPr>
            <a:r>
              <a:rPr lang="en-US" sz="2800" dirty="0">
                <a:solidFill>
                  <a:srgbClr val="000000"/>
                </a:solidFill>
                <a:latin typeface="Bahnschrift SemiBold" panose="020B0502040204020203"/>
                <a:cs typeface="Times New Roman" pitchFamily="18"/>
              </a:rPr>
              <a:t>The </a:t>
            </a:r>
            <a:r>
              <a:rPr lang="en-US" sz="2800" dirty="0">
                <a:solidFill>
                  <a:srgbClr val="DC143C"/>
                </a:solidFill>
                <a:latin typeface="Bahnschrift SemiBold" panose="020B0502040204020203"/>
                <a:cs typeface="Times New Roman" pitchFamily="18"/>
              </a:rPr>
              <a:t>&lt;!DOCTYPE&gt;</a:t>
            </a:r>
            <a:r>
              <a:rPr lang="en-US" sz="2800" dirty="0">
                <a:solidFill>
                  <a:srgbClr val="000000"/>
                </a:solidFill>
                <a:latin typeface="Bahnschrift SemiBold" panose="020B0502040204020203"/>
                <a:cs typeface="Times New Roman" pitchFamily="18"/>
              </a:rPr>
              <a:t> declaration represents the document type, and helps browsers to display web pages correctly.</a:t>
            </a:r>
          </a:p>
          <a:p>
            <a:pPr algn="just" defTabSz="829452" hangingPunct="0">
              <a:defRPr sz="1800" b="0" i="0" u="none" strike="noStrike" kern="0" cap="none" spc="0" baseline="0">
                <a:solidFill>
                  <a:srgbClr val="000000"/>
                </a:solidFill>
                <a:uFillTx/>
              </a:defRPr>
            </a:pPr>
            <a:r>
              <a:rPr lang="en-US" sz="2800" dirty="0">
                <a:solidFill>
                  <a:srgbClr val="000000"/>
                </a:solidFill>
                <a:latin typeface="Bahnschrift SemiBold" panose="020B0502040204020203"/>
                <a:cs typeface="Times New Roman" pitchFamily="18"/>
              </a:rPr>
              <a:t>It must only appear once, at the top of the page (before any HTML tags).</a:t>
            </a:r>
          </a:p>
          <a:p>
            <a:pPr algn="just" defTabSz="829452" hangingPunct="0">
              <a:defRPr sz="1800" b="0" i="0" u="none" strike="noStrike" kern="0" cap="none" spc="0" baseline="0">
                <a:solidFill>
                  <a:srgbClr val="000000"/>
                </a:solidFill>
                <a:uFillTx/>
              </a:defRPr>
            </a:pPr>
            <a:r>
              <a:rPr lang="en-US" sz="2800" dirty="0">
                <a:solidFill>
                  <a:srgbClr val="000000"/>
                </a:solidFill>
                <a:latin typeface="Bahnschrift SemiBold" panose="020B0502040204020203"/>
                <a:cs typeface="Times New Roman" pitchFamily="18"/>
              </a:rPr>
              <a:t>The </a:t>
            </a:r>
            <a:r>
              <a:rPr lang="en-US" sz="2800" dirty="0">
                <a:solidFill>
                  <a:srgbClr val="DC143C"/>
                </a:solidFill>
                <a:latin typeface="Bahnschrift SemiBold" panose="020B0502040204020203"/>
                <a:cs typeface="Times New Roman" pitchFamily="18"/>
              </a:rPr>
              <a:t>&lt;!DOCTYPE&gt;</a:t>
            </a:r>
            <a:r>
              <a:rPr lang="en-US" sz="2800" dirty="0">
                <a:solidFill>
                  <a:srgbClr val="000000"/>
                </a:solidFill>
                <a:latin typeface="Bahnschrift SemiBold" panose="020B0502040204020203"/>
                <a:cs typeface="Times New Roman" pitchFamily="18"/>
              </a:rPr>
              <a:t> declaration is not case sensitive.</a:t>
            </a:r>
          </a:p>
          <a:p>
            <a:pPr marL="0" indent="0" defTabSz="829452" hangingPunct="0">
              <a:buNone/>
              <a:defRPr sz="1800" b="0" i="0" u="none" strike="noStrike" kern="0" cap="none" spc="0" baseline="0">
                <a:solidFill>
                  <a:srgbClr val="000000"/>
                </a:solidFill>
                <a:uFillTx/>
              </a:defRPr>
            </a:pPr>
            <a:endParaRPr lang="en-US" sz="2000" dirty="0">
              <a:latin typeface="Bahnschrift SemiBold" panose="020B0502040204020203"/>
              <a:cs typeface="Times New Roman" pitchFamily="18"/>
            </a:endParaRPr>
          </a:p>
          <a:p>
            <a:endParaRPr lang="en-US" sz="2000" dirty="0">
              <a:latin typeface="Bahnschrift SemiBold" panose="020B0502040204020203"/>
            </a:endParaRPr>
          </a:p>
        </p:txBody>
      </p:sp>
    </p:spTree>
    <p:extLst>
      <p:ext uri="{BB962C8B-B14F-4D97-AF65-F5344CB8AC3E}">
        <p14:creationId xmlns:p14="http://schemas.microsoft.com/office/powerpoint/2010/main" val="355199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Structure of Webpage </a:t>
            </a:r>
          </a:p>
        </p:txBody>
      </p:sp>
      <p:pic>
        <p:nvPicPr>
          <p:cNvPr id="4" name="Picture 6" descr="HTML Tutorial - HTML Document Structure - Notesformsc"/>
          <p:cNvPicPr>
            <a:picLocks noChangeAspect="1"/>
          </p:cNvPicPr>
          <p:nvPr/>
        </p:nvPicPr>
        <p:blipFill>
          <a:blip r:embed="rId2"/>
          <a:srcRect/>
          <a:stretch>
            <a:fillRect/>
          </a:stretch>
        </p:blipFill>
        <p:spPr>
          <a:xfrm>
            <a:off x="4492280" y="1889377"/>
            <a:ext cx="4314099" cy="3723836"/>
          </a:xfrm>
          <a:prstGeom prst="rect">
            <a:avLst/>
          </a:prstGeom>
          <a:noFill/>
          <a:ln cap="flat">
            <a:noFill/>
          </a:ln>
        </p:spPr>
      </p:pic>
      <p:pic>
        <p:nvPicPr>
          <p:cNvPr id="1026" name="Picture 2" descr="HTML PAGE STRUCTURE AND NESTING | QA Tech 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71" y="2156076"/>
            <a:ext cx="4322618"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60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9612" y="1619691"/>
            <a:ext cx="6040192" cy="4844976"/>
          </a:xfrm>
          <a:prstGeom prst="rect">
            <a:avLst/>
          </a:prstGeom>
          <a:noFill/>
          <a:ln cap="flat">
            <a:noFill/>
          </a:ln>
        </p:spPr>
      </p:pic>
      <p:sp>
        <p:nvSpPr>
          <p:cNvPr id="8" name="Title 4">
            <a:extLst>
              <a:ext uri="{FF2B5EF4-FFF2-40B4-BE49-F238E27FC236}">
                <a16:creationId xmlns:a16="http://schemas.microsoft.com/office/drawing/2014/main" id="{8D0B5450-BC01-437D-981E-A02E4797F9B6}"/>
              </a:ext>
            </a:extLst>
          </p:cNvPr>
          <p:cNvSpPr>
            <a:spLocks noGrp="1"/>
          </p:cNvSpPr>
          <p:nvPr>
            <p:ph type="title"/>
          </p:nvPr>
        </p:nvSpPr>
        <p:spPr>
          <a:xfrm>
            <a:off x="361950" y="0"/>
            <a:ext cx="8782050" cy="1041400"/>
          </a:xfrm>
        </p:spPr>
        <p:txBody>
          <a:bodyPr>
            <a:normAutofit/>
          </a:bodyPr>
          <a:lstStyle/>
          <a:p>
            <a:r>
              <a:rPr lang="en-US" sz="4000" dirty="0"/>
              <a:t>Structure of Webpage </a:t>
            </a:r>
          </a:p>
        </p:txBody>
      </p:sp>
    </p:spTree>
    <p:extLst>
      <p:ext uri="{BB962C8B-B14F-4D97-AF65-F5344CB8AC3E}">
        <p14:creationId xmlns:p14="http://schemas.microsoft.com/office/powerpoint/2010/main" val="4045546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Explanation of Page Structure </a:t>
            </a:r>
          </a:p>
        </p:txBody>
      </p:sp>
      <p:pic>
        <p:nvPicPr>
          <p:cNvPr id="2050" name="Picture 2" descr="HTML Introduction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97" y="1428936"/>
            <a:ext cx="7349940" cy="510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02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 y="722"/>
            <a:ext cx="9144004" cy="6857278"/>
          </a:xfrm>
          <a:prstGeom prst="rect">
            <a:avLst/>
          </a:prstGeom>
          <a:noFill/>
          <a:ln cap="flat">
            <a:noFill/>
          </a:ln>
        </p:spPr>
      </p:pic>
      <p:sp>
        <p:nvSpPr>
          <p:cNvPr id="5" name="Rectangle 4"/>
          <p:cNvSpPr/>
          <p:nvPr/>
        </p:nvSpPr>
        <p:spPr>
          <a:xfrm>
            <a:off x="1640851" y="120383"/>
            <a:ext cx="5301927" cy="699307"/>
          </a:xfrm>
          <a:prstGeom prst="rect">
            <a:avLst/>
          </a:prstGeom>
          <a:noFill/>
          <a:ln cap="flat">
            <a:noFill/>
            <a:prstDash val="solid"/>
          </a:ln>
        </p:spPr>
        <p:txBody>
          <a:bodyPr vert="horz" wrap="non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b="1" dirty="0">
                <a:solidFill>
                  <a:schemeClr val="bg1"/>
                </a:solidFill>
                <a:latin typeface="Bahnschrift SemiBold"/>
                <a:ea typeface=""/>
                <a:cs typeface=""/>
              </a:rPr>
              <a:t>What is html used for?</a:t>
            </a:r>
          </a:p>
        </p:txBody>
      </p:sp>
      <p:sp>
        <p:nvSpPr>
          <p:cNvPr id="6" name="Rectangle 5"/>
          <p:cNvSpPr/>
          <p:nvPr/>
        </p:nvSpPr>
        <p:spPr>
          <a:xfrm>
            <a:off x="3433723" y="2581194"/>
            <a:ext cx="4594127" cy="3696731"/>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r>
              <a:rPr lang="en-US" sz="2200" dirty="0">
                <a:solidFill>
                  <a:schemeClr val="bg1"/>
                </a:solidFill>
                <a:latin typeface="Bahnschrift SemiBold"/>
                <a:ea typeface=""/>
                <a:cs typeface=""/>
              </a:rPr>
              <a:t>HTML (Hypertext Markup Language) is the code that is used </a:t>
            </a:r>
            <a:r>
              <a:rPr lang="en-US" sz="2200" b="1" dirty="0">
                <a:solidFill>
                  <a:schemeClr val="bg1"/>
                </a:solidFill>
                <a:latin typeface="Bahnschrift SemiBold"/>
                <a:ea typeface=""/>
                <a:cs typeface=""/>
              </a:rPr>
              <a:t>to structure a web page and its content</a:t>
            </a:r>
            <a:r>
              <a:rPr lang="en-US" sz="2200" dirty="0">
                <a:solidFill>
                  <a:schemeClr val="bg1"/>
                </a:solidFill>
                <a:latin typeface="Bahnschrift SemiBold"/>
                <a:ea typeface=""/>
                <a:cs typeface=""/>
              </a:rPr>
              <a:t>. </a:t>
            </a:r>
          </a:p>
          <a:p>
            <a:pPr marL="311045" indent="-311045" algn="just" defTabSz="829452">
              <a:lnSpc>
                <a:spcPct val="120000"/>
              </a:lnSpc>
              <a:buSzPct val="100000"/>
              <a:buFont typeface="Arial" pitchFamily="34"/>
              <a:buChar char="•"/>
              <a:defRPr sz="1800" b="0" i="0" u="none" strike="noStrike" kern="0" cap="none" spc="0" baseline="0">
                <a:solidFill>
                  <a:srgbClr val="000000"/>
                </a:solidFill>
                <a:uFillTx/>
              </a:defRPr>
            </a:pPr>
            <a:r>
              <a:rPr lang="en-US" sz="2200" dirty="0">
                <a:solidFill>
                  <a:schemeClr val="bg1"/>
                </a:solidFill>
                <a:latin typeface="Bahnschrift SemiBold"/>
                <a:ea typeface=""/>
                <a:cs typeface=""/>
              </a:rPr>
              <a:t>For example, content could be structured within a set of paragraphs, a list of bulleted points, or using images and data tables.</a:t>
            </a:r>
          </a:p>
        </p:txBody>
      </p:sp>
    </p:spTree>
    <p:extLst>
      <p:ext uri="{BB962C8B-B14F-4D97-AF65-F5344CB8AC3E}">
        <p14:creationId xmlns:p14="http://schemas.microsoft.com/office/powerpoint/2010/main" val="289089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en-US" dirty="0"/>
              <a:t>Basic HTML Code </a:t>
            </a:r>
          </a:p>
        </p:txBody>
      </p:sp>
      <p:sp>
        <p:nvSpPr>
          <p:cNvPr id="5" name="Text Placeholder 4"/>
          <p:cNvSpPr txBox="1">
            <a:spLocks noGrp="1"/>
          </p:cNvSpPr>
          <p:nvPr>
            <p:ph idx="1"/>
          </p:nvPr>
        </p:nvSpPr>
        <p:spPr/>
        <p:txBody>
          <a:bodyPr anchor="b"/>
          <a:lstStyle/>
          <a:p>
            <a:pPr marL="0" lvl="0" indent="0">
              <a:buNone/>
            </a:pPr>
            <a:r>
              <a:rPr lang="en-US" sz="2177" b="1" dirty="0"/>
              <a:t> </a:t>
            </a:r>
          </a:p>
        </p:txBody>
      </p:sp>
      <p:sp>
        <p:nvSpPr>
          <p:cNvPr id="6" name="Content Placeholder 5"/>
          <p:cNvSpPr txBox="1">
            <a:spLocks noGrp="1"/>
          </p:cNvSpPr>
          <p:nvPr>
            <p:ph idx="4294967295"/>
          </p:nvPr>
        </p:nvSpPr>
        <p:spPr>
          <a:xfrm>
            <a:off x="5257800" y="1489417"/>
            <a:ext cx="3886200" cy="3684588"/>
          </a:xfrm>
        </p:spPr>
        <p:txBody>
          <a:bodyPr>
            <a:normAutofit/>
          </a:bodyPr>
          <a:lstStyle/>
          <a:p>
            <a:pPr lvl="0"/>
            <a:r>
              <a:rPr lang="en-US" sz="2400" dirty="0">
                <a:latin typeface="Bahnschrift SemiBold" panose="020B0502040204020203"/>
              </a:rPr>
              <a:t>Output in Browser </a:t>
            </a:r>
          </a:p>
        </p:txBody>
      </p:sp>
      <p:sp>
        <p:nvSpPr>
          <p:cNvPr id="4" name="Content Placeholder 3"/>
          <p:cNvSpPr txBox="1">
            <a:spLocks noGrp="1"/>
          </p:cNvSpPr>
          <p:nvPr>
            <p:ph type="body" idx="4294967295"/>
          </p:nvPr>
        </p:nvSpPr>
        <p:spPr>
          <a:xfrm>
            <a:off x="267286" y="2030144"/>
            <a:ext cx="4648200" cy="4827856"/>
          </a:xfrm>
        </p:spPr>
        <p:txBody>
          <a:bodyPr anchor="t">
            <a:noAutofit/>
          </a:bodyPr>
          <a:lstStyle/>
          <a:p>
            <a:pPr lvl="0"/>
            <a:r>
              <a:rPr lang="en-US" sz="1800" b="0" dirty="0">
                <a:latin typeface="Bahnschrift SemiBold" panose="020B0502040204020203"/>
              </a:rPr>
              <a:t>&lt;!DOCTYPE html&gt;</a:t>
            </a:r>
          </a:p>
          <a:p>
            <a:pPr lvl="0"/>
            <a:r>
              <a:rPr lang="en-US" sz="1800" b="0" dirty="0">
                <a:latin typeface="Bahnschrift SemiBold" panose="020B0502040204020203"/>
              </a:rPr>
              <a:t>&lt;html </a:t>
            </a:r>
            <a:r>
              <a:rPr lang="en-US" sz="1800" b="0" dirty="0" err="1">
                <a:latin typeface="Bahnschrift SemiBold" panose="020B0502040204020203"/>
              </a:rPr>
              <a:t>lang</a:t>
            </a:r>
            <a:r>
              <a:rPr lang="en-US" sz="1800" b="0" dirty="0">
                <a:latin typeface="Bahnschrift SemiBold" panose="020B0502040204020203"/>
              </a:rPr>
              <a:t>="en"&gt;</a:t>
            </a:r>
          </a:p>
          <a:p>
            <a:pPr lvl="0"/>
            <a:r>
              <a:rPr lang="en-US" sz="1800" b="0" dirty="0">
                <a:latin typeface="Bahnschrift SemiBold" panose="020B0502040204020203"/>
              </a:rPr>
              <a:t>&lt;head&gt;</a:t>
            </a:r>
          </a:p>
          <a:p>
            <a:pPr lvl="0"/>
            <a:r>
              <a:rPr lang="en-US" sz="1800" b="0" dirty="0">
                <a:latin typeface="Bahnschrift SemiBold" panose="020B0502040204020203"/>
              </a:rPr>
              <a:t>    &lt;title&gt;Inserting Line Breaks in HTML&lt;/title&gt;</a:t>
            </a:r>
          </a:p>
          <a:p>
            <a:pPr lvl="0"/>
            <a:r>
              <a:rPr lang="en-US" sz="1800" b="0" dirty="0">
                <a:latin typeface="Bahnschrift SemiBold" panose="020B0502040204020203"/>
              </a:rPr>
              <a:t>&lt;/head&gt;</a:t>
            </a:r>
          </a:p>
          <a:p>
            <a:pPr lvl="0"/>
            <a:r>
              <a:rPr lang="en-US" sz="1800" b="0" dirty="0">
                <a:latin typeface="Bahnschrift SemiBold" panose="020B0502040204020203"/>
              </a:rPr>
              <a:t>&lt;body&gt;</a:t>
            </a:r>
          </a:p>
          <a:p>
            <a:pPr lvl="0"/>
            <a:r>
              <a:rPr lang="en-US" sz="1800" b="0" dirty="0">
                <a:latin typeface="Bahnschrift SemiBold" panose="020B0502040204020203"/>
              </a:rPr>
              <a:t>    &lt;p&gt;This is a paragraph &lt;</a:t>
            </a:r>
            <a:r>
              <a:rPr lang="en-US" sz="1800" b="0" dirty="0" err="1">
                <a:latin typeface="Bahnschrift SemiBold" panose="020B0502040204020203"/>
              </a:rPr>
              <a:t>br</a:t>
            </a:r>
            <a:r>
              <a:rPr lang="en-US" sz="1800" b="0" dirty="0">
                <a:latin typeface="Bahnschrift SemiBold" panose="020B0502040204020203"/>
              </a:rPr>
              <a:t>&gt; with line break.&lt;/p&gt;</a:t>
            </a:r>
          </a:p>
          <a:p>
            <a:pPr lvl="0"/>
            <a:r>
              <a:rPr lang="en-US" sz="1800" b="0" dirty="0">
                <a:latin typeface="Bahnschrift SemiBold" panose="020B0502040204020203"/>
              </a:rPr>
              <a:t>    &lt;p&gt;This is &lt;</a:t>
            </a:r>
            <a:r>
              <a:rPr lang="en-US" sz="1800" b="0" dirty="0" err="1">
                <a:latin typeface="Bahnschrift SemiBold" panose="020B0502040204020203"/>
              </a:rPr>
              <a:t>br</a:t>
            </a:r>
            <a:r>
              <a:rPr lang="en-US" sz="1800" b="0" dirty="0">
                <a:latin typeface="Bahnschrift SemiBold" panose="020B0502040204020203"/>
              </a:rPr>
              <a:t>&gt;another paragraph &lt;</a:t>
            </a:r>
            <a:r>
              <a:rPr lang="en-US" sz="1800" b="0" dirty="0" err="1">
                <a:latin typeface="Bahnschrift SemiBold" panose="020B0502040204020203"/>
              </a:rPr>
              <a:t>br</a:t>
            </a:r>
            <a:r>
              <a:rPr lang="en-US" sz="1800" b="0" dirty="0">
                <a:latin typeface="Bahnschrift SemiBold" panose="020B0502040204020203"/>
              </a:rPr>
              <a:t>&gt; with line breaks.&lt;/p&gt;</a:t>
            </a:r>
          </a:p>
          <a:p>
            <a:pPr lvl="0"/>
            <a:r>
              <a:rPr lang="en-US" sz="1800" b="0" dirty="0">
                <a:latin typeface="Bahnschrift SemiBold" panose="020B0502040204020203"/>
              </a:rPr>
              <a:t>&lt;/body&gt;</a:t>
            </a:r>
          </a:p>
          <a:p>
            <a:pPr lvl="0"/>
            <a:r>
              <a:rPr lang="en-US" sz="1800" b="0" dirty="0">
                <a:latin typeface="Bahnschrift SemiBold" panose="020B0502040204020203"/>
              </a:rPr>
              <a:t>&lt;/html&gt;</a:t>
            </a:r>
          </a:p>
        </p:txBody>
      </p:sp>
      <p:sp>
        <p:nvSpPr>
          <p:cNvPr id="3" name="Text Placeholder 2"/>
          <p:cNvSpPr txBox="1">
            <a:spLocks noGrp="1"/>
          </p:cNvSpPr>
          <p:nvPr>
            <p:ph type="body" idx="4294967295"/>
          </p:nvPr>
        </p:nvSpPr>
        <p:spPr>
          <a:xfrm>
            <a:off x="0" y="1484313"/>
            <a:ext cx="3868738" cy="471487"/>
          </a:xfrm>
        </p:spPr>
        <p:txBody>
          <a:bodyPr>
            <a:normAutofit lnSpcReduction="10000"/>
          </a:bodyPr>
          <a:lstStyle/>
          <a:p>
            <a:pPr lvl="0"/>
            <a:r>
              <a:rPr lang="en-US" dirty="0">
                <a:latin typeface="Bahnschrift SemiBold" panose="020B0502040204020203"/>
              </a:rPr>
              <a:t>Html  code </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Effect>
                      <a14:saturation sat="136000"/>
                    </a14:imgEffect>
                  </a14:imgLayer>
                </a14:imgProps>
              </a:ext>
            </a:extLst>
          </a:blip>
          <a:stretch>
            <a:fillRect/>
          </a:stretch>
        </p:blipFill>
        <p:spPr>
          <a:xfrm>
            <a:off x="4867422" y="2610616"/>
            <a:ext cx="3938953" cy="2678836"/>
          </a:xfrm>
          <a:prstGeom prst="rect">
            <a:avLst/>
          </a:prstGeom>
          <a:solidFill>
            <a:srgbClr val="F4F4F5"/>
          </a:solidFill>
        </p:spPr>
      </p:pic>
    </p:spTree>
    <p:extLst>
      <p:ext uri="{BB962C8B-B14F-4D97-AF65-F5344CB8AC3E}">
        <p14:creationId xmlns:p14="http://schemas.microsoft.com/office/powerpoint/2010/main" val="3523295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84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39544"/>
            <a:ext cx="9144004" cy="6857278"/>
          </a:xfrm>
          <a:prstGeom prst="rect">
            <a:avLst/>
          </a:prstGeom>
          <a:noFill/>
          <a:ln cap="flat">
            <a:noFill/>
          </a:ln>
        </p:spPr>
      </p:pic>
      <p:sp>
        <p:nvSpPr>
          <p:cNvPr id="5" name="Rectangle 4"/>
          <p:cNvSpPr/>
          <p:nvPr/>
        </p:nvSpPr>
        <p:spPr>
          <a:xfrm>
            <a:off x="2318281" y="103581"/>
            <a:ext cx="4463556" cy="699307"/>
          </a:xfrm>
          <a:prstGeom prst="rect">
            <a:avLst/>
          </a:prstGeom>
          <a:noFill/>
          <a:ln cap="flat">
            <a:noFill/>
            <a:prstDash val="solid"/>
          </a:ln>
        </p:spPr>
        <p:txBody>
          <a:bodyPr vert="horz" wrap="none" lIns="82944" tIns="41472" rIns="82944" bIns="41472" anchor="t" anchorCtr="0" compatLnSpc="1">
            <a:spAutoFit/>
          </a:bodyPr>
          <a:lstStyle/>
          <a:p>
            <a:r>
              <a:rPr lang="en-US" sz="4000" dirty="0">
                <a:solidFill>
                  <a:schemeClr val="bg1"/>
                </a:solidFill>
                <a:latin typeface="Bahnschrift SemiBold"/>
              </a:rPr>
              <a:t>Why to learn html?</a:t>
            </a:r>
          </a:p>
        </p:txBody>
      </p:sp>
      <p:sp>
        <p:nvSpPr>
          <p:cNvPr id="6" name="Rectangle 5"/>
          <p:cNvSpPr/>
          <p:nvPr/>
        </p:nvSpPr>
        <p:spPr>
          <a:xfrm>
            <a:off x="3515751" y="2627159"/>
            <a:ext cx="4688091" cy="3961739"/>
          </a:xfrm>
          <a:prstGeom prst="rect">
            <a:avLst/>
          </a:prstGeom>
          <a:noFill/>
          <a:ln cap="flat">
            <a:noFill/>
            <a:prstDash val="solid"/>
          </a:ln>
        </p:spPr>
        <p:txBody>
          <a:bodyPr vert="horz" wrap="square" lIns="82944" tIns="41472" rIns="82944" bIns="41472" anchor="t" anchorCtr="0" compatLnSpc="1">
            <a:spAutoFit/>
          </a:bodyPr>
          <a:lstStyle/>
          <a:p>
            <a:pPr algn="just"/>
            <a:r>
              <a:rPr lang="en-US" b="1" dirty="0">
                <a:solidFill>
                  <a:schemeClr val="bg1"/>
                </a:solidFill>
                <a:latin typeface="Bahnschrift SemiBold"/>
              </a:rPr>
              <a:t>Create Web site</a:t>
            </a:r>
            <a:r>
              <a:rPr lang="en-US" dirty="0">
                <a:solidFill>
                  <a:schemeClr val="bg1"/>
                </a:solidFill>
                <a:latin typeface="Bahnschrift SemiBold"/>
              </a:rPr>
              <a:t> - You can create a website or customize an existing web </a:t>
            </a:r>
          </a:p>
          <a:p>
            <a:pPr algn="just"/>
            <a:endParaRPr lang="en-US" b="1" dirty="0">
              <a:solidFill>
                <a:schemeClr val="bg1"/>
              </a:solidFill>
              <a:latin typeface="Bahnschrift SemiBold"/>
            </a:endParaRPr>
          </a:p>
          <a:p>
            <a:pPr algn="just"/>
            <a:r>
              <a:rPr lang="en-US" b="1" dirty="0">
                <a:solidFill>
                  <a:schemeClr val="bg1"/>
                </a:solidFill>
                <a:latin typeface="Bahnschrift SemiBold"/>
              </a:rPr>
              <a:t>Become a web designer</a:t>
            </a:r>
            <a:r>
              <a:rPr lang="en-US" dirty="0">
                <a:solidFill>
                  <a:schemeClr val="bg1"/>
                </a:solidFill>
                <a:latin typeface="Bahnschrift SemiBold"/>
              </a:rPr>
              <a:t> - If you want to start a carrier as a professional web designer</a:t>
            </a:r>
          </a:p>
          <a:p>
            <a:pPr algn="just"/>
            <a:endParaRPr lang="en-US" dirty="0">
              <a:solidFill>
                <a:schemeClr val="bg1"/>
              </a:solidFill>
              <a:latin typeface="Bahnschrift SemiBold"/>
            </a:endParaRPr>
          </a:p>
          <a:p>
            <a:pPr algn="just"/>
            <a:r>
              <a:rPr lang="en-US" b="1" dirty="0">
                <a:solidFill>
                  <a:schemeClr val="bg1"/>
                </a:solidFill>
                <a:latin typeface="Bahnschrift SemiBold"/>
              </a:rPr>
              <a:t>Understand web</a:t>
            </a:r>
            <a:r>
              <a:rPr lang="en-US" dirty="0">
                <a:solidFill>
                  <a:schemeClr val="bg1"/>
                </a:solidFill>
                <a:latin typeface="Bahnschrift SemiBold"/>
              </a:rPr>
              <a:t> - If you want to optimize your website, to boost its speed and performance,</a:t>
            </a:r>
          </a:p>
          <a:p>
            <a:pPr algn="just"/>
            <a:endParaRPr lang="en-US" b="1" dirty="0">
              <a:solidFill>
                <a:schemeClr val="bg1"/>
              </a:solidFill>
              <a:latin typeface="Bahnschrift SemiBold"/>
            </a:endParaRPr>
          </a:p>
          <a:p>
            <a:pPr algn="just"/>
            <a:r>
              <a:rPr lang="en-US" b="1" dirty="0">
                <a:solidFill>
                  <a:schemeClr val="bg1"/>
                </a:solidFill>
                <a:latin typeface="Bahnschrift SemiBold"/>
              </a:rPr>
              <a:t>Learn other languages</a:t>
            </a:r>
            <a:r>
              <a:rPr lang="en-US" dirty="0">
                <a:solidFill>
                  <a:schemeClr val="bg1"/>
                </a:solidFill>
                <a:latin typeface="Bahnschrift SemiBold"/>
              </a:rPr>
              <a:t> - other related technologies like </a:t>
            </a:r>
            <a:r>
              <a:rPr lang="en-US" dirty="0" err="1">
                <a:solidFill>
                  <a:schemeClr val="bg1"/>
                </a:solidFill>
                <a:latin typeface="Bahnschrift SemiBold"/>
              </a:rPr>
              <a:t>javascript</a:t>
            </a:r>
            <a:r>
              <a:rPr lang="en-US" dirty="0">
                <a:solidFill>
                  <a:schemeClr val="bg1"/>
                </a:solidFill>
                <a:latin typeface="Bahnschrift SemiBold"/>
              </a:rPr>
              <a:t> , php, or angular are become easier to understand</a:t>
            </a:r>
          </a:p>
        </p:txBody>
      </p:sp>
    </p:spTree>
    <p:extLst>
      <p:ext uri="{BB962C8B-B14F-4D97-AF65-F5344CB8AC3E}">
        <p14:creationId xmlns:p14="http://schemas.microsoft.com/office/powerpoint/2010/main" val="389938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722"/>
            <a:ext cx="9144004" cy="6857278"/>
          </a:xfrm>
          <a:prstGeom prst="rect">
            <a:avLst/>
          </a:prstGeom>
          <a:noFill/>
          <a:ln cap="flat">
            <a:noFill/>
          </a:ln>
        </p:spPr>
      </p:pic>
      <p:sp>
        <p:nvSpPr>
          <p:cNvPr id="5" name="Rectangle 4"/>
          <p:cNvSpPr/>
          <p:nvPr/>
        </p:nvSpPr>
        <p:spPr>
          <a:xfrm>
            <a:off x="3002722" y="163820"/>
            <a:ext cx="4059260" cy="699307"/>
          </a:xfrm>
          <a:prstGeom prst="rect">
            <a:avLst/>
          </a:prstGeom>
          <a:noFill/>
          <a:ln cap="flat">
            <a:noFill/>
            <a:prstDash val="solid"/>
          </a:ln>
        </p:spPr>
        <p:txBody>
          <a:bodyPr vert="horz" wrap="square" lIns="82944" tIns="41472" rIns="82944" bIns="41472" anchor="t" anchorCtr="0" compatLnSpc="1">
            <a:spAutoFit/>
          </a:bodyPr>
          <a:lstStyle/>
          <a:p>
            <a:pPr defTabSz="829452">
              <a:defRPr sz="1800" b="0" i="0" u="none" strike="noStrike" kern="0" cap="none" spc="0" baseline="0">
                <a:solidFill>
                  <a:srgbClr val="000000"/>
                </a:solidFill>
                <a:uFillTx/>
              </a:defRPr>
            </a:pPr>
            <a:r>
              <a:rPr lang="en-US" sz="4000" dirty="0">
                <a:solidFill>
                  <a:schemeClr val="bg1"/>
                </a:solidFill>
                <a:latin typeface="Bahnschrift SemiBold"/>
                <a:ea typeface=""/>
                <a:cs typeface=""/>
              </a:rPr>
              <a:t>HTML  History </a:t>
            </a:r>
          </a:p>
        </p:txBody>
      </p:sp>
      <p:sp>
        <p:nvSpPr>
          <p:cNvPr id="6" name="Rectangle 5"/>
          <p:cNvSpPr/>
          <p:nvPr/>
        </p:nvSpPr>
        <p:spPr>
          <a:xfrm>
            <a:off x="6343350" y="6731158"/>
            <a:ext cx="2202462" cy="362933"/>
          </a:xfrm>
          <a:prstGeom prst="rect">
            <a:avLst/>
          </a:prstGeom>
          <a:noFill/>
          <a:ln cap="flat">
            <a:noFill/>
            <a:prstDash val="solid"/>
          </a:ln>
        </p:spPr>
        <p:txBody>
          <a:bodyPr vert="horz" wrap="square" lIns="82944" tIns="41472" rIns="82944" bIns="41472" anchor="t" anchorCtr="0" compatLnSpc="1">
            <a:sp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endParaRPr lang="en-US" sz="1814">
              <a:solidFill>
                <a:srgbClr val="FFFFFF"/>
              </a:solidFill>
              <a:latin typeface="Book Antiqua" pitchFamily="18"/>
              <a:ea typeface=""/>
              <a:cs typeface=""/>
            </a:endParaRPr>
          </a:p>
        </p:txBody>
      </p:sp>
      <p:pic>
        <p:nvPicPr>
          <p:cNvPr id="7" name="Picture 2" descr="Introduction to HTML5. History of HTML HTML first published – Tim  Berners-Lee HTML 2.0 HTML 3.2 HTML 4.01 XHTML 1.0 XHTML ppt download"/>
          <p:cNvPicPr>
            <a:picLocks noChangeAspect="1"/>
          </p:cNvPicPr>
          <p:nvPr/>
        </p:nvPicPr>
        <p:blipFill>
          <a:blip r:embed="rId3"/>
          <a:srcRect/>
          <a:stretch>
            <a:fillRect/>
          </a:stretch>
        </p:blipFill>
        <p:spPr>
          <a:xfrm>
            <a:off x="1181686" y="1109594"/>
            <a:ext cx="7150945" cy="5710187"/>
          </a:xfrm>
          <a:prstGeom prst="rect">
            <a:avLst/>
          </a:prstGeom>
          <a:noFill/>
          <a:ln cap="flat">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6954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solidFill>
                  <a:srgbClr val="FFFFFF"/>
                </a:solidFill>
                <a:latin typeface="Bahnschrift SemiBold" panose="020B0502040204020203"/>
              </a:rPr>
            </a:br>
            <a:r>
              <a:rPr lang="en-US" dirty="0">
                <a:solidFill>
                  <a:srgbClr val="FFFFFF"/>
                </a:solidFill>
                <a:latin typeface="Bahnschrift SemiBold" panose="020B0502040204020203"/>
              </a:rPr>
              <a:t>Tags In  HTML</a:t>
            </a:r>
            <a:br>
              <a:rPr lang="en-US" dirty="0">
                <a:solidFill>
                  <a:srgbClr val="FFFFFF"/>
                </a:solidFill>
                <a:latin typeface="Bahnschrift SemiBold" panose="020B0502040204020203"/>
              </a:rPr>
            </a:br>
            <a:endParaRPr lang="en-US" dirty="0">
              <a:latin typeface="Bahnschrift SemiBold" panose="020B0502040204020203"/>
            </a:endParaRPr>
          </a:p>
        </p:txBody>
      </p:sp>
      <p:sp>
        <p:nvSpPr>
          <p:cNvPr id="5" name="Content Placeholder 4"/>
          <p:cNvSpPr>
            <a:spLocks noGrp="1"/>
          </p:cNvSpPr>
          <p:nvPr>
            <p:ph idx="1"/>
          </p:nvPr>
        </p:nvSpPr>
        <p:spPr/>
        <p:txBody>
          <a:bodyPr>
            <a:normAutofit/>
          </a:bodyPr>
          <a:lstStyle/>
          <a:p>
            <a:pPr marL="311045" indent="-311045" algn="just" defTabSz="829452">
              <a:buSzPct val="100000"/>
              <a:buFont typeface="Arial" pitchFamily="34"/>
              <a:buChar char="•"/>
              <a:defRPr sz="1800" b="0" i="0" u="none" strike="noStrike" kern="0" cap="none" spc="0" baseline="0">
                <a:solidFill>
                  <a:srgbClr val="000000"/>
                </a:solidFill>
                <a:uFillTx/>
              </a:defRPr>
            </a:pPr>
            <a:r>
              <a:rPr lang="en-US" sz="2800" dirty="0">
                <a:latin typeface="Bahnschrift SemiBold"/>
              </a:rPr>
              <a:t>The essence of HTML programming is tags</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800" dirty="0">
                <a:latin typeface="Bahnschrift SemiBold"/>
              </a:rPr>
              <a:t>A tag is a keyword enclosed by angle brackets</a:t>
            </a:r>
          </a:p>
          <a:p>
            <a:pPr marL="768245" lvl="1" indent="-311045" algn="just" defTabSz="829452">
              <a:buSzPct val="100000"/>
              <a:buFont typeface="Arial" pitchFamily="34"/>
              <a:buChar char="•"/>
              <a:defRPr sz="1800" b="0" i="0" u="none" strike="noStrike" kern="0" cap="none" spc="0" baseline="0">
                <a:solidFill>
                  <a:srgbClr val="000000"/>
                </a:solidFill>
                <a:uFillTx/>
              </a:defRPr>
            </a:pPr>
            <a:r>
              <a:rPr lang="en-US" sz="2600" dirty="0">
                <a:latin typeface="Bahnschrift SemiBold"/>
              </a:rPr>
              <a:t>Example: &lt;I&gt; </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800" dirty="0">
                <a:latin typeface="Bahnschrift SemiBold"/>
              </a:rPr>
              <a:t>There are opening and closing tags .</a:t>
            </a:r>
          </a:p>
          <a:p>
            <a:pPr marL="311045" indent="-311045" algn="just" defTabSz="829452">
              <a:buSzPct val="100000"/>
              <a:buFont typeface="Arial" pitchFamily="34"/>
              <a:buChar char="•"/>
              <a:defRPr sz="1800" b="0" i="0" u="none" strike="noStrike" kern="0" cap="none" spc="0" baseline="0">
                <a:solidFill>
                  <a:srgbClr val="000000"/>
                </a:solidFill>
                <a:uFillTx/>
              </a:defRPr>
            </a:pPr>
            <a:r>
              <a:rPr lang="en-US" sz="2800" dirty="0">
                <a:latin typeface="Bahnschrift SemiBold"/>
              </a:rPr>
              <a:t>The affected text is between the two tags </a:t>
            </a:r>
          </a:p>
        </p:txBody>
      </p:sp>
    </p:spTree>
    <p:extLst>
      <p:ext uri="{BB962C8B-B14F-4D97-AF65-F5344CB8AC3E}">
        <p14:creationId xmlns:p14="http://schemas.microsoft.com/office/powerpoint/2010/main" val="180530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1950" y="1295400"/>
            <a:ext cx="8444425" cy="5400675"/>
          </a:xfrm>
        </p:spPr>
        <p:txBody>
          <a:bodyPr>
            <a:normAutofit/>
          </a:bodyPr>
          <a:lstStyle/>
          <a:p>
            <a:pPr marL="311045" indent="-311045" algn="just" defTabSz="829452">
              <a:buClrTx/>
              <a:buSzPct val="100000"/>
              <a:buFont typeface="Arial" pitchFamily="34"/>
              <a:buChar char="•"/>
              <a:defRPr sz="1800" b="0" i="0" u="none" strike="noStrike" kern="0" cap="none" spc="0" baseline="0">
                <a:solidFill>
                  <a:srgbClr val="000000"/>
                </a:solidFill>
                <a:uFillTx/>
              </a:defRPr>
            </a:pPr>
            <a:r>
              <a:rPr lang="en-US" sz="2800" dirty="0">
                <a:latin typeface="Bahnschrift SemiBold" panose="020B0502040204020203"/>
              </a:rPr>
              <a:t>The opening and closing tags use the same command except the closing tag contains and additional forward slash /.</a:t>
            </a:r>
          </a:p>
          <a:p>
            <a:pPr marL="311045" indent="-311045" algn="just" defTabSz="829452">
              <a:buClrTx/>
              <a:buSzPct val="100000"/>
              <a:buFont typeface="Arial" pitchFamily="34"/>
              <a:buChar char="•"/>
              <a:defRPr sz="1800" b="0" i="0" u="none" strike="noStrike" kern="0" cap="none" spc="0" baseline="0">
                <a:solidFill>
                  <a:srgbClr val="000000"/>
                </a:solidFill>
                <a:uFillTx/>
              </a:defRPr>
            </a:pPr>
            <a:r>
              <a:rPr lang="en-US" sz="2800" dirty="0">
                <a:solidFill>
                  <a:schemeClr val="bg1">
                    <a:lumMod val="85000"/>
                  </a:schemeClr>
                </a:solidFill>
                <a:latin typeface="Bahnschrift SemiBold" panose="020B0502040204020203"/>
              </a:rPr>
              <a:t>For example, the expression &lt;B&gt; Warning &lt;/B&gt; would cause the word ‘Warning’ to appear in bold face on a Web page.</a:t>
            </a:r>
          </a:p>
          <a:p>
            <a:endParaRPr lang="en-US" sz="3600" dirty="0">
              <a:latin typeface="Bahnschrift SemiBold" panose="020B0502040204020203"/>
            </a:endParaRPr>
          </a:p>
        </p:txBody>
      </p:sp>
      <p:sp>
        <p:nvSpPr>
          <p:cNvPr id="6" name="Title 2">
            <a:extLst>
              <a:ext uri="{FF2B5EF4-FFF2-40B4-BE49-F238E27FC236}">
                <a16:creationId xmlns:a16="http://schemas.microsoft.com/office/drawing/2014/main" id="{4B82FB74-3EC0-40C1-BAEC-596C98762FBC}"/>
              </a:ext>
            </a:extLst>
          </p:cNvPr>
          <p:cNvSpPr>
            <a:spLocks noGrp="1"/>
          </p:cNvSpPr>
          <p:nvPr>
            <p:ph type="title"/>
          </p:nvPr>
        </p:nvSpPr>
        <p:spPr>
          <a:xfrm>
            <a:off x="361950" y="0"/>
            <a:ext cx="8782050" cy="1041400"/>
          </a:xfrm>
        </p:spPr>
        <p:txBody>
          <a:bodyPr>
            <a:normAutofit fontScale="90000"/>
          </a:bodyPr>
          <a:lstStyle/>
          <a:p>
            <a:br>
              <a:rPr lang="en-US" b="1" dirty="0">
                <a:solidFill>
                  <a:srgbClr val="FFFFFF"/>
                </a:solidFill>
                <a:latin typeface="Bahnschrift SemiBold" panose="020B0502040204020203"/>
              </a:rPr>
            </a:br>
            <a:r>
              <a:rPr lang="en-US" sz="4000" dirty="0">
                <a:solidFill>
                  <a:srgbClr val="FFFFFF"/>
                </a:solidFill>
                <a:latin typeface="Bahnschrift SemiBold" panose="020B0502040204020203"/>
              </a:rPr>
              <a:t>Opening and Closing Tags</a:t>
            </a:r>
            <a:br>
              <a:rPr lang="en-US" dirty="0">
                <a:solidFill>
                  <a:srgbClr val="FFFFFF"/>
                </a:solidFill>
                <a:latin typeface="Bahnschrift SemiBold" panose="020B0502040204020203"/>
              </a:rPr>
            </a:br>
            <a:endParaRPr lang="en-US" dirty="0">
              <a:latin typeface="Bahnschrift SemiBold" panose="020B0502040204020203"/>
            </a:endParaRPr>
          </a:p>
        </p:txBody>
      </p:sp>
    </p:spTree>
    <p:extLst>
      <p:ext uri="{BB962C8B-B14F-4D97-AF65-F5344CB8AC3E}">
        <p14:creationId xmlns:p14="http://schemas.microsoft.com/office/powerpoint/2010/main" val="231257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solidFill>
                  <a:srgbClr val="FFFFFF"/>
                </a:solidFill>
                <a:latin typeface="Bahnschrift SemiBold" panose="020B0502040204020203"/>
              </a:rPr>
            </a:br>
            <a:r>
              <a:rPr lang="en-US" sz="4000" dirty="0">
                <a:solidFill>
                  <a:srgbClr val="FFFFFF"/>
                </a:solidFill>
                <a:latin typeface="Bahnschrift SemiBold" panose="020B0502040204020203"/>
              </a:rPr>
              <a:t>Opening and Closing Tags</a:t>
            </a:r>
            <a:br>
              <a:rPr lang="en-US" dirty="0">
                <a:solidFill>
                  <a:srgbClr val="FFFFFF"/>
                </a:solidFill>
                <a:latin typeface="Bahnschrift SemiBold" panose="020B0502040204020203"/>
              </a:rPr>
            </a:br>
            <a:endParaRPr lang="en-US" dirty="0">
              <a:latin typeface="Bahnschrift SemiBold" panose="020B0502040204020203"/>
            </a:endParaRPr>
          </a:p>
        </p:txBody>
      </p:sp>
      <p:sp>
        <p:nvSpPr>
          <p:cNvPr id="2" name="Content Placeholder 1"/>
          <p:cNvSpPr>
            <a:spLocks noGrp="1"/>
          </p:cNvSpPr>
          <p:nvPr>
            <p:ph idx="1"/>
          </p:nvPr>
        </p:nvSpPr>
        <p:spPr>
          <a:xfrm>
            <a:off x="361950" y="1295400"/>
            <a:ext cx="8444425" cy="5400675"/>
          </a:xfrm>
        </p:spPr>
        <p:txBody>
          <a:bodyPr>
            <a:normAutofit/>
          </a:bodyPr>
          <a:lstStyle/>
          <a:p>
            <a:pPr marL="311045" indent="-311045" algn="just" defTabSz="829452">
              <a:buClrTx/>
              <a:buSzPct val="100000"/>
              <a:buFont typeface="Arial" pitchFamily="34"/>
              <a:buChar char="•"/>
              <a:defRPr sz="1800" b="0" i="0" u="none" strike="noStrike" kern="0" cap="none" spc="0" baseline="0">
                <a:solidFill>
                  <a:srgbClr val="000000"/>
                </a:solidFill>
                <a:uFillTx/>
              </a:defRPr>
            </a:pPr>
            <a:r>
              <a:rPr lang="en-US" sz="2800" dirty="0">
                <a:latin typeface="Bahnschrift SemiBold" panose="020B0502040204020203"/>
              </a:rPr>
              <a:t>The opening and closing tags use the same command except the closing tag contains and additional forward slash /.</a:t>
            </a:r>
          </a:p>
          <a:p>
            <a:pPr marL="311045" indent="-311045" algn="just" defTabSz="829452">
              <a:buClrTx/>
              <a:buSzPct val="100000"/>
              <a:buFont typeface="Arial" pitchFamily="34"/>
              <a:buChar char="•"/>
              <a:defRPr sz="1800" b="0" i="0" u="none" strike="noStrike" kern="0" cap="none" spc="0" baseline="0">
                <a:solidFill>
                  <a:srgbClr val="000000"/>
                </a:solidFill>
                <a:uFillTx/>
              </a:defRPr>
            </a:pPr>
            <a:r>
              <a:rPr lang="en-US" sz="2800" dirty="0">
                <a:latin typeface="Bahnschrift SemiBold" panose="020B0502040204020203"/>
              </a:rPr>
              <a:t>For example, the expression &lt;B&gt; Warning &lt;/B&gt; would cause the word ‘Warning’ to appear in bold face on a Web page.</a:t>
            </a:r>
          </a:p>
          <a:p>
            <a:endParaRPr lang="en-US" sz="3600" dirty="0">
              <a:latin typeface="Bahnschrift SemiBold" panose="020B0502040204020203"/>
            </a:endParaRPr>
          </a:p>
        </p:txBody>
      </p:sp>
    </p:spTree>
    <p:extLst>
      <p:ext uri="{BB962C8B-B14F-4D97-AF65-F5344CB8AC3E}">
        <p14:creationId xmlns:p14="http://schemas.microsoft.com/office/powerpoint/2010/main" val="2494051162"/>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2154</TotalTime>
  <Words>1899</Words>
  <Application>Microsoft Office PowerPoint</Application>
  <PresentationFormat>On-screen Show (4:3)</PresentationFormat>
  <Paragraphs>167</Paragraphs>
  <Slides>41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Bahnschrift</vt:lpstr>
      <vt:lpstr>Bahnschrift SemiBold</vt:lpstr>
      <vt:lpstr>Book Antiqua</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 Tags In  HTML </vt:lpstr>
      <vt:lpstr> Opening and Closing Tags </vt:lpstr>
      <vt:lpstr> Opening and Closing Tags </vt:lpstr>
      <vt:lpstr>Nested  Tags</vt:lpstr>
      <vt:lpstr> Nested  Tags  </vt:lpstr>
      <vt:lpstr> Title  Tag  </vt:lpstr>
      <vt:lpstr> TITLE  TAG  </vt:lpstr>
      <vt:lpstr>Text Formatting </vt:lpstr>
      <vt:lpstr>Comments  Statements</vt:lpstr>
      <vt:lpstr>Comments  Statements</vt:lpstr>
      <vt:lpstr>Comments  Statements</vt:lpstr>
      <vt:lpstr>Comments  Statements</vt:lpstr>
      <vt:lpstr>Page Formatting</vt:lpstr>
      <vt:lpstr>Page Formatting</vt:lpstr>
      <vt:lpstr>Page Formatting</vt:lpstr>
      <vt:lpstr> Page Formatting-Example </vt:lpstr>
      <vt:lpstr>Inserting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Documents</vt:lpstr>
      <vt:lpstr>HTML Documents</vt:lpstr>
      <vt:lpstr>Structure of Webpage </vt:lpstr>
      <vt:lpstr>Structure of Webpage </vt:lpstr>
      <vt:lpstr>Explanation of Page Structure </vt:lpstr>
      <vt:lpstr>Basic HTML Code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AMRITPAL SAINI</cp:lastModifiedBy>
  <cp:revision>211</cp:revision>
  <dcterms:created xsi:type="dcterms:W3CDTF">2021-05-13T17:45:44Z</dcterms:created>
  <dcterms:modified xsi:type="dcterms:W3CDTF">2022-01-03T06:39:21Z</dcterms:modified>
</cp:coreProperties>
</file>