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Nuni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8MHqwuQKHUWgB89jriKZpOb2i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ans-italic.fntdata"/><Relationship Id="rId30" Type="http://schemas.openxmlformats.org/officeDocument/2006/relationships/font" Target="fonts/NunitoSans-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Nunito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26"/>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26"/>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6"/>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6"/>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GB" sz="2200" u="none" cap="none" strike="noStrike">
                <a:solidFill>
                  <a:srgbClr val="2A3249"/>
                </a:solidFill>
                <a:latin typeface="Arial"/>
                <a:ea typeface="Arial"/>
                <a:cs typeface="Arial"/>
                <a:sym typeface="Arial"/>
              </a:rPr>
              <a:t>Associate Professor</a:t>
            </a:r>
            <a:endParaRPr/>
          </a:p>
        </p:txBody>
      </p:sp>
      <p:sp>
        <p:nvSpPr>
          <p:cNvPr id="16" name="Google Shape;16;p26"/>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4800" u="none" cap="none" strike="noStrike">
                <a:solidFill>
                  <a:srgbClr val="2A3249"/>
                </a:solidFill>
                <a:latin typeface="Arial"/>
                <a:ea typeface="Arial"/>
                <a:cs typeface="Arial"/>
                <a:sym typeface="Arial"/>
              </a:rPr>
              <a:t>ECAP472</a:t>
            </a:r>
            <a:endParaRPr/>
          </a:p>
        </p:txBody>
      </p:sp>
      <p:grpSp>
        <p:nvGrpSpPr>
          <p:cNvPr id="17" name="Google Shape;17;p26"/>
          <p:cNvGrpSpPr/>
          <p:nvPr/>
        </p:nvGrpSpPr>
        <p:grpSpPr>
          <a:xfrm>
            <a:off x="9542" y="1773019"/>
            <a:ext cx="5251703" cy="1446550"/>
            <a:chOff x="1109436" y="3091879"/>
            <a:chExt cx="4449031" cy="1446550"/>
          </a:xfrm>
        </p:grpSpPr>
        <p:sp>
          <p:nvSpPr>
            <p:cNvPr id="18" name="Google Shape;18;p26"/>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6"/>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GB" sz="4400" u="none" cap="small" strike="noStrike">
                  <a:solidFill>
                    <a:schemeClr val="lt1"/>
                  </a:solidFill>
                  <a:latin typeface="Arial"/>
                  <a:ea typeface="Arial"/>
                  <a:cs typeface="Arial"/>
                  <a:sym typeface="Arial"/>
                </a:rPr>
                <a:t>Web Technologies</a:t>
              </a:r>
              <a:endParaRPr/>
            </a:p>
          </p:txBody>
        </p:sp>
      </p:grpSp>
      <p:grpSp>
        <p:nvGrpSpPr>
          <p:cNvPr id="20" name="Google Shape;20;p26"/>
          <p:cNvGrpSpPr/>
          <p:nvPr/>
        </p:nvGrpSpPr>
        <p:grpSpPr>
          <a:xfrm>
            <a:off x="195423" y="5604518"/>
            <a:ext cx="3947738" cy="546850"/>
            <a:chOff x="426720" y="4559594"/>
            <a:chExt cx="4084544" cy="546850"/>
          </a:xfrm>
        </p:grpSpPr>
        <p:sp>
          <p:nvSpPr>
            <p:cNvPr id="21" name="Google Shape;21;p26"/>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6"/>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3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3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9"/>
          <p:cNvSpPr/>
          <p:nvPr>
            <p:ph idx="2" type="pic"/>
          </p:nvPr>
        </p:nvSpPr>
        <p:spPr>
          <a:xfrm>
            <a:off x="3887391" y="987426"/>
            <a:ext cx="4629150" cy="4873625"/>
          </a:xfrm>
          <a:prstGeom prst="rect">
            <a:avLst/>
          </a:prstGeom>
          <a:noFill/>
          <a:ln>
            <a:noFill/>
          </a:ln>
        </p:spPr>
      </p:sp>
      <p:sp>
        <p:nvSpPr>
          <p:cNvPr id="84" name="Google Shape;84;p3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1"/>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1"/>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27"/>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27"/>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27"/>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27"/>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rgbClr val="002060"/>
                </a:solidFill>
                <a:latin typeface="Arial"/>
                <a:ea typeface="Arial"/>
                <a:cs typeface="Arial"/>
                <a:sym typeface="Arial"/>
              </a:rPr>
              <a:t>After this lecture, you will be able to</a:t>
            </a:r>
            <a:endParaRPr/>
          </a:p>
        </p:txBody>
      </p:sp>
      <p:sp>
        <p:nvSpPr>
          <p:cNvPr id="28" name="Google Shape;28;p27"/>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GB"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F4F4F5"/>
        </a:solidFill>
      </p:bgPr>
    </p:bg>
    <p:spTree>
      <p:nvGrpSpPr>
        <p:cNvPr id="29" name="Shape 29"/>
        <p:cNvGrpSpPr/>
        <p:nvPr/>
      </p:nvGrpSpPr>
      <p:grpSpPr>
        <a:xfrm>
          <a:off x="0" y="0"/>
          <a:ext cx="0" cy="0"/>
          <a:chOff x="0" y="0"/>
          <a:chExt cx="0" cy="0"/>
        </a:xfrm>
      </p:grpSpPr>
      <p:sp>
        <p:nvSpPr>
          <p:cNvPr id="30" name="Google Shape;30;p28"/>
          <p:cNvSpPr/>
          <p:nvPr/>
        </p:nvSpPr>
        <p:spPr>
          <a:xfrm>
            <a:off x="0" y="0"/>
            <a:ext cx="9144000" cy="1325563"/>
          </a:xfrm>
          <a:prstGeom prst="rect">
            <a:avLst/>
          </a:prstGeom>
          <a:gradFill>
            <a:gsLst>
              <a:gs pos="0">
                <a:srgbClr val="395B98"/>
              </a:gs>
              <a:gs pos="41000">
                <a:srgbClr val="395B98"/>
              </a:gs>
              <a:gs pos="100000">
                <a:srgbClr val="395B9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28"/>
          <p:cNvSpPr txBox="1"/>
          <p:nvPr>
            <p:ph idx="1" type="body"/>
          </p:nvPr>
        </p:nvSpPr>
        <p:spPr>
          <a:xfrm>
            <a:off x="498763" y="1406470"/>
            <a:ext cx="8201891" cy="527141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15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15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15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15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type="title"/>
          </p:nvPr>
        </p:nvSpPr>
        <p:spPr>
          <a:xfrm>
            <a:off x="498764" y="0"/>
            <a:ext cx="8645236"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Arial"/>
              <a:buNone/>
              <a:defRPr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33" name="Shape 33"/>
        <p:cNvGrpSpPr/>
        <p:nvPr/>
      </p:nvGrpSpPr>
      <p:grpSpPr>
        <a:xfrm>
          <a:off x="0" y="0"/>
          <a:ext cx="0" cy="0"/>
          <a:chOff x="0" y="0"/>
          <a:chExt cx="0" cy="0"/>
        </a:xfrm>
      </p:grpSpPr>
      <p:sp>
        <p:nvSpPr>
          <p:cNvPr id="34" name="Google Shape;34;p29"/>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8" name="Shape 38"/>
        <p:cNvGrpSpPr/>
        <p:nvPr/>
      </p:nvGrpSpPr>
      <p:grpSpPr>
        <a:xfrm>
          <a:off x="0" y="0"/>
          <a:ext cx="0" cy="0"/>
          <a:chOff x="0" y="0"/>
          <a:chExt cx="0" cy="0"/>
        </a:xfrm>
      </p:grpSpPr>
      <p:sp>
        <p:nvSpPr>
          <p:cNvPr id="39" name="Google Shape;39;p30"/>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40" name="Shape 40"/>
        <p:cNvGrpSpPr/>
        <p:nvPr/>
      </p:nvGrpSpPr>
      <p:grpSpPr>
        <a:xfrm>
          <a:off x="0" y="0"/>
          <a:ext cx="0" cy="0"/>
          <a:chOff x="0" y="0"/>
          <a:chExt cx="0" cy="0"/>
        </a:xfrm>
      </p:grpSpPr>
      <p:sp>
        <p:nvSpPr>
          <p:cNvPr id="41" name="Google Shape;41;p31"/>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31"/>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31"/>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3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Borders</a:t>
            </a:r>
            <a:endParaRPr/>
          </a:p>
        </p:txBody>
      </p:sp>
      <p:sp>
        <p:nvSpPr>
          <p:cNvPr id="166" name="Google Shape;166;p10"/>
          <p:cNvSpPr txBox="1"/>
          <p:nvPr>
            <p:ph idx="1" type="body"/>
          </p:nvPr>
        </p:nvSpPr>
        <p:spPr>
          <a:xfrm>
            <a:off x="561975" y="1295401"/>
            <a:ext cx="8582025" cy="122165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GB"/>
              <a:t>The CSS border properties allow you to specify the style, width, and color of an element's border.</a:t>
            </a:r>
            <a:endParaRPr/>
          </a:p>
        </p:txBody>
      </p:sp>
      <p:pic>
        <p:nvPicPr>
          <p:cNvPr id="167" name="Google Shape;167;p10"/>
          <p:cNvPicPr preferRelativeResize="0"/>
          <p:nvPr/>
        </p:nvPicPr>
        <p:blipFill rotWithShape="1">
          <a:blip r:embed="rId3">
            <a:alphaModFix/>
          </a:blip>
          <a:srcRect b="0" l="0" r="0" t="0"/>
          <a:stretch/>
        </p:blipFill>
        <p:spPr>
          <a:xfrm>
            <a:off x="488156" y="2590153"/>
            <a:ext cx="8167688" cy="37025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Style</a:t>
            </a:r>
            <a:endParaRPr/>
          </a:p>
        </p:txBody>
      </p:sp>
      <p:sp>
        <p:nvSpPr>
          <p:cNvPr id="173" name="Google Shape;173;p11"/>
          <p:cNvSpPr txBox="1"/>
          <p:nvPr>
            <p:ph idx="1" type="body"/>
          </p:nvPr>
        </p:nvSpPr>
        <p:spPr>
          <a:xfrm>
            <a:off x="361950" y="1216742"/>
            <a:ext cx="8074127"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border-style property specifies what kind of border to display.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Style</a:t>
            </a:r>
            <a:endParaRPr/>
          </a:p>
        </p:txBody>
      </p:sp>
      <p:sp>
        <p:nvSpPr>
          <p:cNvPr id="179" name="Google Shape;179;p12"/>
          <p:cNvSpPr txBox="1"/>
          <p:nvPr>
            <p:ph idx="1" type="body"/>
          </p:nvPr>
        </p:nvSpPr>
        <p:spPr>
          <a:xfrm>
            <a:off x="361950" y="1216742"/>
            <a:ext cx="8074127"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GB">
                <a:solidFill>
                  <a:srgbClr val="FBE4D4"/>
                </a:solidFill>
              </a:rPr>
              <a:t>The border-style property specifies what kind of border to display.</a:t>
            </a:r>
            <a:endParaRPr/>
          </a:p>
          <a:p>
            <a:pPr indent="-228600" lvl="0" marL="228600" rtl="0" algn="just">
              <a:lnSpc>
                <a:spcPct val="150000"/>
              </a:lnSpc>
              <a:spcBef>
                <a:spcPts val="1000"/>
              </a:spcBef>
              <a:spcAft>
                <a:spcPts val="0"/>
              </a:spcAft>
              <a:buSzPts val="2600"/>
              <a:buChar char="•"/>
            </a:pPr>
            <a:r>
              <a:rPr lang="en-GB"/>
              <a:t>The following values are allowed:</a:t>
            </a:r>
            <a:endParaRPr/>
          </a:p>
          <a:p>
            <a:pPr indent="-228600" lvl="1" marL="685800" rtl="0" algn="just">
              <a:lnSpc>
                <a:spcPct val="150000"/>
              </a:lnSpc>
              <a:spcBef>
                <a:spcPts val="500"/>
              </a:spcBef>
              <a:spcAft>
                <a:spcPts val="0"/>
              </a:spcAft>
              <a:buSzPts val="2400"/>
              <a:buFont typeface="Noto Sans Symbols"/>
              <a:buChar char="✔"/>
            </a:pPr>
            <a:r>
              <a:rPr lang="en-GB"/>
              <a:t>dotted - Defines a dotted border</a:t>
            </a:r>
            <a:endParaRPr/>
          </a:p>
          <a:p>
            <a:pPr indent="-228600" lvl="1" marL="685800" rtl="0" algn="just">
              <a:lnSpc>
                <a:spcPct val="150000"/>
              </a:lnSpc>
              <a:spcBef>
                <a:spcPts val="500"/>
              </a:spcBef>
              <a:spcAft>
                <a:spcPts val="0"/>
              </a:spcAft>
              <a:buSzPts val="2400"/>
              <a:buFont typeface="Noto Sans Symbols"/>
              <a:buChar char="✔"/>
            </a:pPr>
            <a:r>
              <a:rPr lang="en-GB"/>
              <a:t>dashed - Defines a dashed border</a:t>
            </a:r>
            <a:endParaRPr/>
          </a:p>
          <a:p>
            <a:pPr indent="-228600" lvl="1" marL="685800" rtl="0" algn="just">
              <a:lnSpc>
                <a:spcPct val="150000"/>
              </a:lnSpc>
              <a:spcBef>
                <a:spcPts val="500"/>
              </a:spcBef>
              <a:spcAft>
                <a:spcPts val="0"/>
              </a:spcAft>
              <a:buSzPts val="2400"/>
              <a:buFont typeface="Noto Sans Symbols"/>
              <a:buChar char="✔"/>
            </a:pPr>
            <a:r>
              <a:rPr lang="en-GB"/>
              <a:t>solid - Defines a solid border</a:t>
            </a:r>
            <a:endParaRPr/>
          </a:p>
          <a:p>
            <a:pPr indent="-228600" lvl="1" marL="685800" rtl="0" algn="just">
              <a:lnSpc>
                <a:spcPct val="150000"/>
              </a:lnSpc>
              <a:spcBef>
                <a:spcPts val="500"/>
              </a:spcBef>
              <a:spcAft>
                <a:spcPts val="0"/>
              </a:spcAft>
              <a:buSzPts val="2400"/>
              <a:buFont typeface="Noto Sans Symbols"/>
              <a:buChar char="✔"/>
            </a:pPr>
            <a:r>
              <a:rPr lang="en-GB"/>
              <a:t>double - Defines a double border</a:t>
            </a:r>
            <a:endParaRPr/>
          </a:p>
          <a:p>
            <a:pPr indent="-228600" lvl="1" marL="685800" rtl="0" algn="just">
              <a:lnSpc>
                <a:spcPct val="150000"/>
              </a:lnSpc>
              <a:spcBef>
                <a:spcPts val="500"/>
              </a:spcBef>
              <a:spcAft>
                <a:spcPts val="0"/>
              </a:spcAft>
              <a:buSzPts val="2400"/>
              <a:buFont typeface="Noto Sans Symbols"/>
              <a:buChar char="✔"/>
            </a:pPr>
            <a:r>
              <a:rPr lang="en-GB"/>
              <a:t>groove - Defines a 3D grooved border. The effect depends on the border-color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GB"/>
              <a:t>Demonstration of the different border styles</a:t>
            </a:r>
            <a:endParaRPr/>
          </a:p>
        </p:txBody>
      </p:sp>
      <p:sp>
        <p:nvSpPr>
          <p:cNvPr id="185" name="Google Shape;185;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rgbClr val="002060"/>
              </a:buClr>
              <a:buSzPts val="2600"/>
              <a:buChar char="•"/>
            </a:pPr>
            <a:r>
              <a:rPr lang="en-GB"/>
              <a:t>p.dotted {border-style: dotted;}</a:t>
            </a:r>
            <a:endParaRPr/>
          </a:p>
          <a:p>
            <a:pPr indent="-228600" lvl="0" marL="228600" rtl="0" algn="l">
              <a:lnSpc>
                <a:spcPct val="150000"/>
              </a:lnSpc>
              <a:spcBef>
                <a:spcPts val="1000"/>
              </a:spcBef>
              <a:spcAft>
                <a:spcPts val="0"/>
              </a:spcAft>
              <a:buClr>
                <a:srgbClr val="002060"/>
              </a:buClr>
              <a:buSzPts val="2600"/>
              <a:buChar char="•"/>
            </a:pPr>
            <a:r>
              <a:rPr lang="en-GB"/>
              <a:t>p.dashed {border-style: dashed;}</a:t>
            </a:r>
            <a:endParaRPr/>
          </a:p>
          <a:p>
            <a:pPr indent="-228600" lvl="0" marL="228600" rtl="0" algn="l">
              <a:lnSpc>
                <a:spcPct val="150000"/>
              </a:lnSpc>
              <a:spcBef>
                <a:spcPts val="1000"/>
              </a:spcBef>
              <a:spcAft>
                <a:spcPts val="0"/>
              </a:spcAft>
              <a:buClr>
                <a:srgbClr val="002060"/>
              </a:buClr>
              <a:buSzPts val="2600"/>
              <a:buChar char="•"/>
            </a:pPr>
            <a:r>
              <a:rPr lang="en-GB"/>
              <a:t>p.solid {border-style: solid;}</a:t>
            </a:r>
            <a:endParaRPr/>
          </a:p>
          <a:p>
            <a:pPr indent="-228600" lvl="0" marL="228600" rtl="0" algn="l">
              <a:lnSpc>
                <a:spcPct val="150000"/>
              </a:lnSpc>
              <a:spcBef>
                <a:spcPts val="1000"/>
              </a:spcBef>
              <a:spcAft>
                <a:spcPts val="0"/>
              </a:spcAft>
              <a:buClr>
                <a:srgbClr val="002060"/>
              </a:buClr>
              <a:buSzPts val="2600"/>
              <a:buChar char="•"/>
            </a:pPr>
            <a:r>
              <a:rPr lang="en-GB"/>
              <a:t>p.double {border-style: double;}</a:t>
            </a:r>
            <a:endParaRPr/>
          </a:p>
          <a:p>
            <a:pPr indent="-228600" lvl="0" marL="228600" rtl="0" algn="l">
              <a:lnSpc>
                <a:spcPct val="150000"/>
              </a:lnSpc>
              <a:spcBef>
                <a:spcPts val="1000"/>
              </a:spcBef>
              <a:spcAft>
                <a:spcPts val="0"/>
              </a:spcAft>
              <a:buClr>
                <a:srgbClr val="002060"/>
              </a:buClr>
              <a:buSzPts val="2600"/>
              <a:buChar char="•"/>
            </a:pPr>
            <a:r>
              <a:rPr lang="en-GB"/>
              <a:t>p.groove {border-style: groove;}</a:t>
            </a:r>
            <a:endParaRPr/>
          </a:p>
          <a:p>
            <a:pPr indent="-228600" lvl="0" marL="228600" rtl="0" algn="l">
              <a:lnSpc>
                <a:spcPct val="150000"/>
              </a:lnSpc>
              <a:spcBef>
                <a:spcPts val="1000"/>
              </a:spcBef>
              <a:spcAft>
                <a:spcPts val="0"/>
              </a:spcAft>
              <a:buClr>
                <a:srgbClr val="002060"/>
              </a:buClr>
              <a:buSzPts val="2600"/>
              <a:buChar char="•"/>
            </a:pPr>
            <a:r>
              <a:rPr lang="en-GB"/>
              <a:t>p.ridge {border-style: ridge;}</a:t>
            </a:r>
            <a:endParaRPr/>
          </a:p>
          <a:p>
            <a:pPr indent="-228600" lvl="0" marL="228600" rtl="0" algn="l">
              <a:lnSpc>
                <a:spcPct val="150000"/>
              </a:lnSpc>
              <a:spcBef>
                <a:spcPts val="1000"/>
              </a:spcBef>
              <a:spcAft>
                <a:spcPts val="0"/>
              </a:spcAft>
              <a:buClr>
                <a:srgbClr val="002060"/>
              </a:buClr>
              <a:buSzPts val="2600"/>
              <a:buChar char="•"/>
            </a:pPr>
            <a:r>
              <a:rPr lang="en-GB"/>
              <a:t>p.inset {border-style: inset;}</a:t>
            </a:r>
            <a:endParaRPr/>
          </a:p>
          <a:p>
            <a:pPr indent="-228600" lvl="0" marL="228600" rtl="0" algn="l">
              <a:lnSpc>
                <a:spcPct val="150000"/>
              </a:lnSpc>
              <a:spcBef>
                <a:spcPts val="1000"/>
              </a:spcBef>
              <a:spcAft>
                <a:spcPts val="0"/>
              </a:spcAft>
              <a:buClr>
                <a:srgbClr val="002060"/>
              </a:buClr>
              <a:buSzPts val="2600"/>
              <a:buChar char="•"/>
            </a:pPr>
            <a:r>
              <a:rPr lang="en-GB"/>
              <a:t>p.outset {border-style: outset;}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Borders ..</a:t>
            </a:r>
            <a:endParaRPr/>
          </a:p>
        </p:txBody>
      </p:sp>
      <p:pic>
        <p:nvPicPr>
          <p:cNvPr id="191" name="Google Shape;191;p14"/>
          <p:cNvPicPr preferRelativeResize="0"/>
          <p:nvPr>
            <p:ph idx="1" type="body"/>
          </p:nvPr>
        </p:nvPicPr>
        <p:blipFill rotWithShape="1">
          <a:blip r:embed="rId3">
            <a:alphaModFix/>
          </a:blip>
          <a:srcRect b="0" l="0" r="0" t="0"/>
          <a:stretch/>
        </p:blipFill>
        <p:spPr>
          <a:xfrm>
            <a:off x="280987" y="1767004"/>
            <a:ext cx="8582025" cy="41035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Width</a:t>
            </a:r>
            <a:endParaRPr/>
          </a:p>
        </p:txBody>
      </p:sp>
      <p:sp>
        <p:nvSpPr>
          <p:cNvPr id="197" name="Google Shape;197;p15"/>
          <p:cNvSpPr txBox="1"/>
          <p:nvPr>
            <p:ph idx="1" type="body"/>
          </p:nvPr>
        </p:nvSpPr>
        <p:spPr>
          <a:xfrm>
            <a:off x="361950" y="1295400"/>
            <a:ext cx="8221611"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border-width property specifies the width of the four borders.</a:t>
            </a:r>
            <a:endParaRPr/>
          </a:p>
          <a:p>
            <a:pPr indent="-228600" lvl="0" marL="228600" rtl="0" algn="just">
              <a:lnSpc>
                <a:spcPct val="150000"/>
              </a:lnSpc>
              <a:spcBef>
                <a:spcPts val="1000"/>
              </a:spcBef>
              <a:spcAft>
                <a:spcPts val="0"/>
              </a:spcAft>
              <a:buSzPts val="2600"/>
              <a:buChar char="•"/>
            </a:pPr>
            <a:r>
              <a:rPr lang="en-GB"/>
              <a:t>The width can be set as a specific size (in px, pt, cm, em, etc) or by using one of the three pre-defined values: thin, medium, or thick.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Example </a:t>
            </a:r>
            <a:endParaRPr/>
          </a:p>
        </p:txBody>
      </p:sp>
      <p:sp>
        <p:nvSpPr>
          <p:cNvPr id="203" name="Google Shape;203;p16"/>
          <p:cNvSpPr txBox="1"/>
          <p:nvPr>
            <p:ph idx="1" type="body"/>
          </p:nvPr>
        </p:nvSpPr>
        <p:spPr>
          <a:xfrm>
            <a:off x="1484671" y="1246239"/>
            <a:ext cx="7325033" cy="54006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SzPct val="100000"/>
              <a:buNone/>
            </a:pPr>
            <a:r>
              <a:rPr lang="en-GB"/>
              <a:t>p.one</a:t>
            </a:r>
            <a:endParaRPr/>
          </a:p>
          <a:p>
            <a:pPr indent="0" lvl="0" marL="0" rtl="0" algn="l">
              <a:lnSpc>
                <a:spcPct val="150000"/>
              </a:lnSpc>
              <a:spcBef>
                <a:spcPts val="1000"/>
              </a:spcBef>
              <a:spcAft>
                <a:spcPts val="0"/>
              </a:spcAft>
              <a:buSzPct val="100000"/>
              <a:buNone/>
            </a:pPr>
            <a:r>
              <a:rPr lang="en-GB"/>
              <a:t> {</a:t>
            </a:r>
            <a:endParaRPr/>
          </a:p>
          <a:p>
            <a:pPr indent="0" lvl="0" marL="0" rtl="0" algn="l">
              <a:lnSpc>
                <a:spcPct val="150000"/>
              </a:lnSpc>
              <a:spcBef>
                <a:spcPts val="1000"/>
              </a:spcBef>
              <a:spcAft>
                <a:spcPts val="0"/>
              </a:spcAft>
              <a:buSzPct val="100000"/>
              <a:buNone/>
            </a:pPr>
            <a:r>
              <a:rPr lang="en-GB"/>
              <a:t>  border-style: solid;</a:t>
            </a:r>
            <a:endParaRPr/>
          </a:p>
          <a:p>
            <a:pPr indent="0" lvl="0" marL="0" rtl="0" algn="l">
              <a:lnSpc>
                <a:spcPct val="150000"/>
              </a:lnSpc>
              <a:spcBef>
                <a:spcPts val="1000"/>
              </a:spcBef>
              <a:spcAft>
                <a:spcPts val="0"/>
              </a:spcAft>
              <a:buSzPct val="100000"/>
              <a:buNone/>
            </a:pPr>
            <a:r>
              <a:rPr lang="en-GB"/>
              <a:t>  border-width: 5px;</a:t>
            </a:r>
            <a:endParaRPr/>
          </a:p>
          <a:p>
            <a:pPr indent="0" lvl="0" marL="0" rtl="0" algn="l">
              <a:lnSpc>
                <a:spcPct val="150000"/>
              </a:lnSpc>
              <a:spcBef>
                <a:spcPts val="1000"/>
              </a:spcBef>
              <a:spcAft>
                <a:spcPts val="0"/>
              </a:spcAft>
              <a:buSzPct val="100000"/>
              <a:buNone/>
            </a:pPr>
            <a:r>
              <a:rPr lang="en-GB"/>
              <a:t>}</a:t>
            </a:r>
            <a:endParaRPr/>
          </a:p>
          <a:p>
            <a:pPr indent="0" lvl="0" marL="0" rtl="0" algn="l">
              <a:lnSpc>
                <a:spcPct val="150000"/>
              </a:lnSpc>
              <a:spcBef>
                <a:spcPts val="1000"/>
              </a:spcBef>
              <a:spcAft>
                <a:spcPts val="0"/>
              </a:spcAft>
              <a:buSzPct val="100000"/>
              <a:buNone/>
            </a:pPr>
            <a:r>
              <a:rPr lang="en-GB"/>
              <a:t>p.two {</a:t>
            </a:r>
            <a:endParaRPr/>
          </a:p>
          <a:p>
            <a:pPr indent="0" lvl="0" marL="0" rtl="0" algn="l">
              <a:lnSpc>
                <a:spcPct val="150000"/>
              </a:lnSpc>
              <a:spcBef>
                <a:spcPts val="1000"/>
              </a:spcBef>
              <a:spcAft>
                <a:spcPts val="0"/>
              </a:spcAft>
              <a:buSzPct val="100000"/>
              <a:buNone/>
            </a:pPr>
            <a:r>
              <a:rPr lang="en-GB"/>
              <a:t>  border-style: solid;</a:t>
            </a:r>
            <a:endParaRPr/>
          </a:p>
          <a:p>
            <a:pPr indent="0" lvl="0" marL="0" rtl="0" algn="l">
              <a:lnSpc>
                <a:spcPct val="150000"/>
              </a:lnSpc>
              <a:spcBef>
                <a:spcPts val="1000"/>
              </a:spcBef>
              <a:spcAft>
                <a:spcPts val="0"/>
              </a:spcAft>
              <a:buSzPct val="100000"/>
              <a:buNone/>
            </a:pPr>
            <a:r>
              <a:rPr lang="en-GB"/>
              <a:t>  border-width: medium;</a:t>
            </a:r>
            <a:endParaRPr/>
          </a:p>
          <a:p>
            <a:pPr indent="0" lvl="0" marL="0" rtl="0" algn="l">
              <a:lnSpc>
                <a:spcPct val="150000"/>
              </a:lnSpc>
              <a:spcBef>
                <a:spcPts val="1000"/>
              </a:spcBef>
              <a:spcAft>
                <a:spcPts val="0"/>
              </a:spcAft>
              <a:buSzPct val="100000"/>
              <a:buNone/>
            </a:pPr>
            <a:r>
              <a:rPr lang="en-GB"/>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Color</a:t>
            </a:r>
            <a:endParaRPr/>
          </a:p>
        </p:txBody>
      </p:sp>
      <p:sp>
        <p:nvSpPr>
          <p:cNvPr id="209" name="Google Shape;209;p17"/>
          <p:cNvSpPr txBox="1"/>
          <p:nvPr>
            <p:ph idx="1" type="body"/>
          </p:nvPr>
        </p:nvSpPr>
        <p:spPr>
          <a:xfrm>
            <a:off x="361950" y="1295400"/>
            <a:ext cx="805446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border-color property is used to set the color of the four borders.</a:t>
            </a:r>
            <a:endParaRPr/>
          </a:p>
          <a:p>
            <a:pPr indent="-228600" lvl="0" marL="228600" rtl="0" algn="just">
              <a:lnSpc>
                <a:spcPct val="150000"/>
              </a:lnSpc>
              <a:spcBef>
                <a:spcPts val="1000"/>
              </a:spcBef>
              <a:spcAft>
                <a:spcPts val="0"/>
              </a:spcAft>
              <a:buSzPts val="2600"/>
              <a:buChar char="•"/>
            </a:pPr>
            <a:r>
              <a:rPr lang="en-GB"/>
              <a:t>The color can be set by:</a:t>
            </a:r>
            <a:endParaRPr/>
          </a:p>
          <a:p>
            <a:pPr indent="-228600" lvl="1" marL="685800" rtl="0" algn="just">
              <a:lnSpc>
                <a:spcPct val="150000"/>
              </a:lnSpc>
              <a:spcBef>
                <a:spcPts val="500"/>
              </a:spcBef>
              <a:spcAft>
                <a:spcPts val="0"/>
              </a:spcAft>
              <a:buSzPts val="2400"/>
              <a:buFont typeface="Noto Sans Symbols"/>
              <a:buChar char="✔"/>
            </a:pPr>
            <a:r>
              <a:rPr lang="en-GB"/>
              <a:t>name - specify a color name, like "red"</a:t>
            </a:r>
            <a:endParaRPr/>
          </a:p>
          <a:p>
            <a:pPr indent="-228600" lvl="1" marL="685800" rtl="0" algn="just">
              <a:lnSpc>
                <a:spcPct val="150000"/>
              </a:lnSpc>
              <a:spcBef>
                <a:spcPts val="500"/>
              </a:spcBef>
              <a:spcAft>
                <a:spcPts val="0"/>
              </a:spcAft>
              <a:buSzPts val="2400"/>
              <a:buFont typeface="Noto Sans Symbols"/>
              <a:buChar char="✔"/>
            </a:pPr>
            <a:r>
              <a:rPr lang="en-GB"/>
              <a:t>HEX - specify a HEX value, like "#ff0000"</a:t>
            </a:r>
            <a:endParaRPr/>
          </a:p>
          <a:p>
            <a:pPr indent="-228600" lvl="1" marL="685800" rtl="0" algn="just">
              <a:lnSpc>
                <a:spcPct val="150000"/>
              </a:lnSpc>
              <a:spcBef>
                <a:spcPts val="500"/>
              </a:spcBef>
              <a:spcAft>
                <a:spcPts val="0"/>
              </a:spcAft>
              <a:buSzPts val="2400"/>
              <a:buFont typeface="Noto Sans Symbols"/>
              <a:buChar char="✔"/>
            </a:pPr>
            <a:r>
              <a:rPr lang="en-GB"/>
              <a:t>RGB - specify a RGB value, like "rgb(255,0,0)"</a:t>
            </a:r>
            <a:endParaRPr/>
          </a:p>
          <a:p>
            <a:pPr indent="-228600" lvl="1" marL="685800" rtl="0" algn="just">
              <a:lnSpc>
                <a:spcPct val="150000"/>
              </a:lnSpc>
              <a:spcBef>
                <a:spcPts val="500"/>
              </a:spcBef>
              <a:spcAft>
                <a:spcPts val="0"/>
              </a:spcAft>
              <a:buSzPts val="2400"/>
              <a:buFont typeface="Noto Sans Symbols"/>
              <a:buChar char="✔"/>
            </a:pPr>
            <a:r>
              <a:rPr lang="en-GB"/>
              <a:t>HSL - specify a HSL value, like "hsl(0, 100%, 50%)"</a:t>
            </a:r>
            <a:endParaRPr/>
          </a:p>
          <a:p>
            <a:pPr indent="-228600" lvl="1" marL="685800" rtl="0" algn="just">
              <a:lnSpc>
                <a:spcPct val="150000"/>
              </a:lnSpc>
              <a:spcBef>
                <a:spcPts val="500"/>
              </a:spcBef>
              <a:spcAft>
                <a:spcPts val="0"/>
              </a:spcAft>
              <a:buSzPts val="2400"/>
              <a:buFont typeface="Noto Sans Symbols"/>
              <a:buChar char="✔"/>
            </a:pPr>
            <a:r>
              <a:rPr lang="en-GB"/>
              <a:t>transparent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Example </a:t>
            </a:r>
            <a:endParaRPr/>
          </a:p>
        </p:txBody>
      </p:sp>
      <p:sp>
        <p:nvSpPr>
          <p:cNvPr id="215" name="Google Shape;215;p18"/>
          <p:cNvSpPr txBox="1"/>
          <p:nvPr>
            <p:ph idx="1" type="body"/>
          </p:nvPr>
        </p:nvSpPr>
        <p:spPr>
          <a:xfrm>
            <a:off x="1052052" y="1295400"/>
            <a:ext cx="7891923"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GB"/>
              <a:t>p.one </a:t>
            </a:r>
            <a:endParaRPr/>
          </a:p>
          <a:p>
            <a:pPr indent="0" lvl="0" marL="0" rtl="0" algn="l">
              <a:lnSpc>
                <a:spcPct val="150000"/>
              </a:lnSpc>
              <a:spcBef>
                <a:spcPts val="1000"/>
              </a:spcBef>
              <a:spcAft>
                <a:spcPts val="0"/>
              </a:spcAft>
              <a:buSzPts val="2600"/>
              <a:buNone/>
            </a:pPr>
            <a:r>
              <a:rPr lang="en-GB"/>
              <a:t>{</a:t>
            </a:r>
            <a:endParaRPr/>
          </a:p>
          <a:p>
            <a:pPr indent="0" lvl="0" marL="0" rtl="0" algn="l">
              <a:lnSpc>
                <a:spcPct val="150000"/>
              </a:lnSpc>
              <a:spcBef>
                <a:spcPts val="1000"/>
              </a:spcBef>
              <a:spcAft>
                <a:spcPts val="0"/>
              </a:spcAft>
              <a:buSzPts val="2600"/>
              <a:buNone/>
            </a:pPr>
            <a:r>
              <a:rPr lang="en-GB"/>
              <a:t>  border-style: solid;</a:t>
            </a:r>
            <a:endParaRPr/>
          </a:p>
          <a:p>
            <a:pPr indent="0" lvl="0" marL="0" rtl="0" algn="l">
              <a:lnSpc>
                <a:spcPct val="150000"/>
              </a:lnSpc>
              <a:spcBef>
                <a:spcPts val="1000"/>
              </a:spcBef>
              <a:spcAft>
                <a:spcPts val="0"/>
              </a:spcAft>
              <a:buSzPts val="2600"/>
              <a:buNone/>
            </a:pPr>
            <a:r>
              <a:rPr lang="en-GB"/>
              <a:t>  border-color: red;</a:t>
            </a:r>
            <a:endParaRPr/>
          </a:p>
          <a:p>
            <a:pPr indent="0" lvl="0" marL="0" rtl="0" algn="l">
              <a:lnSpc>
                <a:spcPct val="150000"/>
              </a:lnSpc>
              <a:spcBef>
                <a:spcPts val="1000"/>
              </a:spcBef>
              <a:spcAft>
                <a:spcPts val="0"/>
              </a:spcAft>
              <a:buSzPts val="2600"/>
              <a:buNone/>
            </a:pPr>
            <a:r>
              <a:rPr lang="en-GB"/>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 Individual Sides</a:t>
            </a:r>
            <a:endParaRPr/>
          </a:p>
        </p:txBody>
      </p:sp>
      <p:sp>
        <p:nvSpPr>
          <p:cNvPr id="221" name="Google Shape;221;p19"/>
          <p:cNvSpPr txBox="1"/>
          <p:nvPr>
            <p:ph idx="1" type="body"/>
          </p:nvPr>
        </p:nvSpPr>
        <p:spPr>
          <a:xfrm>
            <a:off x="963561" y="1295400"/>
            <a:ext cx="7980414"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GB"/>
              <a:t>p {</a:t>
            </a:r>
            <a:endParaRPr/>
          </a:p>
          <a:p>
            <a:pPr indent="0" lvl="0" marL="0" rtl="0" algn="l">
              <a:lnSpc>
                <a:spcPct val="150000"/>
              </a:lnSpc>
              <a:spcBef>
                <a:spcPts val="1000"/>
              </a:spcBef>
              <a:spcAft>
                <a:spcPts val="0"/>
              </a:spcAft>
              <a:buSzPts val="2600"/>
              <a:buNone/>
            </a:pPr>
            <a:r>
              <a:rPr lang="en-GB"/>
              <a:t>  border-top-style: dotted;</a:t>
            </a:r>
            <a:endParaRPr/>
          </a:p>
          <a:p>
            <a:pPr indent="0" lvl="0" marL="0" rtl="0" algn="l">
              <a:lnSpc>
                <a:spcPct val="150000"/>
              </a:lnSpc>
              <a:spcBef>
                <a:spcPts val="1000"/>
              </a:spcBef>
              <a:spcAft>
                <a:spcPts val="0"/>
              </a:spcAft>
              <a:buSzPts val="2600"/>
              <a:buNone/>
            </a:pPr>
            <a:r>
              <a:rPr lang="en-GB"/>
              <a:t>  border-right-style: solid;</a:t>
            </a:r>
            <a:endParaRPr/>
          </a:p>
          <a:p>
            <a:pPr indent="0" lvl="0" marL="0" rtl="0" algn="l">
              <a:lnSpc>
                <a:spcPct val="150000"/>
              </a:lnSpc>
              <a:spcBef>
                <a:spcPts val="1000"/>
              </a:spcBef>
              <a:spcAft>
                <a:spcPts val="0"/>
              </a:spcAft>
              <a:buSzPts val="2600"/>
              <a:buNone/>
            </a:pPr>
            <a:r>
              <a:rPr lang="en-GB"/>
              <a:t>  border-bottom-style: dotted;</a:t>
            </a:r>
            <a:endParaRPr/>
          </a:p>
          <a:p>
            <a:pPr indent="0" lvl="0" marL="0" rtl="0" algn="l">
              <a:lnSpc>
                <a:spcPct val="150000"/>
              </a:lnSpc>
              <a:spcBef>
                <a:spcPts val="1000"/>
              </a:spcBef>
              <a:spcAft>
                <a:spcPts val="0"/>
              </a:spcAft>
              <a:buSzPts val="2600"/>
              <a:buNone/>
            </a:pPr>
            <a:r>
              <a:rPr lang="en-GB"/>
              <a:t>  border-left-style: solid;</a:t>
            </a:r>
            <a:endParaRPr/>
          </a:p>
          <a:p>
            <a:pPr indent="0" lvl="0" marL="0" rtl="0" algn="l">
              <a:lnSpc>
                <a:spcPct val="150000"/>
              </a:lnSpc>
              <a:spcBef>
                <a:spcPts val="1000"/>
              </a:spcBef>
              <a:spcAft>
                <a:spcPts val="0"/>
              </a:spcAft>
              <a:buSzPts val="2600"/>
              <a:buNone/>
            </a:pP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1200148" y="2989006"/>
            <a:ext cx="7315201" cy="371659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GB" sz="2600"/>
              <a:t>understand Class and ID selectors in CSS</a:t>
            </a:r>
            <a:endParaRPr/>
          </a:p>
          <a:p>
            <a:pPr indent="-228600" lvl="0" marL="228600" rtl="0" algn="l">
              <a:lnSpc>
                <a:spcPct val="150000"/>
              </a:lnSpc>
              <a:spcBef>
                <a:spcPts val="1000"/>
              </a:spcBef>
              <a:spcAft>
                <a:spcPts val="0"/>
              </a:spcAft>
              <a:buClr>
                <a:srgbClr val="002060"/>
              </a:buClr>
              <a:buSzPts val="2600"/>
              <a:buChar char="•"/>
            </a:pPr>
            <a:r>
              <a:rPr lang="en-GB" sz="2600"/>
              <a:t>understand  CSS Borders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 Shorthand Property</a:t>
            </a:r>
            <a:endParaRPr/>
          </a:p>
        </p:txBody>
      </p:sp>
      <p:sp>
        <p:nvSpPr>
          <p:cNvPr id="227" name="Google Shape;227;p20"/>
          <p:cNvSpPr txBox="1"/>
          <p:nvPr>
            <p:ph idx="1" type="body"/>
          </p:nvPr>
        </p:nvSpPr>
        <p:spPr>
          <a:xfrm>
            <a:off x="361950" y="1295400"/>
            <a:ext cx="8133121"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Like you saw in the previous page, there are many properties to consider when dealing with borders.</a:t>
            </a:r>
            <a:endParaRPr/>
          </a:p>
          <a:p>
            <a:pPr indent="-228600" lvl="0" marL="228600" rtl="0" algn="just">
              <a:lnSpc>
                <a:spcPct val="150000"/>
              </a:lnSpc>
              <a:spcBef>
                <a:spcPts val="1000"/>
              </a:spcBef>
              <a:spcAft>
                <a:spcPts val="0"/>
              </a:spcAft>
              <a:buSzPts val="2600"/>
              <a:buChar char="•"/>
            </a:pPr>
            <a:r>
              <a:rPr lang="en-GB"/>
              <a:t>To shorten the code, it is also possible to specify all the individual border properties in one property.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Border - Shorthand Property</a:t>
            </a:r>
            <a:endParaRPr/>
          </a:p>
        </p:txBody>
      </p:sp>
      <p:sp>
        <p:nvSpPr>
          <p:cNvPr id="233" name="Google Shape;233;p21"/>
          <p:cNvSpPr txBox="1"/>
          <p:nvPr>
            <p:ph idx="1" type="body"/>
          </p:nvPr>
        </p:nvSpPr>
        <p:spPr>
          <a:xfrm>
            <a:off x="442452" y="1295400"/>
            <a:ext cx="8501523"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GB"/>
              <a:t>The border property is a shorthand property for the following individual border properties:</a:t>
            </a:r>
            <a:endParaRPr/>
          </a:p>
          <a:p>
            <a:pPr indent="-228600" lvl="1" marL="685800" rtl="0" algn="l">
              <a:lnSpc>
                <a:spcPct val="90000"/>
              </a:lnSpc>
              <a:spcBef>
                <a:spcPts val="500"/>
              </a:spcBef>
              <a:spcAft>
                <a:spcPts val="0"/>
              </a:spcAft>
              <a:buSzPts val="2400"/>
              <a:buFont typeface="Noto Sans Symbols"/>
              <a:buChar char="✔"/>
            </a:pPr>
            <a:r>
              <a:rPr lang="en-GB"/>
              <a:t>border-width</a:t>
            </a:r>
            <a:endParaRPr/>
          </a:p>
          <a:p>
            <a:pPr indent="-228600" lvl="1" marL="685800" rtl="0" algn="l">
              <a:lnSpc>
                <a:spcPct val="90000"/>
              </a:lnSpc>
              <a:spcBef>
                <a:spcPts val="500"/>
              </a:spcBef>
              <a:spcAft>
                <a:spcPts val="0"/>
              </a:spcAft>
              <a:buSzPts val="2400"/>
              <a:buFont typeface="Noto Sans Symbols"/>
              <a:buChar char="✔"/>
            </a:pPr>
            <a:r>
              <a:rPr lang="en-GB"/>
              <a:t>border-style (required)</a:t>
            </a:r>
            <a:endParaRPr/>
          </a:p>
          <a:p>
            <a:pPr indent="-228600" lvl="1" marL="685800" rtl="0" algn="l">
              <a:lnSpc>
                <a:spcPct val="90000"/>
              </a:lnSpc>
              <a:spcBef>
                <a:spcPts val="500"/>
              </a:spcBef>
              <a:spcAft>
                <a:spcPts val="0"/>
              </a:spcAft>
              <a:buSzPts val="2400"/>
              <a:buFont typeface="Noto Sans Symbols"/>
              <a:buChar char="✔"/>
            </a:pPr>
            <a:r>
              <a:rPr lang="en-GB"/>
              <a:t>border-color</a:t>
            </a:r>
            <a:endParaRPr/>
          </a:p>
          <a:p>
            <a:pPr indent="0" lvl="0" marL="0" rtl="0" algn="l">
              <a:lnSpc>
                <a:spcPct val="150000"/>
              </a:lnSpc>
              <a:spcBef>
                <a:spcPts val="1000"/>
              </a:spcBef>
              <a:spcAft>
                <a:spcPts val="0"/>
              </a:spcAft>
              <a:buSzPts val="2600"/>
              <a:buNone/>
            </a:pPr>
            <a:r>
              <a:rPr b="0" i="0" lang="en-GB">
                <a:solidFill>
                  <a:srgbClr val="A52A2A"/>
                </a:solidFill>
                <a:latin typeface="Consolas"/>
                <a:ea typeface="Consolas"/>
                <a:cs typeface="Consolas"/>
                <a:sym typeface="Consolas"/>
              </a:rPr>
              <a:t>	p </a:t>
            </a:r>
            <a:r>
              <a:rPr b="0" i="0" lang="en-GB">
                <a:solidFill>
                  <a:srgbClr val="000000"/>
                </a:solidFill>
                <a:latin typeface="Consolas"/>
                <a:ea typeface="Consolas"/>
                <a:cs typeface="Consolas"/>
                <a:sym typeface="Consolas"/>
              </a:rPr>
              <a:t>{</a:t>
            </a:r>
            <a:br>
              <a:rPr b="0" i="0" lang="en-GB">
                <a:solidFill>
                  <a:srgbClr val="FF0000"/>
                </a:solidFill>
                <a:latin typeface="Consolas"/>
                <a:ea typeface="Consolas"/>
                <a:cs typeface="Consolas"/>
                <a:sym typeface="Consolas"/>
              </a:rPr>
            </a:br>
            <a:r>
              <a:rPr b="0" i="0" lang="en-GB">
                <a:solidFill>
                  <a:srgbClr val="FF0000"/>
                </a:solidFill>
                <a:latin typeface="Consolas"/>
                <a:ea typeface="Consolas"/>
                <a:cs typeface="Consolas"/>
                <a:sym typeface="Consolas"/>
              </a:rPr>
              <a:t>  		border</a:t>
            </a:r>
            <a:r>
              <a:rPr b="0" i="0" lang="en-GB">
                <a:solidFill>
                  <a:srgbClr val="000000"/>
                </a:solidFill>
                <a:latin typeface="Consolas"/>
                <a:ea typeface="Consolas"/>
                <a:cs typeface="Consolas"/>
                <a:sym typeface="Consolas"/>
              </a:rPr>
              <a:t>:</a:t>
            </a:r>
            <a:r>
              <a:rPr b="0" i="0" lang="en-GB">
                <a:solidFill>
                  <a:srgbClr val="0000CD"/>
                </a:solidFill>
                <a:latin typeface="Consolas"/>
                <a:ea typeface="Consolas"/>
                <a:cs typeface="Consolas"/>
                <a:sym typeface="Consolas"/>
              </a:rPr>
              <a:t> 5px solid red</a:t>
            </a:r>
            <a:r>
              <a:rPr b="0" i="0" lang="en-GB">
                <a:solidFill>
                  <a:srgbClr val="000000"/>
                </a:solidFill>
                <a:latin typeface="Consolas"/>
                <a:ea typeface="Consolas"/>
                <a:cs typeface="Consolas"/>
                <a:sym typeface="Consolas"/>
              </a:rPr>
              <a:t>;</a:t>
            </a:r>
            <a:br>
              <a:rPr b="0" i="0" lang="en-GB">
                <a:solidFill>
                  <a:srgbClr val="FF0000"/>
                </a:solidFill>
                <a:latin typeface="Consolas"/>
                <a:ea typeface="Consolas"/>
                <a:cs typeface="Consolas"/>
                <a:sym typeface="Consolas"/>
              </a:rPr>
            </a:br>
            <a:r>
              <a:rPr b="0" i="0" lang="en-GB">
                <a:solidFill>
                  <a:srgbClr val="FF0000"/>
                </a:solidFill>
                <a:latin typeface="Consolas"/>
                <a:ea typeface="Consolas"/>
                <a:cs typeface="Consolas"/>
                <a:sym typeface="Consolas"/>
              </a:rPr>
              <a:t>	</a:t>
            </a:r>
            <a:r>
              <a:rPr b="0" i="0" lang="en-GB">
                <a:solidFill>
                  <a:srgbClr val="000000"/>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CSS Rounded Borders</a:t>
            </a:r>
            <a:endParaRPr/>
          </a:p>
        </p:txBody>
      </p:sp>
      <p:sp>
        <p:nvSpPr>
          <p:cNvPr id="239" name="Google Shape;239;p22"/>
          <p:cNvSpPr txBox="1"/>
          <p:nvPr>
            <p:ph idx="1" type="body"/>
          </p:nvPr>
        </p:nvSpPr>
        <p:spPr>
          <a:xfrm>
            <a:off x="1297858" y="1295400"/>
            <a:ext cx="7646117"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GB"/>
              <a:t>p </a:t>
            </a:r>
            <a:endParaRPr/>
          </a:p>
          <a:p>
            <a:pPr indent="0" lvl="0" marL="0" rtl="0" algn="l">
              <a:lnSpc>
                <a:spcPct val="150000"/>
              </a:lnSpc>
              <a:spcBef>
                <a:spcPts val="1000"/>
              </a:spcBef>
              <a:spcAft>
                <a:spcPts val="0"/>
              </a:spcAft>
              <a:buSzPts val="2600"/>
              <a:buNone/>
            </a:pPr>
            <a:r>
              <a:rPr lang="en-GB"/>
              <a:t>{</a:t>
            </a:r>
            <a:endParaRPr/>
          </a:p>
          <a:p>
            <a:pPr indent="0" lvl="0" marL="0" rtl="0" algn="l">
              <a:lnSpc>
                <a:spcPct val="150000"/>
              </a:lnSpc>
              <a:spcBef>
                <a:spcPts val="1000"/>
              </a:spcBef>
              <a:spcAft>
                <a:spcPts val="0"/>
              </a:spcAft>
              <a:buSzPts val="2600"/>
              <a:buNone/>
            </a:pPr>
            <a:r>
              <a:rPr lang="en-GB"/>
              <a:t>  border: 2px solid red;</a:t>
            </a:r>
            <a:endParaRPr/>
          </a:p>
          <a:p>
            <a:pPr indent="0" lvl="0" marL="0" rtl="0" algn="l">
              <a:lnSpc>
                <a:spcPct val="150000"/>
              </a:lnSpc>
              <a:spcBef>
                <a:spcPts val="1000"/>
              </a:spcBef>
              <a:spcAft>
                <a:spcPts val="0"/>
              </a:spcAft>
              <a:buSzPts val="2600"/>
              <a:buNone/>
            </a:pPr>
            <a:r>
              <a:rPr lang="en-GB"/>
              <a:t>  border-radius: 5px;</a:t>
            </a:r>
            <a:endParaRPr/>
          </a:p>
          <a:p>
            <a:pPr indent="0" lvl="0" marL="0" rtl="0" algn="l">
              <a:lnSpc>
                <a:spcPct val="150000"/>
              </a:lnSpc>
              <a:spcBef>
                <a:spcPts val="1000"/>
              </a:spcBef>
              <a:spcAft>
                <a:spcPts val="0"/>
              </a:spcAft>
              <a:buSzPts val="2600"/>
              <a:buNone/>
            </a:pPr>
            <a:r>
              <a:rPr lang="en-GB"/>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23"/>
          <p:cNvSpPr/>
          <p:nvPr/>
        </p:nvSpPr>
        <p:spPr>
          <a:xfrm>
            <a:off x="0" y="0"/>
            <a:ext cx="9144000"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23"/>
          <p:cNvSpPr/>
          <p:nvPr/>
        </p:nvSpPr>
        <p:spPr>
          <a:xfrm>
            <a:off x="485058" y="640080"/>
            <a:ext cx="8190312" cy="5577818"/>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23"/>
          <p:cNvSpPr/>
          <p:nvPr/>
        </p:nvSpPr>
        <p:spPr>
          <a:xfrm>
            <a:off x="726018" y="960109"/>
            <a:ext cx="7708392" cy="493776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23"/>
          <p:cNvSpPr txBox="1"/>
          <p:nvPr>
            <p:ph type="title"/>
          </p:nvPr>
        </p:nvSpPr>
        <p:spPr>
          <a:xfrm>
            <a:off x="1143000" y="1376363"/>
            <a:ext cx="6858000" cy="252159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100"/>
              <a:buFont typeface="Arial"/>
              <a:buNone/>
            </a:pPr>
            <a:r>
              <a:rPr lang="en-GB" sz="6100">
                <a:solidFill>
                  <a:schemeClr val="dk1"/>
                </a:solidFill>
                <a:latin typeface="Arial"/>
                <a:ea typeface="Arial"/>
                <a:cs typeface="Arial"/>
                <a:sym typeface="Arial"/>
              </a:rPr>
              <a:t>Practical</a:t>
            </a:r>
            <a:endParaRPr/>
          </a:p>
        </p:txBody>
      </p:sp>
      <p:cxnSp>
        <p:nvCxnSpPr>
          <p:cNvPr id="248" name="Google Shape;248;p23"/>
          <p:cNvCxnSpPr/>
          <p:nvPr/>
        </p:nvCxnSpPr>
        <p:spPr>
          <a:xfrm>
            <a:off x="2514600" y="4479276"/>
            <a:ext cx="4114800" cy="0"/>
          </a:xfrm>
          <a:prstGeom prst="straightConnector1">
            <a:avLst/>
          </a:prstGeom>
          <a:noFill/>
          <a:ln cap="flat" cmpd="sng" w="19050">
            <a:solidFill>
              <a:srgbClr val="7F7F7F"/>
            </a:solidFill>
            <a:prstDash val="solid"/>
            <a:miter lim="800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 type="body"/>
          </p:nvPr>
        </p:nvSpPr>
        <p:spPr>
          <a:xfrm>
            <a:off x="498763" y="1406470"/>
            <a:ext cx="8201891" cy="5271419"/>
          </a:xfrm>
          <a:prstGeom prst="rect">
            <a:avLst/>
          </a:prstGeom>
          <a:noFill/>
          <a:ln>
            <a:noFill/>
          </a:ln>
        </p:spPr>
        <p:txBody>
          <a:bodyPr anchorCtr="0" anchor="t" bIns="45700" lIns="91425" spcFirstLastPara="1" rIns="91425" wrap="square" tIns="45700">
            <a:normAutofit/>
          </a:bodyPr>
          <a:lstStyle/>
          <a:p>
            <a:pPr indent="-50800" lvl="0" marL="228600" rtl="0" algn="l">
              <a:lnSpc>
                <a:spcPct val="150000"/>
              </a:lnSpc>
              <a:spcBef>
                <a:spcPts val="0"/>
              </a:spcBef>
              <a:spcAft>
                <a:spcPts val="0"/>
              </a:spcAft>
              <a:buClr>
                <a:schemeClr val="dk1"/>
              </a:buClr>
              <a:buSzPts val="2800"/>
              <a:buNone/>
            </a:pPr>
            <a:r>
              <a:t/>
            </a:r>
            <a:endParaRPr/>
          </a:p>
        </p:txBody>
      </p:sp>
      <p:sp>
        <p:nvSpPr>
          <p:cNvPr id="114" name="Google Shape;114;p3"/>
          <p:cNvSpPr txBox="1"/>
          <p:nvPr>
            <p:ph type="title"/>
          </p:nvPr>
        </p:nvSpPr>
        <p:spPr>
          <a:xfrm>
            <a:off x="498764" y="0"/>
            <a:ext cx="8645236"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t/>
            </a:r>
            <a:endParaRPr/>
          </a:p>
        </p:txBody>
      </p:sp>
      <p:pic>
        <p:nvPicPr>
          <p:cNvPr id="115" name="Google Shape;115;p3"/>
          <p:cNvPicPr preferRelativeResize="0"/>
          <p:nvPr/>
        </p:nvPicPr>
        <p:blipFill rotWithShape="1">
          <a:blip r:embed="rId3">
            <a:alphaModFix/>
          </a:blip>
          <a:srcRect b="0" l="0" r="0" t="0"/>
          <a:stretch/>
        </p:blipFill>
        <p:spPr>
          <a:xfrm>
            <a:off x="0" y="0"/>
            <a:ext cx="9144004" cy="6857278"/>
          </a:xfrm>
          <a:prstGeom prst="rect">
            <a:avLst/>
          </a:prstGeom>
          <a:noFill/>
          <a:ln>
            <a:noFill/>
          </a:ln>
        </p:spPr>
      </p:pic>
      <p:sp>
        <p:nvSpPr>
          <p:cNvPr id="116" name="Google Shape;116;p3"/>
          <p:cNvSpPr/>
          <p:nvPr/>
        </p:nvSpPr>
        <p:spPr>
          <a:xfrm>
            <a:off x="410804" y="180111"/>
            <a:ext cx="8546383" cy="637752"/>
          </a:xfrm>
          <a:prstGeom prst="rect">
            <a:avLst/>
          </a:prstGeom>
          <a:noFill/>
          <a:ln>
            <a:noFill/>
          </a:ln>
        </p:spPr>
        <p:txBody>
          <a:bodyPr anchorCtr="0" anchor="t" bIns="41450" lIns="82925" spcFirstLastPara="1" rIns="82925" wrap="square" tIns="41450">
            <a:spAutoFit/>
          </a:bodyPr>
          <a:lstStyle/>
          <a:p>
            <a:pPr indent="0" lvl="0" marL="0" marR="0" rtl="0" algn="l">
              <a:spcBef>
                <a:spcPts val="0"/>
              </a:spcBef>
              <a:spcAft>
                <a:spcPts val="0"/>
              </a:spcAft>
              <a:buNone/>
            </a:pPr>
            <a:r>
              <a:rPr b="1" i="0" lang="en-GB" sz="3600" u="none" cap="none" strike="noStrike">
                <a:solidFill>
                  <a:schemeClr val="lt1"/>
                </a:solidFill>
                <a:latin typeface="Arial"/>
                <a:ea typeface="Arial"/>
                <a:cs typeface="Arial"/>
                <a:sym typeface="Arial"/>
              </a:rPr>
              <a:t>What is  Class and ID selectors in CSS ?</a:t>
            </a:r>
            <a:endParaRPr b="1" sz="1800">
              <a:solidFill>
                <a:schemeClr val="lt1"/>
              </a:solidFill>
              <a:latin typeface="Arial"/>
              <a:ea typeface="Arial"/>
              <a:cs typeface="Arial"/>
              <a:sym typeface="Arial"/>
            </a:endParaRPr>
          </a:p>
        </p:txBody>
      </p:sp>
      <p:sp>
        <p:nvSpPr>
          <p:cNvPr id="117" name="Google Shape;117;p3"/>
          <p:cNvSpPr/>
          <p:nvPr/>
        </p:nvSpPr>
        <p:spPr>
          <a:xfrm>
            <a:off x="3362634" y="2318144"/>
            <a:ext cx="4725920" cy="4440652"/>
          </a:xfrm>
          <a:prstGeom prst="rect">
            <a:avLst/>
          </a:prstGeom>
          <a:noFill/>
          <a:ln>
            <a:noFill/>
          </a:ln>
        </p:spPr>
        <p:txBody>
          <a:bodyPr anchorCtr="0" anchor="t" bIns="41450" lIns="82925" spcFirstLastPara="1" rIns="82925" wrap="square" tIns="41450">
            <a:spAutoFit/>
          </a:bodyPr>
          <a:lstStyle/>
          <a:p>
            <a:pPr indent="-342900" lvl="0" marL="342900" marR="0" rtl="0" algn="just">
              <a:lnSpc>
                <a:spcPct val="150000"/>
              </a:lnSpc>
              <a:spcBef>
                <a:spcPts val="0"/>
              </a:spcBef>
              <a:spcAft>
                <a:spcPts val="0"/>
              </a:spcAft>
              <a:buClr>
                <a:schemeClr val="lt1"/>
              </a:buClr>
              <a:buSzPts val="2400"/>
              <a:buFont typeface="Arial"/>
              <a:buChar char="•"/>
            </a:pPr>
            <a:r>
              <a:rPr lang="en-GB" sz="2400">
                <a:solidFill>
                  <a:schemeClr val="lt1"/>
                </a:solidFill>
                <a:latin typeface="Arial"/>
                <a:ea typeface="Arial"/>
                <a:cs typeface="Arial"/>
                <a:sym typeface="Arial"/>
              </a:rPr>
              <a:t>In CSS, class and ID selectors are used to identify various HTML elements. </a:t>
            </a:r>
            <a:endParaRPr/>
          </a:p>
          <a:p>
            <a:pPr indent="-342900" lvl="0" marL="342900" marR="0" rtl="0" algn="just">
              <a:lnSpc>
                <a:spcPct val="150000"/>
              </a:lnSpc>
              <a:spcBef>
                <a:spcPts val="0"/>
              </a:spcBef>
              <a:spcAft>
                <a:spcPts val="0"/>
              </a:spcAft>
              <a:buClr>
                <a:schemeClr val="lt1"/>
              </a:buClr>
              <a:buSzPts val="2400"/>
              <a:buFont typeface="Arial"/>
              <a:buChar char="•"/>
            </a:pPr>
            <a:r>
              <a:rPr lang="en-GB" sz="2400">
                <a:solidFill>
                  <a:schemeClr val="lt1"/>
                </a:solidFill>
                <a:latin typeface="Arial"/>
                <a:ea typeface="Arial"/>
                <a:cs typeface="Arial"/>
                <a:sym typeface="Arial"/>
              </a:rPr>
              <a:t>The main benefit of setting class or ID is that you can present the same HTML element differently, depending on its class or 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idx="1" type="body"/>
          </p:nvPr>
        </p:nvSpPr>
        <p:spPr>
          <a:xfrm>
            <a:off x="498763" y="1406470"/>
            <a:ext cx="8201891" cy="5271419"/>
          </a:xfrm>
          <a:prstGeom prst="rect">
            <a:avLst/>
          </a:prstGeom>
          <a:noFill/>
          <a:ln>
            <a:noFill/>
          </a:ln>
        </p:spPr>
        <p:txBody>
          <a:bodyPr anchorCtr="0" anchor="t" bIns="45700" lIns="91425" spcFirstLastPara="1" rIns="91425" wrap="square" tIns="45700">
            <a:normAutofit/>
          </a:bodyPr>
          <a:lstStyle/>
          <a:p>
            <a:pPr indent="-50800" lvl="0" marL="228600" rtl="0" algn="l">
              <a:lnSpc>
                <a:spcPct val="150000"/>
              </a:lnSpc>
              <a:spcBef>
                <a:spcPts val="0"/>
              </a:spcBef>
              <a:spcAft>
                <a:spcPts val="0"/>
              </a:spcAft>
              <a:buClr>
                <a:schemeClr val="dk1"/>
              </a:buClr>
              <a:buSzPts val="2800"/>
              <a:buNone/>
            </a:pPr>
            <a:r>
              <a:t/>
            </a:r>
            <a:endParaRPr/>
          </a:p>
        </p:txBody>
      </p:sp>
      <p:sp>
        <p:nvSpPr>
          <p:cNvPr id="123" name="Google Shape;123;p4"/>
          <p:cNvSpPr txBox="1"/>
          <p:nvPr>
            <p:ph type="title"/>
          </p:nvPr>
        </p:nvSpPr>
        <p:spPr>
          <a:xfrm>
            <a:off x="498764" y="0"/>
            <a:ext cx="8645236"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t/>
            </a:r>
            <a:endParaRPr/>
          </a:p>
        </p:txBody>
      </p:sp>
      <p:pic>
        <p:nvPicPr>
          <p:cNvPr id="124" name="Google Shape;124;p4"/>
          <p:cNvPicPr preferRelativeResize="0"/>
          <p:nvPr/>
        </p:nvPicPr>
        <p:blipFill rotWithShape="1">
          <a:blip r:embed="rId3">
            <a:alphaModFix/>
          </a:blip>
          <a:srcRect b="0" l="0" r="0" t="0"/>
          <a:stretch/>
        </p:blipFill>
        <p:spPr>
          <a:xfrm>
            <a:off x="0" y="0"/>
            <a:ext cx="9144004" cy="6857278"/>
          </a:xfrm>
          <a:prstGeom prst="rect">
            <a:avLst/>
          </a:prstGeom>
          <a:noFill/>
          <a:ln>
            <a:noFill/>
          </a:ln>
        </p:spPr>
      </p:pic>
      <p:sp>
        <p:nvSpPr>
          <p:cNvPr id="125" name="Google Shape;125;p4"/>
          <p:cNvSpPr/>
          <p:nvPr/>
        </p:nvSpPr>
        <p:spPr>
          <a:xfrm>
            <a:off x="676275" y="149599"/>
            <a:ext cx="7667625" cy="760862"/>
          </a:xfrm>
          <a:prstGeom prst="rect">
            <a:avLst/>
          </a:prstGeom>
          <a:noFill/>
          <a:ln>
            <a:noFill/>
          </a:ln>
        </p:spPr>
        <p:txBody>
          <a:bodyPr anchorCtr="0" anchor="t" bIns="41450" lIns="82925" spcFirstLastPara="1" rIns="82925" wrap="square" tIns="41450">
            <a:spAutoFit/>
          </a:bodyPr>
          <a:lstStyle/>
          <a:p>
            <a:pPr indent="0" lvl="0" marL="0" marR="0" rtl="0" algn="l">
              <a:spcBef>
                <a:spcPts val="0"/>
              </a:spcBef>
              <a:spcAft>
                <a:spcPts val="0"/>
              </a:spcAft>
              <a:buNone/>
            </a:pPr>
            <a:r>
              <a:rPr b="0" i="0" lang="en-GB" sz="4400" u="none" cap="none" strike="noStrike">
                <a:solidFill>
                  <a:schemeClr val="lt1"/>
                </a:solidFill>
                <a:latin typeface="Arial"/>
                <a:ea typeface="Arial"/>
                <a:cs typeface="Arial"/>
                <a:sym typeface="Arial"/>
              </a:rPr>
              <a:t>Class selector</a:t>
            </a:r>
            <a:endParaRPr b="1" sz="1200">
              <a:solidFill>
                <a:schemeClr val="lt1"/>
              </a:solidFill>
              <a:latin typeface="Arial"/>
              <a:ea typeface="Arial"/>
              <a:cs typeface="Arial"/>
              <a:sym typeface="Arial"/>
            </a:endParaRPr>
          </a:p>
        </p:txBody>
      </p:sp>
      <p:sp>
        <p:nvSpPr>
          <p:cNvPr id="126" name="Google Shape;126;p4"/>
          <p:cNvSpPr/>
          <p:nvPr/>
        </p:nvSpPr>
        <p:spPr>
          <a:xfrm>
            <a:off x="3504258" y="2336474"/>
            <a:ext cx="4594127" cy="4440652"/>
          </a:xfrm>
          <a:prstGeom prst="rect">
            <a:avLst/>
          </a:prstGeom>
          <a:noFill/>
          <a:ln>
            <a:noFill/>
          </a:ln>
        </p:spPr>
        <p:txBody>
          <a:bodyPr anchorCtr="0" anchor="t" bIns="41450" lIns="82925" spcFirstLastPara="1" rIns="82925" wrap="square" tIns="41450">
            <a:spAutoFit/>
          </a:bodyPr>
          <a:lstStyle/>
          <a:p>
            <a:pPr indent="0" lvl="0" marL="0" marR="0" rtl="0" algn="just">
              <a:lnSpc>
                <a:spcPct val="150000"/>
              </a:lnSpc>
              <a:spcBef>
                <a:spcPts val="0"/>
              </a:spcBef>
              <a:spcAft>
                <a:spcPts val="0"/>
              </a:spcAft>
              <a:buNone/>
            </a:pPr>
            <a:r>
              <a:rPr lang="en-GB" sz="2400">
                <a:solidFill>
                  <a:schemeClr val="lt1"/>
                </a:solidFill>
                <a:latin typeface="Arial"/>
                <a:ea typeface="Arial"/>
                <a:cs typeface="Arial"/>
                <a:sym typeface="Arial"/>
              </a:rPr>
              <a:t>The class selector selects elements with a specific class attribute. It matches all the HTML elements based on the contents of their class attribute. The . symbol, along with the class name, is used to select the desired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Syntax</a:t>
            </a:r>
            <a:endParaRPr/>
          </a:p>
        </p:txBody>
      </p:sp>
      <p:pic>
        <p:nvPicPr>
          <p:cNvPr id="132" name="Google Shape;132;p5"/>
          <p:cNvPicPr preferRelativeResize="0"/>
          <p:nvPr/>
        </p:nvPicPr>
        <p:blipFill rotWithShape="1">
          <a:blip r:embed="rId3">
            <a:alphaModFix/>
          </a:blip>
          <a:srcRect b="0" l="0" r="0" t="0"/>
          <a:stretch/>
        </p:blipFill>
        <p:spPr>
          <a:xfrm>
            <a:off x="673262" y="2142781"/>
            <a:ext cx="7797475" cy="2572438"/>
          </a:xfrm>
          <a:prstGeom prst="rect">
            <a:avLst/>
          </a:prstGeom>
          <a:noFill/>
          <a:ln>
            <a:noFill/>
          </a:ln>
        </p:spPr>
      </p:pic>
      <p:cxnSp>
        <p:nvCxnSpPr>
          <p:cNvPr id="133" name="Google Shape;133;p5"/>
          <p:cNvCxnSpPr/>
          <p:nvPr/>
        </p:nvCxnSpPr>
        <p:spPr>
          <a:xfrm flipH="1">
            <a:off x="1647825" y="1428750"/>
            <a:ext cx="1695450" cy="2000250"/>
          </a:xfrm>
          <a:prstGeom prst="straightConnector1">
            <a:avLst/>
          </a:prstGeom>
          <a:noFill/>
          <a:ln cap="flat" cmpd="sng" w="9525">
            <a:solidFill>
              <a:schemeClr val="accent2"/>
            </a:solidFill>
            <a:prstDash val="solid"/>
            <a:miter lim="800000"/>
            <a:headEnd len="sm" w="sm" type="none"/>
            <a:tailEnd len="med" w="med" type="triangle"/>
          </a:ln>
        </p:spPr>
      </p:cxnSp>
      <p:sp>
        <p:nvSpPr>
          <p:cNvPr id="134" name="Google Shape;134;p5"/>
          <p:cNvSpPr/>
          <p:nvPr/>
        </p:nvSpPr>
        <p:spPr>
          <a:xfrm>
            <a:off x="673262" y="2142781"/>
            <a:ext cx="1509499" cy="53159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5"/>
          <p:cNvSpPr txBox="1"/>
          <p:nvPr/>
        </p:nvSpPr>
        <p:spPr>
          <a:xfrm>
            <a:off x="2927832" y="1427227"/>
            <a:ext cx="1986116" cy="46166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400">
                <a:solidFill>
                  <a:schemeClr val="dk1"/>
                </a:solidFill>
                <a:latin typeface="Arial"/>
                <a:ea typeface="Arial"/>
                <a:cs typeface="Arial"/>
                <a:sym typeface="Arial"/>
              </a:rPr>
              <a:t>Syntax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Nunito Sans"/>
              <a:buNone/>
            </a:pPr>
            <a:r>
              <a:rPr b="1" i="0" lang="en-GB">
                <a:latin typeface="Nunito Sans"/>
                <a:ea typeface="Nunito Sans"/>
                <a:cs typeface="Nunito Sans"/>
                <a:sym typeface="Nunito Sans"/>
              </a:rPr>
              <a:t>ID selector</a:t>
            </a:r>
            <a:endParaRPr/>
          </a:p>
        </p:txBody>
      </p:sp>
      <p:sp>
        <p:nvSpPr>
          <p:cNvPr id="141" name="Google Shape;141;p6"/>
          <p:cNvSpPr txBox="1"/>
          <p:nvPr>
            <p:ph idx="1" type="body"/>
          </p:nvPr>
        </p:nvSpPr>
        <p:spPr>
          <a:xfrm>
            <a:off x="361951" y="1295400"/>
            <a:ext cx="8260940"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ID selector matches an element based on the value of its id attribute. In order for the element to be selected, its ID attribute must exactly match the value given in the selector. The # symbol and the id of the HTML element name are used to select the desired element.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Syntax</a:t>
            </a:r>
            <a:endParaRPr/>
          </a:p>
        </p:txBody>
      </p:sp>
      <p:pic>
        <p:nvPicPr>
          <p:cNvPr id="147" name="Google Shape;147;p7"/>
          <p:cNvPicPr preferRelativeResize="0"/>
          <p:nvPr/>
        </p:nvPicPr>
        <p:blipFill rotWithShape="1">
          <a:blip r:embed="rId3">
            <a:alphaModFix/>
          </a:blip>
          <a:srcRect b="0" l="0" r="0" t="0"/>
          <a:stretch/>
        </p:blipFill>
        <p:spPr>
          <a:xfrm>
            <a:off x="138112" y="2043112"/>
            <a:ext cx="8867775" cy="2771775"/>
          </a:xfrm>
          <a:prstGeom prst="rect">
            <a:avLst/>
          </a:prstGeom>
          <a:noFill/>
          <a:ln>
            <a:noFill/>
          </a:ln>
        </p:spPr>
      </p:pic>
      <p:cxnSp>
        <p:nvCxnSpPr>
          <p:cNvPr id="148" name="Google Shape;148;p7"/>
          <p:cNvCxnSpPr/>
          <p:nvPr/>
        </p:nvCxnSpPr>
        <p:spPr>
          <a:xfrm flipH="1">
            <a:off x="1133475" y="2152650"/>
            <a:ext cx="1571625" cy="118110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b="1" i="0" lang="en-GB"/>
              <a:t>The difference between Class and ID selector</a:t>
            </a:r>
            <a:endParaRPr/>
          </a:p>
        </p:txBody>
      </p:sp>
      <p:sp>
        <p:nvSpPr>
          <p:cNvPr id="154" name="Google Shape;154;p8"/>
          <p:cNvSpPr txBox="1"/>
          <p:nvPr>
            <p:ph idx="1" type="body"/>
          </p:nvPr>
        </p:nvSpPr>
        <p:spPr>
          <a:xfrm>
            <a:off x="361951" y="1295400"/>
            <a:ext cx="8083960"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difference between an ID and a class is that an ID is only used to identify one single element in our HTML. IDs are only used when one element on the page should have a particular style applied to it. </a:t>
            </a:r>
            <a:r>
              <a:rPr lang="en-GB">
                <a:solidFill>
                  <a:srgbClr val="FF0000"/>
                </a:solidFill>
              </a:rPr>
              <a:t>However, a class can be used to identify more than one HTML element.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Difference </a:t>
            </a:r>
            <a:endParaRPr/>
          </a:p>
        </p:txBody>
      </p:sp>
      <p:pic>
        <p:nvPicPr>
          <p:cNvPr id="160" name="Google Shape;160;p9"/>
          <p:cNvPicPr preferRelativeResize="0"/>
          <p:nvPr>
            <p:ph idx="1" type="body"/>
          </p:nvPr>
        </p:nvPicPr>
        <p:blipFill rotWithShape="1">
          <a:blip r:embed="rId3">
            <a:alphaModFix/>
          </a:blip>
          <a:srcRect b="0" l="0" r="0" t="0"/>
          <a:stretch/>
        </p:blipFill>
        <p:spPr>
          <a:xfrm>
            <a:off x="312789" y="1935878"/>
            <a:ext cx="8486775" cy="3481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