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RWRgKoVNSz53C+PDeTcJSwfIY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AFAF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y is Web Technology Important? - Eternal Organizer" id="12" name="Google Shape;1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7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3"/>
          <p:cNvSpPr/>
          <p:nvPr/>
        </p:nvSpPr>
        <p:spPr>
          <a:xfrm>
            <a:off x="-6688" y="0"/>
            <a:ext cx="9144000" cy="6858000"/>
          </a:xfrm>
          <a:prstGeom prst="rect">
            <a:avLst/>
          </a:prstGeom>
          <a:gradFill>
            <a:gsLst>
              <a:gs pos="0">
                <a:srgbClr val="3A6FCD">
                  <a:alpha val="15686"/>
                </a:srgbClr>
              </a:gs>
              <a:gs pos="54000">
                <a:srgbClr val="ED7D31">
                  <a:alpha val="20784"/>
                </a:srgbClr>
              </a:gs>
              <a:gs pos="96000">
                <a:srgbClr val="DBDBDB"/>
              </a:gs>
              <a:gs pos="100000">
                <a:srgbClr val="DBDBD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3"/>
          <p:cNvSpPr/>
          <p:nvPr/>
        </p:nvSpPr>
        <p:spPr>
          <a:xfrm rot="10800000">
            <a:off x="1175712" y="6183220"/>
            <a:ext cx="2916000" cy="540000"/>
          </a:xfrm>
          <a:custGeom>
            <a:rect b="b" l="l" r="r" t="t"/>
            <a:pathLst>
              <a:path extrusionOk="0" h="723275" w="2957219">
                <a:moveTo>
                  <a:pt x="120546" y="0"/>
                </a:moveTo>
                <a:lnTo>
                  <a:pt x="2957219" y="0"/>
                </a:lnTo>
                <a:lnTo>
                  <a:pt x="2946905" y="12994"/>
                </a:lnTo>
                <a:cubicBezTo>
                  <a:pt x="2941686" y="18654"/>
                  <a:pt x="2936856" y="24498"/>
                  <a:pt x="2934930" y="32122"/>
                </a:cubicBezTo>
                <a:cubicBezTo>
                  <a:pt x="2925230" y="70517"/>
                  <a:pt x="2931242" y="112518"/>
                  <a:pt x="2921791" y="150993"/>
                </a:cubicBezTo>
                <a:cubicBezTo>
                  <a:pt x="2919677" y="159595"/>
                  <a:pt x="2908467" y="160599"/>
                  <a:pt x="2902082" y="165851"/>
                </a:cubicBezTo>
                <a:cubicBezTo>
                  <a:pt x="2884372" y="180418"/>
                  <a:pt x="2867043" y="195569"/>
                  <a:pt x="2849525" y="210428"/>
                </a:cubicBezTo>
                <a:lnTo>
                  <a:pt x="2823246" y="232716"/>
                </a:lnTo>
                <a:cubicBezTo>
                  <a:pt x="2816677" y="245098"/>
                  <a:pt x="2809248" y="256948"/>
                  <a:pt x="2803537" y="269863"/>
                </a:cubicBezTo>
                <a:cubicBezTo>
                  <a:pt x="2800441" y="276868"/>
                  <a:pt x="2799631" y="284922"/>
                  <a:pt x="2796968" y="292152"/>
                </a:cubicBezTo>
                <a:cubicBezTo>
                  <a:pt x="2788673" y="314666"/>
                  <a:pt x="2779449" y="336728"/>
                  <a:pt x="2770689" y="359016"/>
                </a:cubicBezTo>
                <a:cubicBezTo>
                  <a:pt x="2768499" y="396163"/>
                  <a:pt x="2769532" y="433734"/>
                  <a:pt x="2764120" y="470458"/>
                </a:cubicBezTo>
                <a:cubicBezTo>
                  <a:pt x="2762821" y="479265"/>
                  <a:pt x="2756292" y="486139"/>
                  <a:pt x="2750980" y="492746"/>
                </a:cubicBezTo>
                <a:cubicBezTo>
                  <a:pt x="2734314" y="513478"/>
                  <a:pt x="2716687" y="533248"/>
                  <a:pt x="2698424" y="552181"/>
                </a:cubicBezTo>
                <a:cubicBezTo>
                  <a:pt x="2647857" y="604601"/>
                  <a:pt x="2657525" y="591809"/>
                  <a:pt x="2669253" y="577881"/>
                </a:cubicBezTo>
                <a:lnTo>
                  <a:pt x="2675444" y="570653"/>
                </a:lnTo>
                <a:lnTo>
                  <a:pt x="2681116" y="564145"/>
                </a:lnTo>
                <a:cubicBezTo>
                  <a:pt x="2681306" y="563907"/>
                  <a:pt x="2679806" y="565600"/>
                  <a:pt x="2677525" y="568223"/>
                </a:cubicBezTo>
                <a:lnTo>
                  <a:pt x="2675444" y="570653"/>
                </a:lnTo>
                <a:lnTo>
                  <a:pt x="2674571" y="571654"/>
                </a:lnTo>
                <a:cubicBezTo>
                  <a:pt x="2670094" y="576756"/>
                  <a:pt x="2663019" y="584790"/>
                  <a:pt x="2652436" y="596758"/>
                </a:cubicBezTo>
                <a:cubicBezTo>
                  <a:pt x="2646936" y="634072"/>
                  <a:pt x="2637908" y="688513"/>
                  <a:pt x="2639297" y="723058"/>
                </a:cubicBezTo>
                <a:lnTo>
                  <a:pt x="2639332" y="723275"/>
                </a:lnTo>
                <a:lnTo>
                  <a:pt x="120546" y="723275"/>
                </a:lnTo>
                <a:cubicBezTo>
                  <a:pt x="53970" y="723275"/>
                  <a:pt x="0" y="669305"/>
                  <a:pt x="0" y="602729"/>
                </a:cubicBezTo>
                <a:lnTo>
                  <a:pt x="0" y="120546"/>
                </a:lnTo>
                <a:cubicBezTo>
                  <a:pt x="0" y="53970"/>
                  <a:pt x="53970" y="0"/>
                  <a:pt x="120546" y="0"/>
                </a:cubicBezTo>
                <a:close/>
              </a:path>
            </a:pathLst>
          </a:custGeom>
          <a:solidFill>
            <a:srgbClr val="E3E3E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 txBox="1"/>
          <p:nvPr/>
        </p:nvSpPr>
        <p:spPr>
          <a:xfrm>
            <a:off x="1014186" y="6246925"/>
            <a:ext cx="31224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rgbClr val="2A3249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/>
          </a:p>
        </p:txBody>
      </p:sp>
      <p:sp>
        <p:nvSpPr>
          <p:cNvPr id="16" name="Google Shape;16;p23"/>
          <p:cNvSpPr/>
          <p:nvPr/>
        </p:nvSpPr>
        <p:spPr>
          <a:xfrm>
            <a:off x="0" y="1037060"/>
            <a:ext cx="3028950" cy="830997"/>
          </a:xfrm>
          <a:prstGeom prst="round1Rect">
            <a:avLst>
              <a:gd fmla="val 26743" name="adj"/>
            </a:avLst>
          </a:prstGeom>
          <a:solidFill>
            <a:schemeClr val="lt1"/>
          </a:solidFill>
          <a:ln cap="flat" cmpd="sng" w="38100">
            <a:solidFill>
              <a:srgbClr val="2A3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800" u="none" cap="none" strike="noStrike">
                <a:solidFill>
                  <a:srgbClr val="2A3249"/>
                </a:solidFill>
                <a:latin typeface="Arial"/>
                <a:ea typeface="Arial"/>
                <a:cs typeface="Arial"/>
                <a:sym typeface="Arial"/>
              </a:rPr>
              <a:t>ECAP472</a:t>
            </a:r>
            <a:endParaRPr/>
          </a:p>
        </p:txBody>
      </p:sp>
      <p:grpSp>
        <p:nvGrpSpPr>
          <p:cNvPr id="17" name="Google Shape;17;p23"/>
          <p:cNvGrpSpPr/>
          <p:nvPr/>
        </p:nvGrpSpPr>
        <p:grpSpPr>
          <a:xfrm>
            <a:off x="9542" y="1773019"/>
            <a:ext cx="5251703" cy="1446550"/>
            <a:chOff x="1109436" y="3091879"/>
            <a:chExt cx="4449031" cy="1446550"/>
          </a:xfrm>
        </p:grpSpPr>
        <p:sp>
          <p:nvSpPr>
            <p:cNvPr id="18" name="Google Shape;18;p23"/>
            <p:cNvSpPr/>
            <p:nvPr/>
          </p:nvSpPr>
          <p:spPr>
            <a:xfrm rot="5400000">
              <a:off x="2767547" y="1590638"/>
              <a:ext cx="1132809" cy="4449030"/>
            </a:xfrm>
            <a:prstGeom prst="round1Rect">
              <a:avLst>
                <a:gd fmla="val 28439" name="adj"/>
              </a:avLst>
            </a:prstGeom>
            <a:solidFill>
              <a:srgbClr val="2A3249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3"/>
            <p:cNvSpPr txBox="1"/>
            <p:nvPr/>
          </p:nvSpPr>
          <p:spPr>
            <a:xfrm>
              <a:off x="1109436" y="3091879"/>
              <a:ext cx="4449031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4400" u="none" cap="small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Technologies</a:t>
              </a:r>
              <a:endParaRPr/>
            </a:p>
          </p:txBody>
        </p:sp>
      </p:grpSp>
      <p:grpSp>
        <p:nvGrpSpPr>
          <p:cNvPr id="20" name="Google Shape;20;p23"/>
          <p:cNvGrpSpPr/>
          <p:nvPr/>
        </p:nvGrpSpPr>
        <p:grpSpPr>
          <a:xfrm>
            <a:off x="195423" y="5604518"/>
            <a:ext cx="3947738" cy="546850"/>
            <a:chOff x="426720" y="4559594"/>
            <a:chExt cx="4084544" cy="546850"/>
          </a:xfrm>
        </p:grpSpPr>
        <p:sp>
          <p:nvSpPr>
            <p:cNvPr id="21" name="Google Shape;21;p23"/>
            <p:cNvSpPr/>
            <p:nvPr/>
          </p:nvSpPr>
          <p:spPr>
            <a:xfrm>
              <a:off x="426720" y="4566444"/>
              <a:ext cx="4084544" cy="540000"/>
            </a:xfrm>
            <a:custGeom>
              <a:rect b="b" l="l" r="r" t="t"/>
              <a:pathLst>
                <a:path extrusionOk="0" h="723275" w="2957219">
                  <a:moveTo>
                    <a:pt x="120546" y="0"/>
                  </a:moveTo>
                  <a:lnTo>
                    <a:pt x="2957219" y="0"/>
                  </a:lnTo>
                  <a:lnTo>
                    <a:pt x="2946905" y="12994"/>
                  </a:lnTo>
                  <a:cubicBezTo>
                    <a:pt x="2941686" y="18654"/>
                    <a:pt x="2936856" y="24498"/>
                    <a:pt x="2934930" y="32122"/>
                  </a:cubicBezTo>
                  <a:cubicBezTo>
                    <a:pt x="2925230" y="70517"/>
                    <a:pt x="2931242" y="112518"/>
                    <a:pt x="2921791" y="150993"/>
                  </a:cubicBezTo>
                  <a:cubicBezTo>
                    <a:pt x="2919677" y="159595"/>
                    <a:pt x="2908467" y="160599"/>
                    <a:pt x="2902082" y="165851"/>
                  </a:cubicBezTo>
                  <a:cubicBezTo>
                    <a:pt x="2884372" y="180418"/>
                    <a:pt x="2867043" y="195569"/>
                    <a:pt x="2849525" y="210428"/>
                  </a:cubicBezTo>
                  <a:lnTo>
                    <a:pt x="2823246" y="232716"/>
                  </a:lnTo>
                  <a:cubicBezTo>
                    <a:pt x="2816677" y="245098"/>
                    <a:pt x="2809248" y="256948"/>
                    <a:pt x="2803537" y="269863"/>
                  </a:cubicBezTo>
                  <a:cubicBezTo>
                    <a:pt x="2800441" y="276868"/>
                    <a:pt x="2799631" y="284922"/>
                    <a:pt x="2796968" y="292152"/>
                  </a:cubicBezTo>
                  <a:cubicBezTo>
                    <a:pt x="2788673" y="314666"/>
                    <a:pt x="2779449" y="336728"/>
                    <a:pt x="2770689" y="359016"/>
                  </a:cubicBezTo>
                  <a:cubicBezTo>
                    <a:pt x="2768499" y="396163"/>
                    <a:pt x="2769532" y="433734"/>
                    <a:pt x="2764120" y="470458"/>
                  </a:cubicBezTo>
                  <a:cubicBezTo>
                    <a:pt x="2762821" y="479265"/>
                    <a:pt x="2756292" y="486139"/>
                    <a:pt x="2750980" y="492746"/>
                  </a:cubicBezTo>
                  <a:cubicBezTo>
                    <a:pt x="2734314" y="513478"/>
                    <a:pt x="2716687" y="533248"/>
                    <a:pt x="2698424" y="552181"/>
                  </a:cubicBezTo>
                  <a:cubicBezTo>
                    <a:pt x="2647857" y="604601"/>
                    <a:pt x="2657525" y="591809"/>
                    <a:pt x="2669253" y="577881"/>
                  </a:cubicBezTo>
                  <a:lnTo>
                    <a:pt x="2675444" y="570653"/>
                  </a:lnTo>
                  <a:lnTo>
                    <a:pt x="2681116" y="564145"/>
                  </a:lnTo>
                  <a:cubicBezTo>
                    <a:pt x="2681306" y="563907"/>
                    <a:pt x="2679806" y="565600"/>
                    <a:pt x="2677525" y="568223"/>
                  </a:cubicBezTo>
                  <a:lnTo>
                    <a:pt x="2675444" y="570653"/>
                  </a:lnTo>
                  <a:lnTo>
                    <a:pt x="2674571" y="571654"/>
                  </a:lnTo>
                  <a:cubicBezTo>
                    <a:pt x="2670094" y="576756"/>
                    <a:pt x="2663019" y="584790"/>
                    <a:pt x="2652436" y="596758"/>
                  </a:cubicBezTo>
                  <a:cubicBezTo>
                    <a:pt x="2646936" y="634072"/>
                    <a:pt x="2637908" y="688513"/>
                    <a:pt x="2639297" y="723058"/>
                  </a:cubicBezTo>
                  <a:lnTo>
                    <a:pt x="2639332" y="723275"/>
                  </a:lnTo>
                  <a:lnTo>
                    <a:pt x="120546" y="723275"/>
                  </a:lnTo>
                  <a:cubicBezTo>
                    <a:pt x="53970" y="723275"/>
                    <a:pt x="0" y="669305"/>
                    <a:pt x="0" y="602729"/>
                  </a:cubicBezTo>
                  <a:lnTo>
                    <a:pt x="0" y="120546"/>
                  </a:lnTo>
                  <a:cubicBezTo>
                    <a:pt x="0" y="53970"/>
                    <a:pt x="53970" y="0"/>
                    <a:pt x="120546" y="0"/>
                  </a:cubicBezTo>
                  <a:close/>
                </a:path>
              </a:pathLst>
            </a:custGeom>
            <a:solidFill>
              <a:srgbClr val="2A3249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3"/>
            <p:cNvSpPr txBox="1"/>
            <p:nvPr/>
          </p:nvSpPr>
          <p:spPr>
            <a:xfrm>
              <a:off x="426720" y="4559594"/>
              <a:ext cx="38744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Dr. Pritpal Singh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3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utcome">
  <p:cSld name="Learning Outcome">
    <p:bg>
      <p:bgPr>
        <a:blipFill rotWithShape="1">
          <a:blip r:embed="rId2">
            <a:alphaModFix amt="15000"/>
          </a:blip>
          <a:tile algn="tl" flip="none" tx="0" sx="100000" ty="0" sy="100000"/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/>
          <p:nvPr/>
        </p:nvSpPr>
        <p:spPr>
          <a:xfrm>
            <a:off x="0" y="0"/>
            <a:ext cx="9144000" cy="2171700"/>
          </a:xfrm>
          <a:prstGeom prst="rect">
            <a:avLst/>
          </a:prstGeom>
          <a:gradFill>
            <a:gsLst>
              <a:gs pos="0">
                <a:srgbClr val="9CC2E5"/>
              </a:gs>
              <a:gs pos="39000">
                <a:srgbClr val="174B8B"/>
              </a:gs>
              <a:gs pos="78000">
                <a:srgbClr val="002060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1200148" y="2886075"/>
            <a:ext cx="7315201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Bullseye outline" id="26" name="Google Shape;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6412" y="38411"/>
            <a:ext cx="2094875" cy="20948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24"/>
          <p:cNvSpPr txBox="1"/>
          <p:nvPr/>
        </p:nvSpPr>
        <p:spPr>
          <a:xfrm>
            <a:off x="628650" y="2267277"/>
            <a:ext cx="731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After this lecture, you will be able to</a:t>
            </a:r>
            <a:endParaRPr/>
          </a:p>
        </p:txBody>
      </p:sp>
      <p:sp>
        <p:nvSpPr>
          <p:cNvPr id="28" name="Google Shape;28;p24"/>
          <p:cNvSpPr txBox="1"/>
          <p:nvPr/>
        </p:nvSpPr>
        <p:spPr>
          <a:xfrm>
            <a:off x="628650" y="317200"/>
            <a:ext cx="2800350" cy="153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4400"/>
              <a:buFont typeface="Arial"/>
              <a:buNone/>
            </a:pPr>
            <a:r>
              <a:rPr lang="en-GB" sz="4400">
                <a:solidFill>
                  <a:srgbClr val="ABF1CF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 rotWithShape="1">
          <a:blip r:embed="rId2">
            <a:alphaModFix amt="15000"/>
          </a:blip>
          <a:tile algn="tl" flip="none" tx="0" sx="100000" ty="0" sy="100000"/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/>
          <p:nvPr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5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  <a:defRPr sz="3600">
                <a:solidFill>
                  <a:srgbClr val="ABF1C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  <a:defRPr sz="26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/>
          <p:nvPr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blipFill>
          <a:blip r:embed="rId2">
            <a:alphaModFix amt="15000"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gradFill>
          <a:gsLst>
            <a:gs pos="0">
              <a:srgbClr val="002060"/>
            </a:gs>
            <a:gs pos="31000">
              <a:srgbClr val="002060"/>
            </a:gs>
            <a:gs pos="56648">
              <a:srgbClr val="25467F"/>
            </a:gs>
            <a:gs pos="84000">
              <a:srgbClr val="284982"/>
            </a:gs>
            <a:gs pos="100000">
              <a:srgbClr val="4F72A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/>
        </p:nvSpPr>
        <p:spPr>
          <a:xfrm>
            <a:off x="1620711" y="2967335"/>
            <a:ext cx="5902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That’s all for now…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While)">
  <p:cSld name="Title and Content (While)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/>
          <p:nvPr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8"/>
          <p:cNvSpPr/>
          <p:nvPr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8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  <a:defRPr sz="3600">
                <a:solidFill>
                  <a:srgbClr val="ABF1C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ct val="100000"/>
              <a:buFont typeface="Arial"/>
              <a:buNone/>
            </a:pPr>
            <a:br>
              <a:rPr lang="en-GB"/>
            </a:br>
            <a:r>
              <a:rPr lang="en-GB"/>
              <a:t>External JavaScript</a:t>
            </a:r>
            <a:br>
              <a:rPr lang="en-GB"/>
            </a:b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External scripts are practical when the same code is used in many different web pages.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JavaScript files have the file extension .js.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To use an external script, put the name of the script file in the src (source) attribute of a &lt;script&gt; tag: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Example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&lt;script src="myScript.js"&gt;&lt;/script&gt;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Script tag 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You can place an external script reference in &lt;head&gt; or &lt;body&gt; as you like.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The script will behave as if it was located exactly where the &lt;script&gt; tag is located.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External JavaScript Advantages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Placing scripts in external files has some advantages:</a:t>
            </a:r>
            <a:endParaRPr/>
          </a:p>
          <a:p>
            <a:pPr indent="-317500" lvl="1" marL="893763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GB"/>
              <a:t>It separates HTML and code</a:t>
            </a:r>
            <a:endParaRPr/>
          </a:p>
          <a:p>
            <a:pPr indent="-317500" lvl="1" marL="893763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GB"/>
              <a:t>It makes HTML and JavaScript easier to read and maintain</a:t>
            </a:r>
            <a:endParaRPr/>
          </a:p>
          <a:p>
            <a:pPr indent="-317500" lvl="1" marL="893763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GB"/>
              <a:t>Cached JavaScript files can speed up page loads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JavaScript Output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JavaScript Display Possibilities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JavaScript can "display" data in different ways:</a:t>
            </a:r>
            <a:endParaRPr/>
          </a:p>
          <a:p>
            <a:pPr indent="-228600" lvl="1" marL="804863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GB"/>
              <a:t>Writing into an HTML element, using innerHTML.</a:t>
            </a:r>
            <a:endParaRPr/>
          </a:p>
          <a:p>
            <a:pPr indent="-228600" lvl="1" marL="804863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GB"/>
              <a:t>Writing into the HTML output using document.write().</a:t>
            </a:r>
            <a:endParaRPr/>
          </a:p>
          <a:p>
            <a:pPr indent="-228600" lvl="1" marL="804863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GB"/>
              <a:t>Writing into an alert box, using window.alert().</a:t>
            </a:r>
            <a:endParaRPr/>
          </a:p>
          <a:p>
            <a:pPr indent="-228600" lvl="1" marL="804863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GB"/>
              <a:t>Writing into the browser console, using console.log().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Using innerHTML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To access an HTML element, JavaScript can use the document.getElementById(id) method.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The id attribute defines the HTML element. The innerHTML property defines the HTML content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Using document.write()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Web Page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document.write(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Using window.alert()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Web Page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window.alert(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JavaScript Comments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JavaScript comments can be used to explain JavaScript code, and to make it more readable.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JavaScript comments can also be used to prevent execution, when testing alternative code.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Single Line Comments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Single line comments start with //.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Any text between // and the end of the line will be ignored by JavaScript (will not be executed).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Multi-line Comments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Multi-line comments start with /* and end with */.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Any text between /* and */ will be ignored by JavaScript.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200148" y="2886075"/>
            <a:ext cx="7315201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GB" sz="2400"/>
              <a:t>Understand where to place Script Tag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GB" sz="2400"/>
              <a:t>Practical implementation of basic JavaScript code.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ior of dark warehouse" id="212" name="Google Shape;212;p20"/>
          <p:cNvPicPr preferRelativeResize="0"/>
          <p:nvPr/>
        </p:nvPicPr>
        <p:blipFill rotWithShape="1">
          <a:blip r:embed="rId3">
            <a:alphaModFix/>
          </a:blip>
          <a:srcRect b="-1" l="17067" r="7919" t="0"/>
          <a:stretch/>
        </p:blipFill>
        <p:spPr>
          <a:xfrm>
            <a:off x="20" y="1282"/>
            <a:ext cx="9143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>
            <p:ph idx="4294967295" type="body"/>
          </p:nvPr>
        </p:nvSpPr>
        <p:spPr>
          <a:xfrm>
            <a:off x="280987" y="2835966"/>
            <a:ext cx="8582025" cy="1547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GB" sz="8800">
                <a:solidFill>
                  <a:schemeClr val="lt1"/>
                </a:solidFill>
              </a:rPr>
              <a:t>practical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The &lt;script&gt; Tag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In HTML, JavaScript code is inserted between &lt;script&gt; and &lt;/script&gt; tags.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b="0" i="0" lang="en-GB">
                <a:solidFill>
                  <a:srgbClr val="000000"/>
                </a:solidFill>
              </a:rPr>
              <a:t>Example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b="0" i="0" lang="en-GB">
                <a:solidFill>
                  <a:srgbClr val="0000CD"/>
                </a:solidFill>
              </a:rPr>
              <a:t>&lt;</a:t>
            </a:r>
            <a:r>
              <a:rPr b="0" i="0" lang="en-GB">
                <a:solidFill>
                  <a:srgbClr val="A52A2A"/>
                </a:solidFill>
              </a:rPr>
              <a:t>script</a:t>
            </a:r>
            <a:r>
              <a:rPr b="0" i="0" lang="en-GB">
                <a:solidFill>
                  <a:srgbClr val="0000CD"/>
                </a:solidFill>
              </a:rPr>
              <a:t>&gt;</a:t>
            </a:r>
            <a:br>
              <a:rPr b="0" i="0" lang="en-GB">
                <a:solidFill>
                  <a:srgbClr val="000000"/>
                </a:solidFill>
              </a:rPr>
            </a:br>
            <a:r>
              <a:rPr b="0" i="0" lang="en-GB">
                <a:solidFill>
                  <a:srgbClr val="000000"/>
                </a:solidFill>
              </a:rPr>
              <a:t>document.getElementById(</a:t>
            </a:r>
            <a:r>
              <a:rPr b="0" i="0" lang="en-GB">
                <a:solidFill>
                  <a:srgbClr val="A52A2A"/>
                </a:solidFill>
              </a:rPr>
              <a:t>"demo"</a:t>
            </a:r>
            <a:r>
              <a:rPr b="0" i="0" lang="en-GB">
                <a:solidFill>
                  <a:srgbClr val="000000"/>
                </a:solidFill>
              </a:rPr>
              <a:t>).innerHTML = </a:t>
            </a:r>
            <a:r>
              <a:rPr b="0" i="0" lang="en-GB">
                <a:solidFill>
                  <a:srgbClr val="A52A2A"/>
                </a:solidFill>
              </a:rPr>
              <a:t>"My First JavaScript"</a:t>
            </a:r>
            <a:r>
              <a:rPr b="0" i="0" lang="en-GB">
                <a:solidFill>
                  <a:srgbClr val="000000"/>
                </a:solidFill>
              </a:rPr>
              <a:t>;</a:t>
            </a:r>
            <a:br>
              <a:rPr b="0" i="0" lang="en-GB">
                <a:solidFill>
                  <a:srgbClr val="000000"/>
                </a:solidFill>
              </a:rPr>
            </a:br>
            <a:r>
              <a:rPr b="0" i="0" lang="en-GB">
                <a:solidFill>
                  <a:srgbClr val="0000CD"/>
                </a:solidFill>
              </a:rPr>
              <a:t>&lt;</a:t>
            </a:r>
            <a:r>
              <a:rPr b="0" i="0" lang="en-GB">
                <a:solidFill>
                  <a:srgbClr val="A52A2A"/>
                </a:solidFill>
              </a:rPr>
              <a:t>/script</a:t>
            </a:r>
            <a:r>
              <a:rPr b="0" i="0" lang="en-GB">
                <a:solidFill>
                  <a:srgbClr val="0000CD"/>
                </a:solidFill>
              </a:rPr>
              <a:t>&gt;</a:t>
            </a:r>
            <a:endParaRPr b="0" i="0">
              <a:solidFill>
                <a:srgbClr val="000000"/>
              </a:solidFill>
            </a:endParaRPr>
          </a:p>
          <a:p>
            <a:pPr indent="-635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JavaScript Functions and Events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A JavaScript function is a block of JavaScript code, that can be executed when "called" for.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For example, a function can be called when an event occurs, like when the user clicks a button.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JavaScript in &lt;head&gt; or &lt;body&gt;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You can place any number of scripts in an HTML document.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Scripts can be placed in the &lt;body&gt;, or in the &lt;head&gt; section of an HTML page, or in both.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ct val="100000"/>
              <a:buFont typeface="Arial"/>
              <a:buNone/>
            </a:pPr>
            <a:r>
              <a:rPr lang="en-GB"/>
              <a:t>JavaScript in &lt;head&gt;</a:t>
            </a:r>
            <a:br>
              <a:rPr lang="en-GB"/>
            </a:b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In following  example(next slide), a JavaScript function is placed in the &lt;head&gt; section of an HTML page.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The function is invoked (called) when a button is clicked: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myFunction() {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document.getElementById(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).innerHTML = 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"Paragraph changed."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Demo JavaScript in Head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/h2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id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="demo"&gt;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Paragraph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="button"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onclick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="myFunction()"&gt;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 it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25412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JavaScript in &lt;body&gt;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In this example(next slide), a JavaScript function is placed in the &lt;body&gt; section of an HTML page.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GB"/>
              <a:t>The function is invoked (called) when a button is clicked: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Demo JavaScript in Body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/h2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id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="demo"&gt;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Paragraph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="button"</a:t>
            </a:r>
            <a:r>
              <a:rPr b="0" i="0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onclick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="myFunction()"&gt;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 it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myFunction() {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document.getElementById(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).innerHTML = 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"Paragraph changed."</a:t>
            </a: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/>
            </a:b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b="0" i="0" lang="en-GB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2020-12-18T18:59:12Z</dcterms:created>
  <dc:creator>Sonu Singh Rajpoot</dc:creator>
</cp:coreProperties>
</file>