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theme+xml" PartName="/ppt/theme/theme2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3"/>
  </p:handoutMasterIdLst>
  <p:sldIdLst>
    <p:sldId id="266" r:id="rId2"/>
    <p:sldId id="261" r:id="rId3"/>
    <p:sldId id="380" r:id="rId4"/>
    <p:sldId id="381" r:id="rId5"/>
    <p:sldId id="421" r:id="rId6"/>
    <p:sldId id="384" r:id="rId7"/>
    <p:sldId id="385" r:id="rId8"/>
    <p:sldId id="397" r:id="rId9"/>
    <p:sldId id="400" r:id="rId10"/>
    <p:sldId id="422" r:id="rId11"/>
    <p:sldId id="423" r:id="rId12"/>
    <p:sldId id="394" r:id="rId13"/>
    <p:sldId id="395" r:id="rId14"/>
    <p:sldId id="396" r:id="rId15"/>
    <p:sldId id="402" r:id="rId16"/>
    <p:sldId id="404" r:id="rId17"/>
    <p:sldId id="406" r:id="rId18"/>
    <p:sldId id="424" r:id="rId19"/>
    <p:sldId id="425" r:id="rId20"/>
    <p:sldId id="413" r:id="rId21"/>
    <p:sldId id="432" r:id="rId22"/>
    <p:sldId id="433" r:id="rId23"/>
    <p:sldId id="434" r:id="rId24"/>
    <p:sldId id="420" r:id="rId25"/>
    <p:sldId id="426" r:id="rId26"/>
    <p:sldId id="427" r:id="rId27"/>
    <p:sldId id="428" r:id="rId28"/>
    <p:sldId id="429" r:id="rId29"/>
    <p:sldId id="430" r:id="rId30"/>
    <p:sldId id="431" r:id="rId31"/>
    <p:sldId id="263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25A"/>
    <a:srgbClr val="9DB1C9"/>
    <a:srgbClr val="7C919C"/>
    <a:srgbClr val="618495"/>
    <a:srgbClr val="44525B"/>
    <a:srgbClr val="072235"/>
    <a:srgbClr val="453A38"/>
    <a:srgbClr val="B8B192"/>
    <a:srgbClr val="473B39"/>
    <a:srgbClr val="302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8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053BFB-EC6D-4200-8911-E79F92EC3001}" type="doc">
      <dgm:prSet loTypeId="urn:microsoft.com/office/officeart/2005/8/layout/venn1" loCatId="relationship" qsTypeId="urn:microsoft.com/office/officeart/2005/8/quickstyle/simple5" qsCatId="simple" csTypeId="urn:microsoft.com/office/officeart/2005/8/colors/accent3_5" csCatId="accent3" phldr="1"/>
      <dgm:spPr/>
    </dgm:pt>
    <dgm:pt modelId="{DA48B796-09FE-4F41-B63B-1349196C5C59}">
      <dgm:prSet phldrT="[Text]"/>
      <dgm:spPr/>
      <dgm:t>
        <a:bodyPr/>
        <a:lstStyle/>
        <a:p>
          <a:r>
            <a:rPr lang="en-IN" dirty="0">
              <a:latin typeface="Bahnschrift" panose="020B0502040204020203" pitchFamily="34" charset="0"/>
            </a:rPr>
            <a:t>Volume</a:t>
          </a:r>
        </a:p>
      </dgm:t>
    </dgm:pt>
    <dgm:pt modelId="{10DBBF81-9645-4649-A983-6FAC2100B0FB}" type="parTrans" cxnId="{EDEF5060-B92D-4EBB-A3F7-FB36AE9D27A9}">
      <dgm:prSet/>
      <dgm:spPr/>
      <dgm:t>
        <a:bodyPr/>
        <a:lstStyle/>
        <a:p>
          <a:endParaRPr lang="en-IN"/>
        </a:p>
      </dgm:t>
    </dgm:pt>
    <dgm:pt modelId="{49FE127F-498B-44B9-B352-34689D58B609}" type="sibTrans" cxnId="{EDEF5060-B92D-4EBB-A3F7-FB36AE9D27A9}">
      <dgm:prSet/>
      <dgm:spPr/>
      <dgm:t>
        <a:bodyPr/>
        <a:lstStyle/>
        <a:p>
          <a:endParaRPr lang="en-IN"/>
        </a:p>
      </dgm:t>
    </dgm:pt>
    <dgm:pt modelId="{CF6A473F-F8D8-4F84-A25D-D6DC3E3F5AD9}">
      <dgm:prSet phldrT="[Text]"/>
      <dgm:spPr/>
      <dgm:t>
        <a:bodyPr/>
        <a:lstStyle/>
        <a:p>
          <a:r>
            <a:rPr lang="en-IN" dirty="0">
              <a:latin typeface="Bahnschrift" panose="020B0502040204020203" pitchFamily="34" charset="0"/>
            </a:rPr>
            <a:t>Variety</a:t>
          </a:r>
        </a:p>
      </dgm:t>
    </dgm:pt>
    <dgm:pt modelId="{14281127-6C3E-464A-9B92-F65216D7F68F}" type="parTrans" cxnId="{04209B15-EB57-40C7-9D6D-2163D4B4A043}">
      <dgm:prSet/>
      <dgm:spPr/>
      <dgm:t>
        <a:bodyPr/>
        <a:lstStyle/>
        <a:p>
          <a:endParaRPr lang="en-IN"/>
        </a:p>
      </dgm:t>
    </dgm:pt>
    <dgm:pt modelId="{9C7577A5-9DB8-4EAC-A689-9A75F36C5587}" type="sibTrans" cxnId="{04209B15-EB57-40C7-9D6D-2163D4B4A043}">
      <dgm:prSet/>
      <dgm:spPr/>
      <dgm:t>
        <a:bodyPr/>
        <a:lstStyle/>
        <a:p>
          <a:endParaRPr lang="en-IN"/>
        </a:p>
      </dgm:t>
    </dgm:pt>
    <dgm:pt modelId="{F39FA1A6-A3D0-4118-B713-EB2E69E97590}">
      <dgm:prSet phldrT="[Text]"/>
      <dgm:spPr/>
      <dgm:t>
        <a:bodyPr/>
        <a:lstStyle/>
        <a:p>
          <a:r>
            <a:rPr lang="en-IN" dirty="0">
              <a:latin typeface="Bahnschrift" panose="020B0502040204020203" pitchFamily="34" charset="0"/>
            </a:rPr>
            <a:t>Velocity</a:t>
          </a:r>
        </a:p>
      </dgm:t>
    </dgm:pt>
    <dgm:pt modelId="{E915BE97-30B0-4947-9836-9DC6715728F2}" type="parTrans" cxnId="{7C31AA64-73CE-4986-B319-E99D4BA9D3D7}">
      <dgm:prSet/>
      <dgm:spPr/>
      <dgm:t>
        <a:bodyPr/>
        <a:lstStyle/>
        <a:p>
          <a:endParaRPr lang="en-IN"/>
        </a:p>
      </dgm:t>
    </dgm:pt>
    <dgm:pt modelId="{A0E47BA4-965C-41CF-A49C-0DF79ADE4F11}" type="sibTrans" cxnId="{7C31AA64-73CE-4986-B319-E99D4BA9D3D7}">
      <dgm:prSet/>
      <dgm:spPr/>
      <dgm:t>
        <a:bodyPr/>
        <a:lstStyle/>
        <a:p>
          <a:endParaRPr lang="en-IN"/>
        </a:p>
      </dgm:t>
    </dgm:pt>
    <dgm:pt modelId="{2B9AE4C7-D0A2-4D18-8B84-28E21B81B15D}" type="pres">
      <dgm:prSet presAssocID="{DF053BFB-EC6D-4200-8911-E79F92EC3001}" presName="compositeShape" presStyleCnt="0">
        <dgm:presLayoutVars>
          <dgm:chMax val="7"/>
          <dgm:dir/>
          <dgm:resizeHandles val="exact"/>
        </dgm:presLayoutVars>
      </dgm:prSet>
      <dgm:spPr/>
    </dgm:pt>
    <dgm:pt modelId="{FB907EF1-ABC6-4871-99A3-B41C5E6B7F1E}" type="pres">
      <dgm:prSet presAssocID="{DA48B796-09FE-4F41-B63B-1349196C5C59}" presName="circ1" presStyleLbl="vennNode1" presStyleIdx="0" presStyleCnt="3"/>
      <dgm:spPr/>
    </dgm:pt>
    <dgm:pt modelId="{34BF5DCC-A9BA-49A5-8C43-E6BA0A84C84C}" type="pres">
      <dgm:prSet presAssocID="{DA48B796-09FE-4F41-B63B-1349196C5C5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9947B38-50DB-458E-9857-FB3174410FAD}" type="pres">
      <dgm:prSet presAssocID="{CF6A473F-F8D8-4F84-A25D-D6DC3E3F5AD9}" presName="circ2" presStyleLbl="vennNode1" presStyleIdx="1" presStyleCnt="3"/>
      <dgm:spPr/>
    </dgm:pt>
    <dgm:pt modelId="{7BD2BB27-6651-442F-8E12-1920B926C470}" type="pres">
      <dgm:prSet presAssocID="{CF6A473F-F8D8-4F84-A25D-D6DC3E3F5AD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2E9B40B-BE1D-4E79-BC2A-C0201D82E314}" type="pres">
      <dgm:prSet presAssocID="{F39FA1A6-A3D0-4118-B713-EB2E69E97590}" presName="circ3" presStyleLbl="vennNode1" presStyleIdx="2" presStyleCnt="3"/>
      <dgm:spPr/>
    </dgm:pt>
    <dgm:pt modelId="{264F91E9-663B-4D84-BE48-28E5425B9587}" type="pres">
      <dgm:prSet presAssocID="{F39FA1A6-A3D0-4118-B713-EB2E69E9759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0765C13-A94C-42E5-996F-043FB855DC53}" type="presOf" srcId="{DF053BFB-EC6D-4200-8911-E79F92EC3001}" destId="{2B9AE4C7-D0A2-4D18-8B84-28E21B81B15D}" srcOrd="0" destOrd="0" presId="urn:microsoft.com/office/officeart/2005/8/layout/venn1"/>
    <dgm:cxn modelId="{04209B15-EB57-40C7-9D6D-2163D4B4A043}" srcId="{DF053BFB-EC6D-4200-8911-E79F92EC3001}" destId="{CF6A473F-F8D8-4F84-A25D-D6DC3E3F5AD9}" srcOrd="1" destOrd="0" parTransId="{14281127-6C3E-464A-9B92-F65216D7F68F}" sibTransId="{9C7577A5-9DB8-4EAC-A689-9A75F36C5587}"/>
    <dgm:cxn modelId="{EDEF5060-B92D-4EBB-A3F7-FB36AE9D27A9}" srcId="{DF053BFB-EC6D-4200-8911-E79F92EC3001}" destId="{DA48B796-09FE-4F41-B63B-1349196C5C59}" srcOrd="0" destOrd="0" parTransId="{10DBBF81-9645-4649-A983-6FAC2100B0FB}" sibTransId="{49FE127F-498B-44B9-B352-34689D58B609}"/>
    <dgm:cxn modelId="{7C31AA64-73CE-4986-B319-E99D4BA9D3D7}" srcId="{DF053BFB-EC6D-4200-8911-E79F92EC3001}" destId="{F39FA1A6-A3D0-4118-B713-EB2E69E97590}" srcOrd="2" destOrd="0" parTransId="{E915BE97-30B0-4947-9836-9DC6715728F2}" sibTransId="{A0E47BA4-965C-41CF-A49C-0DF79ADE4F11}"/>
    <dgm:cxn modelId="{DD84AA96-EA07-463D-8847-65D8560B8311}" type="presOf" srcId="{DA48B796-09FE-4F41-B63B-1349196C5C59}" destId="{FB907EF1-ABC6-4871-99A3-B41C5E6B7F1E}" srcOrd="0" destOrd="0" presId="urn:microsoft.com/office/officeart/2005/8/layout/venn1"/>
    <dgm:cxn modelId="{5428CC9E-549C-4B59-8AB6-69EC15C0297C}" type="presOf" srcId="{CF6A473F-F8D8-4F84-A25D-D6DC3E3F5AD9}" destId="{7BD2BB27-6651-442F-8E12-1920B926C470}" srcOrd="1" destOrd="0" presId="urn:microsoft.com/office/officeart/2005/8/layout/venn1"/>
    <dgm:cxn modelId="{C91B09A7-8663-4360-B4C5-4FF026091637}" type="presOf" srcId="{F39FA1A6-A3D0-4118-B713-EB2E69E97590}" destId="{F2E9B40B-BE1D-4E79-BC2A-C0201D82E314}" srcOrd="0" destOrd="0" presId="urn:microsoft.com/office/officeart/2005/8/layout/venn1"/>
    <dgm:cxn modelId="{BCA16BAF-4527-4488-A55D-9AE658FEB662}" type="presOf" srcId="{DA48B796-09FE-4F41-B63B-1349196C5C59}" destId="{34BF5DCC-A9BA-49A5-8C43-E6BA0A84C84C}" srcOrd="1" destOrd="0" presId="urn:microsoft.com/office/officeart/2005/8/layout/venn1"/>
    <dgm:cxn modelId="{AE7406BF-8925-4BA4-9CA0-44F9BA74D2D3}" type="presOf" srcId="{F39FA1A6-A3D0-4118-B713-EB2E69E97590}" destId="{264F91E9-663B-4D84-BE48-28E5425B9587}" srcOrd="1" destOrd="0" presId="urn:microsoft.com/office/officeart/2005/8/layout/venn1"/>
    <dgm:cxn modelId="{E07D8CC3-FE0F-40AB-9697-8F77CB54C390}" type="presOf" srcId="{CF6A473F-F8D8-4F84-A25D-D6DC3E3F5AD9}" destId="{69947B38-50DB-458E-9857-FB3174410FAD}" srcOrd="0" destOrd="0" presId="urn:microsoft.com/office/officeart/2005/8/layout/venn1"/>
    <dgm:cxn modelId="{EA161823-CC72-4161-8EBC-943CBB50AA2F}" type="presParOf" srcId="{2B9AE4C7-D0A2-4D18-8B84-28E21B81B15D}" destId="{FB907EF1-ABC6-4871-99A3-B41C5E6B7F1E}" srcOrd="0" destOrd="0" presId="urn:microsoft.com/office/officeart/2005/8/layout/venn1"/>
    <dgm:cxn modelId="{BB8B048A-E9CB-4FF5-8D36-607B5215285C}" type="presParOf" srcId="{2B9AE4C7-D0A2-4D18-8B84-28E21B81B15D}" destId="{34BF5DCC-A9BA-49A5-8C43-E6BA0A84C84C}" srcOrd="1" destOrd="0" presId="urn:microsoft.com/office/officeart/2005/8/layout/venn1"/>
    <dgm:cxn modelId="{D6C2FF10-E144-4AFD-A6AD-8ACE07A305A2}" type="presParOf" srcId="{2B9AE4C7-D0A2-4D18-8B84-28E21B81B15D}" destId="{69947B38-50DB-458E-9857-FB3174410FAD}" srcOrd="2" destOrd="0" presId="urn:microsoft.com/office/officeart/2005/8/layout/venn1"/>
    <dgm:cxn modelId="{4EE4AEE3-EFFD-4422-8988-0D8A0527B3F6}" type="presParOf" srcId="{2B9AE4C7-D0A2-4D18-8B84-28E21B81B15D}" destId="{7BD2BB27-6651-442F-8E12-1920B926C470}" srcOrd="3" destOrd="0" presId="urn:microsoft.com/office/officeart/2005/8/layout/venn1"/>
    <dgm:cxn modelId="{30F7D234-F6C1-4093-B3E9-9C0675F899A6}" type="presParOf" srcId="{2B9AE4C7-D0A2-4D18-8B84-28E21B81B15D}" destId="{F2E9B40B-BE1D-4E79-BC2A-C0201D82E314}" srcOrd="4" destOrd="0" presId="urn:microsoft.com/office/officeart/2005/8/layout/venn1"/>
    <dgm:cxn modelId="{069DDC13-55FB-4862-BA3F-437265624FA7}" type="presParOf" srcId="{2B9AE4C7-D0A2-4D18-8B84-28E21B81B15D}" destId="{264F91E9-663B-4D84-BE48-28E5425B958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07EF1-ABC6-4871-99A3-B41C5E6B7F1E}">
      <dsp:nvSpPr>
        <dsp:cNvPr id="0" name=""/>
        <dsp:cNvSpPr/>
      </dsp:nvSpPr>
      <dsp:spPr>
        <a:xfrm>
          <a:off x="1819805" y="59398"/>
          <a:ext cx="2851129" cy="2851129"/>
        </a:xfrm>
        <a:prstGeom prst="ellipse">
          <a:avLst/>
        </a:prstGeom>
        <a:gradFill rotWithShape="0">
          <a:gsLst>
            <a:gs pos="0">
              <a:schemeClr val="accent3">
                <a:shade val="80000"/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>
              <a:latin typeface="Bahnschrift" panose="020B0502040204020203" pitchFamily="34" charset="0"/>
            </a:rPr>
            <a:t>Volume</a:t>
          </a:r>
        </a:p>
      </dsp:txBody>
      <dsp:txXfrm>
        <a:off x="2199956" y="558346"/>
        <a:ext cx="2090828" cy="1283008"/>
      </dsp:txXfrm>
    </dsp:sp>
    <dsp:sp modelId="{69947B38-50DB-458E-9857-FB3174410FAD}">
      <dsp:nvSpPr>
        <dsp:cNvPr id="0" name=""/>
        <dsp:cNvSpPr/>
      </dsp:nvSpPr>
      <dsp:spPr>
        <a:xfrm>
          <a:off x="2848588" y="1841354"/>
          <a:ext cx="2851129" cy="2851129"/>
        </a:xfrm>
        <a:prstGeom prst="ellipse">
          <a:avLst/>
        </a:prstGeom>
        <a:gradFill rotWithShape="0">
          <a:gsLst>
            <a:gs pos="0">
              <a:schemeClr val="accent3">
                <a:shade val="80000"/>
                <a:alpha val="50000"/>
                <a:hueOff val="0"/>
                <a:satOff val="0"/>
                <a:lumOff val="3116"/>
                <a:alphaOff val="1500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alpha val="50000"/>
                <a:hueOff val="0"/>
                <a:satOff val="0"/>
                <a:lumOff val="3116"/>
                <a:alphaOff val="1500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alpha val="50000"/>
                <a:hueOff val="0"/>
                <a:satOff val="0"/>
                <a:lumOff val="3116"/>
                <a:alphaOff val="15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>
              <a:latin typeface="Bahnschrift" panose="020B0502040204020203" pitchFamily="34" charset="0"/>
            </a:rPr>
            <a:t>Variety</a:t>
          </a:r>
        </a:p>
      </dsp:txBody>
      <dsp:txXfrm>
        <a:off x="3720558" y="2577895"/>
        <a:ext cx="1710677" cy="1568121"/>
      </dsp:txXfrm>
    </dsp:sp>
    <dsp:sp modelId="{F2E9B40B-BE1D-4E79-BC2A-C0201D82E314}">
      <dsp:nvSpPr>
        <dsp:cNvPr id="0" name=""/>
        <dsp:cNvSpPr/>
      </dsp:nvSpPr>
      <dsp:spPr>
        <a:xfrm>
          <a:off x="791023" y="1841354"/>
          <a:ext cx="2851129" cy="2851129"/>
        </a:xfrm>
        <a:prstGeom prst="ellipse">
          <a:avLst/>
        </a:prstGeom>
        <a:gradFill rotWithShape="0">
          <a:gsLst>
            <a:gs pos="0">
              <a:schemeClr val="accent3">
                <a:shade val="80000"/>
                <a:alpha val="50000"/>
                <a:hueOff val="0"/>
                <a:satOff val="0"/>
                <a:lumOff val="6233"/>
                <a:alphaOff val="3000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alpha val="50000"/>
                <a:hueOff val="0"/>
                <a:satOff val="0"/>
                <a:lumOff val="6233"/>
                <a:alphaOff val="3000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alpha val="50000"/>
                <a:hueOff val="0"/>
                <a:satOff val="0"/>
                <a:lumOff val="6233"/>
                <a:alphaOff val="3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>
              <a:latin typeface="Bahnschrift" panose="020B0502040204020203" pitchFamily="34" charset="0"/>
            </a:rPr>
            <a:t>Velocity</a:t>
          </a:r>
        </a:p>
      </dsp:txBody>
      <dsp:txXfrm>
        <a:off x="1059504" y="2577895"/>
        <a:ext cx="1710677" cy="1568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CA918-4CC9-454A-A0CC-18E4AB147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17E60-0D58-4E11-A0B3-7C89A9521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31DF-E085-4560-B70C-2BE0282116AF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26CD9-44E6-4934-88CC-7B6414A408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6C7B-3E85-4BB4-8FD9-8DF00D103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E278-E6FC-4BDC-BC08-49EFF8121A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0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 ?><Relationships xmlns="http://schemas.openxmlformats.org/package/2006/relationships"><Relationship Id="rId3" Target="../media/image2.jpeg" Type="http://schemas.openxmlformats.org/officeDocument/2006/relationships/image"/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FB821A54-EBB6-44D6-B654-A7206FCE625D}"/>
              </a:ext>
            </a:extLst>
          </p:cNvPr>
          <p:cNvSpPr/>
          <p:nvPr userDrawn="1"/>
        </p:nvSpPr>
        <p:spPr>
          <a:xfrm>
            <a:off x="51361" y="222575"/>
            <a:ext cx="4711139" cy="712652"/>
          </a:xfrm>
          <a:prstGeom prst="roundRect">
            <a:avLst>
              <a:gd fmla="val 10415" name="adj"/>
            </a:avLst>
          </a:prstGeom>
          <a:solidFill>
            <a:srgbClr val="44525B"/>
          </a:solidFill>
          <a:ln>
            <a:solidFill>
              <a:srgbClr val="44525A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  <a:scene3d>
            <a:camera prst="orthographicFront"/>
            <a:lightRig dir="t" rig="threeP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lvl="0"/>
            <a:r>
              <a:rPr baseline="0" cap="small" dirty="0" lang="en-US" sz="3200" u="none">
                <a:solidFill>
                  <a:schemeClr val="bg1"/>
                </a:solidFill>
                <a:latin charset="0" panose="020B0502040204020203" pitchFamily="34" typeface="Bahnschrift SemiBold"/>
              </a:rPr>
              <a:t>Introduction to Big Data</a:t>
            </a:r>
          </a:p>
        </p:txBody>
      </p:sp>
      <p:grpSp>
        <p:nvGrpSpPr>
          <p:cNvPr hidden="1" id="18" name="Group 45">
            <a:extLst>
              <a:ext uri="{FF2B5EF4-FFF2-40B4-BE49-F238E27FC236}">
                <a16:creationId xmlns:a16="http://schemas.microsoft.com/office/drawing/2014/main" id="{850EC89B-90C3-44BB-9D08-4AA2F18B7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62810" y="545"/>
            <a:ext cx="656040" cy="6857455"/>
            <a:chOff x="5632355" y="0"/>
            <a:chExt cx="874719" cy="685745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7AE735-969F-4B48-90BB-9C0B68FF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5" y="2991370"/>
              <a:ext cx="6857455" cy="874715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8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dirty="0" lang="en-US"/>
            </a:p>
          </p:txBody>
        </p:sp>
        <p:sp>
          <p:nvSpPr>
            <p:cNvPr id="20" name="Freeform: Shape 47">
              <a:extLst>
                <a:ext uri="{FF2B5EF4-FFF2-40B4-BE49-F238E27FC236}">
                  <a16:creationId xmlns:a16="http://schemas.microsoft.com/office/drawing/2014/main" id="{1E3EFCBE-34EF-4B4E-BB43-0CC49CCDD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8" y="2991370"/>
              <a:ext cx="6857455" cy="874716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7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algn="tl" flip="none" sx="100000" sy="100000" tx="0" ty="0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dirty="0" lang="en-US"/>
            </a:p>
          </p:txBody>
        </p: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178902E1-D29E-4408-BD1A-7961DCC69A4E}"/>
              </a:ext>
            </a:extLst>
          </p:cNvPr>
          <p:cNvPicPr>
            <a:picLocks noChangeArrowheads="1"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7" r="80"/>
          <a:stretch/>
        </p:blipFill>
        <p:spPr bwMode="auto">
          <a:xfrm>
            <a:off x="-9948" y="3838"/>
            <a:ext cx="9153948" cy="6850324"/>
          </a:xfrm>
          <a:custGeom>
            <a:avLst/>
            <a:gdLst>
              <a:gd fmla="*/ 5282861 w 9153948" name="connsiteX0"/>
              <a:gd fmla="*/ 0 h 6850324" name="connsiteY0"/>
              <a:gd fmla="*/ 9153948 w 9153948" name="connsiteX1"/>
              <a:gd fmla="*/ 0 h 6850324" name="connsiteY1"/>
              <a:gd fmla="*/ 9153948 w 9153948" name="connsiteX2"/>
              <a:gd fmla="*/ 3977971 h 6850324" name="connsiteY2"/>
              <a:gd fmla="*/ 9004662 w 9153948" name="connsiteX3"/>
              <a:gd fmla="*/ 4052945 h 6850324" name="connsiteY3"/>
              <a:gd fmla="*/ 6158650 w 9153948" name="connsiteX4"/>
              <a:gd fmla="*/ 6710840 h 6850324" name="connsiteY4"/>
              <a:gd fmla="*/ 6089071 w 9153948" name="connsiteX5"/>
              <a:gd fmla="*/ 6850324 h 6850324" name="connsiteY5"/>
              <a:gd fmla="*/ 0 w 9153948" name="connsiteX6"/>
              <a:gd fmla="*/ 6850324 h 6850324" name="connsiteY6"/>
              <a:gd fmla="*/ 0 w 9153948" name="connsiteX7"/>
              <a:gd fmla="*/ 4281319 h 6850324" name="connsiteY7"/>
              <a:gd fmla="*/ 169673 w 9153948" name="connsiteX8"/>
              <a:gd fmla="*/ 4239758 h 6850324" name="connsiteY8"/>
              <a:gd fmla="*/ 1253697 w 9153948" name="connsiteX9"/>
              <a:gd fmla="*/ 3877347 h 6850324" name="connsiteY9"/>
              <a:gd fmla="*/ 5263701 w 9153948" name="connsiteX10"/>
              <a:gd fmla="*/ 75693 h 6850324" name="connsiteY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b="b" l="l" r="r" t="t"/>
            <a:pathLst>
              <a:path h="6850324" w="9153948">
                <a:moveTo>
                  <a:pt x="5282861" y="0"/>
                </a:moveTo>
                <a:lnTo>
                  <a:pt x="9153948" y="0"/>
                </a:lnTo>
                <a:lnTo>
                  <a:pt x="9153948" y="3977971"/>
                </a:lnTo>
                <a:lnTo>
                  <a:pt x="9004662" y="4052945"/>
                </a:lnTo>
                <a:cubicBezTo>
                  <a:pt x="7703988" y="4749593"/>
                  <a:pt x="6701910" y="5709432"/>
                  <a:pt x="6158650" y="6710840"/>
                </a:cubicBezTo>
                <a:lnTo>
                  <a:pt x="6089071" y="6850324"/>
                </a:lnTo>
                <a:lnTo>
                  <a:pt x="0" y="6850324"/>
                </a:lnTo>
                <a:lnTo>
                  <a:pt x="0" y="4281319"/>
                </a:lnTo>
                <a:lnTo>
                  <a:pt x="169673" y="4239758"/>
                </a:lnTo>
                <a:cubicBezTo>
                  <a:pt x="528296" y="4145614"/>
                  <a:pt x="891090" y="4025089"/>
                  <a:pt x="1253697" y="3877347"/>
                </a:cubicBezTo>
                <a:cubicBezTo>
                  <a:pt x="3316023" y="3037055"/>
                  <a:pt x="4817044" y="1542499"/>
                  <a:pt x="5263701" y="756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8B6C1D65-4ABB-4690-93DF-7DFB2A98622A}"/>
              </a:ext>
            </a:extLst>
          </p:cNvPr>
          <p:cNvSpPr/>
          <p:nvPr userDrawn="1"/>
        </p:nvSpPr>
        <p:spPr>
          <a:xfrm>
            <a:off x="-9948" y="3838"/>
            <a:ext cx="9153948" cy="6850324"/>
          </a:xfrm>
          <a:custGeom>
            <a:avLst/>
            <a:gdLst>
              <a:gd fmla="*/ 5282862 w 9153948" name="connsiteX0"/>
              <a:gd fmla="*/ 0 h 6850324" name="connsiteY0"/>
              <a:gd fmla="*/ 9153948 w 9153948" name="connsiteX1"/>
              <a:gd fmla="*/ 0 h 6850324" name="connsiteY1"/>
              <a:gd fmla="*/ 9153948 w 9153948" name="connsiteX2"/>
              <a:gd fmla="*/ 3977971 h 6850324" name="connsiteY2"/>
              <a:gd fmla="*/ 9004662 w 9153948" name="connsiteX3"/>
              <a:gd fmla="*/ 4052945 h 6850324" name="connsiteY3"/>
              <a:gd fmla="*/ 6158650 w 9153948" name="connsiteX4"/>
              <a:gd fmla="*/ 6710840 h 6850324" name="connsiteY4"/>
              <a:gd fmla="*/ 6089071 w 9153948" name="connsiteX5"/>
              <a:gd fmla="*/ 6850324 h 6850324" name="connsiteY5"/>
              <a:gd fmla="*/ 0 w 9153948" name="connsiteX6"/>
              <a:gd fmla="*/ 6850324 h 6850324" name="connsiteY6"/>
              <a:gd fmla="*/ 0 w 9153948" name="connsiteX7"/>
              <a:gd fmla="*/ 4281319 h 6850324" name="connsiteY7"/>
              <a:gd fmla="*/ 169673 w 9153948" name="connsiteX8"/>
              <a:gd fmla="*/ 4239758 h 6850324" name="connsiteY8"/>
              <a:gd fmla="*/ 1253697 w 9153948" name="connsiteX9"/>
              <a:gd fmla="*/ 3877347 h 6850324" name="connsiteY9"/>
              <a:gd fmla="*/ 5263701 w 9153948" name="connsiteX10"/>
              <a:gd fmla="*/ 75694 h 6850324" name="connsiteY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b="b" l="l" r="r" t="t"/>
            <a:pathLst>
              <a:path h="6850324" w="9153948">
                <a:moveTo>
                  <a:pt x="5282862" y="0"/>
                </a:moveTo>
                <a:lnTo>
                  <a:pt x="9153948" y="0"/>
                </a:lnTo>
                <a:lnTo>
                  <a:pt x="9153948" y="3977971"/>
                </a:lnTo>
                <a:lnTo>
                  <a:pt x="9004662" y="4052945"/>
                </a:lnTo>
                <a:cubicBezTo>
                  <a:pt x="7703988" y="4749593"/>
                  <a:pt x="6701910" y="5709433"/>
                  <a:pt x="6158650" y="6710840"/>
                </a:cubicBezTo>
                <a:lnTo>
                  <a:pt x="6089071" y="6850324"/>
                </a:lnTo>
                <a:lnTo>
                  <a:pt x="0" y="6850324"/>
                </a:lnTo>
                <a:lnTo>
                  <a:pt x="0" y="4281319"/>
                </a:lnTo>
                <a:lnTo>
                  <a:pt x="169673" y="4239758"/>
                </a:lnTo>
                <a:cubicBezTo>
                  <a:pt x="528296" y="4145614"/>
                  <a:pt x="891090" y="4025089"/>
                  <a:pt x="1253697" y="3877347"/>
                </a:cubicBezTo>
                <a:cubicBezTo>
                  <a:pt x="3316023" y="3037055"/>
                  <a:pt x="4817044" y="1542499"/>
                  <a:pt x="5263701" y="75694"/>
                </a:cubicBezTo>
                <a:close/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>
            <a:outerShdw algn="ctr" blurRad="63500" rotWithShape="0" sx="102000" sy="10200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D86ACB6-5BFD-4C67-B168-1E477676C765}"/>
              </a:ext>
            </a:extLst>
          </p:cNvPr>
          <p:cNvSpPr/>
          <p:nvPr userDrawn="1"/>
        </p:nvSpPr>
        <p:spPr>
          <a:xfrm>
            <a:off x="-133350" y="-751246"/>
            <a:ext cx="11106409" cy="4858109"/>
          </a:xfrm>
          <a:custGeom>
            <a:avLst/>
            <a:gdLst>
              <a:gd fmla="*/ 3909888 w 9144000" name="connsiteX0"/>
              <a:gd fmla="*/ 1376794 h 3809635" name="connsiteY0"/>
              <a:gd fmla="*/ 3815327 w 9144000" name="connsiteX1"/>
              <a:gd fmla="*/ 1514144 h 3809635" name="connsiteY1"/>
              <a:gd fmla="*/ 1032179 w 9144000" name="connsiteX2"/>
              <a:gd fmla="*/ 3516551 h 3809635" name="connsiteY2"/>
              <a:gd fmla="*/ 139693 w 9144000" name="connsiteX3"/>
              <a:gd fmla="*/ 3800747 h 3809635" name="connsiteY3"/>
              <a:gd fmla="*/ 101598 w 9144000" name="connsiteX4"/>
              <a:gd fmla="*/ 3809635 h 3809635" name="connsiteY4"/>
              <a:gd fmla="*/ 101598 w 9144000" name="connsiteX5"/>
              <a:gd fmla="*/ 3477088 h 3809635" name="connsiteY5"/>
              <a:gd fmla="*/ 181491 w 9144000" name="connsiteX6"/>
              <a:gd fmla="*/ 3460712 h 3809635" name="connsiteY6"/>
              <a:gd fmla="*/ 897358 w 9144000" name="connsiteX7"/>
              <a:gd fmla="*/ 3266910 h 3809635" name="connsiteY7"/>
              <a:gd fmla="*/ 3800595 w 9144000" name="connsiteX8"/>
              <a:gd fmla="*/ 1503680 h 3809635" name="connsiteY8"/>
              <a:gd fmla="*/ 4639132 w 9144000" name="connsiteX9"/>
              <a:gd fmla="*/ 0 h 3809635" name="connsiteY9"/>
              <a:gd fmla="*/ 9144000 w 9144000" name="connsiteX10"/>
              <a:gd fmla="*/ 0 h 3809635" name="connsiteY10"/>
              <a:gd fmla="*/ 9144000 w 9144000" name="connsiteX11"/>
              <a:gd fmla="*/ 545 h 3809635" name="connsiteY11"/>
              <a:gd fmla="*/ 4639015 w 9144000" name="connsiteX12"/>
              <a:gd fmla="*/ 545 h 3809635" name="connsiteY12"/>
              <a:gd fmla="*/ 0 w 9144000" name="connsiteX13"/>
              <a:gd fmla="*/ 0 h 3809635" name="connsiteY13"/>
              <a:gd fmla="*/ 2434 w 9144000" name="connsiteX14"/>
              <a:gd fmla="*/ 0 h 3809635" name="connsiteY14"/>
              <a:gd fmla="*/ 2434 w 9144000" name="connsiteX15"/>
              <a:gd fmla="*/ 116112 h 3809635" name="connsiteY15"/>
              <a:gd fmla="*/ 0 w 9144000" name="connsiteX16"/>
              <a:gd fmla="*/ 116112 h 3809635" name="connsiteY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b="b" l="l" r="r" t="t"/>
            <a:pathLst>
              <a:path h="3809635" w="9144000">
                <a:moveTo>
                  <a:pt x="3909888" y="1376794"/>
                </a:moveTo>
                <a:lnTo>
                  <a:pt x="3815327" y="1514144"/>
                </a:lnTo>
                <a:cubicBezTo>
                  <a:pt x="3222015" y="2313441"/>
                  <a:pt x="2244987" y="3045879"/>
                  <a:pt x="1032179" y="3516551"/>
                </a:cubicBezTo>
                <a:cubicBezTo>
                  <a:pt x="733642" y="3632408"/>
                  <a:pt x="434950" y="3726921"/>
                  <a:pt x="139693" y="3800747"/>
                </a:cubicBezTo>
                <a:lnTo>
                  <a:pt x="101598" y="3809635"/>
                </a:lnTo>
                <a:lnTo>
                  <a:pt x="101598" y="3477088"/>
                </a:lnTo>
                <a:lnTo>
                  <a:pt x="181491" y="3460712"/>
                </a:lnTo>
                <a:cubicBezTo>
                  <a:pt x="418466" y="3408295"/>
                  <a:pt x="657613" y="3343819"/>
                  <a:pt x="897358" y="3266910"/>
                </a:cubicBezTo>
                <a:cubicBezTo>
                  <a:pt x="2114817" y="2876352"/>
                  <a:pt x="3128242" y="2235559"/>
                  <a:pt x="3800595" y="1503680"/>
                </a:cubicBezTo>
                <a:close/>
                <a:moveTo>
                  <a:pt x="4639132" y="0"/>
                </a:moveTo>
                <a:lnTo>
                  <a:pt x="9144000" y="0"/>
                </a:lnTo>
                <a:lnTo>
                  <a:pt x="9144000" y="545"/>
                </a:lnTo>
                <a:lnTo>
                  <a:pt x="4639015" y="545"/>
                </a:lnTo>
                <a:close/>
                <a:moveTo>
                  <a:pt x="0" y="0"/>
                </a:moveTo>
                <a:lnTo>
                  <a:pt x="2434" y="0"/>
                </a:lnTo>
                <a:lnTo>
                  <a:pt x="2434" y="116112"/>
                </a:lnTo>
                <a:lnTo>
                  <a:pt x="0" y="116112"/>
                </a:lnTo>
                <a:close/>
              </a:path>
            </a:pathLst>
          </a:custGeom>
          <a:solidFill>
            <a:srgbClr val="44525B"/>
          </a:solidFill>
          <a:ln>
            <a:noFill/>
          </a:ln>
          <a:effectLst>
            <a:outerShdw algn="ctr" blurRad="63500" rotWithShape="0" sx="102000" sy="10200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B33DEB17-D024-478D-B70D-E045AB878E9A}"/>
              </a:ext>
            </a:extLst>
          </p:cNvPr>
          <p:cNvSpPr/>
          <p:nvPr userDrawn="1"/>
        </p:nvSpPr>
        <p:spPr>
          <a:xfrm rot="10800000">
            <a:off x="99294" y="4154791"/>
            <a:ext cx="11106409" cy="4102154"/>
          </a:xfrm>
          <a:custGeom>
            <a:avLst/>
            <a:gdLst>
              <a:gd fmla="*/ 11106409 w 11106409" name="connsiteX0"/>
              <a:gd fmla="*/ 695 h 4102154" name="connsiteY0"/>
              <a:gd fmla="*/ 5634601 w 11106409" name="connsiteX1"/>
              <a:gd fmla="*/ 695 h 4102154" name="connsiteY1"/>
              <a:gd fmla="*/ 5634744 w 11106409" name="connsiteX2"/>
              <a:gd fmla="*/ 0 h 4102154" name="connsiteY2"/>
              <a:gd fmla="*/ 11106409 w 11106409" name="connsiteX3"/>
              <a:gd fmla="*/ 0 h 4102154" name="connsiteY3"/>
              <a:gd fmla="*/ 2956 w 11106409" name="connsiteX4"/>
              <a:gd fmla="*/ 148068 h 4102154" name="connsiteY4"/>
              <a:gd fmla="*/ 0 w 11106409" name="connsiteX5"/>
              <a:gd fmla="*/ 148068 h 4102154" name="connsiteY5"/>
              <a:gd fmla="*/ 0 w 11106409" name="connsiteX6"/>
              <a:gd fmla="*/ 0 h 4102154" name="connsiteY6"/>
              <a:gd fmla="*/ 2956 w 11106409" name="connsiteX7"/>
              <a:gd fmla="*/ 0 h 4102154" name="connsiteY7"/>
              <a:gd fmla="*/ 2061703 w 11106409" name="connsiteX8"/>
              <a:gd fmla="*/ 4102154 h 4102154" name="connsiteY8"/>
              <a:gd fmla="*/ 2061703 w 11106409" name="connsiteX9"/>
              <a:gd fmla="*/ 3774848 h 4102154" name="connsiteY9"/>
              <a:gd fmla="*/ 2149929 w 11106409" name="connsiteX10"/>
              <a:gd fmla="*/ 3735822 h 4102154" name="connsiteY10"/>
              <a:gd fmla="*/ 4616246 w 11106409" name="connsiteX11"/>
              <a:gd fmla="*/ 1917518 h 4102154" name="connsiteY11"/>
              <a:gd fmla="*/ 4748995 w 11106409" name="connsiteX12"/>
              <a:gd fmla="*/ 1755710 h 4102154" name="connsiteY12"/>
              <a:gd fmla="*/ 4634140 w 11106409" name="connsiteX13"/>
              <a:gd fmla="*/ 1930861 h 4102154" name="connsiteY13"/>
              <a:gd fmla="*/ 2302010 w 11106409" name="connsiteX14"/>
              <a:gd fmla="*/ 3975502 h 4102154" name="connsiteY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b="b" l="l" r="r" t="t"/>
            <a:pathLst>
              <a:path h="4102154" w="11106409">
                <a:moveTo>
                  <a:pt x="11106409" y="695"/>
                </a:moveTo>
                <a:lnTo>
                  <a:pt x="5634601" y="695"/>
                </a:lnTo>
                <a:lnTo>
                  <a:pt x="5634744" y="0"/>
                </a:lnTo>
                <a:lnTo>
                  <a:pt x="11106409" y="0"/>
                </a:lnTo>
                <a:close/>
                <a:moveTo>
                  <a:pt x="2956" y="148068"/>
                </a:moveTo>
                <a:lnTo>
                  <a:pt x="0" y="148068"/>
                </a:lnTo>
                <a:lnTo>
                  <a:pt x="0" y="0"/>
                </a:lnTo>
                <a:lnTo>
                  <a:pt x="2956" y="0"/>
                </a:lnTo>
                <a:close/>
                <a:moveTo>
                  <a:pt x="2061703" y="4102154"/>
                </a:moveTo>
                <a:lnTo>
                  <a:pt x="2061703" y="3774848"/>
                </a:lnTo>
                <a:lnTo>
                  <a:pt x="2149929" y="3735822"/>
                </a:lnTo>
                <a:cubicBezTo>
                  <a:pt x="3158248" y="3252137"/>
                  <a:pt x="4003761" y="2617496"/>
                  <a:pt x="4616246" y="1917518"/>
                </a:cubicBezTo>
                <a:lnTo>
                  <a:pt x="4748995" y="1755710"/>
                </a:lnTo>
                <a:lnTo>
                  <a:pt x="4634140" y="1930861"/>
                </a:lnTo>
                <a:cubicBezTo>
                  <a:pt x="4093657" y="2695319"/>
                  <a:pt x="3291012" y="3411818"/>
                  <a:pt x="2302010" y="3975502"/>
                </a:cubicBezTo>
                <a:close/>
              </a:path>
            </a:pathLst>
          </a:custGeom>
          <a:solidFill>
            <a:srgbClr val="44525B"/>
          </a:solidFill>
          <a:ln>
            <a:noFill/>
          </a:ln>
          <a:effectLst>
            <a:outerShdw algn="ctr" blurRad="63500" rotWithShape="0" sx="102000" sy="10200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FFE54959-DEE0-47EE-AF9E-5321D7B257EA}"/>
              </a:ext>
            </a:extLst>
          </p:cNvPr>
          <p:cNvSpPr/>
          <p:nvPr userDrawn="1"/>
        </p:nvSpPr>
        <p:spPr>
          <a:xfrm>
            <a:off x="51361" y="1070314"/>
            <a:ext cx="2310839" cy="712652"/>
          </a:xfrm>
          <a:prstGeom prst="roundRect">
            <a:avLst>
              <a:gd fmla="val 7564" name="adj"/>
            </a:avLst>
          </a:prstGeom>
          <a:solidFill>
            <a:srgbClr val="44525B">
              <a:alpha val="4000"/>
            </a:srgbClr>
          </a:solidFill>
          <a:ln>
            <a:solidFill>
              <a:srgbClr val="44525A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  <a:scene3d>
            <a:camera prst="orthographicFront"/>
            <a:lightRig dir="t" rig="threeP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lvl="0"/>
            <a:r>
              <a:rPr baseline="0" cap="small" dirty="0" lang="en-US" sz="4000" u="none">
                <a:solidFill>
                  <a:srgbClr val="44525A"/>
                </a:solidFill>
                <a:latin charset="0" panose="020B0502040204020203" pitchFamily="34" typeface="Bahnschrift SemiBold"/>
              </a:rPr>
              <a:t>ECAP456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18CB88-4007-40A9-B126-AE157A2EA3D6}"/>
              </a:ext>
            </a:extLst>
          </p:cNvPr>
          <p:cNvSpPr txBox="1"/>
          <p:nvPr userDrawn="1"/>
        </p:nvSpPr>
        <p:spPr>
          <a:xfrm>
            <a:off x="6817722" y="5891971"/>
            <a:ext cx="2326278" cy="461665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lang="en-US" sz="2400">
                <a:latin charset="0" panose="020B0502040204020203" pitchFamily="34" typeface="Bahnschrift SemiBold"/>
              </a:rPr>
              <a:t>Dr. Rajni Bhalla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CF1EBC-DA85-4E58-B8EC-90839B52F650}"/>
              </a:ext>
            </a:extLst>
          </p:cNvPr>
          <p:cNvSpPr txBox="1"/>
          <p:nvPr userDrawn="1"/>
        </p:nvSpPr>
        <p:spPr>
          <a:xfrm>
            <a:off x="6667805" y="6332318"/>
            <a:ext cx="2518638" cy="400110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lang="en-US" sz="2000">
                <a:latin charset="0" panose="020B0502040204020203" pitchFamily="34" typeface="Bahnschrift SemiBold"/>
              </a:rPr>
              <a:t>Associate Professor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8AA0A77-4443-4511-81DB-6D4919D92960}"/>
              </a:ext>
            </a:extLst>
          </p:cNvPr>
          <p:cNvSpPr/>
          <p:nvPr userDrawn="1"/>
        </p:nvSpPr>
        <p:spPr>
          <a:xfrm>
            <a:off x="6734323" y="6696075"/>
            <a:ext cx="2409677" cy="50253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072235"/>
              </a:gs>
            </a:gsLst>
            <a:path path="circle">
              <a:fillToRect b="50000" l="50000" r="50000" t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A4B1C0C-45EB-4524-B766-E8F5A3D56091}"/>
              </a:ext>
            </a:extLst>
          </p:cNvPr>
          <p:cNvSpPr/>
          <p:nvPr userDrawn="1"/>
        </p:nvSpPr>
        <p:spPr>
          <a:xfrm>
            <a:off x="6734323" y="6353636"/>
            <a:ext cx="2409677" cy="50253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072235"/>
              </a:gs>
            </a:gsLst>
            <a:path path="circle">
              <a:fillToRect b="50000" l="50000" r="50000" t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25937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1 (Grey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7578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774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69000">
                <a:srgbClr val="818A8F"/>
              </a:gs>
              <a:gs pos="0">
                <a:srgbClr val="44525A"/>
              </a:gs>
              <a:gs pos="100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21639" y="2700396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7045240" y="145893"/>
            <a:ext cx="2389846" cy="16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CCDEB3-12E7-45AF-A8F2-BC0F9E2254EE}"/>
              </a:ext>
            </a:extLst>
          </p:cNvPr>
          <p:cNvSpPr/>
          <p:nvPr userDrawn="1"/>
        </p:nvSpPr>
        <p:spPr>
          <a:xfrm>
            <a:off x="455696" y="1959429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445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62" y="1628145"/>
            <a:ext cx="8386537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2" y="0"/>
            <a:ext cx="8386537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D0141E-891B-4C49-A1C4-D9497F151474}"/>
              </a:ext>
            </a:extLst>
          </p:cNvPr>
          <p:cNvSpPr/>
          <p:nvPr userDrawn="1"/>
        </p:nvSpPr>
        <p:spPr>
          <a:xfrm>
            <a:off x="1562553" y="2584505"/>
            <a:ext cx="6037944" cy="1756230"/>
          </a:xfrm>
          <a:custGeom>
            <a:avLst/>
            <a:gdLst>
              <a:gd name="connsiteX0" fmla="*/ 3018972 w 6037944"/>
              <a:gd name="connsiteY0" fmla="*/ 0 h 1451430"/>
              <a:gd name="connsiteX1" fmla="*/ 6037944 w 6037944"/>
              <a:gd name="connsiteY1" fmla="*/ 725715 h 1451430"/>
              <a:gd name="connsiteX2" fmla="*/ 3018972 w 6037944"/>
              <a:gd name="connsiteY2" fmla="*/ 1451430 h 1451430"/>
              <a:gd name="connsiteX3" fmla="*/ 0 w 6037944"/>
              <a:gd name="connsiteY3" fmla="*/ 725715 h 1451430"/>
              <a:gd name="connsiteX4" fmla="*/ 3018972 w 6037944"/>
              <a:gd name="connsiteY4" fmla="*/ 0 h 14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451430">
                <a:moveTo>
                  <a:pt x="3018972" y="0"/>
                </a:moveTo>
                <a:cubicBezTo>
                  <a:pt x="4686304" y="0"/>
                  <a:pt x="6037944" y="324914"/>
                  <a:pt x="6037944" y="725715"/>
                </a:cubicBezTo>
                <a:cubicBezTo>
                  <a:pt x="6037944" y="1126516"/>
                  <a:pt x="4686304" y="1451430"/>
                  <a:pt x="3018972" y="1451430"/>
                </a:cubicBezTo>
                <a:cubicBezTo>
                  <a:pt x="1351640" y="1451430"/>
                  <a:pt x="0" y="1126516"/>
                  <a:pt x="0" y="725715"/>
                </a:cubicBezTo>
                <a:cubicBezTo>
                  <a:pt x="0" y="324914"/>
                  <a:pt x="1351640" y="0"/>
                  <a:pt x="3018972" y="0"/>
                </a:cubicBezTo>
                <a:close/>
              </a:path>
            </a:pathLst>
          </a:custGeom>
          <a:gradFill>
            <a:gsLst>
              <a:gs pos="54000">
                <a:schemeClr val="bg1"/>
              </a:gs>
              <a:gs pos="0">
                <a:srgbClr val="44525A"/>
              </a:gs>
              <a:gs pos="100000">
                <a:srgbClr val="44525A"/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AD4718-0501-403B-AFBC-33331BEC043B}"/>
              </a:ext>
            </a:extLst>
          </p:cNvPr>
          <p:cNvSpPr/>
          <p:nvPr userDrawn="1"/>
        </p:nvSpPr>
        <p:spPr>
          <a:xfrm>
            <a:off x="1562553" y="1895077"/>
            <a:ext cx="6037944" cy="1146629"/>
          </a:xfrm>
          <a:custGeom>
            <a:avLst/>
            <a:gdLst>
              <a:gd name="connsiteX0" fmla="*/ 3018972 w 6037944"/>
              <a:gd name="connsiteY0" fmla="*/ 0 h 1146629"/>
              <a:gd name="connsiteX1" fmla="*/ 6037944 w 6037944"/>
              <a:gd name="connsiteY1" fmla="*/ 1146629 h 1146629"/>
              <a:gd name="connsiteX2" fmla="*/ 3018972 w 6037944"/>
              <a:gd name="connsiteY2" fmla="*/ 420914 h 1146629"/>
              <a:gd name="connsiteX3" fmla="*/ 0 w 6037944"/>
              <a:gd name="connsiteY3" fmla="*/ 1146629 h 1146629"/>
              <a:gd name="connsiteX4" fmla="*/ 3018972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3018972" y="0"/>
                </a:moveTo>
                <a:cubicBezTo>
                  <a:pt x="4686304" y="0"/>
                  <a:pt x="6037944" y="513363"/>
                  <a:pt x="6037944" y="1146629"/>
                </a:cubicBezTo>
                <a:cubicBezTo>
                  <a:pt x="6037944" y="745828"/>
                  <a:pt x="4686304" y="420914"/>
                  <a:pt x="3018972" y="420914"/>
                </a:cubicBezTo>
                <a:cubicBezTo>
                  <a:pt x="1351640" y="420914"/>
                  <a:pt x="0" y="745828"/>
                  <a:pt x="0" y="1146629"/>
                </a:cubicBezTo>
                <a:cubicBezTo>
                  <a:pt x="0" y="513363"/>
                  <a:pt x="1351640" y="0"/>
                  <a:pt x="3018972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74000">
                <a:srgbClr val="44525A"/>
              </a:gs>
              <a:gs pos="83000">
                <a:srgbClr val="44525A"/>
              </a:gs>
              <a:gs pos="100000">
                <a:srgbClr val="44525A"/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861B3F-8E45-4BA3-97F7-23CB90BE0433}"/>
              </a:ext>
            </a:extLst>
          </p:cNvPr>
          <p:cNvSpPr/>
          <p:nvPr userDrawn="1"/>
        </p:nvSpPr>
        <p:spPr>
          <a:xfrm>
            <a:off x="1543503" y="3816295"/>
            <a:ext cx="6037944" cy="1146629"/>
          </a:xfrm>
          <a:custGeom>
            <a:avLst/>
            <a:gdLst>
              <a:gd name="connsiteX0" fmla="*/ 0 w 6037944"/>
              <a:gd name="connsiteY0" fmla="*/ 0 h 1146629"/>
              <a:gd name="connsiteX1" fmla="*/ 3018972 w 6037944"/>
              <a:gd name="connsiteY1" fmla="*/ 725715 h 1146629"/>
              <a:gd name="connsiteX2" fmla="*/ 6037944 w 6037944"/>
              <a:gd name="connsiteY2" fmla="*/ 0 h 1146629"/>
              <a:gd name="connsiteX3" fmla="*/ 3018972 w 6037944"/>
              <a:gd name="connsiteY3" fmla="*/ 1146629 h 1146629"/>
              <a:gd name="connsiteX4" fmla="*/ 0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0" y="0"/>
                </a:moveTo>
                <a:cubicBezTo>
                  <a:pt x="0" y="400801"/>
                  <a:pt x="1351640" y="725715"/>
                  <a:pt x="3018972" y="725715"/>
                </a:cubicBezTo>
                <a:cubicBezTo>
                  <a:pt x="4686304" y="725715"/>
                  <a:pt x="6037944" y="400801"/>
                  <a:pt x="6037944" y="0"/>
                </a:cubicBezTo>
                <a:cubicBezTo>
                  <a:pt x="6037944" y="633266"/>
                  <a:pt x="4686304" y="1146629"/>
                  <a:pt x="3018972" y="1146629"/>
                </a:cubicBezTo>
                <a:cubicBezTo>
                  <a:pt x="1351640" y="1146629"/>
                  <a:pt x="0" y="633266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74000">
                <a:srgbClr val="44525A"/>
              </a:gs>
              <a:gs pos="83000">
                <a:srgbClr val="44525A"/>
              </a:gs>
              <a:gs pos="100000">
                <a:srgbClr val="44525A"/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147298" y="304428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453A38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235">
            <a:alpha val="1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6" r:id="rId14"/>
    <p:sldLayoutId id="214748367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 ?><Relationships xmlns="http://schemas.openxmlformats.org/package/2006/relationships"><Relationship Id="rId2" Target="../media/image10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3.xml.rels><?xml version="1.0" encoding="UTF-8" standalone="yes" ?><Relationships xmlns="http://schemas.openxmlformats.org/package/2006/relationships"><Relationship Id="rId2" Target="../media/image11.jpeg" Type="http://schemas.openxmlformats.org/officeDocument/2006/relationships/image"/><Relationship Id="rId1" Target="../slideLayouts/slideLayout9.xml" Type="http://schemas.openxmlformats.org/officeDocument/2006/relationships/slideLayout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 ?><Relationships xmlns="http://schemas.openxmlformats.org/package/2006/relationships"><Relationship Id="rId3" Target="../media/image13.jpeg" Type="http://schemas.openxmlformats.org/officeDocument/2006/relationships/image"/><Relationship Id="rId2" Target="../media/image12.jpeg" Type="http://schemas.openxmlformats.org/officeDocument/2006/relationships/image"/><Relationship Id="rId1" Target="../slideLayouts/slideLayout3.xml" Type="http://schemas.openxmlformats.org/officeDocument/2006/relationships/slideLayout"/><Relationship Id="rId4" Target="../media/image14.jpeg" Type="http://schemas.openxmlformats.org/officeDocument/2006/relationships/image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 ?><Relationships xmlns="http://schemas.openxmlformats.org/package/2006/relationships"><Relationship Id="rId2" Target="../media/image6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60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B30F1C-5085-407D-A13C-16C6DA8F689C}"/>
              </a:ext>
            </a:extLst>
          </p:cNvPr>
          <p:cNvSpPr/>
          <p:nvPr/>
        </p:nvSpPr>
        <p:spPr>
          <a:xfrm>
            <a:off x="217714" y="1872343"/>
            <a:ext cx="8694057" cy="45284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4CE3A1-8128-46E7-8066-43CAB1444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BIG DATA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410E69-EF75-4AA0-9155-A1D06741F1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34005"/>
          <a:stretch/>
        </p:blipFill>
        <p:spPr>
          <a:xfrm>
            <a:off x="334655" y="2023494"/>
            <a:ext cx="5558145" cy="422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33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B30F1C-5085-407D-A13C-16C6DA8F689C}"/>
              </a:ext>
            </a:extLst>
          </p:cNvPr>
          <p:cNvSpPr/>
          <p:nvPr/>
        </p:nvSpPr>
        <p:spPr>
          <a:xfrm>
            <a:off x="217714" y="1872343"/>
            <a:ext cx="8694057" cy="45284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4CE3A1-8128-46E7-8066-43CAB1444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BIG DATA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410E69-EF75-4AA0-9155-A1D06741F1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453"/>
          <a:stretch/>
        </p:blipFill>
        <p:spPr>
          <a:xfrm>
            <a:off x="334655" y="2023494"/>
            <a:ext cx="8460175" cy="422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91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4E8C08-35E6-488E-B53C-A23EF9A21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25562"/>
            <a:ext cx="9144000" cy="553243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A24663-1058-4644-B8B4-56641928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BIG DATA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819F9-6C13-4FC9-BB99-488095365C8C}"/>
              </a:ext>
            </a:extLst>
          </p:cNvPr>
          <p:cNvSpPr txBox="1"/>
          <p:nvPr/>
        </p:nvSpPr>
        <p:spPr>
          <a:xfrm>
            <a:off x="0" y="6365556"/>
            <a:ext cx="9144000" cy="492443"/>
          </a:xfrm>
          <a:prstGeom prst="rect">
            <a:avLst/>
          </a:prstGeom>
          <a:solidFill>
            <a:schemeClr val="tx1">
              <a:alpha val="74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6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inundates a business on a day-to-day basis</a:t>
            </a:r>
            <a:endParaRPr lang="en-IN" sz="2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056491"/>
      </p:ext>
    </p:extLst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>
            <a:defPPr>
              <a:defRPr lang="en-US"/>
            </a:defPPr>
            <a:lvl1pPr algn="l" defTabSz="914400" eaLnBrk="1" hangingPunct="1" latinLnBrk="0" marL="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406833-CB7D-4345-B4DD-FD2BCA4FC0F2}"/>
              </a:ext>
            </a:extLst>
          </p:cNvPr>
          <p:cNvPicPr>
            <a:picLocks noChangeAspect="1" noGrp="1"/>
          </p:cNvPicPr>
          <p:nvPr>
            <p:ph idx="4294967295" sz="half"/>
          </p:nvPr>
        </p:nvPicPr>
        <p:blipFill rotWithShape="1">
          <a:blip r:embed="rId2"/>
          <a:srcRect b="2" r="18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F887C-230F-488F-AA7A-6365799F9148}"/>
              </a:ext>
            </a:extLst>
          </p:cNvPr>
          <p:cNvSpPr>
            <a:spLocks noGrp="1"/>
          </p:cNvSpPr>
          <p:nvPr>
            <p:ph idx="4294967295" sz="half"/>
          </p:nvPr>
        </p:nvSpPr>
        <p:spPr>
          <a:xfrm>
            <a:off x="4031212" y="638956"/>
            <a:ext cx="5066675" cy="5580088"/>
          </a:xfrm>
          <a:prstGeom prst="flowChartConnector">
            <a:avLst/>
          </a:prstGeom>
          <a:solidFill>
            <a:schemeClr val="bg1">
              <a:alpha val="84000"/>
            </a:schemeClr>
          </a:solidFill>
        </p:spPr>
        <p:txBody>
          <a:bodyPr anchor="ctr"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dirty="0" lang="en-US" sz="2400">
                <a:latin charset="0" panose="020B0502040204020203" pitchFamily="34" typeface="Bahnschrift"/>
              </a:rPr>
              <a:t>I</a:t>
            </a:r>
            <a:r>
              <a:rPr b="0" dirty="0" i="0" lang="en-US" sz="2400">
                <a:effectLst/>
                <a:latin charset="0" panose="020B0502040204020203" pitchFamily="34" typeface="Bahnschrift"/>
              </a:rPr>
              <a:t>t’s not the amount of data that’s important. </a:t>
            </a:r>
          </a:p>
          <a:p>
            <a:pPr algn="just">
              <a:lnSpc>
                <a:spcPct val="150000"/>
              </a:lnSpc>
            </a:pPr>
            <a:r>
              <a:rPr b="0" dirty="0" i="0" lang="en-US" sz="2400">
                <a:effectLst/>
                <a:latin charset="0" panose="020B0502040204020203" pitchFamily="34" typeface="Bahnschrift"/>
              </a:rPr>
              <a:t>It’s what organizations do with the data that matters. </a:t>
            </a:r>
          </a:p>
          <a:p>
            <a:pPr algn="just">
              <a:lnSpc>
                <a:spcPct val="150000"/>
              </a:lnSpc>
            </a:pPr>
            <a:r>
              <a:rPr b="0" dirty="0" i="0" lang="en-US" sz="2400">
                <a:effectLst/>
                <a:latin charset="0" panose="020B0502040204020203" pitchFamily="34" typeface="Bahnschrift"/>
              </a:rPr>
              <a:t>Big data can be analyzed for insights that lead to better decisions and strategic business moves.</a:t>
            </a:r>
            <a:endParaRPr dirty="0" lang="en-IN" sz="2400">
              <a:latin charset="0" panose="020B0502040204020203" pitchFamily="34" typeface="Bahnschrift"/>
            </a:endParaRPr>
          </a:p>
        </p:txBody>
      </p:sp>
    </p:spTree>
    <p:extLst>
      <p:ext uri="{BB962C8B-B14F-4D97-AF65-F5344CB8AC3E}">
        <p14:creationId xmlns:p14="http://schemas.microsoft.com/office/powerpoint/2010/main" val="2520196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CBF247-C3CE-452B-B540-4597631B5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effectLst/>
              </a:rPr>
              <a:t>Big data is a combination of structured, sem</a:t>
            </a:r>
            <a:r>
              <a:rPr lang="en-US" dirty="0"/>
              <a:t>i-</a:t>
            </a:r>
            <a:r>
              <a:rPr lang="en-US" b="0" i="0" dirty="0">
                <a:effectLst/>
              </a:rPr>
              <a:t> structured and unstructured data collected by organizations that can be mined for information and used in machine learning projects, predictive modeling and other advanced analytics applications.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7D5EA5-3DCA-40C2-988C-57F441FD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BIG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2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926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463354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C11317-DC2B-41AE-B7AA-F4B0BB977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53" y="475663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4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Examples of BIG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E347C3-9936-42D1-80D3-59ED02A64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1491923"/>
            <a:ext cx="2569206" cy="16292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758121D-195A-4D74-97AB-05C989F5F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296" y="1528687"/>
            <a:ext cx="2574993" cy="155572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505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86B2AC-D6F9-4696-9082-56D4D7C5F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37293" y="1472884"/>
            <a:ext cx="2567937" cy="17119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573869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A51821-DA7A-4C9A-BCFF-139B046F2781}"/>
              </a:ext>
            </a:extLst>
          </p:cNvPr>
          <p:cNvSpPr txBox="1"/>
          <p:nvPr/>
        </p:nvSpPr>
        <p:spPr>
          <a:xfrm>
            <a:off x="6178405" y="3508029"/>
            <a:ext cx="2980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New York Stock Exchange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F9497-BAAA-4DC4-81A8-BDD024F483BF}"/>
              </a:ext>
            </a:extLst>
          </p:cNvPr>
          <p:cNvSpPr txBox="1"/>
          <p:nvPr/>
        </p:nvSpPr>
        <p:spPr>
          <a:xfrm>
            <a:off x="0" y="3502662"/>
            <a:ext cx="2980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S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ocial media site </a:t>
            </a: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Facebook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2692B-466F-4CB3-811E-B8E2005B59C5}"/>
              </a:ext>
            </a:extLst>
          </p:cNvPr>
          <p:cNvSpPr txBox="1"/>
          <p:nvPr/>
        </p:nvSpPr>
        <p:spPr>
          <a:xfrm>
            <a:off x="3117956" y="3502662"/>
            <a:ext cx="2976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Single Jet Engine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1346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782E44-A752-43E0-8E32-B72DAABC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i="0" dirty="0">
                <a:effectLst/>
              </a:rPr>
            </a:br>
            <a:r>
              <a:rPr lang="en-IN" b="1" i="0" dirty="0">
                <a:effectLst/>
              </a:rPr>
              <a:t>Characteristics of BIG DATA</a:t>
            </a:r>
            <a:br>
              <a:rPr lang="en-IN" b="1" i="0" dirty="0">
                <a:effectLst/>
              </a:rPr>
            </a:b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627F99-1461-49C6-84BE-2117EB02D639}"/>
              </a:ext>
            </a:extLst>
          </p:cNvPr>
          <p:cNvGrpSpPr/>
          <p:nvPr/>
        </p:nvGrpSpPr>
        <p:grpSpPr>
          <a:xfrm>
            <a:off x="1326629" y="1783829"/>
            <a:ext cx="6490741" cy="4751882"/>
            <a:chOff x="1326629" y="1693888"/>
            <a:chExt cx="6490741" cy="4751882"/>
          </a:xfrm>
        </p:grpSpPr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id="{0759C64A-AC61-4266-8EEC-D31B665562F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02317834"/>
                </p:ext>
              </p:extLst>
            </p:nvPr>
          </p:nvGraphicFramePr>
          <p:xfrm>
            <a:off x="1326629" y="1693888"/>
            <a:ext cx="6490741" cy="475188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0BDF400-C77F-4DEE-99C7-46557B734011}"/>
                </a:ext>
              </a:extLst>
            </p:cNvPr>
            <p:cNvSpPr txBox="1"/>
            <p:nvPr/>
          </p:nvSpPr>
          <p:spPr>
            <a:xfrm>
              <a:off x="3496768" y="3687501"/>
              <a:ext cx="21585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" panose="020B0502040204020203" pitchFamily="34" charset="0"/>
                </a:rPr>
                <a:t>BIG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9937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DDA3E9E-FE20-4B15-995C-FBF7632A4118}"/>
              </a:ext>
            </a:extLst>
          </p:cNvPr>
          <p:cNvSpPr/>
          <p:nvPr/>
        </p:nvSpPr>
        <p:spPr>
          <a:xfrm>
            <a:off x="181819" y="724881"/>
            <a:ext cx="4093336" cy="5468196"/>
          </a:xfrm>
          <a:prstGeom prst="rect">
            <a:avLst/>
          </a:prstGeom>
          <a:solidFill>
            <a:srgbClr val="44525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1BDC4F-5F54-4289-BB1C-67006A127411}"/>
              </a:ext>
            </a:extLst>
          </p:cNvPr>
          <p:cNvSpPr/>
          <p:nvPr/>
        </p:nvSpPr>
        <p:spPr>
          <a:xfrm>
            <a:off x="4868845" y="724881"/>
            <a:ext cx="4093336" cy="54681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F8A87E6-9E1B-4579-B896-0E4C9ACCA7CC}"/>
              </a:ext>
            </a:extLst>
          </p:cNvPr>
          <p:cNvSpPr/>
          <p:nvPr/>
        </p:nvSpPr>
        <p:spPr>
          <a:xfrm>
            <a:off x="3827919" y="934711"/>
            <a:ext cx="197463" cy="19746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4C61157B-9CF1-4AAF-84BE-ADDBC7BCC6F7}"/>
              </a:ext>
            </a:extLst>
          </p:cNvPr>
          <p:cNvSpPr/>
          <p:nvPr/>
        </p:nvSpPr>
        <p:spPr>
          <a:xfrm>
            <a:off x="3827919" y="1486619"/>
            <a:ext cx="197463" cy="19746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3DF9C67C-5715-491A-A963-EA603AE8D5D1}"/>
              </a:ext>
            </a:extLst>
          </p:cNvPr>
          <p:cNvSpPr/>
          <p:nvPr/>
        </p:nvSpPr>
        <p:spPr>
          <a:xfrm>
            <a:off x="3827919" y="2038525"/>
            <a:ext cx="197463" cy="19746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DEE873EE-CA60-4E1B-BEDB-12E1D082C65A}"/>
              </a:ext>
            </a:extLst>
          </p:cNvPr>
          <p:cNvSpPr/>
          <p:nvPr/>
        </p:nvSpPr>
        <p:spPr>
          <a:xfrm>
            <a:off x="3827919" y="2590432"/>
            <a:ext cx="197463" cy="19746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0934FE6A-F5D9-4A1C-A3D4-868A4D28C29A}"/>
              </a:ext>
            </a:extLst>
          </p:cNvPr>
          <p:cNvSpPr/>
          <p:nvPr/>
        </p:nvSpPr>
        <p:spPr>
          <a:xfrm>
            <a:off x="3827919" y="3142339"/>
            <a:ext cx="197463" cy="19746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6C33F9E5-C1C5-43BE-B4BD-AECD807DB639}"/>
              </a:ext>
            </a:extLst>
          </p:cNvPr>
          <p:cNvSpPr/>
          <p:nvPr/>
        </p:nvSpPr>
        <p:spPr>
          <a:xfrm>
            <a:off x="3827919" y="3694246"/>
            <a:ext cx="197463" cy="19746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3BC06BC3-5359-4FFA-B21A-28CD89180E6A}"/>
              </a:ext>
            </a:extLst>
          </p:cNvPr>
          <p:cNvSpPr/>
          <p:nvPr/>
        </p:nvSpPr>
        <p:spPr>
          <a:xfrm>
            <a:off x="3827919" y="4246153"/>
            <a:ext cx="197463" cy="19746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447E5F13-37E8-4BB6-B3F2-A7462809F6F3}"/>
              </a:ext>
            </a:extLst>
          </p:cNvPr>
          <p:cNvSpPr/>
          <p:nvPr/>
        </p:nvSpPr>
        <p:spPr>
          <a:xfrm>
            <a:off x="3827919" y="4798060"/>
            <a:ext cx="197463" cy="19746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EC400C25-5A0D-4DEF-B9E6-530D9912FAB5}"/>
              </a:ext>
            </a:extLst>
          </p:cNvPr>
          <p:cNvSpPr/>
          <p:nvPr/>
        </p:nvSpPr>
        <p:spPr>
          <a:xfrm>
            <a:off x="3827919" y="5349967"/>
            <a:ext cx="197463" cy="19746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4D99BA20-D1B3-4018-91DE-950DACF2255A}"/>
              </a:ext>
            </a:extLst>
          </p:cNvPr>
          <p:cNvSpPr/>
          <p:nvPr/>
        </p:nvSpPr>
        <p:spPr>
          <a:xfrm>
            <a:off x="3827919" y="5901872"/>
            <a:ext cx="197463" cy="19746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4009499-2819-4005-97F8-AE963D54D729}"/>
              </a:ext>
            </a:extLst>
          </p:cNvPr>
          <p:cNvGrpSpPr/>
          <p:nvPr/>
        </p:nvGrpSpPr>
        <p:grpSpPr>
          <a:xfrm>
            <a:off x="5091622" y="934711"/>
            <a:ext cx="197463" cy="5164623"/>
            <a:chOff x="2063750" y="2736850"/>
            <a:chExt cx="88900" cy="2325174"/>
          </a:xfrm>
        </p:grpSpPr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4AB4AC3D-B2AA-4C17-8E4B-4DA101A20459}"/>
                </a:ext>
              </a:extLst>
            </p:cNvPr>
            <p:cNvSpPr/>
            <p:nvPr/>
          </p:nvSpPr>
          <p:spPr>
            <a:xfrm>
              <a:off x="2063750" y="2736850"/>
              <a:ext cx="88900" cy="889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6FAF4E00-B756-405D-9246-6078396A42F1}"/>
                </a:ext>
              </a:extLst>
            </p:cNvPr>
            <p:cNvSpPr/>
            <p:nvPr/>
          </p:nvSpPr>
          <p:spPr>
            <a:xfrm>
              <a:off x="2063750" y="2985325"/>
              <a:ext cx="88900" cy="889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9D64AAC6-0EE3-48EA-8B46-28575996041C}"/>
                </a:ext>
              </a:extLst>
            </p:cNvPr>
            <p:cNvSpPr/>
            <p:nvPr/>
          </p:nvSpPr>
          <p:spPr>
            <a:xfrm>
              <a:off x="2063750" y="3233800"/>
              <a:ext cx="88900" cy="889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237EB0C9-348A-4AE4-941E-7EF8E7FCB25C}"/>
                </a:ext>
              </a:extLst>
            </p:cNvPr>
            <p:cNvSpPr/>
            <p:nvPr/>
          </p:nvSpPr>
          <p:spPr>
            <a:xfrm>
              <a:off x="2063750" y="3482275"/>
              <a:ext cx="88900" cy="889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F69E256B-1357-4176-B834-F86946EDF7C6}"/>
                </a:ext>
              </a:extLst>
            </p:cNvPr>
            <p:cNvSpPr/>
            <p:nvPr/>
          </p:nvSpPr>
          <p:spPr>
            <a:xfrm>
              <a:off x="2063750" y="3730750"/>
              <a:ext cx="88900" cy="889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BA021591-5777-4C61-84CA-4B5050D0D9E2}"/>
                </a:ext>
              </a:extLst>
            </p:cNvPr>
            <p:cNvSpPr/>
            <p:nvPr/>
          </p:nvSpPr>
          <p:spPr>
            <a:xfrm>
              <a:off x="2063750" y="3979225"/>
              <a:ext cx="88900" cy="889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023EE661-7F03-4A48-9AC2-BB74D830DDAB}"/>
                </a:ext>
              </a:extLst>
            </p:cNvPr>
            <p:cNvSpPr/>
            <p:nvPr/>
          </p:nvSpPr>
          <p:spPr>
            <a:xfrm>
              <a:off x="2063750" y="4227700"/>
              <a:ext cx="88900" cy="889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1FFBA695-4FC7-47C1-8E96-8385FF715D85}"/>
                </a:ext>
              </a:extLst>
            </p:cNvPr>
            <p:cNvSpPr/>
            <p:nvPr/>
          </p:nvSpPr>
          <p:spPr>
            <a:xfrm>
              <a:off x="2063750" y="4476175"/>
              <a:ext cx="88900" cy="889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1857D43C-E0EC-47D0-987E-27B964BD4BEE}"/>
                </a:ext>
              </a:extLst>
            </p:cNvPr>
            <p:cNvSpPr/>
            <p:nvPr/>
          </p:nvSpPr>
          <p:spPr>
            <a:xfrm>
              <a:off x="2063750" y="4724650"/>
              <a:ext cx="88900" cy="889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B91796BA-9D8F-45AF-A51B-A40DF359EB58}"/>
                </a:ext>
              </a:extLst>
            </p:cNvPr>
            <p:cNvSpPr/>
            <p:nvPr/>
          </p:nvSpPr>
          <p:spPr>
            <a:xfrm>
              <a:off x="2063750" y="4973124"/>
              <a:ext cx="88900" cy="889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7009D53E-25B3-4B01-8DE4-B61FAE5AE6D3}"/>
              </a:ext>
            </a:extLst>
          </p:cNvPr>
          <p:cNvSpPr/>
          <p:nvPr/>
        </p:nvSpPr>
        <p:spPr>
          <a:xfrm>
            <a:off x="3919599" y="980552"/>
            <a:ext cx="1264114" cy="10155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CC3E408C-C5B4-4AD5-AA8D-658CAAA49BB0}"/>
              </a:ext>
            </a:extLst>
          </p:cNvPr>
          <p:cNvSpPr/>
          <p:nvPr/>
        </p:nvSpPr>
        <p:spPr>
          <a:xfrm>
            <a:off x="3922923" y="1532674"/>
            <a:ext cx="1264114" cy="10155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7E4F4518-52FF-40D8-99B2-4B8B38D87CEA}"/>
              </a:ext>
            </a:extLst>
          </p:cNvPr>
          <p:cNvSpPr/>
          <p:nvPr/>
        </p:nvSpPr>
        <p:spPr>
          <a:xfrm>
            <a:off x="3915915" y="2093539"/>
            <a:ext cx="1264114" cy="10155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4F94F23C-4CFE-4307-8AE5-C63E581FB046}"/>
              </a:ext>
            </a:extLst>
          </p:cNvPr>
          <p:cNvSpPr/>
          <p:nvPr/>
        </p:nvSpPr>
        <p:spPr>
          <a:xfrm>
            <a:off x="3936977" y="2638387"/>
            <a:ext cx="1264114" cy="10155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15A6B73F-B401-4CF7-B04A-7054A5573938}"/>
              </a:ext>
            </a:extLst>
          </p:cNvPr>
          <p:cNvSpPr/>
          <p:nvPr/>
        </p:nvSpPr>
        <p:spPr>
          <a:xfrm>
            <a:off x="3936566" y="3180417"/>
            <a:ext cx="1264114" cy="10155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5DF0EE18-0AD4-4DF4-BC1B-3F1EB8E046FC}"/>
              </a:ext>
            </a:extLst>
          </p:cNvPr>
          <p:cNvSpPr/>
          <p:nvPr/>
        </p:nvSpPr>
        <p:spPr>
          <a:xfrm>
            <a:off x="3936563" y="3742201"/>
            <a:ext cx="1264114" cy="10155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A62567C4-C745-443D-8DBE-72FE2A278FE7}"/>
              </a:ext>
            </a:extLst>
          </p:cNvPr>
          <p:cNvSpPr/>
          <p:nvPr/>
        </p:nvSpPr>
        <p:spPr>
          <a:xfrm>
            <a:off x="3909077" y="4305690"/>
            <a:ext cx="1264114" cy="10155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C52803DA-8FE1-411D-B51A-549E6FEFA7AA}"/>
              </a:ext>
            </a:extLst>
          </p:cNvPr>
          <p:cNvSpPr/>
          <p:nvPr/>
        </p:nvSpPr>
        <p:spPr>
          <a:xfrm>
            <a:off x="3909079" y="5401414"/>
            <a:ext cx="1264114" cy="10155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38E849DB-34F4-47D5-AA43-7EA1487B27DD}"/>
              </a:ext>
            </a:extLst>
          </p:cNvPr>
          <p:cNvSpPr/>
          <p:nvPr/>
        </p:nvSpPr>
        <p:spPr>
          <a:xfrm>
            <a:off x="3922401" y="5941740"/>
            <a:ext cx="1264114" cy="10155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65034664-2CED-489B-ABF6-E10138A083A2}"/>
              </a:ext>
            </a:extLst>
          </p:cNvPr>
          <p:cNvSpPr/>
          <p:nvPr/>
        </p:nvSpPr>
        <p:spPr>
          <a:xfrm>
            <a:off x="3926239" y="4842479"/>
            <a:ext cx="1264114" cy="10155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362FFC-175F-4394-A9EA-9E68C0AAA566}"/>
              </a:ext>
            </a:extLst>
          </p:cNvPr>
          <p:cNvSpPr txBox="1"/>
          <p:nvPr/>
        </p:nvSpPr>
        <p:spPr>
          <a:xfrm>
            <a:off x="5422756" y="1052839"/>
            <a:ext cx="3405753" cy="4812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Bahnschrift" panose="020B0502040204020203" pitchFamily="34" charset="0"/>
              </a:rPr>
              <a:t>Amount of data generated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Bahnschrift" panose="020B0502040204020203" pitchFamily="34" charset="0"/>
              </a:rPr>
              <a:t>Online and offline transactions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Bahnschrift" panose="020B0502040204020203" pitchFamily="34" charset="0"/>
              </a:rPr>
              <a:t>In kilobytes or terabytes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Bahnschrift" panose="020B0502040204020203" pitchFamily="34" charset="0"/>
              </a:rPr>
              <a:t>Saved in records, tables, files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E102DA-DE31-4487-96C1-82E4FC84B57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33508" y="1634224"/>
            <a:ext cx="2144507" cy="3521021"/>
          </a:xfrm>
        </p:spPr>
        <p:txBody>
          <a:bodyPr vert="vert270">
            <a:normAutofit/>
          </a:bodyPr>
          <a:lstStyle/>
          <a:p>
            <a:pPr algn="ctr"/>
            <a:r>
              <a:rPr lang="en-US" sz="66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Volume</a:t>
            </a:r>
            <a:endParaRPr lang="en-IN" sz="66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519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DDA3E9E-FE20-4B15-995C-FBF7632A4118}"/>
              </a:ext>
            </a:extLst>
          </p:cNvPr>
          <p:cNvSpPr/>
          <p:nvPr/>
        </p:nvSpPr>
        <p:spPr>
          <a:xfrm>
            <a:off x="181819" y="724881"/>
            <a:ext cx="4093336" cy="5468196"/>
          </a:xfrm>
          <a:prstGeom prst="rect">
            <a:avLst/>
          </a:prstGeom>
          <a:solidFill>
            <a:srgbClr val="44525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1BDC4F-5F54-4289-BB1C-67006A127411}"/>
              </a:ext>
            </a:extLst>
          </p:cNvPr>
          <p:cNvSpPr/>
          <p:nvPr/>
        </p:nvSpPr>
        <p:spPr>
          <a:xfrm>
            <a:off x="4868845" y="724881"/>
            <a:ext cx="4093336" cy="54681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F8A87E6-9E1B-4579-B896-0E4C9ACCA7CC}"/>
              </a:ext>
            </a:extLst>
          </p:cNvPr>
          <p:cNvSpPr/>
          <p:nvPr/>
        </p:nvSpPr>
        <p:spPr>
          <a:xfrm>
            <a:off x="3827919" y="934711"/>
            <a:ext cx="197463" cy="19746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4C61157B-9CF1-4AAF-84BE-ADDBC7BCC6F7}"/>
              </a:ext>
            </a:extLst>
          </p:cNvPr>
          <p:cNvSpPr/>
          <p:nvPr/>
        </p:nvSpPr>
        <p:spPr>
          <a:xfrm>
            <a:off x="3827919" y="1486619"/>
            <a:ext cx="197463" cy="19746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3DF9C67C-5715-491A-A963-EA603AE8D5D1}"/>
              </a:ext>
            </a:extLst>
          </p:cNvPr>
          <p:cNvSpPr/>
          <p:nvPr/>
        </p:nvSpPr>
        <p:spPr>
          <a:xfrm>
            <a:off x="3827919" y="2038525"/>
            <a:ext cx="197463" cy="19746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DEE873EE-CA60-4E1B-BEDB-12E1D082C65A}"/>
              </a:ext>
            </a:extLst>
          </p:cNvPr>
          <p:cNvSpPr/>
          <p:nvPr/>
        </p:nvSpPr>
        <p:spPr>
          <a:xfrm>
            <a:off x="3827919" y="2590432"/>
            <a:ext cx="197463" cy="19746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0934FE6A-F5D9-4A1C-A3D4-868A4D28C29A}"/>
              </a:ext>
            </a:extLst>
          </p:cNvPr>
          <p:cNvSpPr/>
          <p:nvPr/>
        </p:nvSpPr>
        <p:spPr>
          <a:xfrm>
            <a:off x="3827919" y="3142339"/>
            <a:ext cx="197463" cy="19746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6C33F9E5-C1C5-43BE-B4BD-AECD807DB639}"/>
              </a:ext>
            </a:extLst>
          </p:cNvPr>
          <p:cNvSpPr/>
          <p:nvPr/>
        </p:nvSpPr>
        <p:spPr>
          <a:xfrm>
            <a:off x="3827919" y="3694246"/>
            <a:ext cx="197463" cy="19746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3BC06BC3-5359-4FFA-B21A-28CD89180E6A}"/>
              </a:ext>
            </a:extLst>
          </p:cNvPr>
          <p:cNvSpPr/>
          <p:nvPr/>
        </p:nvSpPr>
        <p:spPr>
          <a:xfrm>
            <a:off x="3827919" y="4246153"/>
            <a:ext cx="197463" cy="19746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447E5F13-37E8-4BB6-B3F2-A7462809F6F3}"/>
              </a:ext>
            </a:extLst>
          </p:cNvPr>
          <p:cNvSpPr/>
          <p:nvPr/>
        </p:nvSpPr>
        <p:spPr>
          <a:xfrm>
            <a:off x="3827919" y="4798060"/>
            <a:ext cx="197463" cy="19746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EC400C25-5A0D-4DEF-B9E6-530D9912FAB5}"/>
              </a:ext>
            </a:extLst>
          </p:cNvPr>
          <p:cNvSpPr/>
          <p:nvPr/>
        </p:nvSpPr>
        <p:spPr>
          <a:xfrm>
            <a:off x="3827919" y="5349967"/>
            <a:ext cx="197463" cy="19746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4D99BA20-D1B3-4018-91DE-950DACF2255A}"/>
              </a:ext>
            </a:extLst>
          </p:cNvPr>
          <p:cNvSpPr/>
          <p:nvPr/>
        </p:nvSpPr>
        <p:spPr>
          <a:xfrm>
            <a:off x="3827919" y="5901872"/>
            <a:ext cx="197463" cy="19746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4009499-2819-4005-97F8-AE963D54D729}"/>
              </a:ext>
            </a:extLst>
          </p:cNvPr>
          <p:cNvGrpSpPr/>
          <p:nvPr/>
        </p:nvGrpSpPr>
        <p:grpSpPr>
          <a:xfrm>
            <a:off x="5091622" y="934711"/>
            <a:ext cx="197463" cy="5164623"/>
            <a:chOff x="2063750" y="2736850"/>
            <a:chExt cx="88900" cy="2325174"/>
          </a:xfrm>
        </p:grpSpPr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4AB4AC3D-B2AA-4C17-8E4B-4DA101A20459}"/>
                </a:ext>
              </a:extLst>
            </p:cNvPr>
            <p:cNvSpPr/>
            <p:nvPr/>
          </p:nvSpPr>
          <p:spPr>
            <a:xfrm>
              <a:off x="2063750" y="2736850"/>
              <a:ext cx="88900" cy="889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6FAF4E00-B756-405D-9246-6078396A42F1}"/>
                </a:ext>
              </a:extLst>
            </p:cNvPr>
            <p:cNvSpPr/>
            <p:nvPr/>
          </p:nvSpPr>
          <p:spPr>
            <a:xfrm>
              <a:off x="2063750" y="2985325"/>
              <a:ext cx="88900" cy="889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9D64AAC6-0EE3-48EA-8B46-28575996041C}"/>
                </a:ext>
              </a:extLst>
            </p:cNvPr>
            <p:cNvSpPr/>
            <p:nvPr/>
          </p:nvSpPr>
          <p:spPr>
            <a:xfrm>
              <a:off x="2063750" y="3233800"/>
              <a:ext cx="88900" cy="889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237EB0C9-348A-4AE4-941E-7EF8E7FCB25C}"/>
                </a:ext>
              </a:extLst>
            </p:cNvPr>
            <p:cNvSpPr/>
            <p:nvPr/>
          </p:nvSpPr>
          <p:spPr>
            <a:xfrm>
              <a:off x="2063750" y="3482275"/>
              <a:ext cx="88900" cy="889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F69E256B-1357-4176-B834-F86946EDF7C6}"/>
                </a:ext>
              </a:extLst>
            </p:cNvPr>
            <p:cNvSpPr/>
            <p:nvPr/>
          </p:nvSpPr>
          <p:spPr>
            <a:xfrm>
              <a:off x="2063750" y="3730750"/>
              <a:ext cx="88900" cy="889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BA021591-5777-4C61-84CA-4B5050D0D9E2}"/>
                </a:ext>
              </a:extLst>
            </p:cNvPr>
            <p:cNvSpPr/>
            <p:nvPr/>
          </p:nvSpPr>
          <p:spPr>
            <a:xfrm>
              <a:off x="2063750" y="3979225"/>
              <a:ext cx="88900" cy="889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023EE661-7F03-4A48-9AC2-BB74D830DDAB}"/>
                </a:ext>
              </a:extLst>
            </p:cNvPr>
            <p:cNvSpPr/>
            <p:nvPr/>
          </p:nvSpPr>
          <p:spPr>
            <a:xfrm>
              <a:off x="2063750" y="4227700"/>
              <a:ext cx="88900" cy="889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1FFBA695-4FC7-47C1-8E96-8385FF715D85}"/>
                </a:ext>
              </a:extLst>
            </p:cNvPr>
            <p:cNvSpPr/>
            <p:nvPr/>
          </p:nvSpPr>
          <p:spPr>
            <a:xfrm>
              <a:off x="2063750" y="4476175"/>
              <a:ext cx="88900" cy="889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1857D43C-E0EC-47D0-987E-27B964BD4BEE}"/>
                </a:ext>
              </a:extLst>
            </p:cNvPr>
            <p:cNvSpPr/>
            <p:nvPr/>
          </p:nvSpPr>
          <p:spPr>
            <a:xfrm>
              <a:off x="2063750" y="4724650"/>
              <a:ext cx="88900" cy="889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B91796BA-9D8F-45AF-A51B-A40DF359EB58}"/>
                </a:ext>
              </a:extLst>
            </p:cNvPr>
            <p:cNvSpPr/>
            <p:nvPr/>
          </p:nvSpPr>
          <p:spPr>
            <a:xfrm>
              <a:off x="2063750" y="4973124"/>
              <a:ext cx="88900" cy="889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7009D53E-25B3-4B01-8DE4-B61FAE5AE6D3}"/>
              </a:ext>
            </a:extLst>
          </p:cNvPr>
          <p:cNvSpPr/>
          <p:nvPr/>
        </p:nvSpPr>
        <p:spPr>
          <a:xfrm>
            <a:off x="3919599" y="980552"/>
            <a:ext cx="1264114" cy="10155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CC3E408C-C5B4-4AD5-AA8D-658CAAA49BB0}"/>
              </a:ext>
            </a:extLst>
          </p:cNvPr>
          <p:cNvSpPr/>
          <p:nvPr/>
        </p:nvSpPr>
        <p:spPr>
          <a:xfrm>
            <a:off x="3922923" y="1532674"/>
            <a:ext cx="1264114" cy="10155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7E4F4518-52FF-40D8-99B2-4B8B38D87CEA}"/>
              </a:ext>
            </a:extLst>
          </p:cNvPr>
          <p:cNvSpPr/>
          <p:nvPr/>
        </p:nvSpPr>
        <p:spPr>
          <a:xfrm>
            <a:off x="3915915" y="2093539"/>
            <a:ext cx="1264114" cy="10155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4F94F23C-4CFE-4307-8AE5-C63E581FB046}"/>
              </a:ext>
            </a:extLst>
          </p:cNvPr>
          <p:cNvSpPr/>
          <p:nvPr/>
        </p:nvSpPr>
        <p:spPr>
          <a:xfrm>
            <a:off x="3936977" y="2638387"/>
            <a:ext cx="1264114" cy="10155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15A6B73F-B401-4CF7-B04A-7054A5573938}"/>
              </a:ext>
            </a:extLst>
          </p:cNvPr>
          <p:cNvSpPr/>
          <p:nvPr/>
        </p:nvSpPr>
        <p:spPr>
          <a:xfrm>
            <a:off x="3936566" y="3180417"/>
            <a:ext cx="1264114" cy="10155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5DF0EE18-0AD4-4DF4-BC1B-3F1EB8E046FC}"/>
              </a:ext>
            </a:extLst>
          </p:cNvPr>
          <p:cNvSpPr/>
          <p:nvPr/>
        </p:nvSpPr>
        <p:spPr>
          <a:xfrm>
            <a:off x="3936563" y="3742201"/>
            <a:ext cx="1264114" cy="10155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A62567C4-C745-443D-8DBE-72FE2A278FE7}"/>
              </a:ext>
            </a:extLst>
          </p:cNvPr>
          <p:cNvSpPr/>
          <p:nvPr/>
        </p:nvSpPr>
        <p:spPr>
          <a:xfrm>
            <a:off x="3909077" y="4305690"/>
            <a:ext cx="1264114" cy="10155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C52803DA-8FE1-411D-B51A-549E6FEFA7AA}"/>
              </a:ext>
            </a:extLst>
          </p:cNvPr>
          <p:cNvSpPr/>
          <p:nvPr/>
        </p:nvSpPr>
        <p:spPr>
          <a:xfrm>
            <a:off x="3909079" y="5401414"/>
            <a:ext cx="1264114" cy="10155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38E849DB-34F4-47D5-AA43-7EA1487B27DD}"/>
              </a:ext>
            </a:extLst>
          </p:cNvPr>
          <p:cNvSpPr/>
          <p:nvPr/>
        </p:nvSpPr>
        <p:spPr>
          <a:xfrm>
            <a:off x="3922401" y="5941740"/>
            <a:ext cx="1264114" cy="10155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65034664-2CED-489B-ABF6-E10138A083A2}"/>
              </a:ext>
            </a:extLst>
          </p:cNvPr>
          <p:cNvSpPr/>
          <p:nvPr/>
        </p:nvSpPr>
        <p:spPr>
          <a:xfrm>
            <a:off x="3926239" y="4842479"/>
            <a:ext cx="1264114" cy="10155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362FFC-175F-4394-A9EA-9E68C0AAA566}"/>
              </a:ext>
            </a:extLst>
          </p:cNvPr>
          <p:cNvSpPr txBox="1"/>
          <p:nvPr/>
        </p:nvSpPr>
        <p:spPr>
          <a:xfrm>
            <a:off x="5437398" y="1234361"/>
            <a:ext cx="3376469" cy="4449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Speed of generating data.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Generated in real-time.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Online and offline data.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In streams, batch or bits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E102DA-DE31-4487-96C1-82E4FC84B57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32616" y="1624664"/>
            <a:ext cx="2144507" cy="3668627"/>
          </a:xfrm>
        </p:spPr>
        <p:txBody>
          <a:bodyPr vert="vert270">
            <a:normAutofit/>
          </a:bodyPr>
          <a:lstStyle/>
          <a:p>
            <a:pPr algn="ctr"/>
            <a:r>
              <a:rPr lang="en-US" sz="66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Velocity</a:t>
            </a:r>
            <a:endParaRPr lang="en-IN" sz="66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73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DDA3E9E-FE20-4B15-995C-FBF7632A4118}"/>
              </a:ext>
            </a:extLst>
          </p:cNvPr>
          <p:cNvSpPr/>
          <p:nvPr/>
        </p:nvSpPr>
        <p:spPr>
          <a:xfrm>
            <a:off x="181819" y="724881"/>
            <a:ext cx="4093336" cy="5468196"/>
          </a:xfrm>
          <a:prstGeom prst="rect">
            <a:avLst/>
          </a:prstGeom>
          <a:solidFill>
            <a:srgbClr val="44525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1BDC4F-5F54-4289-BB1C-67006A127411}"/>
              </a:ext>
            </a:extLst>
          </p:cNvPr>
          <p:cNvSpPr/>
          <p:nvPr/>
        </p:nvSpPr>
        <p:spPr>
          <a:xfrm>
            <a:off x="4868845" y="724881"/>
            <a:ext cx="4093336" cy="54681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F8A87E6-9E1B-4579-B896-0E4C9ACCA7CC}"/>
              </a:ext>
            </a:extLst>
          </p:cNvPr>
          <p:cNvSpPr/>
          <p:nvPr/>
        </p:nvSpPr>
        <p:spPr>
          <a:xfrm>
            <a:off x="3827919" y="934711"/>
            <a:ext cx="197463" cy="19746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4C61157B-9CF1-4AAF-84BE-ADDBC7BCC6F7}"/>
              </a:ext>
            </a:extLst>
          </p:cNvPr>
          <p:cNvSpPr/>
          <p:nvPr/>
        </p:nvSpPr>
        <p:spPr>
          <a:xfrm>
            <a:off x="3827919" y="1486619"/>
            <a:ext cx="197463" cy="19746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3DF9C67C-5715-491A-A963-EA603AE8D5D1}"/>
              </a:ext>
            </a:extLst>
          </p:cNvPr>
          <p:cNvSpPr/>
          <p:nvPr/>
        </p:nvSpPr>
        <p:spPr>
          <a:xfrm>
            <a:off x="3827919" y="2038525"/>
            <a:ext cx="197463" cy="19746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DEE873EE-CA60-4E1B-BEDB-12E1D082C65A}"/>
              </a:ext>
            </a:extLst>
          </p:cNvPr>
          <p:cNvSpPr/>
          <p:nvPr/>
        </p:nvSpPr>
        <p:spPr>
          <a:xfrm>
            <a:off x="3827919" y="2590432"/>
            <a:ext cx="197463" cy="19746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0934FE6A-F5D9-4A1C-A3D4-868A4D28C29A}"/>
              </a:ext>
            </a:extLst>
          </p:cNvPr>
          <p:cNvSpPr/>
          <p:nvPr/>
        </p:nvSpPr>
        <p:spPr>
          <a:xfrm>
            <a:off x="3827919" y="3142339"/>
            <a:ext cx="197463" cy="19746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6C33F9E5-C1C5-43BE-B4BD-AECD807DB639}"/>
              </a:ext>
            </a:extLst>
          </p:cNvPr>
          <p:cNvSpPr/>
          <p:nvPr/>
        </p:nvSpPr>
        <p:spPr>
          <a:xfrm>
            <a:off x="3827919" y="3694246"/>
            <a:ext cx="197463" cy="19746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3BC06BC3-5359-4FFA-B21A-28CD89180E6A}"/>
              </a:ext>
            </a:extLst>
          </p:cNvPr>
          <p:cNvSpPr/>
          <p:nvPr/>
        </p:nvSpPr>
        <p:spPr>
          <a:xfrm>
            <a:off x="3827919" y="4246153"/>
            <a:ext cx="197463" cy="19746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447E5F13-37E8-4BB6-B3F2-A7462809F6F3}"/>
              </a:ext>
            </a:extLst>
          </p:cNvPr>
          <p:cNvSpPr/>
          <p:nvPr/>
        </p:nvSpPr>
        <p:spPr>
          <a:xfrm>
            <a:off x="3827919" y="4798060"/>
            <a:ext cx="197463" cy="19746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EC400C25-5A0D-4DEF-B9E6-530D9912FAB5}"/>
              </a:ext>
            </a:extLst>
          </p:cNvPr>
          <p:cNvSpPr/>
          <p:nvPr/>
        </p:nvSpPr>
        <p:spPr>
          <a:xfrm>
            <a:off x="3827919" y="5349967"/>
            <a:ext cx="197463" cy="19746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4D99BA20-D1B3-4018-91DE-950DACF2255A}"/>
              </a:ext>
            </a:extLst>
          </p:cNvPr>
          <p:cNvSpPr/>
          <p:nvPr/>
        </p:nvSpPr>
        <p:spPr>
          <a:xfrm>
            <a:off x="3827919" y="5901872"/>
            <a:ext cx="197463" cy="19746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4009499-2819-4005-97F8-AE963D54D729}"/>
              </a:ext>
            </a:extLst>
          </p:cNvPr>
          <p:cNvGrpSpPr/>
          <p:nvPr/>
        </p:nvGrpSpPr>
        <p:grpSpPr>
          <a:xfrm>
            <a:off x="5091622" y="934711"/>
            <a:ext cx="197463" cy="5164623"/>
            <a:chOff x="2063750" y="2736850"/>
            <a:chExt cx="88900" cy="2325174"/>
          </a:xfrm>
        </p:grpSpPr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4AB4AC3D-B2AA-4C17-8E4B-4DA101A20459}"/>
                </a:ext>
              </a:extLst>
            </p:cNvPr>
            <p:cNvSpPr/>
            <p:nvPr/>
          </p:nvSpPr>
          <p:spPr>
            <a:xfrm>
              <a:off x="2063750" y="2736850"/>
              <a:ext cx="88900" cy="889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6FAF4E00-B756-405D-9246-6078396A42F1}"/>
                </a:ext>
              </a:extLst>
            </p:cNvPr>
            <p:cNvSpPr/>
            <p:nvPr/>
          </p:nvSpPr>
          <p:spPr>
            <a:xfrm>
              <a:off x="2063750" y="2985325"/>
              <a:ext cx="88900" cy="889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9D64AAC6-0EE3-48EA-8B46-28575996041C}"/>
                </a:ext>
              </a:extLst>
            </p:cNvPr>
            <p:cNvSpPr/>
            <p:nvPr/>
          </p:nvSpPr>
          <p:spPr>
            <a:xfrm>
              <a:off x="2063750" y="3233800"/>
              <a:ext cx="88900" cy="889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237EB0C9-348A-4AE4-941E-7EF8E7FCB25C}"/>
                </a:ext>
              </a:extLst>
            </p:cNvPr>
            <p:cNvSpPr/>
            <p:nvPr/>
          </p:nvSpPr>
          <p:spPr>
            <a:xfrm>
              <a:off x="2063750" y="3482275"/>
              <a:ext cx="88900" cy="889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F69E256B-1357-4176-B834-F86946EDF7C6}"/>
                </a:ext>
              </a:extLst>
            </p:cNvPr>
            <p:cNvSpPr/>
            <p:nvPr/>
          </p:nvSpPr>
          <p:spPr>
            <a:xfrm>
              <a:off x="2063750" y="3730750"/>
              <a:ext cx="88900" cy="889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BA021591-5777-4C61-84CA-4B5050D0D9E2}"/>
                </a:ext>
              </a:extLst>
            </p:cNvPr>
            <p:cNvSpPr/>
            <p:nvPr/>
          </p:nvSpPr>
          <p:spPr>
            <a:xfrm>
              <a:off x="2063750" y="3979225"/>
              <a:ext cx="88900" cy="889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023EE661-7F03-4A48-9AC2-BB74D830DDAB}"/>
                </a:ext>
              </a:extLst>
            </p:cNvPr>
            <p:cNvSpPr/>
            <p:nvPr/>
          </p:nvSpPr>
          <p:spPr>
            <a:xfrm>
              <a:off x="2063750" y="4227700"/>
              <a:ext cx="88900" cy="889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1FFBA695-4FC7-47C1-8E96-8385FF715D85}"/>
                </a:ext>
              </a:extLst>
            </p:cNvPr>
            <p:cNvSpPr/>
            <p:nvPr/>
          </p:nvSpPr>
          <p:spPr>
            <a:xfrm>
              <a:off x="2063750" y="4476175"/>
              <a:ext cx="88900" cy="889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1857D43C-E0EC-47D0-987E-27B964BD4BEE}"/>
                </a:ext>
              </a:extLst>
            </p:cNvPr>
            <p:cNvSpPr/>
            <p:nvPr/>
          </p:nvSpPr>
          <p:spPr>
            <a:xfrm>
              <a:off x="2063750" y="4724650"/>
              <a:ext cx="88900" cy="889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B91796BA-9D8F-45AF-A51B-A40DF359EB58}"/>
                </a:ext>
              </a:extLst>
            </p:cNvPr>
            <p:cNvSpPr/>
            <p:nvPr/>
          </p:nvSpPr>
          <p:spPr>
            <a:xfrm>
              <a:off x="2063750" y="4973124"/>
              <a:ext cx="88900" cy="889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7009D53E-25B3-4B01-8DE4-B61FAE5AE6D3}"/>
              </a:ext>
            </a:extLst>
          </p:cNvPr>
          <p:cNvSpPr/>
          <p:nvPr/>
        </p:nvSpPr>
        <p:spPr>
          <a:xfrm>
            <a:off x="3919599" y="980552"/>
            <a:ext cx="1264114" cy="10155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CC3E408C-C5B4-4AD5-AA8D-658CAAA49BB0}"/>
              </a:ext>
            </a:extLst>
          </p:cNvPr>
          <p:cNvSpPr/>
          <p:nvPr/>
        </p:nvSpPr>
        <p:spPr>
          <a:xfrm>
            <a:off x="3922923" y="1532674"/>
            <a:ext cx="1264114" cy="10155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7E4F4518-52FF-40D8-99B2-4B8B38D87CEA}"/>
              </a:ext>
            </a:extLst>
          </p:cNvPr>
          <p:cNvSpPr/>
          <p:nvPr/>
        </p:nvSpPr>
        <p:spPr>
          <a:xfrm>
            <a:off x="3915915" y="2093539"/>
            <a:ext cx="1264114" cy="10155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4F94F23C-4CFE-4307-8AE5-C63E581FB046}"/>
              </a:ext>
            </a:extLst>
          </p:cNvPr>
          <p:cNvSpPr/>
          <p:nvPr/>
        </p:nvSpPr>
        <p:spPr>
          <a:xfrm>
            <a:off x="3936977" y="2638387"/>
            <a:ext cx="1264114" cy="10155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15A6B73F-B401-4CF7-B04A-7054A5573938}"/>
              </a:ext>
            </a:extLst>
          </p:cNvPr>
          <p:cNvSpPr/>
          <p:nvPr/>
        </p:nvSpPr>
        <p:spPr>
          <a:xfrm>
            <a:off x="3936566" y="3180417"/>
            <a:ext cx="1264114" cy="10155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5DF0EE18-0AD4-4DF4-BC1B-3F1EB8E046FC}"/>
              </a:ext>
            </a:extLst>
          </p:cNvPr>
          <p:cNvSpPr/>
          <p:nvPr/>
        </p:nvSpPr>
        <p:spPr>
          <a:xfrm>
            <a:off x="3936563" y="3742201"/>
            <a:ext cx="1264114" cy="10155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A62567C4-C745-443D-8DBE-72FE2A278FE7}"/>
              </a:ext>
            </a:extLst>
          </p:cNvPr>
          <p:cNvSpPr/>
          <p:nvPr/>
        </p:nvSpPr>
        <p:spPr>
          <a:xfrm>
            <a:off x="3909077" y="4305690"/>
            <a:ext cx="1264114" cy="10155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C52803DA-8FE1-411D-B51A-549E6FEFA7AA}"/>
              </a:ext>
            </a:extLst>
          </p:cNvPr>
          <p:cNvSpPr/>
          <p:nvPr/>
        </p:nvSpPr>
        <p:spPr>
          <a:xfrm>
            <a:off x="3909079" y="5401414"/>
            <a:ext cx="1264114" cy="10155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38E849DB-34F4-47D5-AA43-7EA1487B27DD}"/>
              </a:ext>
            </a:extLst>
          </p:cNvPr>
          <p:cNvSpPr/>
          <p:nvPr/>
        </p:nvSpPr>
        <p:spPr>
          <a:xfrm>
            <a:off x="3922401" y="5941740"/>
            <a:ext cx="1264114" cy="10155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65034664-2CED-489B-ABF6-E10138A083A2}"/>
              </a:ext>
            </a:extLst>
          </p:cNvPr>
          <p:cNvSpPr/>
          <p:nvPr/>
        </p:nvSpPr>
        <p:spPr>
          <a:xfrm>
            <a:off x="3926239" y="4842479"/>
            <a:ext cx="1264114" cy="10155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362FFC-175F-4394-A9EA-9E68C0AAA566}"/>
              </a:ext>
            </a:extLst>
          </p:cNvPr>
          <p:cNvSpPr txBox="1"/>
          <p:nvPr/>
        </p:nvSpPr>
        <p:spPr>
          <a:xfrm>
            <a:off x="5437398" y="1234361"/>
            <a:ext cx="3376469" cy="4449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Structured and unstructured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Online images &amp; videos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Human generated – texts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Machine generated - readings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E102DA-DE31-4487-96C1-82E4FC84B57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32616" y="1624664"/>
            <a:ext cx="2144507" cy="3668627"/>
          </a:xfrm>
        </p:spPr>
        <p:txBody>
          <a:bodyPr vert="vert270">
            <a:normAutofit/>
          </a:bodyPr>
          <a:lstStyle/>
          <a:p>
            <a:pPr algn="ctr"/>
            <a:r>
              <a:rPr lang="en-US" sz="66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Variety</a:t>
            </a:r>
            <a:endParaRPr lang="en-IN" sz="66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42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D9C0B-6FD1-4FB9-A1DD-A4626C9E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350" y="2818150"/>
            <a:ext cx="7830800" cy="3773150"/>
          </a:xfrm>
        </p:spPr>
        <p:txBody>
          <a:bodyPr/>
          <a:lstStyle/>
          <a:p>
            <a:pPr algn="just"/>
            <a:r>
              <a:rPr lang="en-US" dirty="0"/>
              <a:t>understand what is BIG DATA,</a:t>
            </a:r>
          </a:p>
          <a:p>
            <a:pPr algn="just"/>
            <a:r>
              <a:rPr lang="en-US" dirty="0"/>
              <a:t>know the characteristics of BIG DATA,</a:t>
            </a:r>
          </a:p>
          <a:p>
            <a:pPr algn="just"/>
            <a:r>
              <a:rPr lang="en-US" dirty="0"/>
              <a:t>explore benefits of BIG DATA,</a:t>
            </a:r>
          </a:p>
          <a:p>
            <a:pPr algn="just"/>
            <a:r>
              <a:rPr lang="en-US" dirty="0"/>
              <a:t>understand importance of BIG DATA.</a:t>
            </a:r>
          </a:p>
        </p:txBody>
      </p:sp>
    </p:spTree>
    <p:extLst>
      <p:ext uri="{BB962C8B-B14F-4D97-AF65-F5344CB8AC3E}">
        <p14:creationId xmlns:p14="http://schemas.microsoft.com/office/powerpoint/2010/main" val="2497399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67E50A-149D-4CB2-856E-499F56422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Businesses can utilize outside intelligence while taking decisions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>
                    <a:lumMod val="75000"/>
                  </a:schemeClr>
                </a:solidFill>
                <a:effectLst/>
              </a:rPr>
              <a:t>Improved customer service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>
                    <a:lumMod val="75000"/>
                  </a:schemeClr>
                </a:solidFill>
                <a:effectLst/>
              </a:rPr>
              <a:t>Early identification of risk to the product/services, if any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>
                    <a:lumMod val="75000"/>
                  </a:schemeClr>
                </a:solidFill>
                <a:effectLst/>
              </a:rPr>
              <a:t>Better operational efficiency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B42DD7-CFDA-46C9-9D18-6876BCAE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i="0" dirty="0">
                <a:effectLst/>
              </a:rPr>
            </a:br>
            <a:r>
              <a:rPr lang="en-US" i="0" dirty="0">
                <a:effectLst/>
              </a:rPr>
              <a:t>Benefits of Big Data Processing</a:t>
            </a:r>
            <a:br>
              <a:rPr lang="en-US" b="1" i="0" dirty="0"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755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67E50A-149D-4CB2-856E-499F56422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>
                    <a:lumMod val="75000"/>
                  </a:schemeClr>
                </a:solidFill>
                <a:effectLst/>
              </a:rPr>
              <a:t>Businesses can utilize outside intelligence while taking decisions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Improved customer service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>
                    <a:lumMod val="75000"/>
                  </a:schemeClr>
                </a:solidFill>
                <a:effectLst/>
              </a:rPr>
              <a:t>Early identification of risk to the product/services, if any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>
                    <a:lumMod val="75000"/>
                  </a:schemeClr>
                </a:solidFill>
                <a:effectLst/>
              </a:rPr>
              <a:t>Better operational efficiency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B42DD7-CFDA-46C9-9D18-6876BCAE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i="0" dirty="0">
                <a:effectLst/>
              </a:rPr>
            </a:br>
            <a:r>
              <a:rPr lang="en-US" i="0" dirty="0">
                <a:effectLst/>
              </a:rPr>
              <a:t>Benefits of Big Data Processing</a:t>
            </a:r>
            <a:br>
              <a:rPr lang="en-US" b="1" i="0" dirty="0"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681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67E50A-149D-4CB2-856E-499F56422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>
                    <a:lumMod val="75000"/>
                  </a:schemeClr>
                </a:solidFill>
                <a:effectLst/>
              </a:rPr>
              <a:t>Businesses can utilize outside intelligence while taking decisions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>
                    <a:lumMod val="75000"/>
                  </a:schemeClr>
                </a:solidFill>
                <a:effectLst/>
              </a:rPr>
              <a:t>Improved customer service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Early identification of risk to the product/services, if any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>
                    <a:lumMod val="75000"/>
                  </a:schemeClr>
                </a:solidFill>
                <a:effectLst/>
              </a:rPr>
              <a:t>Better operational efficiency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B42DD7-CFDA-46C9-9D18-6876BCAE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i="0" dirty="0">
                <a:effectLst/>
              </a:rPr>
            </a:br>
            <a:r>
              <a:rPr lang="en-US" i="0" dirty="0">
                <a:effectLst/>
              </a:rPr>
              <a:t>Benefits of Big Data Processing</a:t>
            </a:r>
            <a:br>
              <a:rPr lang="en-US" b="1" i="0" dirty="0"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01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67E50A-149D-4CB2-856E-499F56422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>
                    <a:lumMod val="75000"/>
                  </a:schemeClr>
                </a:solidFill>
                <a:effectLst/>
              </a:rPr>
              <a:t>Businesses can utilize outside intelligence while taking decisions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>
                    <a:lumMod val="75000"/>
                  </a:schemeClr>
                </a:solidFill>
                <a:effectLst/>
              </a:rPr>
              <a:t>Improved customer service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>
                    <a:lumMod val="75000"/>
                  </a:schemeClr>
                </a:solidFill>
                <a:effectLst/>
              </a:rPr>
              <a:t>Early identification of risk to the product/services, if any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Better operational efficiency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B42DD7-CFDA-46C9-9D18-6876BCAE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i="0" dirty="0">
                <a:effectLst/>
              </a:rPr>
            </a:br>
            <a:r>
              <a:rPr lang="en-US" i="0" dirty="0">
                <a:effectLst/>
              </a:rPr>
              <a:t>Benefits of Big Data Processing</a:t>
            </a:r>
            <a:br>
              <a:rPr lang="en-US" b="1" i="0" dirty="0"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4605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CC0FA5-56AC-41FC-B675-C17D081F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2" y="1354262"/>
            <a:ext cx="8596088" cy="5282321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IN" sz="2400" i="0" dirty="0">
                <a:effectLst/>
              </a:rPr>
              <a:t>Cost Savings </a:t>
            </a:r>
          </a:p>
          <a:p>
            <a:pPr algn="just">
              <a:spcBef>
                <a:spcPts val="0"/>
              </a:spcBef>
            </a:pPr>
            <a:r>
              <a:rPr lang="en-IN" sz="2400" i="0" dirty="0">
                <a:solidFill>
                  <a:schemeClr val="bg1">
                    <a:lumMod val="75000"/>
                  </a:schemeClr>
                </a:solidFill>
                <a:effectLst/>
              </a:rPr>
              <a:t>Time Reductions</a:t>
            </a:r>
            <a:endParaRPr lang="en-IN" sz="2400" dirty="0">
              <a:solidFill>
                <a:schemeClr val="bg1">
                  <a:lumMod val="75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IN" sz="2400" i="0" dirty="0">
                <a:solidFill>
                  <a:schemeClr val="bg1">
                    <a:lumMod val="75000"/>
                  </a:schemeClr>
                </a:solidFill>
                <a:effectLst/>
              </a:rPr>
              <a:t>Understand the market conditions</a:t>
            </a:r>
          </a:p>
          <a:p>
            <a:pPr algn="just">
              <a:spcBef>
                <a:spcPts val="0"/>
              </a:spcBef>
            </a:pPr>
            <a:r>
              <a:rPr lang="en-IN" sz="2400" dirty="0">
                <a:solidFill>
                  <a:schemeClr val="bg1">
                    <a:lumMod val="75000"/>
                  </a:schemeClr>
                </a:solidFill>
              </a:rPr>
              <a:t>Social media </a:t>
            </a:r>
            <a:r>
              <a:rPr lang="en-IN" sz="2400" dirty="0" err="1">
                <a:solidFill>
                  <a:schemeClr val="bg1">
                    <a:lumMod val="75000"/>
                  </a:schemeClr>
                </a:solidFill>
              </a:rPr>
              <a:t>listenings</a:t>
            </a:r>
            <a:endParaRPr lang="en-IN" sz="2400" dirty="0">
              <a:solidFill>
                <a:schemeClr val="bg1">
                  <a:lumMod val="75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sz="2400" i="0" dirty="0">
                <a:solidFill>
                  <a:schemeClr val="bg1">
                    <a:lumMod val="75000"/>
                  </a:schemeClr>
                </a:solidFill>
                <a:effectLst/>
              </a:rPr>
              <a:t>Using Big Data Analytics to Boost Customer Acquisition and Retention</a:t>
            </a:r>
            <a:endParaRPr lang="en-IN" sz="2400" i="0" dirty="0">
              <a:solidFill>
                <a:schemeClr val="bg1">
                  <a:lumMod val="75000"/>
                </a:schemeClr>
              </a:solidFill>
              <a:effectLst/>
            </a:endParaRPr>
          </a:p>
          <a:p>
            <a:pPr algn="just">
              <a:spcBef>
                <a:spcPts val="0"/>
              </a:spcBef>
            </a:pPr>
            <a:r>
              <a:rPr lang="en-US" sz="2400" i="0" dirty="0">
                <a:solidFill>
                  <a:schemeClr val="bg1">
                    <a:lumMod val="75000"/>
                  </a:schemeClr>
                </a:solidFill>
                <a:effectLst/>
              </a:rPr>
              <a:t>Using Big Data Analytics to Solve Advertisers Problem and Offer Marketing Insights</a:t>
            </a:r>
            <a:endParaRPr lang="en-IN" sz="2400" dirty="0">
              <a:solidFill>
                <a:schemeClr val="bg1">
                  <a:lumMod val="75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sz="2400" i="0" dirty="0">
                <a:solidFill>
                  <a:schemeClr val="bg1">
                    <a:lumMod val="75000"/>
                  </a:schemeClr>
                </a:solidFill>
                <a:effectLst/>
              </a:rPr>
              <a:t>Big Data Analytics As a Driver of Innovations and Product Development</a:t>
            </a:r>
            <a:endParaRPr lang="en-IN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152BF0-856F-4568-946D-8E5A69CF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dirty="0"/>
            </a:br>
            <a:r>
              <a:rPr lang="en-US" dirty="0"/>
              <a:t>Why is Big Data Important ?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5542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CC0FA5-56AC-41FC-B675-C17D081F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2" y="1354262"/>
            <a:ext cx="8596088" cy="5282321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IN" sz="2400" dirty="0">
                <a:solidFill>
                  <a:schemeClr val="bg1">
                    <a:lumMod val="75000"/>
                  </a:schemeClr>
                </a:solidFill>
              </a:rPr>
              <a:t>Cost Savings </a:t>
            </a:r>
          </a:p>
          <a:p>
            <a:pPr algn="just">
              <a:spcBef>
                <a:spcPts val="0"/>
              </a:spcBef>
            </a:pPr>
            <a:r>
              <a:rPr lang="en-IN" sz="2400" i="0" dirty="0">
                <a:effectLst/>
              </a:rPr>
              <a:t>Time Reductions</a:t>
            </a:r>
            <a:endParaRPr lang="en-IN" sz="2400" dirty="0"/>
          </a:p>
          <a:p>
            <a:pPr algn="just">
              <a:spcBef>
                <a:spcPts val="0"/>
              </a:spcBef>
            </a:pPr>
            <a:r>
              <a:rPr lang="en-IN" sz="2400" dirty="0">
                <a:solidFill>
                  <a:schemeClr val="bg1">
                    <a:lumMod val="75000"/>
                  </a:schemeClr>
                </a:solidFill>
              </a:rPr>
              <a:t>Understand the market conditions</a:t>
            </a:r>
          </a:p>
          <a:p>
            <a:pPr algn="just">
              <a:spcBef>
                <a:spcPts val="0"/>
              </a:spcBef>
            </a:pPr>
            <a:r>
              <a:rPr lang="en-IN" sz="2400" dirty="0">
                <a:solidFill>
                  <a:schemeClr val="bg1">
                    <a:lumMod val="75000"/>
                  </a:schemeClr>
                </a:solidFill>
              </a:rPr>
              <a:t>Social media </a:t>
            </a:r>
            <a:r>
              <a:rPr lang="en-IN" sz="2400" dirty="0" err="1">
                <a:solidFill>
                  <a:schemeClr val="bg1">
                    <a:lumMod val="75000"/>
                  </a:schemeClr>
                </a:solidFill>
              </a:rPr>
              <a:t>listenings</a:t>
            </a:r>
            <a:endParaRPr lang="en-IN" sz="2400" dirty="0">
              <a:solidFill>
                <a:schemeClr val="bg1">
                  <a:lumMod val="75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Using Big Data Analytics to Boost Customer Acquisition and Retention</a:t>
            </a:r>
            <a:endParaRPr lang="en-IN" sz="2400" dirty="0">
              <a:solidFill>
                <a:schemeClr val="bg1">
                  <a:lumMod val="75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Using Big Data Analytics to Solve Advertisers Problem and Offer Marketing Insights</a:t>
            </a:r>
            <a:endParaRPr lang="en-IN" sz="2400" dirty="0">
              <a:solidFill>
                <a:schemeClr val="bg1">
                  <a:lumMod val="75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Big Data Analytics As a Driver of Innovations and Product Development</a:t>
            </a:r>
            <a:endParaRPr lang="en-IN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152BF0-856F-4568-946D-8E5A69CF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dirty="0"/>
            </a:br>
            <a:r>
              <a:rPr lang="en-US" dirty="0"/>
              <a:t>Why is Big Data Important ?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334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CC0FA5-56AC-41FC-B675-C17D081F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2" y="1354262"/>
            <a:ext cx="8596088" cy="5282321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IN" sz="2400" dirty="0">
                <a:solidFill>
                  <a:schemeClr val="bg1">
                    <a:lumMod val="75000"/>
                  </a:schemeClr>
                </a:solidFill>
              </a:rPr>
              <a:t>Cost Savings </a:t>
            </a:r>
          </a:p>
          <a:p>
            <a:pPr algn="just">
              <a:spcBef>
                <a:spcPts val="0"/>
              </a:spcBef>
            </a:pPr>
            <a:r>
              <a:rPr lang="en-IN" sz="2400" dirty="0">
                <a:solidFill>
                  <a:schemeClr val="bg1">
                    <a:lumMod val="75000"/>
                  </a:schemeClr>
                </a:solidFill>
              </a:rPr>
              <a:t>Time Reductions</a:t>
            </a:r>
          </a:p>
          <a:p>
            <a:pPr algn="just">
              <a:spcBef>
                <a:spcPts val="0"/>
              </a:spcBef>
            </a:pPr>
            <a:r>
              <a:rPr lang="en-IN" sz="2400" i="0" dirty="0">
                <a:effectLst/>
              </a:rPr>
              <a:t>Understand the market conditions</a:t>
            </a:r>
          </a:p>
          <a:p>
            <a:pPr algn="just">
              <a:spcBef>
                <a:spcPts val="0"/>
              </a:spcBef>
            </a:pPr>
            <a:r>
              <a:rPr lang="en-IN" sz="2400" dirty="0">
                <a:solidFill>
                  <a:schemeClr val="bg1">
                    <a:lumMod val="75000"/>
                  </a:schemeClr>
                </a:solidFill>
              </a:rPr>
              <a:t>Social media </a:t>
            </a:r>
            <a:r>
              <a:rPr lang="en-IN" sz="2400" dirty="0" err="1">
                <a:solidFill>
                  <a:schemeClr val="bg1">
                    <a:lumMod val="75000"/>
                  </a:schemeClr>
                </a:solidFill>
              </a:rPr>
              <a:t>listenings</a:t>
            </a:r>
            <a:endParaRPr lang="en-IN" sz="2400" dirty="0">
              <a:solidFill>
                <a:schemeClr val="bg1">
                  <a:lumMod val="75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Using Big Data Analytics to Boost Customer Acquisition and Retention</a:t>
            </a:r>
            <a:endParaRPr lang="en-IN" sz="2400" dirty="0">
              <a:solidFill>
                <a:schemeClr val="bg1">
                  <a:lumMod val="75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Using Big Data Analytics to Solve Advertisers Problem and Offer Marketing Insights</a:t>
            </a:r>
            <a:endParaRPr lang="en-IN" sz="2400" dirty="0">
              <a:solidFill>
                <a:schemeClr val="bg1">
                  <a:lumMod val="75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Big Data Analytics As a Driver of Innovations and Product Development</a:t>
            </a:r>
            <a:endParaRPr lang="en-IN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152BF0-856F-4568-946D-8E5A69CF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dirty="0"/>
            </a:br>
            <a:r>
              <a:rPr lang="en-US" dirty="0"/>
              <a:t>Why is Big Data Important ?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4068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CC0FA5-56AC-41FC-B675-C17D081F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2" y="1354262"/>
            <a:ext cx="8596088" cy="5282321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IN" sz="2400" dirty="0">
                <a:solidFill>
                  <a:schemeClr val="bg1">
                    <a:lumMod val="75000"/>
                  </a:schemeClr>
                </a:solidFill>
              </a:rPr>
              <a:t>Cost Savings </a:t>
            </a:r>
          </a:p>
          <a:p>
            <a:pPr algn="just">
              <a:spcBef>
                <a:spcPts val="0"/>
              </a:spcBef>
            </a:pPr>
            <a:r>
              <a:rPr lang="en-IN" sz="2400" dirty="0">
                <a:solidFill>
                  <a:schemeClr val="bg1">
                    <a:lumMod val="75000"/>
                  </a:schemeClr>
                </a:solidFill>
              </a:rPr>
              <a:t>Time Reductions</a:t>
            </a:r>
          </a:p>
          <a:p>
            <a:pPr algn="just">
              <a:spcBef>
                <a:spcPts val="0"/>
              </a:spcBef>
            </a:pPr>
            <a:r>
              <a:rPr lang="en-IN" sz="2400" dirty="0">
                <a:solidFill>
                  <a:schemeClr val="bg1">
                    <a:lumMod val="75000"/>
                  </a:schemeClr>
                </a:solidFill>
              </a:rPr>
              <a:t>Understand the market conditions</a:t>
            </a:r>
          </a:p>
          <a:p>
            <a:pPr algn="just">
              <a:spcBef>
                <a:spcPts val="0"/>
              </a:spcBef>
            </a:pPr>
            <a:r>
              <a:rPr lang="en-IN" sz="2400" dirty="0"/>
              <a:t>Social media </a:t>
            </a:r>
            <a:r>
              <a:rPr lang="en-IN" sz="2400" dirty="0" err="1"/>
              <a:t>listenings</a:t>
            </a:r>
            <a:endParaRPr lang="en-IN" sz="2400" dirty="0"/>
          </a:p>
          <a:p>
            <a:pPr algn="just"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Using Big Data Analytics to Boost Customer Acquisition and Retention</a:t>
            </a:r>
            <a:endParaRPr lang="en-IN" sz="2400" dirty="0">
              <a:solidFill>
                <a:schemeClr val="bg1">
                  <a:lumMod val="75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Using Big Data Analytics to Solve Advertisers Problem and Offer Marketing Insights</a:t>
            </a:r>
            <a:endParaRPr lang="en-IN" sz="2400" dirty="0">
              <a:solidFill>
                <a:schemeClr val="bg1">
                  <a:lumMod val="75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Big Data Analytics As a Driver of Innovations and Product Development</a:t>
            </a:r>
            <a:endParaRPr lang="en-IN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152BF0-856F-4568-946D-8E5A69CF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dirty="0"/>
            </a:br>
            <a:r>
              <a:rPr lang="en-US" dirty="0"/>
              <a:t>Why is Big Data Important ?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0907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CC0FA5-56AC-41FC-B675-C17D081F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2" y="1354262"/>
            <a:ext cx="8596088" cy="5282321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IN" sz="2400" dirty="0">
                <a:solidFill>
                  <a:schemeClr val="bg1">
                    <a:lumMod val="75000"/>
                  </a:schemeClr>
                </a:solidFill>
              </a:rPr>
              <a:t>Cost Savings </a:t>
            </a:r>
          </a:p>
          <a:p>
            <a:pPr algn="just">
              <a:spcBef>
                <a:spcPts val="0"/>
              </a:spcBef>
            </a:pPr>
            <a:r>
              <a:rPr lang="en-IN" sz="2400" dirty="0">
                <a:solidFill>
                  <a:schemeClr val="bg1">
                    <a:lumMod val="75000"/>
                  </a:schemeClr>
                </a:solidFill>
              </a:rPr>
              <a:t>Time Reductions</a:t>
            </a:r>
          </a:p>
          <a:p>
            <a:pPr algn="just">
              <a:spcBef>
                <a:spcPts val="0"/>
              </a:spcBef>
            </a:pPr>
            <a:r>
              <a:rPr lang="en-IN" sz="2400" dirty="0">
                <a:solidFill>
                  <a:schemeClr val="bg1">
                    <a:lumMod val="75000"/>
                  </a:schemeClr>
                </a:solidFill>
              </a:rPr>
              <a:t>Understand the market conditions</a:t>
            </a:r>
          </a:p>
          <a:p>
            <a:pPr algn="just">
              <a:spcBef>
                <a:spcPts val="0"/>
              </a:spcBef>
            </a:pPr>
            <a:r>
              <a:rPr lang="en-IN" sz="2400" dirty="0">
                <a:solidFill>
                  <a:schemeClr val="bg1">
                    <a:lumMod val="75000"/>
                  </a:schemeClr>
                </a:solidFill>
              </a:rPr>
              <a:t>Social media </a:t>
            </a:r>
            <a:r>
              <a:rPr lang="en-IN" sz="2400" dirty="0" err="1">
                <a:solidFill>
                  <a:schemeClr val="bg1">
                    <a:lumMod val="75000"/>
                  </a:schemeClr>
                </a:solidFill>
              </a:rPr>
              <a:t>listenings</a:t>
            </a:r>
            <a:endParaRPr lang="en-IN" sz="2400" dirty="0">
              <a:solidFill>
                <a:schemeClr val="bg1">
                  <a:lumMod val="75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sz="2400" i="0" dirty="0">
                <a:effectLst/>
              </a:rPr>
              <a:t>Using Big Data Analytics to Boost Customer Acquisition and Retention</a:t>
            </a:r>
            <a:endParaRPr lang="en-IN" sz="2400" i="0" dirty="0">
              <a:effectLst/>
            </a:endParaRPr>
          </a:p>
          <a:p>
            <a:pPr algn="just"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Using Big Data Analytics to Solve Advertisers Problem and Offer Marketing Insights</a:t>
            </a:r>
            <a:endParaRPr lang="en-IN" sz="2400" dirty="0">
              <a:solidFill>
                <a:schemeClr val="bg1">
                  <a:lumMod val="75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Big Data Analytics As a Driver of Innovations and Product Development</a:t>
            </a:r>
            <a:endParaRPr lang="en-IN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152BF0-856F-4568-946D-8E5A69CF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dirty="0"/>
            </a:br>
            <a:r>
              <a:rPr lang="en-US" dirty="0"/>
              <a:t>Why is Big Data Important ?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2051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CC0FA5-56AC-41FC-B675-C17D081F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2" y="1354262"/>
            <a:ext cx="8596088" cy="5282321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IN" sz="2400" dirty="0">
                <a:solidFill>
                  <a:schemeClr val="bg1">
                    <a:lumMod val="75000"/>
                  </a:schemeClr>
                </a:solidFill>
              </a:rPr>
              <a:t>Cost Savings </a:t>
            </a:r>
          </a:p>
          <a:p>
            <a:pPr algn="just">
              <a:spcBef>
                <a:spcPts val="0"/>
              </a:spcBef>
            </a:pPr>
            <a:r>
              <a:rPr lang="en-IN" sz="2400" dirty="0">
                <a:solidFill>
                  <a:schemeClr val="bg1">
                    <a:lumMod val="75000"/>
                  </a:schemeClr>
                </a:solidFill>
              </a:rPr>
              <a:t>Time Reductions</a:t>
            </a:r>
          </a:p>
          <a:p>
            <a:pPr algn="just">
              <a:spcBef>
                <a:spcPts val="0"/>
              </a:spcBef>
            </a:pPr>
            <a:r>
              <a:rPr lang="en-IN" sz="2400" dirty="0">
                <a:solidFill>
                  <a:schemeClr val="bg1">
                    <a:lumMod val="75000"/>
                  </a:schemeClr>
                </a:solidFill>
              </a:rPr>
              <a:t>Understand the market conditions</a:t>
            </a:r>
          </a:p>
          <a:p>
            <a:pPr algn="just">
              <a:spcBef>
                <a:spcPts val="0"/>
              </a:spcBef>
            </a:pPr>
            <a:r>
              <a:rPr lang="en-IN" sz="2400" dirty="0">
                <a:solidFill>
                  <a:schemeClr val="bg1">
                    <a:lumMod val="75000"/>
                  </a:schemeClr>
                </a:solidFill>
              </a:rPr>
              <a:t>Social media </a:t>
            </a:r>
            <a:r>
              <a:rPr lang="en-IN" sz="2400" dirty="0" err="1">
                <a:solidFill>
                  <a:schemeClr val="bg1">
                    <a:lumMod val="75000"/>
                  </a:schemeClr>
                </a:solidFill>
              </a:rPr>
              <a:t>listenings</a:t>
            </a:r>
            <a:endParaRPr lang="en-IN" sz="2400" dirty="0">
              <a:solidFill>
                <a:schemeClr val="bg1">
                  <a:lumMod val="75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Using Big Data Analytics to Boost Customer Acquisition and Retention</a:t>
            </a:r>
            <a:endParaRPr lang="en-IN" sz="2400" dirty="0">
              <a:solidFill>
                <a:schemeClr val="bg1">
                  <a:lumMod val="75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sz="2400" i="0" dirty="0">
                <a:effectLst/>
              </a:rPr>
              <a:t>Using Big Data Analytics to Solve Advertisers Problem and Offer Marketing Insights</a:t>
            </a:r>
            <a:endParaRPr lang="en-IN" sz="2400" dirty="0"/>
          </a:p>
          <a:p>
            <a:pPr algn="just"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Big Data Analytics As a Driver of Innovations and Product Development</a:t>
            </a:r>
            <a:endParaRPr lang="en-IN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152BF0-856F-4568-946D-8E5A69CF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dirty="0"/>
            </a:br>
            <a:r>
              <a:rPr lang="en-US" dirty="0"/>
              <a:t>Why is Big Data Important ?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437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4D14-8BAF-4958-B0D6-EC9E01617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990" y="2816271"/>
            <a:ext cx="9158400" cy="1190274"/>
          </a:xfrm>
          <a:solidFill>
            <a:srgbClr val="44525A"/>
          </a:solidFill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What is BIG DATA?</a:t>
            </a:r>
            <a:endParaRPr lang="en-IN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4436E4-FF9B-4F35-87E7-C84CAC51BBD4}"/>
              </a:ext>
            </a:extLst>
          </p:cNvPr>
          <p:cNvCxnSpPr>
            <a:cxnSpLocks/>
          </p:cNvCxnSpPr>
          <p:nvPr/>
        </p:nvCxnSpPr>
        <p:spPr>
          <a:xfrm>
            <a:off x="-14990" y="2713220"/>
            <a:ext cx="9158400" cy="0"/>
          </a:xfrm>
          <a:prstGeom prst="line">
            <a:avLst/>
          </a:prstGeom>
          <a:ln w="165100" cmpd="thickThin">
            <a:solidFill>
              <a:srgbClr val="4452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5E072B-F494-4C0A-A5D4-5C4A7ED32F76}"/>
              </a:ext>
            </a:extLst>
          </p:cNvPr>
          <p:cNvCxnSpPr>
            <a:cxnSpLocks/>
          </p:cNvCxnSpPr>
          <p:nvPr/>
        </p:nvCxnSpPr>
        <p:spPr>
          <a:xfrm>
            <a:off x="-14990" y="4109597"/>
            <a:ext cx="9158400" cy="0"/>
          </a:xfrm>
          <a:prstGeom prst="line">
            <a:avLst/>
          </a:prstGeom>
          <a:ln w="165100" cmpd="thinThick">
            <a:solidFill>
              <a:srgbClr val="4452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522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CC0FA5-56AC-41FC-B675-C17D081F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2" y="1354262"/>
            <a:ext cx="8596088" cy="5282321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IN" sz="2400" dirty="0">
                <a:solidFill>
                  <a:schemeClr val="bg1">
                    <a:lumMod val="75000"/>
                  </a:schemeClr>
                </a:solidFill>
              </a:rPr>
              <a:t>Cost Savings </a:t>
            </a:r>
          </a:p>
          <a:p>
            <a:pPr algn="just">
              <a:spcBef>
                <a:spcPts val="0"/>
              </a:spcBef>
            </a:pPr>
            <a:r>
              <a:rPr lang="en-IN" sz="2400" dirty="0">
                <a:solidFill>
                  <a:schemeClr val="bg1">
                    <a:lumMod val="75000"/>
                  </a:schemeClr>
                </a:solidFill>
              </a:rPr>
              <a:t>Time Reductions</a:t>
            </a:r>
          </a:p>
          <a:p>
            <a:pPr algn="just">
              <a:spcBef>
                <a:spcPts val="0"/>
              </a:spcBef>
            </a:pPr>
            <a:r>
              <a:rPr lang="en-IN" sz="2400" dirty="0">
                <a:solidFill>
                  <a:schemeClr val="bg1">
                    <a:lumMod val="75000"/>
                  </a:schemeClr>
                </a:solidFill>
              </a:rPr>
              <a:t>Understand the market conditions</a:t>
            </a:r>
          </a:p>
          <a:p>
            <a:pPr algn="just">
              <a:spcBef>
                <a:spcPts val="0"/>
              </a:spcBef>
            </a:pPr>
            <a:r>
              <a:rPr lang="en-IN" sz="2400" dirty="0">
                <a:solidFill>
                  <a:schemeClr val="bg1">
                    <a:lumMod val="75000"/>
                  </a:schemeClr>
                </a:solidFill>
              </a:rPr>
              <a:t>Social media </a:t>
            </a:r>
            <a:r>
              <a:rPr lang="en-IN" sz="2400" dirty="0" err="1">
                <a:solidFill>
                  <a:schemeClr val="bg1">
                    <a:lumMod val="75000"/>
                  </a:schemeClr>
                </a:solidFill>
              </a:rPr>
              <a:t>listenings</a:t>
            </a:r>
            <a:endParaRPr lang="en-IN" sz="2400" dirty="0">
              <a:solidFill>
                <a:schemeClr val="bg1">
                  <a:lumMod val="75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Using Big Data Analytics to Boost Customer Acquisition and Retention</a:t>
            </a:r>
            <a:endParaRPr lang="en-IN" sz="2400" dirty="0">
              <a:solidFill>
                <a:schemeClr val="bg1">
                  <a:lumMod val="75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Using Big Data Analytics to Solve Advertisers Problem and Offer Marketing Insights</a:t>
            </a:r>
            <a:endParaRPr lang="en-IN" sz="2400" dirty="0">
              <a:solidFill>
                <a:schemeClr val="bg1">
                  <a:lumMod val="75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sz="2400" i="0" dirty="0">
                <a:effectLst/>
              </a:rPr>
              <a:t>Big Data Analytics As a Driver of Innovations and Product Development</a:t>
            </a:r>
            <a:endParaRPr lang="en-I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152BF0-856F-4568-946D-8E5A69CF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dirty="0"/>
            </a:br>
            <a:r>
              <a:rPr lang="en-US" dirty="0"/>
              <a:t>Why is Big Data Important ?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594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136D00-F9BD-4C12-9713-9514D9CF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DATA?</a:t>
            </a:r>
            <a:endParaRPr lang="en-IN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490DA7B-8008-401E-8D48-AEC59C186713}"/>
              </a:ext>
            </a:extLst>
          </p:cNvPr>
          <p:cNvSpPr/>
          <p:nvPr/>
        </p:nvSpPr>
        <p:spPr>
          <a:xfrm rot="5400000">
            <a:off x="558630" y="2327971"/>
            <a:ext cx="1699609" cy="1742667"/>
          </a:xfrm>
          <a:custGeom>
            <a:avLst/>
            <a:gdLst>
              <a:gd name="connsiteX0" fmla="*/ 0 w 1791761"/>
              <a:gd name="connsiteY0" fmla="*/ 537528 h 1075056"/>
              <a:gd name="connsiteX1" fmla="*/ 268764 w 1791761"/>
              <a:gd name="connsiteY1" fmla="*/ 0 h 1075056"/>
              <a:gd name="connsiteX2" fmla="*/ 1522997 w 1791761"/>
              <a:gd name="connsiteY2" fmla="*/ 0 h 1075056"/>
              <a:gd name="connsiteX3" fmla="*/ 1791761 w 1791761"/>
              <a:gd name="connsiteY3" fmla="*/ 537528 h 1075056"/>
              <a:gd name="connsiteX4" fmla="*/ 1522997 w 1791761"/>
              <a:gd name="connsiteY4" fmla="*/ 1075056 h 1075056"/>
              <a:gd name="connsiteX5" fmla="*/ 268764 w 1791761"/>
              <a:gd name="connsiteY5" fmla="*/ 1075056 h 1075056"/>
              <a:gd name="connsiteX6" fmla="*/ 0 w 1791761"/>
              <a:gd name="connsiteY6" fmla="*/ 537528 h 107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1761" h="1075056">
                <a:moveTo>
                  <a:pt x="0" y="537528"/>
                </a:moveTo>
                <a:lnTo>
                  <a:pt x="268764" y="0"/>
                </a:lnTo>
                <a:lnTo>
                  <a:pt x="1522997" y="0"/>
                </a:lnTo>
                <a:lnTo>
                  <a:pt x="1791761" y="537528"/>
                </a:lnTo>
                <a:lnTo>
                  <a:pt x="1522997" y="1075056"/>
                </a:lnTo>
                <a:lnTo>
                  <a:pt x="268764" y="1075056"/>
                </a:lnTo>
                <a:lnTo>
                  <a:pt x="0" y="537528"/>
                </a:lnTo>
                <a:close/>
              </a:path>
            </a:pathLst>
          </a:custGeom>
          <a:solidFill>
            <a:srgbClr val="44525A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315101" tIns="219541" rIns="315101" bIns="219541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0" i="0" kern="120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quantities, 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33E9B48-7F4E-405C-9B35-9EAECB3C625A}"/>
              </a:ext>
            </a:extLst>
          </p:cNvPr>
          <p:cNvSpPr/>
          <p:nvPr/>
        </p:nvSpPr>
        <p:spPr>
          <a:xfrm rot="5400000">
            <a:off x="2620612" y="2327970"/>
            <a:ext cx="1699609" cy="1742667"/>
          </a:xfrm>
          <a:custGeom>
            <a:avLst/>
            <a:gdLst>
              <a:gd name="connsiteX0" fmla="*/ 0 w 1791761"/>
              <a:gd name="connsiteY0" fmla="*/ 537528 h 1075056"/>
              <a:gd name="connsiteX1" fmla="*/ 268764 w 1791761"/>
              <a:gd name="connsiteY1" fmla="*/ 0 h 1075056"/>
              <a:gd name="connsiteX2" fmla="*/ 1522997 w 1791761"/>
              <a:gd name="connsiteY2" fmla="*/ 0 h 1075056"/>
              <a:gd name="connsiteX3" fmla="*/ 1791761 w 1791761"/>
              <a:gd name="connsiteY3" fmla="*/ 537528 h 1075056"/>
              <a:gd name="connsiteX4" fmla="*/ 1522997 w 1791761"/>
              <a:gd name="connsiteY4" fmla="*/ 1075056 h 1075056"/>
              <a:gd name="connsiteX5" fmla="*/ 268764 w 1791761"/>
              <a:gd name="connsiteY5" fmla="*/ 1075056 h 1075056"/>
              <a:gd name="connsiteX6" fmla="*/ 0 w 1791761"/>
              <a:gd name="connsiteY6" fmla="*/ 537528 h 107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1761" h="1075056">
                <a:moveTo>
                  <a:pt x="0" y="537528"/>
                </a:moveTo>
                <a:lnTo>
                  <a:pt x="268764" y="0"/>
                </a:lnTo>
                <a:lnTo>
                  <a:pt x="1522997" y="0"/>
                </a:lnTo>
                <a:lnTo>
                  <a:pt x="1791761" y="537528"/>
                </a:lnTo>
                <a:lnTo>
                  <a:pt x="1522997" y="1075056"/>
                </a:lnTo>
                <a:lnTo>
                  <a:pt x="268764" y="1075056"/>
                </a:lnTo>
                <a:lnTo>
                  <a:pt x="0" y="537528"/>
                </a:lnTo>
                <a:close/>
              </a:path>
            </a:pathLst>
          </a:custGeom>
          <a:solidFill>
            <a:srgbClr val="44525A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315101" tIns="219541" rIns="315101" bIns="219541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0" i="0" kern="120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characters,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69E20CE-6D79-4B73-872E-0A9E879599FF}"/>
              </a:ext>
            </a:extLst>
          </p:cNvPr>
          <p:cNvSpPr/>
          <p:nvPr/>
        </p:nvSpPr>
        <p:spPr>
          <a:xfrm rot="5400000">
            <a:off x="1589621" y="3824339"/>
            <a:ext cx="1699609" cy="1742667"/>
          </a:xfrm>
          <a:custGeom>
            <a:avLst/>
            <a:gdLst>
              <a:gd name="connsiteX0" fmla="*/ 0 w 1791761"/>
              <a:gd name="connsiteY0" fmla="*/ 537528 h 1075056"/>
              <a:gd name="connsiteX1" fmla="*/ 268764 w 1791761"/>
              <a:gd name="connsiteY1" fmla="*/ 0 h 1075056"/>
              <a:gd name="connsiteX2" fmla="*/ 1522997 w 1791761"/>
              <a:gd name="connsiteY2" fmla="*/ 0 h 1075056"/>
              <a:gd name="connsiteX3" fmla="*/ 1791761 w 1791761"/>
              <a:gd name="connsiteY3" fmla="*/ 537528 h 1075056"/>
              <a:gd name="connsiteX4" fmla="*/ 1522997 w 1791761"/>
              <a:gd name="connsiteY4" fmla="*/ 1075056 h 1075056"/>
              <a:gd name="connsiteX5" fmla="*/ 268764 w 1791761"/>
              <a:gd name="connsiteY5" fmla="*/ 1075056 h 1075056"/>
              <a:gd name="connsiteX6" fmla="*/ 0 w 1791761"/>
              <a:gd name="connsiteY6" fmla="*/ 537528 h 107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1761" h="1075056">
                <a:moveTo>
                  <a:pt x="0" y="537528"/>
                </a:moveTo>
                <a:lnTo>
                  <a:pt x="268764" y="0"/>
                </a:lnTo>
                <a:lnTo>
                  <a:pt x="1522997" y="0"/>
                </a:lnTo>
                <a:lnTo>
                  <a:pt x="1791761" y="537528"/>
                </a:lnTo>
                <a:lnTo>
                  <a:pt x="1522997" y="1075056"/>
                </a:lnTo>
                <a:lnTo>
                  <a:pt x="268764" y="1075056"/>
                </a:lnTo>
                <a:lnTo>
                  <a:pt x="0" y="537528"/>
                </a:lnTo>
                <a:close/>
              </a:path>
            </a:pathLst>
          </a:custGeom>
          <a:solidFill>
            <a:srgbClr val="44525A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315101" tIns="219541" rIns="315101" bIns="219541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0" i="0" kern="120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or symbols</a:t>
            </a:r>
          </a:p>
        </p:txBody>
      </p:sp>
    </p:spTree>
    <p:extLst>
      <p:ext uri="{BB962C8B-B14F-4D97-AF65-F5344CB8AC3E}">
        <p14:creationId xmlns:p14="http://schemas.microsoft.com/office/powerpoint/2010/main" val="170337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136D00-F9BD-4C12-9713-9514D9CF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DATA?</a:t>
            </a:r>
            <a:endParaRPr lang="en-IN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490DA7B-8008-401E-8D48-AEC59C186713}"/>
              </a:ext>
            </a:extLst>
          </p:cNvPr>
          <p:cNvSpPr/>
          <p:nvPr/>
        </p:nvSpPr>
        <p:spPr>
          <a:xfrm rot="5400000">
            <a:off x="558630" y="2327971"/>
            <a:ext cx="1699609" cy="1742667"/>
          </a:xfrm>
          <a:custGeom>
            <a:avLst/>
            <a:gdLst>
              <a:gd name="connsiteX0" fmla="*/ 0 w 1791761"/>
              <a:gd name="connsiteY0" fmla="*/ 537528 h 1075056"/>
              <a:gd name="connsiteX1" fmla="*/ 268764 w 1791761"/>
              <a:gd name="connsiteY1" fmla="*/ 0 h 1075056"/>
              <a:gd name="connsiteX2" fmla="*/ 1522997 w 1791761"/>
              <a:gd name="connsiteY2" fmla="*/ 0 h 1075056"/>
              <a:gd name="connsiteX3" fmla="*/ 1791761 w 1791761"/>
              <a:gd name="connsiteY3" fmla="*/ 537528 h 1075056"/>
              <a:gd name="connsiteX4" fmla="*/ 1522997 w 1791761"/>
              <a:gd name="connsiteY4" fmla="*/ 1075056 h 1075056"/>
              <a:gd name="connsiteX5" fmla="*/ 268764 w 1791761"/>
              <a:gd name="connsiteY5" fmla="*/ 1075056 h 1075056"/>
              <a:gd name="connsiteX6" fmla="*/ 0 w 1791761"/>
              <a:gd name="connsiteY6" fmla="*/ 537528 h 107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1761" h="1075056">
                <a:moveTo>
                  <a:pt x="0" y="537528"/>
                </a:moveTo>
                <a:lnTo>
                  <a:pt x="268764" y="0"/>
                </a:lnTo>
                <a:lnTo>
                  <a:pt x="1522997" y="0"/>
                </a:lnTo>
                <a:lnTo>
                  <a:pt x="1791761" y="537528"/>
                </a:lnTo>
                <a:lnTo>
                  <a:pt x="1522997" y="1075056"/>
                </a:lnTo>
                <a:lnTo>
                  <a:pt x="268764" y="1075056"/>
                </a:lnTo>
                <a:lnTo>
                  <a:pt x="0" y="537528"/>
                </a:lnTo>
                <a:close/>
              </a:path>
            </a:pathLst>
          </a:custGeom>
          <a:solidFill>
            <a:srgbClr val="7C919C"/>
          </a:solidFill>
          <a:ln w="38100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315101" tIns="219541" rIns="315101" bIns="219541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0" i="0" kern="120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quantities, 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33E9B48-7F4E-405C-9B35-9EAECB3C625A}"/>
              </a:ext>
            </a:extLst>
          </p:cNvPr>
          <p:cNvSpPr/>
          <p:nvPr/>
        </p:nvSpPr>
        <p:spPr>
          <a:xfrm rot="5400000">
            <a:off x="2620612" y="2327970"/>
            <a:ext cx="1699609" cy="1742667"/>
          </a:xfrm>
          <a:custGeom>
            <a:avLst/>
            <a:gdLst>
              <a:gd name="connsiteX0" fmla="*/ 0 w 1791761"/>
              <a:gd name="connsiteY0" fmla="*/ 537528 h 1075056"/>
              <a:gd name="connsiteX1" fmla="*/ 268764 w 1791761"/>
              <a:gd name="connsiteY1" fmla="*/ 0 h 1075056"/>
              <a:gd name="connsiteX2" fmla="*/ 1522997 w 1791761"/>
              <a:gd name="connsiteY2" fmla="*/ 0 h 1075056"/>
              <a:gd name="connsiteX3" fmla="*/ 1791761 w 1791761"/>
              <a:gd name="connsiteY3" fmla="*/ 537528 h 1075056"/>
              <a:gd name="connsiteX4" fmla="*/ 1522997 w 1791761"/>
              <a:gd name="connsiteY4" fmla="*/ 1075056 h 1075056"/>
              <a:gd name="connsiteX5" fmla="*/ 268764 w 1791761"/>
              <a:gd name="connsiteY5" fmla="*/ 1075056 h 1075056"/>
              <a:gd name="connsiteX6" fmla="*/ 0 w 1791761"/>
              <a:gd name="connsiteY6" fmla="*/ 537528 h 107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1761" h="1075056">
                <a:moveTo>
                  <a:pt x="0" y="537528"/>
                </a:moveTo>
                <a:lnTo>
                  <a:pt x="268764" y="0"/>
                </a:lnTo>
                <a:lnTo>
                  <a:pt x="1522997" y="0"/>
                </a:lnTo>
                <a:lnTo>
                  <a:pt x="1791761" y="537528"/>
                </a:lnTo>
                <a:lnTo>
                  <a:pt x="1522997" y="1075056"/>
                </a:lnTo>
                <a:lnTo>
                  <a:pt x="268764" y="1075056"/>
                </a:lnTo>
                <a:lnTo>
                  <a:pt x="0" y="537528"/>
                </a:lnTo>
                <a:close/>
              </a:path>
            </a:pathLst>
          </a:custGeom>
          <a:solidFill>
            <a:srgbClr val="7C919C"/>
          </a:solidFill>
          <a:ln w="38100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315101" tIns="219541" rIns="315101" bIns="219541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0" i="0" kern="120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characters,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69E20CE-6D79-4B73-872E-0A9E879599FF}"/>
              </a:ext>
            </a:extLst>
          </p:cNvPr>
          <p:cNvSpPr/>
          <p:nvPr/>
        </p:nvSpPr>
        <p:spPr>
          <a:xfrm rot="5400000">
            <a:off x="1589621" y="3824339"/>
            <a:ext cx="1699609" cy="1742667"/>
          </a:xfrm>
          <a:custGeom>
            <a:avLst/>
            <a:gdLst>
              <a:gd name="connsiteX0" fmla="*/ 0 w 1791761"/>
              <a:gd name="connsiteY0" fmla="*/ 537528 h 1075056"/>
              <a:gd name="connsiteX1" fmla="*/ 268764 w 1791761"/>
              <a:gd name="connsiteY1" fmla="*/ 0 h 1075056"/>
              <a:gd name="connsiteX2" fmla="*/ 1522997 w 1791761"/>
              <a:gd name="connsiteY2" fmla="*/ 0 h 1075056"/>
              <a:gd name="connsiteX3" fmla="*/ 1791761 w 1791761"/>
              <a:gd name="connsiteY3" fmla="*/ 537528 h 1075056"/>
              <a:gd name="connsiteX4" fmla="*/ 1522997 w 1791761"/>
              <a:gd name="connsiteY4" fmla="*/ 1075056 h 1075056"/>
              <a:gd name="connsiteX5" fmla="*/ 268764 w 1791761"/>
              <a:gd name="connsiteY5" fmla="*/ 1075056 h 1075056"/>
              <a:gd name="connsiteX6" fmla="*/ 0 w 1791761"/>
              <a:gd name="connsiteY6" fmla="*/ 537528 h 107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1761" h="1075056">
                <a:moveTo>
                  <a:pt x="0" y="537528"/>
                </a:moveTo>
                <a:lnTo>
                  <a:pt x="268764" y="0"/>
                </a:lnTo>
                <a:lnTo>
                  <a:pt x="1522997" y="0"/>
                </a:lnTo>
                <a:lnTo>
                  <a:pt x="1791761" y="537528"/>
                </a:lnTo>
                <a:lnTo>
                  <a:pt x="1522997" y="1075056"/>
                </a:lnTo>
                <a:lnTo>
                  <a:pt x="268764" y="1075056"/>
                </a:lnTo>
                <a:lnTo>
                  <a:pt x="0" y="537528"/>
                </a:lnTo>
                <a:close/>
              </a:path>
            </a:pathLst>
          </a:custGeom>
          <a:solidFill>
            <a:srgbClr val="7C919C"/>
          </a:solidFill>
          <a:ln w="38100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315101" tIns="219541" rIns="315101" bIns="219541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0" i="0" kern="120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or symbols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FF9F3D-56EF-4F95-8852-52F8BDFF4C63}"/>
              </a:ext>
            </a:extLst>
          </p:cNvPr>
          <p:cNvCxnSpPr>
            <a:cxnSpLocks/>
          </p:cNvCxnSpPr>
          <p:nvPr/>
        </p:nvCxnSpPr>
        <p:spPr>
          <a:xfrm flipH="1">
            <a:off x="4703183" y="3950228"/>
            <a:ext cx="1928190" cy="0"/>
          </a:xfrm>
          <a:prstGeom prst="straightConnector1">
            <a:avLst/>
          </a:prstGeom>
          <a:ln w="38100">
            <a:solidFill>
              <a:srgbClr val="4452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BC153D9-2D70-49F8-AA18-25BCB5861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21368" y="2638266"/>
            <a:ext cx="3522632" cy="24152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981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136D00-F9BD-4C12-9713-9514D9CF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DATA?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71492A-DD01-4224-852E-8D3F4EEC8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3"/>
            <a:ext cx="9144000" cy="55324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73B483-B70E-4052-BF9B-D6BA18C39871}"/>
              </a:ext>
            </a:extLst>
          </p:cNvPr>
          <p:cNvSpPr/>
          <p:nvPr/>
        </p:nvSpPr>
        <p:spPr>
          <a:xfrm>
            <a:off x="1515932" y="5869451"/>
            <a:ext cx="6031396" cy="9740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4000">
                <a:schemeClr val="accent1">
                  <a:lumMod val="45000"/>
                  <a:lumOff val="55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4452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Electronically data stored in computer</a:t>
            </a:r>
            <a:endParaRPr lang="en-IN" sz="2400" dirty="0">
              <a:solidFill>
                <a:srgbClr val="44525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90835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223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136D00-F9BD-4C12-9713-9514D9CF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What is DATA?</a:t>
            </a:r>
            <a:endParaRPr dirty="0"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73B483-B70E-4052-BF9B-D6BA18C39871}"/>
              </a:ext>
            </a:extLst>
          </p:cNvPr>
          <p:cNvSpPr/>
          <p:nvPr/>
        </p:nvSpPr>
        <p:spPr>
          <a:xfrm>
            <a:off x="1273628" y="5485237"/>
            <a:ext cx="6596742" cy="1069482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 sz="2600">
                <a:solidFill>
                  <a:srgbClr val="44525A"/>
                </a:solidFill>
                <a:latin charset="0" panose="020B0502040204020203" pitchFamily="34" typeface="Bahnschrift"/>
              </a:rPr>
              <a:t>Recorded on magnetic, optical or mechanical recording media</a:t>
            </a:r>
            <a:endParaRPr dirty="0" lang="en-IN" sz="2600">
              <a:solidFill>
                <a:srgbClr val="44525A"/>
              </a:solidFill>
              <a:latin charset="0" panose="020B0502040204020203" pitchFamily="34" typeface="Bahnschrift"/>
            </a:endParaRPr>
          </a:p>
        </p:txBody>
      </p:sp>
      <p:pic>
        <p:nvPicPr>
          <p:cNvPr descr="How unwanted CDs and DVDs could help cut carbon emissions - American  Chemical Society" id="1026" name="Picture 2">
            <a:extLst>
              <a:ext uri="{FF2B5EF4-FFF2-40B4-BE49-F238E27FC236}">
                <a16:creationId xmlns:a16="http://schemas.microsoft.com/office/drawing/2014/main" id="{BB7ED0B2-D6CB-434C-9D7B-72D289A69BCF}"/>
              </a:ext>
            </a:extLst>
          </p:cNvPr>
          <p:cNvPicPr>
            <a:picLocks noChangeArrowheads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" r="-71"/>
          <a:stretch/>
        </p:blipFill>
        <p:spPr bwMode="auto">
          <a:xfrm>
            <a:off x="2017485" y="1569342"/>
            <a:ext cx="5109028" cy="367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67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A6C1C6-A6DE-44B6-9ACD-F36FD8D01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00" b="94000" l="7500" r="94500">
                        <a14:foregroundMark x1="39500" y1="8500" x2="60000" y2="6500"/>
                        <a14:foregroundMark x1="33000" y1="89500" x2="54500" y2="94000"/>
                        <a14:foregroundMark x1="76227" y1="89556" x2="76500" y2="89500"/>
                        <a14:foregroundMark x1="69169" y1="91000" x2="72034" y2="90414"/>
                        <a14:foregroundMark x1="66724" y1="91500" x2="69169" y2="91000"/>
                        <a14:foregroundMark x1="54500" y1="94000" x2="66724" y2="91500"/>
                        <a14:foregroundMark x1="92000" y1="40500" x2="89000" y2="59000"/>
                        <a14:foregroundMark x1="89000" y1="59000" x2="90500" y2="60000"/>
                        <a14:foregroundMark x1="9000" y1="40500" x2="7500" y2="52000"/>
                        <a14:foregroundMark x1="94500" y1="49500" x2="94500" y2="49500"/>
                        <a14:backgroundMark x1="71500" y1="93500" x2="74500" y2="90500"/>
                        <a14:backgroundMark x1="71500" y1="91500" x2="76500" y2="89000"/>
                        <a14:backgroundMark x1="77000" y1="89500" x2="77000" y2="89500"/>
                        <a14:backgroundMark x1="72500" y1="91500" x2="72500" y2="91500"/>
                        <a14:backgroundMark x1="71500" y1="91000" x2="71500" y2="91000"/>
                        <a14:backgroundMark x1="69000" y1="91500" x2="69000" y2="91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04403" y="2290148"/>
            <a:ext cx="2935194" cy="293519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4CE3A1-8128-46E7-8066-43CAB1444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BIG DATA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B2C318-927C-4F4C-8F31-60729A4CE5E4}"/>
              </a:ext>
            </a:extLst>
          </p:cNvPr>
          <p:cNvSpPr/>
          <p:nvPr/>
        </p:nvSpPr>
        <p:spPr>
          <a:xfrm>
            <a:off x="2963635" y="5425774"/>
            <a:ext cx="3216729" cy="556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44525A"/>
                </a:solidFill>
                <a:latin typeface="Bahnschrift" panose="020B0502040204020203" pitchFamily="34" charset="0"/>
              </a:rPr>
              <a:t>Large volume of data</a:t>
            </a:r>
            <a:endParaRPr lang="en-IN" sz="2400" dirty="0">
              <a:solidFill>
                <a:srgbClr val="44525A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2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B30F1C-5085-407D-A13C-16C6DA8F689C}"/>
              </a:ext>
            </a:extLst>
          </p:cNvPr>
          <p:cNvSpPr/>
          <p:nvPr/>
        </p:nvSpPr>
        <p:spPr>
          <a:xfrm>
            <a:off x="217714" y="1872343"/>
            <a:ext cx="8694057" cy="45284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4CE3A1-8128-46E7-8066-43CAB1444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BIG DATA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410E69-EF75-4AA0-9155-A1D06741F1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67267"/>
          <a:stretch/>
        </p:blipFill>
        <p:spPr>
          <a:xfrm>
            <a:off x="334656" y="2023494"/>
            <a:ext cx="2756888" cy="422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4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977</TotalTime>
  <Words>759</Words>
  <Application>Microsoft Office PowerPoint</Application>
  <PresentationFormat>On-screen Show (4:3)</PresentationFormat>
  <Paragraphs>129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Bahnschrift</vt:lpstr>
      <vt:lpstr>Bahnschrift SemiBold</vt:lpstr>
      <vt:lpstr>Bradley Hand ITC</vt:lpstr>
      <vt:lpstr>Calibri</vt:lpstr>
      <vt:lpstr>Calibri Light</vt:lpstr>
      <vt:lpstr>Open Sans</vt:lpstr>
      <vt:lpstr>Source Sans Pro</vt:lpstr>
      <vt:lpstr>Office Theme</vt:lpstr>
      <vt:lpstr>PowerPoint Presentation</vt:lpstr>
      <vt:lpstr>PowerPoint Presentation</vt:lpstr>
      <vt:lpstr>What is BIG DATA?</vt:lpstr>
      <vt:lpstr>What is DATA?</vt:lpstr>
      <vt:lpstr>What is DATA?</vt:lpstr>
      <vt:lpstr>What is DATA?</vt:lpstr>
      <vt:lpstr>What is DATA?</vt:lpstr>
      <vt:lpstr>What is BIG DATA</vt:lpstr>
      <vt:lpstr>What is BIG DATA</vt:lpstr>
      <vt:lpstr>What is BIG DATA</vt:lpstr>
      <vt:lpstr>What is BIG DATA</vt:lpstr>
      <vt:lpstr>What is BIG DATA</vt:lpstr>
      <vt:lpstr>PowerPoint Presentation</vt:lpstr>
      <vt:lpstr>What is BIG DATA</vt:lpstr>
      <vt:lpstr>Examples of BIG DATA</vt:lpstr>
      <vt:lpstr> Characteristics of BIG DATA </vt:lpstr>
      <vt:lpstr>Volume</vt:lpstr>
      <vt:lpstr>Velocity</vt:lpstr>
      <vt:lpstr>Variety</vt:lpstr>
      <vt:lpstr> Benefits of Big Data Processing </vt:lpstr>
      <vt:lpstr> Benefits of Big Data Processing </vt:lpstr>
      <vt:lpstr> Benefits of Big Data Processing </vt:lpstr>
      <vt:lpstr> Benefits of Big Data Processing </vt:lpstr>
      <vt:lpstr> Why is Big Data Important ? </vt:lpstr>
      <vt:lpstr> Why is Big Data Important ? </vt:lpstr>
      <vt:lpstr> Why is Big Data Important ? </vt:lpstr>
      <vt:lpstr> Why is Big Data Important ? </vt:lpstr>
      <vt:lpstr> Why is Big Data Important ? </vt:lpstr>
      <vt:lpstr> Why is Big Data Important ? </vt:lpstr>
      <vt:lpstr> Why is Big Data Important 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27</cp:revision>
  <dcterms:created xsi:type="dcterms:W3CDTF">2021-05-13T17:45:44Z</dcterms:created>
  <dcterms:modified xsi:type="dcterms:W3CDTF">2021-06-17T10:28:33Z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1376029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