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66" r:id="rId2"/>
    <p:sldId id="261" r:id="rId3"/>
    <p:sldId id="264" r:id="rId4"/>
    <p:sldId id="267" r:id="rId5"/>
    <p:sldId id="268" r:id="rId6"/>
    <p:sldId id="271" r:id="rId7"/>
    <p:sldId id="272" r:id="rId8"/>
    <p:sldId id="273" r:id="rId9"/>
    <p:sldId id="274" r:id="rId10"/>
    <p:sldId id="275" r:id="rId11"/>
    <p:sldId id="269" r:id="rId12"/>
    <p:sldId id="276" r:id="rId13"/>
    <p:sldId id="277" r:id="rId14"/>
    <p:sldId id="278" r:id="rId15"/>
    <p:sldId id="270" r:id="rId16"/>
    <p:sldId id="279" r:id="rId17"/>
    <p:sldId id="280" r:id="rId18"/>
    <p:sldId id="281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8B8B8"/>
    <a:srgbClr val="44525A"/>
    <a:srgbClr val="618495"/>
    <a:srgbClr val="44525B"/>
    <a:srgbClr val="072235"/>
    <a:srgbClr val="453A38"/>
    <a:srgbClr val="B8B192"/>
    <a:srgbClr val="473B39"/>
    <a:srgbClr val="30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B821A54-EBB6-44D6-B654-A7206FCE625D}"/>
              </a:ext>
            </a:extLst>
          </p:cNvPr>
          <p:cNvSpPr/>
          <p:nvPr userDrawn="1"/>
        </p:nvSpPr>
        <p:spPr>
          <a:xfrm>
            <a:off x="51361" y="222575"/>
            <a:ext cx="4711139" cy="712652"/>
          </a:xfrm>
          <a:prstGeom prst="roundRect">
            <a:avLst>
              <a:gd fmla="val 10415" name="adj"/>
            </a:avLst>
          </a:prstGeom>
          <a:solidFill>
            <a:srgbClr val="44525B"/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3200" u="none">
                <a:solidFill>
                  <a:schemeClr val="bg1"/>
                </a:solidFill>
                <a:latin charset="0" panose="020B0502040204020203" pitchFamily="34" typeface="Bahnschrift SemiBold"/>
              </a:rPr>
              <a:t>Introduction to Big Data</a:t>
            </a:r>
          </a:p>
        </p:txBody>
      </p:sp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178902E1-D29E-4408-BD1A-7961DCC69A4E}"/>
              </a:ext>
            </a:extLst>
          </p:cNvPr>
          <p:cNvPicPr>
            <a:picLocks noChangeArrowheads="1"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7" r="80"/>
          <a:stretch/>
        </p:blipFill>
        <p:spPr bwMode="auto">
          <a:xfrm>
            <a:off x="-9948" y="3838"/>
            <a:ext cx="9153948" cy="6850324"/>
          </a:xfrm>
          <a:custGeom>
            <a:avLst/>
            <a:gdLst>
              <a:gd fmla="*/ 5282861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3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1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2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B6C1D65-4ABB-4690-93DF-7DFB2A98622A}"/>
              </a:ext>
            </a:extLst>
          </p:cNvPr>
          <p:cNvSpPr/>
          <p:nvPr userDrawn="1"/>
        </p:nvSpPr>
        <p:spPr>
          <a:xfrm>
            <a:off x="-9948" y="3838"/>
            <a:ext cx="9153948" cy="6850324"/>
          </a:xfrm>
          <a:custGeom>
            <a:avLst/>
            <a:gdLst>
              <a:gd fmla="*/ 5282862 w 9153948" name="connsiteX0"/>
              <a:gd fmla="*/ 0 h 6850324" name="connsiteY0"/>
              <a:gd fmla="*/ 9153948 w 9153948" name="connsiteX1"/>
              <a:gd fmla="*/ 0 h 6850324" name="connsiteY1"/>
              <a:gd fmla="*/ 9153948 w 9153948" name="connsiteX2"/>
              <a:gd fmla="*/ 3977971 h 6850324" name="connsiteY2"/>
              <a:gd fmla="*/ 9004662 w 9153948" name="connsiteX3"/>
              <a:gd fmla="*/ 4052945 h 6850324" name="connsiteY3"/>
              <a:gd fmla="*/ 6158650 w 9153948" name="connsiteX4"/>
              <a:gd fmla="*/ 6710840 h 6850324" name="connsiteY4"/>
              <a:gd fmla="*/ 6089071 w 9153948" name="connsiteX5"/>
              <a:gd fmla="*/ 6850324 h 6850324" name="connsiteY5"/>
              <a:gd fmla="*/ 0 w 9153948" name="connsiteX6"/>
              <a:gd fmla="*/ 6850324 h 6850324" name="connsiteY6"/>
              <a:gd fmla="*/ 0 w 9153948" name="connsiteX7"/>
              <a:gd fmla="*/ 4281319 h 6850324" name="connsiteY7"/>
              <a:gd fmla="*/ 169673 w 9153948" name="connsiteX8"/>
              <a:gd fmla="*/ 4239758 h 6850324" name="connsiteY8"/>
              <a:gd fmla="*/ 1253697 w 9153948" name="connsiteX9"/>
              <a:gd fmla="*/ 3877347 h 6850324" name="connsiteY9"/>
              <a:gd fmla="*/ 5263701 w 9153948" name="connsiteX10"/>
              <a:gd fmla="*/ 75694 h 6850324" name="connsiteY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b="b" l="l" r="r" t="t"/>
            <a:pathLst>
              <a:path h="6850324" w="9153948">
                <a:moveTo>
                  <a:pt x="5282862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3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4"/>
                </a:cubicBezTo>
                <a:close/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D86ACB6-5BFD-4C67-B168-1E477676C765}"/>
              </a:ext>
            </a:extLst>
          </p:cNvPr>
          <p:cNvSpPr/>
          <p:nvPr userDrawn="1"/>
        </p:nvSpPr>
        <p:spPr>
          <a:xfrm>
            <a:off x="-133350" y="-751246"/>
            <a:ext cx="11106409" cy="4858109"/>
          </a:xfrm>
          <a:custGeom>
            <a:avLst/>
            <a:gdLst>
              <a:gd fmla="*/ 3909888 w 9144000" name="connsiteX0"/>
              <a:gd fmla="*/ 1376794 h 3809635" name="connsiteY0"/>
              <a:gd fmla="*/ 3815327 w 9144000" name="connsiteX1"/>
              <a:gd fmla="*/ 1514144 h 3809635" name="connsiteY1"/>
              <a:gd fmla="*/ 1032179 w 9144000" name="connsiteX2"/>
              <a:gd fmla="*/ 3516551 h 3809635" name="connsiteY2"/>
              <a:gd fmla="*/ 139693 w 9144000" name="connsiteX3"/>
              <a:gd fmla="*/ 3800747 h 3809635" name="connsiteY3"/>
              <a:gd fmla="*/ 101598 w 9144000" name="connsiteX4"/>
              <a:gd fmla="*/ 3809635 h 3809635" name="connsiteY4"/>
              <a:gd fmla="*/ 101598 w 9144000" name="connsiteX5"/>
              <a:gd fmla="*/ 3477088 h 3809635" name="connsiteY5"/>
              <a:gd fmla="*/ 181491 w 9144000" name="connsiteX6"/>
              <a:gd fmla="*/ 3460712 h 3809635" name="connsiteY6"/>
              <a:gd fmla="*/ 897358 w 9144000" name="connsiteX7"/>
              <a:gd fmla="*/ 3266910 h 3809635" name="connsiteY7"/>
              <a:gd fmla="*/ 3800595 w 9144000" name="connsiteX8"/>
              <a:gd fmla="*/ 1503680 h 3809635" name="connsiteY8"/>
              <a:gd fmla="*/ 4639132 w 9144000" name="connsiteX9"/>
              <a:gd fmla="*/ 0 h 3809635" name="connsiteY9"/>
              <a:gd fmla="*/ 9144000 w 9144000" name="connsiteX10"/>
              <a:gd fmla="*/ 0 h 3809635" name="connsiteY10"/>
              <a:gd fmla="*/ 9144000 w 9144000" name="connsiteX11"/>
              <a:gd fmla="*/ 545 h 3809635" name="connsiteY11"/>
              <a:gd fmla="*/ 4639015 w 9144000" name="connsiteX12"/>
              <a:gd fmla="*/ 545 h 3809635" name="connsiteY12"/>
              <a:gd fmla="*/ 0 w 9144000" name="connsiteX13"/>
              <a:gd fmla="*/ 0 h 3809635" name="connsiteY13"/>
              <a:gd fmla="*/ 2434 w 9144000" name="connsiteX14"/>
              <a:gd fmla="*/ 0 h 3809635" name="connsiteY14"/>
              <a:gd fmla="*/ 2434 w 9144000" name="connsiteX15"/>
              <a:gd fmla="*/ 116112 h 3809635" name="connsiteY15"/>
              <a:gd fmla="*/ 0 w 9144000" name="connsiteX16"/>
              <a:gd fmla="*/ 116112 h 3809635" name="connsiteY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b="b" l="l" r="r" t="t"/>
            <a:pathLst>
              <a:path h="3809635" w="9144000">
                <a:moveTo>
                  <a:pt x="3909888" y="1376794"/>
                </a:moveTo>
                <a:lnTo>
                  <a:pt x="3815327" y="1514144"/>
                </a:lnTo>
                <a:cubicBezTo>
                  <a:pt x="3222015" y="2313441"/>
                  <a:pt x="2244987" y="3045879"/>
                  <a:pt x="1032179" y="3516551"/>
                </a:cubicBezTo>
                <a:cubicBezTo>
                  <a:pt x="733642" y="3632408"/>
                  <a:pt x="434950" y="3726921"/>
                  <a:pt x="139693" y="3800747"/>
                </a:cubicBezTo>
                <a:lnTo>
                  <a:pt x="101598" y="3809635"/>
                </a:lnTo>
                <a:lnTo>
                  <a:pt x="101598" y="3477088"/>
                </a:lnTo>
                <a:lnTo>
                  <a:pt x="181491" y="3460712"/>
                </a:lnTo>
                <a:cubicBezTo>
                  <a:pt x="418466" y="3408295"/>
                  <a:pt x="657613" y="3343819"/>
                  <a:pt x="897358" y="3266910"/>
                </a:cubicBezTo>
                <a:cubicBezTo>
                  <a:pt x="2114817" y="2876352"/>
                  <a:pt x="3128242" y="2235559"/>
                  <a:pt x="3800595" y="1503680"/>
                </a:cubicBezTo>
                <a:close/>
                <a:moveTo>
                  <a:pt x="4639132" y="0"/>
                </a:moveTo>
                <a:lnTo>
                  <a:pt x="9144000" y="0"/>
                </a:lnTo>
                <a:lnTo>
                  <a:pt x="9144000" y="545"/>
                </a:lnTo>
                <a:lnTo>
                  <a:pt x="4639015" y="545"/>
                </a:lnTo>
                <a:close/>
                <a:moveTo>
                  <a:pt x="0" y="0"/>
                </a:moveTo>
                <a:lnTo>
                  <a:pt x="2434" y="0"/>
                </a:lnTo>
                <a:lnTo>
                  <a:pt x="2434" y="116112"/>
                </a:lnTo>
                <a:lnTo>
                  <a:pt x="0" y="116112"/>
                </a:ln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33DEB17-D024-478D-B70D-E045AB878E9A}"/>
              </a:ext>
            </a:extLst>
          </p:cNvPr>
          <p:cNvSpPr/>
          <p:nvPr userDrawn="1"/>
        </p:nvSpPr>
        <p:spPr>
          <a:xfrm rot="10800000">
            <a:off x="99294" y="4154791"/>
            <a:ext cx="11106409" cy="4102154"/>
          </a:xfrm>
          <a:custGeom>
            <a:avLst/>
            <a:gdLst>
              <a:gd fmla="*/ 11106409 w 11106409" name="connsiteX0"/>
              <a:gd fmla="*/ 695 h 4102154" name="connsiteY0"/>
              <a:gd fmla="*/ 5634601 w 11106409" name="connsiteX1"/>
              <a:gd fmla="*/ 695 h 4102154" name="connsiteY1"/>
              <a:gd fmla="*/ 5634744 w 11106409" name="connsiteX2"/>
              <a:gd fmla="*/ 0 h 4102154" name="connsiteY2"/>
              <a:gd fmla="*/ 11106409 w 11106409" name="connsiteX3"/>
              <a:gd fmla="*/ 0 h 4102154" name="connsiteY3"/>
              <a:gd fmla="*/ 2956 w 11106409" name="connsiteX4"/>
              <a:gd fmla="*/ 148068 h 4102154" name="connsiteY4"/>
              <a:gd fmla="*/ 0 w 11106409" name="connsiteX5"/>
              <a:gd fmla="*/ 148068 h 4102154" name="connsiteY5"/>
              <a:gd fmla="*/ 0 w 11106409" name="connsiteX6"/>
              <a:gd fmla="*/ 0 h 4102154" name="connsiteY6"/>
              <a:gd fmla="*/ 2956 w 11106409" name="connsiteX7"/>
              <a:gd fmla="*/ 0 h 4102154" name="connsiteY7"/>
              <a:gd fmla="*/ 2061703 w 11106409" name="connsiteX8"/>
              <a:gd fmla="*/ 4102154 h 4102154" name="connsiteY8"/>
              <a:gd fmla="*/ 2061703 w 11106409" name="connsiteX9"/>
              <a:gd fmla="*/ 3774848 h 4102154" name="connsiteY9"/>
              <a:gd fmla="*/ 2149929 w 11106409" name="connsiteX10"/>
              <a:gd fmla="*/ 3735822 h 4102154" name="connsiteY10"/>
              <a:gd fmla="*/ 4616246 w 11106409" name="connsiteX11"/>
              <a:gd fmla="*/ 1917518 h 4102154" name="connsiteY11"/>
              <a:gd fmla="*/ 4748995 w 11106409" name="connsiteX12"/>
              <a:gd fmla="*/ 1755710 h 4102154" name="connsiteY12"/>
              <a:gd fmla="*/ 4634140 w 11106409" name="connsiteX13"/>
              <a:gd fmla="*/ 1930861 h 4102154" name="connsiteY13"/>
              <a:gd fmla="*/ 2302010 w 11106409" name="connsiteX14"/>
              <a:gd fmla="*/ 3975502 h 4102154" name="connsiteY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b="b" l="l" r="r" t="t"/>
            <a:pathLst>
              <a:path h="4102154" w="11106409">
                <a:moveTo>
                  <a:pt x="11106409" y="695"/>
                </a:moveTo>
                <a:lnTo>
                  <a:pt x="5634601" y="695"/>
                </a:lnTo>
                <a:lnTo>
                  <a:pt x="5634744" y="0"/>
                </a:lnTo>
                <a:lnTo>
                  <a:pt x="11106409" y="0"/>
                </a:lnTo>
                <a:close/>
                <a:moveTo>
                  <a:pt x="2956" y="148068"/>
                </a:moveTo>
                <a:lnTo>
                  <a:pt x="0" y="148068"/>
                </a:lnTo>
                <a:lnTo>
                  <a:pt x="0" y="0"/>
                </a:lnTo>
                <a:lnTo>
                  <a:pt x="2956" y="0"/>
                </a:lnTo>
                <a:close/>
                <a:moveTo>
                  <a:pt x="2061703" y="4102154"/>
                </a:moveTo>
                <a:lnTo>
                  <a:pt x="2061703" y="3774848"/>
                </a:lnTo>
                <a:lnTo>
                  <a:pt x="2149929" y="3735822"/>
                </a:lnTo>
                <a:cubicBezTo>
                  <a:pt x="3158248" y="3252137"/>
                  <a:pt x="4003761" y="2617496"/>
                  <a:pt x="4616246" y="1917518"/>
                </a:cubicBezTo>
                <a:lnTo>
                  <a:pt x="4748995" y="1755710"/>
                </a:lnTo>
                <a:lnTo>
                  <a:pt x="4634140" y="1930861"/>
                </a:lnTo>
                <a:cubicBezTo>
                  <a:pt x="4093657" y="2695319"/>
                  <a:pt x="3291012" y="3411818"/>
                  <a:pt x="2302010" y="3975502"/>
                </a:cubicBez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algn="ctr" blurRad="63500" rotWithShape="0" sx="102000" sy="10200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FE54959-DEE0-47EE-AF9E-5321D7B257EA}"/>
              </a:ext>
            </a:extLst>
          </p:cNvPr>
          <p:cNvSpPr/>
          <p:nvPr userDrawn="1"/>
        </p:nvSpPr>
        <p:spPr>
          <a:xfrm>
            <a:off x="51361" y="1070314"/>
            <a:ext cx="2310839" cy="712652"/>
          </a:xfrm>
          <a:prstGeom prst="roundRect">
            <a:avLst>
              <a:gd fmla="val 7564" name="adj"/>
            </a:avLst>
          </a:prstGeom>
          <a:solidFill>
            <a:srgbClr val="44525B">
              <a:alpha val="4000"/>
            </a:srgbClr>
          </a:solidFill>
          <a:ln>
            <a:solidFill>
              <a:srgbClr val="44525A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scene3d>
            <a:camera prst="orthographicFront"/>
            <a:lightRig dir="t" rig="threeP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lvl="0"/>
            <a:r>
              <a:rPr baseline="0" cap="small" dirty="0" lang="en-US" sz="4000" u="none">
                <a:solidFill>
                  <a:srgbClr val="44525A"/>
                </a:solidFill>
                <a:latin charset="0" panose="020B0502040204020203" pitchFamily="34" typeface="Bahnschrift SemiBold"/>
              </a:rPr>
              <a:t>ECAP456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18CB88-4007-40A9-B126-AE157A2EA3D6}"/>
              </a:ext>
            </a:extLst>
          </p:cNvPr>
          <p:cNvSpPr txBox="1"/>
          <p:nvPr userDrawn="1"/>
        </p:nvSpPr>
        <p:spPr>
          <a:xfrm>
            <a:off x="6817722" y="5891971"/>
            <a:ext cx="2326278" cy="461665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400">
                <a:latin charset="0" panose="020B0502040204020203" pitchFamily="34" typeface="Bahnschrift SemiBold"/>
              </a:rPr>
              <a:t>Dr. Rajni Bhalla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CF1EBC-DA85-4E58-B8EC-90839B52F650}"/>
              </a:ext>
            </a:extLst>
          </p:cNvPr>
          <p:cNvSpPr txBox="1"/>
          <p:nvPr userDrawn="1"/>
        </p:nvSpPr>
        <p:spPr>
          <a:xfrm>
            <a:off x="6667805" y="6332318"/>
            <a:ext cx="2518638" cy="400110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lang="en-US" sz="2000">
                <a:latin charset="0" panose="020B0502040204020203" pitchFamily="34" typeface="Bahnschrift SemiBold"/>
              </a:rPr>
              <a:t>Associate Professor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AA0A77-4443-4511-81DB-6D4919D92960}"/>
              </a:ext>
            </a:extLst>
          </p:cNvPr>
          <p:cNvSpPr/>
          <p:nvPr userDrawn="1"/>
        </p:nvSpPr>
        <p:spPr>
          <a:xfrm>
            <a:off x="6734323" y="6696075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A4B1C0C-45EB-4524-B766-E8F5A3D56091}"/>
              </a:ext>
            </a:extLst>
          </p:cNvPr>
          <p:cNvSpPr/>
          <p:nvPr userDrawn="1"/>
        </p:nvSpPr>
        <p:spPr>
          <a:xfrm>
            <a:off x="6734323" y="6353636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b="50000" l="50000" r="50000" t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69000">
                <a:srgbClr val="818A8F"/>
              </a:gs>
              <a:gs pos="0">
                <a:srgbClr val="44525A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1639" y="2700396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7045240" y="145893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455696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44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62" y="1628145"/>
            <a:ext cx="8386537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2" y="0"/>
            <a:ext cx="8386537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62553" y="2584505"/>
            <a:ext cx="6037944" cy="17562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54000">
                <a:schemeClr val="bg1"/>
              </a:gs>
              <a:gs pos="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62553" y="1895077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43503" y="3816295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453A38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1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4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 ?>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7.xml.rels><?xml version="1.0" encoding="UTF-8" standalone="yes" ?><Relationships xmlns="http://schemas.openxmlformats.org/package/2006/relationships"><Relationship Id="rId2" Target="../media/image1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8.xml.rels><?xml version="1.0" encoding="UTF-8" standalone="yes" ?><Relationships xmlns="http://schemas.openxmlformats.org/package/2006/relationships"><Relationship Id="rId2" Target="../media/image1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A353D9-2EF9-4C38-B765-46C9D927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Preventive machine maintenance</a:t>
            </a:r>
            <a:endParaRPr lang="en-IN" dirty="0"/>
          </a:p>
        </p:txBody>
      </p:sp>
      <p:pic>
        <p:nvPicPr>
          <p:cNvPr id="1026" name="Picture 2" descr="Preventive Maintenance | Mechatronic Solution Partner SolusiMechatronic  Partner">
            <a:extLst>
              <a:ext uri="{FF2B5EF4-FFF2-40B4-BE49-F238E27FC236}">
                <a16:creationId xmlns:a16="http://schemas.microsoft.com/office/drawing/2014/main" id="{931721F3-6BDC-42A9-8375-CA16B1A6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0516"/>
            <a:ext cx="7293468" cy="393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4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3210F-95A1-4A62-9983-AB1D0273A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Policing</a:t>
            </a:r>
          </a:p>
          <a:p>
            <a:r>
              <a:rPr lang="en-US" dirty="0"/>
              <a:t>Winning political elections</a:t>
            </a:r>
          </a:p>
          <a:p>
            <a:r>
              <a:rPr lang="en-US" dirty="0"/>
              <a:t>Personal Health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7EE68E-1A96-45F7-952C-25B5D847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Insight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28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7BC5B4-27CA-4375-85A1-595CA3471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172" y="1880053"/>
            <a:ext cx="7645656" cy="430068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2BFD8D-9CD2-439A-8DA5-0C0E16B3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Policing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4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51BABB-52AD-44FC-94B4-3CCC526AD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11" y="1865614"/>
            <a:ext cx="6191377" cy="412242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8D0C12-03C3-467D-9588-026A63FE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Winning political elections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71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6707A9-2E7E-4BC6-BDFC-622AB34A2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651" y="1856297"/>
            <a:ext cx="5747957" cy="431547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BCE6DC-8BD0-43D0-9DF4-30837622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Health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03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F6A3FD-D890-423C-ADEE-085E8316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Auto Insurance</a:t>
            </a:r>
          </a:p>
          <a:p>
            <a:r>
              <a:rPr lang="en-US" dirty="0"/>
              <a:t>Location based retail promotion</a:t>
            </a:r>
          </a:p>
          <a:p>
            <a:r>
              <a:rPr lang="en-US" dirty="0"/>
              <a:t>Recommendation service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159069-6536-47C9-8258-B7FCDB8F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Product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96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5A1BE6-453D-482B-996F-507E8F67F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813" y="1648440"/>
            <a:ext cx="6188374" cy="464128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B170ED-38D6-4BA0-BF49-59252E71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Flexible Auto Insurance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BE94F-199D-4464-939A-242D5686C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515" y="1817824"/>
            <a:ext cx="6560970" cy="421509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6E290B-0CF8-4B13-A552-3B6A467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based retail promotion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31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46AAEF-171F-4A6B-A378-1B69D6436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671" y="2135772"/>
            <a:ext cx="6322503" cy="329869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F81760-4479-4D18-9B3F-3BDDBDAA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84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50" y="2818150"/>
            <a:ext cx="7279579" cy="937773"/>
          </a:xfrm>
        </p:spPr>
        <p:txBody>
          <a:bodyPr/>
          <a:lstStyle/>
          <a:p>
            <a:pPr algn="just"/>
            <a:r>
              <a:rPr lang="en-US" dirty="0"/>
              <a:t>understand applications of BIGDATA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2922B-A132-4D34-B90C-8808A1B6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145"/>
            <a:ext cx="8001000" cy="4953408"/>
          </a:xfrm>
        </p:spPr>
        <p:txBody>
          <a:bodyPr/>
          <a:lstStyle/>
          <a:p>
            <a:pPr algn="just"/>
            <a:r>
              <a:rPr lang="en-US" dirty="0"/>
              <a:t>Recording and processing all data requires much talent, resources and time.</a:t>
            </a:r>
          </a:p>
          <a:p>
            <a:pPr algn="just"/>
            <a:r>
              <a:rPr lang="en-US" dirty="0"/>
              <a:t>The data can be use imaginatively and meaningfully to derive business benefit.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7E1D6-E295-4037-ADAB-F9B050F2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401050" cy="12763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1301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0523E6-DECC-40CB-A668-62FA17E1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61" y="1524800"/>
            <a:ext cx="8386537" cy="4502373"/>
          </a:xfrm>
        </p:spPr>
        <p:txBody>
          <a:bodyPr>
            <a:normAutofit/>
          </a:bodyPr>
          <a:lstStyle/>
          <a:p>
            <a:r>
              <a:rPr lang="en-IN" dirty="0"/>
              <a:t>Three major types of business applications with different levels of transformational potential:</a:t>
            </a:r>
          </a:p>
          <a:p>
            <a:pPr marL="457200" lvl="1" indent="0">
              <a:buNone/>
            </a:pPr>
            <a:r>
              <a:rPr lang="en-IN" sz="2600" dirty="0"/>
              <a:t>1. Monitoring and tracking applications</a:t>
            </a:r>
          </a:p>
          <a:p>
            <a:pPr marL="457200" lvl="1" indent="0">
              <a:buNone/>
            </a:pPr>
            <a:r>
              <a:rPr lang="en-IN" sz="2600" dirty="0"/>
              <a:t>2. Analysis and Insight Applications</a:t>
            </a:r>
          </a:p>
          <a:p>
            <a:pPr marL="457200" lvl="1" indent="0">
              <a:buNone/>
            </a:pPr>
            <a:r>
              <a:rPr lang="en-IN" sz="2600" dirty="0"/>
              <a:t>3. New Product Development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B9DA99-073A-4349-A6C7-3E02F905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BIG DATA	</a:t>
            </a:r>
          </a:p>
        </p:txBody>
      </p:sp>
    </p:spTree>
    <p:extLst>
      <p:ext uri="{BB962C8B-B14F-4D97-AF65-F5344CB8AC3E}">
        <p14:creationId xmlns:p14="http://schemas.microsoft.com/office/powerpoint/2010/main" val="22208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238B9E-591E-4F9F-A584-1848F3F0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9" y="1588816"/>
            <a:ext cx="7065328" cy="5004884"/>
          </a:xfrm>
        </p:spPr>
        <p:txBody>
          <a:bodyPr>
            <a:normAutofit/>
          </a:bodyPr>
          <a:lstStyle/>
          <a:p>
            <a:r>
              <a:rPr lang="en-US" sz="2600" dirty="0"/>
              <a:t>Public health monitoring</a:t>
            </a:r>
          </a:p>
          <a:p>
            <a:r>
              <a:rPr lang="en-US" sz="2600" dirty="0"/>
              <a:t>Consumer Sentiment Monitoring.</a:t>
            </a:r>
          </a:p>
          <a:p>
            <a:r>
              <a:rPr lang="en-US" sz="2600" dirty="0"/>
              <a:t>Asset Tracking</a:t>
            </a:r>
          </a:p>
          <a:p>
            <a:r>
              <a:rPr lang="en-US" sz="2600" dirty="0"/>
              <a:t>Supply chain monitoring</a:t>
            </a:r>
          </a:p>
          <a:p>
            <a:r>
              <a:rPr lang="en-US" sz="2600" dirty="0"/>
              <a:t>Preventive machine maintenance</a:t>
            </a:r>
          </a:p>
          <a:p>
            <a:pPr marL="0" indent="0">
              <a:buNone/>
            </a:pPr>
            <a:endParaRPr lang="en-IN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587E3F-533F-4947-90B9-BD46A52E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Monitoring and 	tracking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5548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77ABC6-4B57-4900-8E7D-D82FB78F1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374" y="1325563"/>
            <a:ext cx="4412512" cy="53112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FCE2CE-D665-48D8-B719-7FC24394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health 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62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1199C5-2BB7-4445-837E-DF6765D6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37" y="1546496"/>
            <a:ext cx="8284126" cy="502145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4EA586-EFE3-4E82-A3EF-AD4F3770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Sentiment 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697756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737147-9BD8-4914-98BD-474814B416F0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b="90000" l="10000" r="90000" t="10000">
                        <a14:backgroundMark x1="17345" x2="17345" y1="7283" y2="7283"/>
                      </a14:backgroundRemoval>
                    </a14:imgEffect>
                  </a14:imgLayer>
                </a14:imgProps>
              </a:ext>
            </a:extLst>
          </a:blip>
          <a:srcRect b="189" r="77"/>
          <a:stretch/>
        </p:blipFill>
        <p:spPr>
          <a:xfrm>
            <a:off x="55125" y="1541721"/>
            <a:ext cx="4319802" cy="44005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4076644-8A27-4890-88C2-43929C8E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Asset Tracking</a:t>
            </a:r>
            <a:endParaRPr dirty="0"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7B909-DC92-4666-9A5C-26CD1FA9C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6774" y="1654028"/>
            <a:ext cx="4048125" cy="440055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48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9B293B-1BC9-4C1E-8EBE-D9F6CE4E5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02" y="1615348"/>
            <a:ext cx="8386538" cy="470846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16CF6C-FEC9-49C4-83D4-5ABDE24C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62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</TotalTime>
  <Words>142</Words>
  <Application>Microsoft Office PowerPoint</Application>
  <PresentationFormat>On-screen Show (4:3)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Introduction</vt:lpstr>
      <vt:lpstr>Applications of BIG DATA </vt:lpstr>
      <vt:lpstr>Monitoring and  tracking applications</vt:lpstr>
      <vt:lpstr>Public health monitoring</vt:lpstr>
      <vt:lpstr>Consumer Sentiment Monitoring</vt:lpstr>
      <vt:lpstr>Asset Tracking</vt:lpstr>
      <vt:lpstr>Supply Chain Monitoring</vt:lpstr>
      <vt:lpstr>Preventive machine maintenance</vt:lpstr>
      <vt:lpstr>Analysis and Insight Applications</vt:lpstr>
      <vt:lpstr>Predictive Policing</vt:lpstr>
      <vt:lpstr>Winning political elections</vt:lpstr>
      <vt:lpstr>Personal Health</vt:lpstr>
      <vt:lpstr>New Product Development</vt:lpstr>
      <vt:lpstr> Flexible Auto Insurance </vt:lpstr>
      <vt:lpstr>Location based retail promotion </vt:lpstr>
      <vt:lpstr>Recommendation service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39</cp:revision>
  <dcterms:created xsi:type="dcterms:W3CDTF">2021-05-13T17:45:44Z</dcterms:created>
  <dcterms:modified xsi:type="dcterms:W3CDTF">2021-06-16T04:08:06Z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753174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