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image/vnd.ms-photo" Extension="wdp"/>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3"/>
  </p:handoutMasterIdLst>
  <p:sldIdLst>
    <p:sldId id="266" r:id="rId2"/>
    <p:sldId id="261" r:id="rId3"/>
    <p:sldId id="264" r:id="rId4"/>
    <p:sldId id="267" r:id="rId5"/>
    <p:sldId id="268" r:id="rId6"/>
    <p:sldId id="270" r:id="rId7"/>
    <p:sldId id="269" r:id="rId8"/>
    <p:sldId id="271" r:id="rId9"/>
    <p:sldId id="272" r:id="rId10"/>
    <p:sldId id="273" r:id="rId11"/>
    <p:sldId id="274" r:id="rId12"/>
    <p:sldId id="275" r:id="rId13"/>
    <p:sldId id="280" r:id="rId14"/>
    <p:sldId id="281" r:id="rId15"/>
    <p:sldId id="276" r:id="rId16"/>
    <p:sldId id="277" r:id="rId17"/>
    <p:sldId id="278" r:id="rId18"/>
    <p:sldId id="279" r:id="rId19"/>
    <p:sldId id="283" r:id="rId20"/>
    <p:sldId id="284" r:id="rId21"/>
    <p:sldId id="304" r:id="rId22"/>
    <p:sldId id="285" r:id="rId23"/>
    <p:sldId id="287" r:id="rId24"/>
    <p:sldId id="288" r:id="rId25"/>
    <p:sldId id="289" r:id="rId26"/>
    <p:sldId id="290" r:id="rId27"/>
    <p:sldId id="291" r:id="rId28"/>
    <p:sldId id="292" r:id="rId29"/>
    <p:sldId id="293" r:id="rId30"/>
    <p:sldId id="294" r:id="rId31"/>
    <p:sldId id="295" r:id="rId32"/>
    <p:sldId id="296" r:id="rId33"/>
    <p:sldId id="297" r:id="rId34"/>
    <p:sldId id="305" r:id="rId35"/>
    <p:sldId id="298" r:id="rId36"/>
    <p:sldId id="299" r:id="rId37"/>
    <p:sldId id="300" r:id="rId38"/>
    <p:sldId id="301" r:id="rId39"/>
    <p:sldId id="302" r:id="rId40"/>
    <p:sldId id="303" r:id="rId41"/>
    <p:sldId id="263"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25A"/>
    <a:srgbClr val="63504D"/>
    <a:srgbClr val="618495"/>
    <a:srgbClr val="44525B"/>
    <a:srgbClr val="072235"/>
    <a:srgbClr val="453A38"/>
    <a:srgbClr val="B8B192"/>
    <a:srgbClr val="473B39"/>
    <a:srgbClr val="302C31"/>
    <a:srgbClr val="9478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p:normalViewPr>
  <p:slideViewPr>
    <p:cSldViewPr snapToGrid="0">
      <p:cViewPr varScale="1">
        <p:scale>
          <a:sx n="68" d="100"/>
          <a:sy n="68" d="100"/>
        </p:scale>
        <p:origin x="1350" y="6"/>
      </p:cViewPr>
      <p:guideLst/>
    </p:cSldViewPr>
  </p:slideViewPr>
  <p:notesTextViewPr>
    <p:cViewPr>
      <p:scale>
        <a:sx n="1" d="1"/>
        <a:sy n="1" d="1"/>
      </p:scale>
      <p:origin x="0" y="0"/>
    </p:cViewPr>
  </p:notesTextViewPr>
  <p:notesViewPr>
    <p:cSldViewPr snapToGrid="0">
      <p:cViewPr varScale="1">
        <p:scale>
          <a:sx n="49" d="100"/>
          <a:sy n="49" d="100"/>
        </p:scale>
        <p:origin x="2910"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CA918-4CC9-454A-A0CC-18E4AB1471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4B17E60-0D58-4E11-A0B3-7C89A95212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E31DF-E085-4560-B70C-2BE0282116AF}" type="datetimeFigureOut">
              <a:rPr lang="en-US" smtClean="0"/>
              <a:t>6/22/2021</a:t>
            </a:fld>
            <a:endParaRPr lang="en-US"/>
          </a:p>
        </p:txBody>
      </p:sp>
      <p:sp>
        <p:nvSpPr>
          <p:cNvPr id="4" name="Footer Placeholder 3">
            <a:extLst>
              <a:ext uri="{FF2B5EF4-FFF2-40B4-BE49-F238E27FC236}">
                <a16:creationId xmlns:a16="http://schemas.microsoft.com/office/drawing/2014/main" id="{5C826CD9-44E6-4934-88CC-7B6414A408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126C7B-3E85-4BB4-8FD9-8DF00D1031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2DE278-E6FC-4BDC-BC08-49EFF8121A40}" type="slidenum">
              <a:rPr lang="en-US" smtClean="0"/>
              <a:t>‹#›</a:t>
            </a:fld>
            <a:endParaRPr lang="en-US"/>
          </a:p>
        </p:txBody>
      </p:sp>
    </p:spTree>
    <p:extLst>
      <p:ext uri="{BB962C8B-B14F-4D97-AF65-F5344CB8AC3E}">
        <p14:creationId xmlns:p14="http://schemas.microsoft.com/office/powerpoint/2010/main" val="53390406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arget="../media/image2.jpeg" Type="http://schemas.openxmlformats.org/officeDocument/2006/relationships/image"/><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preserve="1" userDrawn="1">
  <p:cSld name="1_Title Slide">
    <p:spTree>
      <p:nvGrpSpPr>
        <p:cNvPr id="1" name=""/>
        <p:cNvGrpSpPr/>
        <p:nvPr/>
      </p:nvGrpSpPr>
      <p:grpSpPr>
        <a:xfrm>
          <a:off x="0" y="0"/>
          <a:ext cx="0" cy="0"/>
          <a:chOff x="0" y="0"/>
          <a:chExt cx="0" cy="0"/>
        </a:xfrm>
      </p:grpSpPr>
      <p:sp>
        <p:nvSpPr>
          <p:cNvPr id="79" name="Rectangle: Rounded Corners 78">
            <a:extLst>
              <a:ext uri="{FF2B5EF4-FFF2-40B4-BE49-F238E27FC236}">
                <a16:creationId xmlns:a16="http://schemas.microsoft.com/office/drawing/2014/main" id="{FB821A54-EBB6-44D6-B654-A7206FCE625D}"/>
              </a:ext>
            </a:extLst>
          </p:cNvPr>
          <p:cNvSpPr/>
          <p:nvPr userDrawn="1"/>
        </p:nvSpPr>
        <p:spPr>
          <a:xfrm>
            <a:off x="51361" y="222575"/>
            <a:ext cx="4711139" cy="712652"/>
          </a:xfrm>
          <a:prstGeom prst="roundRect">
            <a:avLst>
              <a:gd fmla="val 10415" name="adj"/>
            </a:avLst>
          </a:prstGeom>
          <a:solidFill>
            <a:srgbClr val="44525B"/>
          </a:solidFill>
          <a:ln>
            <a:solidFill>
              <a:srgbClr val="44525A"/>
            </a:solidFill>
          </a:ln>
          <a:effectLst>
            <a:outerShdw algn="ctr" blurRad="63500" rotWithShape="0" sx="102000" sy="102000">
              <a:prstClr val="black">
                <a:alpha val="40000"/>
              </a:prstClr>
            </a:outerShdw>
          </a:effectLst>
          <a:scene3d>
            <a:camera prst="orthographicFront"/>
            <a:lightRig dir="t" rig="threeP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lvl="0"/>
            <a:r>
              <a:rPr baseline="0" cap="small" dirty="0" lang="en-US" sz="3200" u="none">
                <a:solidFill>
                  <a:schemeClr val="bg1"/>
                </a:solidFill>
                <a:latin charset="0" panose="020B0502040204020203" pitchFamily="34" typeface="Bahnschrift SemiBold"/>
              </a:rPr>
              <a:t>Introduction to Big Data</a:t>
            </a:r>
          </a:p>
        </p:txBody>
      </p:sp>
      <p:grpSp>
        <p:nvGrpSpPr>
          <p:cNvPr hidden="1" id="18" name="Group 45">
            <a:extLst>
              <a:ext uri="{FF2B5EF4-FFF2-40B4-BE49-F238E27FC236}">
                <a16:creationId xmlns:a16="http://schemas.microsoft.com/office/drawing/2014/main" id="{850EC89B-90C3-44BB-9D08-4AA2F18B76E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4562810" y="545"/>
            <a:ext cx="656040" cy="6857455"/>
            <a:chOff x="5632355" y="0"/>
            <a:chExt cx="874719" cy="6857455"/>
          </a:xfrm>
        </p:grpSpPr>
        <p:sp>
          <p:nvSpPr>
            <p:cNvPr id="19" name="Freeform: Shape 18">
              <a:extLst>
                <a:ext uri="{FF2B5EF4-FFF2-40B4-BE49-F238E27FC236}">
                  <a16:creationId xmlns:a16="http://schemas.microsoft.com/office/drawing/2014/main" id="{CE7AE735-969F-4B48-90BB-9C0B68FF30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5" y="2991370"/>
              <a:ext cx="6857455" cy="874715"/>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8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sp>
          <p:nvSpPr>
            <p:cNvPr id="20" name="Freeform: Shape 47">
              <a:extLst>
                <a:ext uri="{FF2B5EF4-FFF2-40B4-BE49-F238E27FC236}">
                  <a16:creationId xmlns:a16="http://schemas.microsoft.com/office/drawing/2014/main" id="{1E3EFCBE-34EF-4B4E-BB43-0CC49CCDD1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flipH="1" rot="5400000">
              <a:off x="2640988" y="2991370"/>
              <a:ext cx="6857455" cy="874716"/>
            </a:xfrm>
            <a:custGeom>
              <a:avLst/>
              <a:gdLst>
                <a:gd fmla="*/ 6857455 w 6857455" name="connsiteX0"/>
                <a:gd fmla="*/ 804643 h 874716" name="connsiteY0"/>
                <a:gd fmla="*/ 6857455 w 6857455" name="connsiteX1"/>
                <a:gd fmla="*/ 562246 h 874716" name="connsiteY1"/>
                <a:gd fmla="*/ 6829178 w 6857455" name="connsiteX2"/>
                <a:gd fmla="*/ 551284 h 874716" name="connsiteY2"/>
                <a:gd fmla="*/ 6766024 w 6857455" name="connsiteX3"/>
                <a:gd fmla="*/ 500372 h 874716" name="connsiteY3"/>
                <a:gd fmla="*/ 6734971 w 6857455" name="connsiteX4"/>
                <a:gd fmla="*/ 500944 h 874716" name="connsiteY4"/>
                <a:gd fmla="*/ 6683915 w 6857455" name="connsiteX5"/>
                <a:gd fmla="*/ 507040 h 874716" name="connsiteY5"/>
                <a:gd fmla="*/ 6628860 w 6857455" name="connsiteX6"/>
                <a:gd fmla="*/ 495418 h 874716" name="connsiteY6"/>
                <a:gd fmla="*/ 6588662 w 6857455" name="connsiteX7"/>
                <a:gd fmla="*/ 487227 h 874716" name="connsiteY7"/>
                <a:gd fmla="*/ 6476074 w 6857455" name="connsiteX8"/>
                <a:gd fmla="*/ 511230 h 874716" name="connsiteY8"/>
                <a:gd fmla="*/ 6382345 w 6857455" name="connsiteX9"/>
                <a:gd fmla="*/ 534853 h 874716" name="connsiteY9"/>
                <a:gd fmla="*/ 6369391 w 6857455" name="connsiteX10"/>
                <a:gd fmla="*/ 531615 h 874716" name="connsiteY10"/>
                <a:gd fmla="*/ 6244799 w 6857455" name="connsiteX11"/>
                <a:gd fmla="*/ 512182 h 874716" name="connsiteY11"/>
                <a:gd fmla="*/ 6190315 w 6857455" name="connsiteX12"/>
                <a:gd fmla="*/ 485703 h 874716" name="connsiteY12"/>
                <a:gd fmla="*/ 6115446 w 6857455" name="connsiteX13"/>
                <a:gd fmla="*/ 462270 h 874716" name="connsiteY13"/>
                <a:gd fmla="*/ 6032194 w 6857455" name="connsiteX14"/>
                <a:gd fmla="*/ 434266 h 874716" name="connsiteY14"/>
                <a:gd fmla="*/ 5971042 w 6857455" name="connsiteX15"/>
                <a:gd fmla="*/ 420738 h 874716" name="connsiteY15"/>
                <a:gd fmla="*/ 5880933 w 6857455" name="connsiteX16"/>
                <a:gd fmla="*/ 430646 h 874716" name="connsiteY16"/>
                <a:gd fmla="*/ 5862452 w 6857455" name="connsiteX17"/>
                <a:gd fmla="*/ 438648 h 874716" name="connsiteY17"/>
                <a:gd fmla="*/ 5685283 w 6857455" name="connsiteX18"/>
                <a:gd fmla="*/ 498658 h 874716" name="connsiteY18"/>
                <a:gd fmla="*/ 5567169 w 6857455" name="connsiteX19"/>
                <a:gd fmla="*/ 499420 h 874716" name="connsiteY19"/>
                <a:gd fmla="*/ 5527923 w 6857455" name="connsiteX20"/>
                <a:gd fmla="*/ 490466 h 874716" name="connsiteY20"/>
                <a:gd fmla="*/ 5456292 w 6857455" name="connsiteX21"/>
                <a:gd fmla="*/ 450650 h 874716" name="connsiteY21"/>
                <a:gd fmla="*/ 5424670 w 6857455" name="connsiteX22"/>
                <a:gd fmla="*/ 444934 h 874716" name="connsiteY22"/>
                <a:gd fmla="*/ 5368662 w 6857455" name="connsiteX23"/>
                <a:gd fmla="*/ 441124 h 874716" name="connsiteY23"/>
                <a:gd fmla="*/ 5247118 w 6857455" name="connsiteX24"/>
                <a:gd fmla="*/ 444934 h 874716" name="connsiteY24"/>
                <a:gd fmla="*/ 5088617 w 6857455" name="connsiteX25"/>
                <a:gd fmla="*/ 428742 h 874716" name="connsiteY25"/>
                <a:gd fmla="*/ 5025750 w 6857455" name="connsiteX26"/>
                <a:gd fmla="*/ 433694 h 874716" name="connsiteY26"/>
                <a:gd fmla="*/ 4957930 w 6857455" name="connsiteX27"/>
                <a:gd fmla="*/ 442268 h 874716" name="connsiteY27"/>
                <a:gd fmla="*/ 4938116 w 6857455" name="connsiteX28"/>
                <a:gd fmla="*/ 441886 h 874716" name="connsiteY28"/>
                <a:gd fmla="*/ 4833910 w 6857455" name="connsiteX29"/>
                <a:gd fmla="*/ 421693 h 874716" name="connsiteY29"/>
                <a:gd fmla="*/ 4810095 w 6857455" name="connsiteX30"/>
                <a:gd fmla="*/ 408167 h 874716" name="connsiteY30"/>
                <a:gd fmla="*/ 4747991 w 6857455" name="connsiteX31"/>
                <a:gd fmla="*/ 413691 h 874716" name="connsiteY31"/>
                <a:gd fmla="*/ 4692745 w 6857455" name="connsiteX32"/>
                <a:gd fmla="*/ 435790 h 874716" name="connsiteY32"/>
                <a:gd fmla="*/ 4375933 w 6857455" name="connsiteX33"/>
                <a:gd fmla="*/ 483417 h 874716" name="connsiteY33"/>
                <a:gd fmla="*/ 4185426 w 6857455" name="connsiteX34"/>
                <a:gd fmla="*/ 484179 h 874716" name="connsiteY34"/>
                <a:gd fmla="*/ 4052072 w 6857455" name="connsiteX35"/>
                <a:gd fmla="*/ 505134 h 874716" name="connsiteY35"/>
                <a:gd fmla="*/ 4029973 w 6857455" name="connsiteX36"/>
                <a:gd fmla="*/ 527233 h 874716" name="connsiteY36"/>
                <a:gd fmla="*/ 3948626 w 6857455" name="connsiteX37"/>
                <a:gd fmla="*/ 550666 h 874716" name="connsiteY37"/>
                <a:gd fmla="*/ 3871280 w 6857455" name="connsiteX38"/>
                <a:gd fmla="*/ 502275 h 874716" name="connsiteY38"/>
                <a:gd fmla="*/ 3774312 w 6857455" name="connsiteX39"/>
                <a:gd fmla="*/ 429122 h 874716" name="connsiteY39"/>
                <a:gd fmla="*/ 3721543 w 6857455" name="connsiteX40"/>
                <a:gd fmla="*/ 428552 h 874716" name="connsiteY40"/>
                <a:gd fmla="*/ 3612763 w 6857455" name="connsiteX41"/>
                <a:gd fmla="*/ 414263 h 874716" name="connsiteY41"/>
                <a:gd fmla="*/ 3537323 w 6857455" name="connsiteX42"/>
                <a:gd fmla="*/ 389878 h 874716" name="connsiteY42"/>
                <a:gd fmla="*/ 3431593 w 6857455" name="connsiteX43"/>
                <a:gd fmla="*/ 360921 h 874716" name="connsiteY43"/>
                <a:gd fmla="*/ 3392158 w 6857455" name="connsiteX44"/>
                <a:gd fmla="*/ 345681 h 874716" name="connsiteY44"/>
                <a:gd fmla="*/ 3297856 w 6857455" name="connsiteX45"/>
                <a:gd fmla="*/ 323010 h 874716" name="connsiteY45"/>
                <a:gd fmla="*/ 3219748 w 6857455" name="connsiteX46"/>
                <a:gd fmla="*/ 308151 h 874716" name="connsiteY46"/>
                <a:gd fmla="*/ 3156692 w 6857455" name="connsiteX47"/>
                <a:gd fmla="*/ 261668 h 874716" name="connsiteY47"/>
                <a:gd fmla="*/ 3136497 w 6857455" name="connsiteX48"/>
                <a:gd fmla="*/ 237663 h 874716" name="connsiteY48"/>
                <a:gd fmla="*/ 3119733 w 6857455" name="connsiteX49"/>
                <a:gd fmla="*/ 222233 h 874716" name="connsiteY49"/>
                <a:gd fmla="*/ 3045436 w 6857455" name="connsiteX50"/>
                <a:gd fmla="*/ 131742 h 874716" name="connsiteY50"/>
                <a:gd fmla="*/ 3037054 w 6857455" name="connsiteX51"/>
                <a:gd fmla="*/ 124121 h 874716" name="connsiteY51"/>
                <a:gd fmla="*/ 2936466 w 6857455" name="connsiteX52"/>
                <a:gd fmla="*/ 82400 h 874716" name="connsiteY52"/>
                <a:gd fmla="*/ 2901031 w 6857455" name="connsiteX53"/>
                <a:gd fmla="*/ 59731 h 874716" name="connsiteY53"/>
                <a:gd fmla="*/ 2828259 w 6857455" name="connsiteX54"/>
                <a:gd fmla="*/ 3149 h 874716" name="connsiteY54"/>
                <a:gd fmla="*/ 2799492 w 6857455" name="connsiteX55"/>
                <a:gd fmla="*/ 1245 h 874716" name="connsiteY55"/>
                <a:gd fmla="*/ 2693570 w 6857455" name="connsiteX56"/>
                <a:gd fmla="*/ 35154 h 874716" name="connsiteY56"/>
                <a:gd fmla="*/ 2639847 w 6857455" name="connsiteX57"/>
                <a:gd fmla="*/ 73448 h 874716" name="connsiteY57"/>
                <a:gd fmla="*/ 2621178 w 6857455" name="connsiteX58"/>
                <a:gd fmla="*/ 88688 h 874716" name="connsiteY58"/>
                <a:gd fmla="*/ 2489348 w 6857455" name="connsiteX59"/>
                <a:gd fmla="*/ 72304 h 874716" name="connsiteY59"/>
                <a:gd fmla="*/ 2452580 w 6857455" name="connsiteX60"/>
                <a:gd fmla="*/ 68683 h 874716" name="connsiteY60"/>
                <a:gd fmla="*/ 2326464 w 6857455" name="connsiteX61"/>
                <a:gd fmla="*/ 50395 h 874716" name="connsiteY61"/>
                <a:gd fmla="*/ 2300365 w 6857455" name="connsiteX62"/>
                <a:gd fmla="*/ 54777 h 874716" name="connsiteY62"/>
                <a:gd fmla="*/ 2130434 w 6857455" name="connsiteX63"/>
                <a:gd fmla="*/ 58397 h 874716" name="connsiteY63"/>
                <a:gd fmla="*/ 2118621 w 6857455" name="connsiteX64"/>
                <a:gd fmla="*/ 47919 h 874716" name="connsiteY64"/>
                <a:gd fmla="*/ 2057659 w 6857455" name="connsiteX65"/>
                <a:gd fmla="*/ 16866 h 874716" name="connsiteY65"/>
                <a:gd fmla="*/ 1976314 w 6857455" name="connsiteX66"/>
                <a:gd fmla="*/ 8865 h 874716" name="connsiteY66"/>
                <a:gd fmla="*/ 1961454 w 6857455" name="connsiteX67"/>
                <a:gd fmla="*/ 11724 h 874716" name="connsiteY67"/>
                <a:gd fmla="*/ 1906588 w 6857455" name="connsiteX68"/>
                <a:gd fmla="*/ 30964 h 874716" name="connsiteY68"/>
                <a:gd fmla="*/ 1783330 w 6857455" name="connsiteX69"/>
                <a:gd fmla="*/ 48871 h 874716" name="connsiteY69"/>
                <a:gd fmla="*/ 1759327 w 6857455" name="connsiteX70"/>
                <a:gd fmla="*/ 55349 h 874716" name="connsiteY70"/>
                <a:gd fmla="*/ 1716082 w 6857455" name="connsiteX71"/>
                <a:gd fmla="*/ 65445 h 874716" name="connsiteY71"/>
                <a:gd fmla="*/ 1598920 w 6857455" name="connsiteX72"/>
                <a:gd fmla="*/ 72114 h 874716" name="connsiteY72"/>
                <a:gd fmla="*/ 1542150 w 6857455" name="connsiteX73"/>
                <a:gd fmla="*/ 62207 h 874716" name="connsiteY73"/>
                <a:gd fmla="*/ 1516813 w 6857455" name="connsiteX74"/>
                <a:gd fmla="*/ 62779 h 874716" name="connsiteY74"/>
                <a:gd fmla="*/ 1432228 w 6857455" name="connsiteX75"/>
                <a:gd fmla="*/ 88116 h 874716" name="connsiteY75"/>
                <a:gd fmla="*/ 1224765 w 6857455" name="connsiteX76"/>
                <a:gd fmla="*/ 71924 h 874716" name="connsiteY76"/>
                <a:gd fmla="*/ 1159231 w 6857455" name="connsiteX77"/>
                <a:gd fmla="*/ 58207 h 874716" name="connsiteY77"/>
                <a:gd fmla="*/ 1124370 w 6857455" name="connsiteX78"/>
                <a:gd fmla="*/ 56301 h 874716" name="connsiteY78"/>
                <a:gd fmla="*/ 1075600 w 6857455" name="connsiteX79"/>
                <a:gd fmla="*/ 75542 h 874716" name="connsiteY79"/>
                <a:gd fmla="*/ 986633 w 6857455" name="connsiteX80"/>
                <a:gd fmla="*/ 79162 h 874716" name="connsiteY80"/>
                <a:gd fmla="*/ 861089 w 6857455" name="connsiteX81"/>
                <a:gd fmla="*/ 76304 h 874716" name="connsiteY81"/>
                <a:gd fmla="*/ 759168 w 6857455" name="connsiteX82"/>
                <a:gd fmla="*/ 104689 h 874716" name="connsiteY82"/>
                <a:gd fmla="*/ 723735 w 6857455" name="connsiteX83"/>
                <a:gd fmla="*/ 140696 h 874716" name="connsiteY83"/>
                <a:gd fmla="*/ 647532 w 6857455" name="connsiteX84"/>
                <a:gd fmla="*/ 147934 h 874716" name="connsiteY84"/>
                <a:gd fmla="*/ 552659 w 6857455" name="connsiteX85"/>
                <a:gd fmla="*/ 95926 h 874716" name="connsiteY85"/>
                <a:gd fmla="*/ 541800 w 6857455" name="connsiteX86"/>
                <a:gd fmla="*/ 97640 h 874716" name="connsiteY86"/>
                <a:gd fmla="*/ 375107 w 6857455" name="connsiteX87"/>
                <a:gd fmla="*/ 123169 h 874716" name="connsiteY87"/>
                <a:gd fmla="*/ 273567 w 6857455" name="connsiteX88"/>
                <a:gd fmla="*/ 145458 h 874716" name="connsiteY88"/>
                <a:gd fmla="*/ 264043 w 6857455" name="connsiteX89"/>
                <a:gd fmla="*/ 154792 h 874716" name="connsiteY89"/>
                <a:gd fmla="*/ 169360 w 6857455" name="connsiteX90"/>
                <a:gd fmla="*/ 177273 h 874716" name="connsiteY90"/>
                <a:gd fmla="*/ 89347 w 6857455" name="connsiteX91"/>
                <a:gd fmla="*/ 157460 h 874716" name="connsiteY91"/>
                <a:gd fmla="*/ 34291 w 6857455" name="connsiteX92"/>
                <a:gd fmla="*/ 145268 h 874716" name="connsiteY92"/>
                <a:gd fmla="*/ 0 w 6857455" name="connsiteX93"/>
                <a:gd fmla="*/ 142056 h 874716" name="connsiteY93"/>
                <a:gd fmla="*/ 0 w 6857455" name="connsiteX94"/>
                <a:gd fmla="*/ 849556 h 874716" name="connsiteY94"/>
                <a:gd fmla="*/ 60652 w 6857455" name="connsiteX95"/>
                <a:gd fmla="*/ 844783 h 874716" name="connsiteY95"/>
                <a:gd fmla="*/ 119068 w 6857455" name="connsiteX96"/>
                <a:gd fmla="*/ 827281 h 874716" name="connsiteY96"/>
                <a:gd fmla="*/ 171840 w 6857455" name="connsiteX97"/>
                <a:gd fmla="*/ 804420 h 874716" name="connsiteY97"/>
                <a:gd fmla="*/ 274329 w 6857455" name="connsiteX98"/>
                <a:gd fmla="*/ 794324 h 874716" name="connsiteY98"/>
                <a:gd fmla="*/ 306715 w 6857455" name="connsiteX99"/>
                <a:gd fmla="*/ 788798 h 874716" name="connsiteY99"/>
                <a:gd fmla="*/ 393967 w 6857455" name="connsiteX100"/>
                <a:gd fmla="*/ 765937 h 874716" name="connsiteY100"/>
                <a:gd fmla="*/ 493793 w 6857455" name="connsiteX101"/>
                <a:gd fmla="*/ 725549 h 874716" name="connsiteY101"/>
                <a:gd fmla="*/ 546373 w 6857455" name="connsiteX102"/>
                <a:gd fmla="*/ 740600 h 874716" name="connsiteY102"/>
                <a:gd fmla="*/ 730211 w 6857455" name="connsiteX103"/>
                <a:gd fmla="*/ 698116 h 874716" name="connsiteY103"/>
                <a:gd fmla="*/ 784889 w 6857455" name="connsiteX104"/>
                <a:gd fmla="*/ 676018 h 874716" name="connsiteY104"/>
                <a:gd fmla="*/ 800509 w 6857455" name="connsiteX105"/>
                <a:gd fmla="*/ 661349 h 874716" name="connsiteY105"/>
                <a:gd fmla="*/ 857661 w 6857455" name="connsiteX106"/>
                <a:gd fmla="*/ 626868 h 874716" name="connsiteY106"/>
                <a:gd fmla="*/ 949102 w 6857455" name="connsiteX107"/>
                <a:gd fmla="*/ 614676 h 874716" name="connsiteY107"/>
                <a:gd fmla="*/ 960342 w 6857455" name="connsiteX108"/>
                <a:gd fmla="*/ 607435 h 874716" name="connsiteY108"/>
                <a:gd fmla="*/ 977109 w 6857455" name="connsiteX109"/>
                <a:gd fmla="*/ 595815 h 874716" name="connsiteY109"/>
                <a:gd fmla="*/ 1071218 w 6857455" name="connsiteX110"/>
                <a:gd fmla="*/ 575240 h 874716" name="connsiteY110"/>
                <a:gd fmla="*/ 1091983 w 6857455" name="connsiteX111"/>
                <a:gd fmla="*/ 568764 h 874716" name="connsiteY111"/>
                <a:gd fmla="*/ 1109321 w 6857455" name="connsiteX112"/>
                <a:gd fmla="*/ 557904 h 874716" name="connsiteY112"/>
                <a:gd fmla="*/ 1162279 w 6857455" name="connsiteX113"/>
                <a:gd fmla="*/ 532949 h 874716" name="connsiteY113"/>
                <a:gd fmla="*/ 1206097 w 6857455" name="connsiteX114"/>
                <a:gd fmla="*/ 532187 h 874716" name="connsiteY114"/>
                <a:gd fmla="*/ 1266867 w 6857455" name="connsiteX115"/>
                <a:gd fmla="*/ 518088 h 874716" name="connsiteY115"/>
                <a:gd fmla="*/ 1380219 w 6857455" name="connsiteX116"/>
                <a:gd fmla="*/ 504182 h 874716" name="connsiteY116"/>
                <a:gd fmla="*/ 1403461 w 6857455" name="connsiteX117"/>
                <a:gd fmla="*/ 496180 h 874716" name="connsiteY117"/>
                <a:gd fmla="*/ 1544054 w 6857455" name="connsiteX118"/>
                <a:gd fmla="*/ 458268 h 874716" name="connsiteY118"/>
                <a:gd fmla="*/ 1656644 w 6857455" name="connsiteX119"/>
                <a:gd fmla="*/ 459032 h 874716" name="connsiteY119"/>
                <a:gd fmla="*/ 1665406 w 6857455" name="connsiteX120"/>
                <a:gd fmla="*/ 460747 h 874716" name="connsiteY120"/>
                <a:gd fmla="*/ 1708461 w 6857455" name="connsiteX121"/>
                <a:gd fmla="*/ 473318 h 874716" name="connsiteY121"/>
                <a:gd fmla="*/ 1775140 w 6857455" name="connsiteX122"/>
                <a:gd fmla="*/ 469891 h 874716" name="connsiteY122"/>
                <a:gd fmla="*/ 1821051 w 6857455" name="connsiteX123"/>
                <a:gd fmla="*/ 452554 h 874716" name="connsiteY123"/>
                <a:gd fmla="*/ 1878203 w 6857455" name="connsiteX124"/>
                <a:gd fmla="*/ 451792 h 874716" name="connsiteY124"/>
                <a:gd fmla="*/ 1943547 w 6857455" name="connsiteX125"/>
                <a:gd fmla="*/ 462651 h 874716" name="connsiteY125"/>
                <a:gd fmla="*/ 1972884 w 6857455" name="connsiteX126"/>
                <a:gd fmla="*/ 464937 h 874716" name="connsiteY126"/>
                <a:gd fmla="*/ 2053469 w 6857455" name="connsiteX127"/>
                <a:gd fmla="*/ 487417 h 874716" name="connsiteY127"/>
                <a:gd fmla="*/ 2101477 w 6857455" name="connsiteX128"/>
                <a:gd fmla="*/ 481893 h 874716" name="connsiteY128"/>
                <a:gd fmla="*/ 2148722 w 6857455" name="connsiteX129"/>
                <a:gd fmla="*/ 467033 h 874716" name="connsiteY129"/>
                <a:gd fmla="*/ 2179011 w 6857455" name="connsiteX130"/>
                <a:gd fmla="*/ 452744 h 874716" name="connsiteY130"/>
                <a:gd fmla="*/ 2240165 w 6857455" name="connsiteX131"/>
                <a:gd fmla="*/ 442648 h 874716" name="connsiteY131"/>
                <a:gd fmla="*/ 2251404 w 6857455" name="connsiteX132"/>
                <a:gd fmla="*/ 444172 h 874716" name="connsiteY132"/>
                <a:gd fmla="*/ 2433912 w 6857455" name="connsiteX133"/>
                <a:gd fmla="*/ 456746 h 874716" name="connsiteY133"/>
                <a:gd fmla="*/ 2506302 w 6857455" name="connsiteX134"/>
                <a:gd fmla="*/ 476939 h 874716" name="connsiteY134"/>
                <a:gd fmla="*/ 2521735 w 6857455" name="connsiteX135"/>
                <a:gd fmla="*/ 479415 h 874716" name="connsiteY135"/>
                <a:gd fmla="*/ 2675854 w 6857455" name="connsiteX136"/>
                <a:gd fmla="*/ 502086 h 874716" name="connsiteY136"/>
                <a:gd fmla="*/ 2692998 w 6857455" name="connsiteX137"/>
                <a:gd fmla="*/ 503038 h 874716" name="connsiteY137"/>
                <a:gd fmla="*/ 2740816 w 6857455" name="connsiteX138"/>
                <a:gd fmla="*/ 499037 h 874716" name="connsiteY138"/>
                <a:gd fmla="*/ 2853596 w 6857455" name="connsiteX139"/>
                <a:gd fmla="*/ 540187 h 874716" name="connsiteY139"/>
                <a:gd fmla="*/ 2966565 w 6857455" name="connsiteX140"/>
                <a:gd fmla="*/ 554286 h 874716" name="connsiteY140"/>
                <a:gd fmla="*/ 3028671 w 6857455" name="connsiteX141"/>
                <a:gd fmla="*/ 554094 h 874716" name="connsiteY141"/>
                <a:gd fmla="*/ 3073059 w 6857455" name="connsiteX142"/>
                <a:gd fmla="*/ 564192 h 874716" name="connsiteY142"/>
                <a:gd fmla="*/ 3182219 w 6857455" name="connsiteX143"/>
                <a:gd fmla="*/ 594862 h 874716" name="connsiteY143"/>
                <a:gd fmla="*/ 3233656 w 6857455" name="connsiteX144"/>
                <a:gd fmla="*/ 599625 h 874716" name="connsiteY144"/>
                <a:gd fmla="*/ 3288332 w 6857455" name="connsiteX145"/>
                <a:gd fmla="*/ 609914 h 874716" name="connsiteY145"/>
                <a:gd fmla="*/ 3423591 w 6857455" name="connsiteX146"/>
                <a:gd fmla="*/ 656015 h 874716" name="connsiteY146"/>
                <a:gd fmla="*/ 3534084 w 6857455" name="connsiteX147"/>
                <a:gd fmla="*/ 653349 h 874716" name="connsiteY147"/>
                <a:gd fmla="*/ 3604571 w 6857455" name="connsiteX148"/>
                <a:gd fmla="*/ 653918 h 874716" name="connsiteY148"/>
                <a:gd fmla="*/ 3688586 w 6857455" name="connsiteX149"/>
                <a:gd fmla="*/ 669160 h 874716" name="connsiteY149"/>
                <a:gd fmla="*/ 3757358 w 6857455" name="connsiteX150"/>
                <a:gd fmla="*/ 691450 h 874716" name="connsiteY150"/>
                <a:gd fmla="*/ 3852421 w 6857455" name="connsiteX151"/>
                <a:gd fmla="*/ 709167 h 874716" name="connsiteY151"/>
                <a:gd fmla="*/ 3947104 w 6857455" name="connsiteX152"/>
                <a:gd fmla="*/ 743267 h 874716" name="connsiteY152"/>
                <a:gd fmla="*/ 4013208 w 6857455" name="connsiteX153"/>
                <a:gd fmla="*/ 769367 h 874716" name="connsiteY153"/>
                <a:gd fmla="*/ 4105222 w 6857455" name="connsiteX154"/>
                <a:gd fmla="*/ 792417 h 874716" name="connsiteY154"/>
                <a:gd fmla="*/ 4246006 w 6857455" name="connsiteX155"/>
                <a:gd fmla="*/ 808610 h 874716" name="connsiteY155"/>
                <a:gd fmla="*/ 4310779 w 6857455" name="connsiteX156"/>
                <a:gd fmla="*/ 810326 h 874716" name="connsiteY156"/>
                <a:gd fmla="*/ 4413272 w 6857455" name="connsiteX157"/>
                <a:gd fmla="*/ 848235 h 874716" name="connsiteY157"/>
                <a:gd fmla="*/ 4457087 w 6857455" name="connsiteX158"/>
                <a:gd fmla="*/ 866524 h 874716" name="connsiteY158"/>
                <a:gd fmla="*/ 4496523 w 6857455" name="connsiteX159"/>
                <a:gd fmla="*/ 851284 h 874716" name="connsiteY159"/>
                <a:gd fmla="*/ 4522050 w 6857455" name="connsiteX160"/>
                <a:gd fmla="*/ 833757 h 874716" name="connsiteY160"/>
                <a:gd fmla="*/ 4602824 w 6857455" name="connsiteX161"/>
                <a:gd fmla="*/ 848618 h 874716" name="connsiteY161"/>
                <a:gd fmla="*/ 4688553 w 6857455" name="connsiteX162"/>
                <a:gd fmla="*/ 864238 h 874716" name="connsiteY162"/>
                <a:gd fmla="*/ 4749895 w 6857455" name="connsiteX163"/>
                <a:gd fmla="*/ 874716 h 874716" name="connsiteY163"/>
                <a:gd fmla="*/ 4826480 w 6857455" name="connsiteX164"/>
                <a:gd fmla="*/ 866334 h 874716" name="connsiteY164"/>
                <a:gd fmla="*/ 4886870 w 6857455" name="connsiteX165"/>
                <a:gd fmla="*/ 862906 h 874716" name="connsiteY165"/>
                <a:gd fmla="*/ 4935639 w 6857455" name="connsiteX166"/>
                <a:gd fmla="*/ 853190 h 874716" name="connsiteY166"/>
                <a:gd fmla="*/ 4952784 w 6857455" name="connsiteX167"/>
                <a:gd fmla="*/ 847473 h 874716" name="connsiteY167"/>
                <a:gd fmla="*/ 5088617 w 6857455" name="connsiteX168"/>
                <a:gd fmla="*/ 802896 h 874716" name="connsiteY168"/>
                <a:gd fmla="*/ 5233781 w 6857455" name="connsiteX169"/>
                <a:gd fmla="*/ 767271 h 874716" name="connsiteY169"/>
                <a:gd fmla="*/ 5327893 w 6857455" name="connsiteX170"/>
                <a:gd fmla="*/ 789752 h 874716" name="connsiteY170"/>
                <a:gd fmla="*/ 5362946 w 6857455" name="connsiteX171"/>
                <a:gd fmla="*/ 789370 h 874716" name="connsiteY171"/>
                <a:gd fmla="*/ 5524115 w 6857455" name="connsiteX172"/>
                <a:gd fmla="*/ 794514 h 874716" name="connsiteY172"/>
                <a:gd fmla="*/ 5552500 w 6857455" name="connsiteX173"/>
                <a:gd fmla="*/ 800038 h 874716" name="connsiteY173"/>
                <a:gd fmla="*/ 5705857 w 6857455" name="connsiteX174"/>
                <a:gd fmla="*/ 777367 h 874716" name="connsiteY174"/>
                <a:gd fmla="*/ 5761485 w 6857455" name="connsiteX175"/>
                <a:gd fmla="*/ 773557 h 874716" name="connsiteY175"/>
                <a:gd fmla="*/ 5812731 w 6857455" name="connsiteX176"/>
                <a:gd fmla="*/ 767271 h 874716" name="connsiteY176"/>
                <a:gd fmla="*/ 5884361 w 6857455" name="connsiteX177"/>
                <a:gd fmla="*/ 765747 h 874716" name="connsiteY177"/>
                <a:gd fmla="*/ 5958660 w 6857455" name="connsiteX178"/>
                <a:gd fmla="*/ 768605 h 874716" name="connsiteY178"/>
                <a:gd fmla="*/ 6041528 w 6857455" name="connsiteX179"/>
                <a:gd fmla="*/ 768033 h 874716" name="connsiteY179"/>
                <a:gd fmla="*/ 6074297 w 6857455" name="connsiteX180"/>
                <a:gd fmla="*/ 763081 h 874716" name="connsiteY180"/>
                <a:gd fmla="*/ 6162880 w 6857455" name="connsiteX181"/>
                <a:gd fmla="*/ 766509 h 874716" name="connsiteY181"/>
                <a:gd fmla="*/ 6209364 w 6857455" name="connsiteX182"/>
                <a:gd fmla="*/ 760795 h 874716" name="connsiteY182"/>
                <a:gd fmla="*/ 6285948 w 6857455" name="connsiteX183"/>
                <a:gd fmla="*/ 759651 h 874716" name="connsiteY183"/>
                <a:gd fmla="*/ 6310905 w 6857455" name="connsiteX184"/>
                <a:gd fmla="*/ 758316 h 874716" name="connsiteY184"/>
                <a:gd fmla="*/ 6333194 w 6857455" name="connsiteX185"/>
                <a:gd fmla="*/ 757554 h 874716" name="connsiteY185"/>
                <a:gd fmla="*/ 6409586 w 6857455" name="connsiteX186"/>
                <a:gd fmla="*/ 773177 h 874716" name="connsiteY186"/>
                <a:gd fmla="*/ 6477407 w 6857455" name="connsiteX187"/>
                <a:gd fmla="*/ 774129 h 874716" name="connsiteY187"/>
                <a:gd fmla="*/ 6596283 w 6857455" name="connsiteX188"/>
                <a:gd fmla="*/ 786703 h 874716" name="connsiteY188"/>
                <a:gd fmla="*/ 6622573 w 6857455" name="connsiteX189"/>
                <a:gd fmla="*/ 782321 h 874716" name="connsiteY189"/>
                <a:gd fmla="*/ 6704872 w 6857455" name="connsiteX190"/>
                <a:gd fmla="*/ 780607 h 874716" name="connsiteY190"/>
                <a:gd fmla="*/ 6751738 w 6857455" name="connsiteX191"/>
                <a:gd fmla="*/ 779273 h 874716" name="connsiteY191"/>
                <a:gd fmla="*/ 6809650 w 6857455" name="connsiteX192"/>
                <a:gd fmla="*/ 788417 h 874716" name="connsiteY192"/>
                <a:gd fmla="*/ 6832976 w 6857455" name="connsiteX193"/>
                <a:gd fmla="*/ 800428 h 874716" name="connsiteY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b="b" l="l" r="r" t="t"/>
              <a:pathLst>
                <a:path h="874716" w="6857455">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2">
                <a:alphaModFix amt="57000"/>
              </a:blip>
              <a:srcRect/>
              <a:tile algn="tl" flip="none" sx="100000" sy="100000" tx="0" ty="0"/>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lang="en-US"/>
            </a:p>
          </p:txBody>
        </p:sp>
      </p:grpSp>
      <p:pic>
        <p:nvPicPr>
          <p:cNvPr id="98" name="Picture 97">
            <a:extLst>
              <a:ext uri="{FF2B5EF4-FFF2-40B4-BE49-F238E27FC236}">
                <a16:creationId xmlns:a16="http://schemas.microsoft.com/office/drawing/2014/main" id="{178902E1-D29E-4408-BD1A-7961DCC69A4E}"/>
              </a:ext>
            </a:extLst>
          </p:cNvPr>
          <p:cNvPicPr>
            <a:picLocks noChangeArrowheads="1" noChangeAspect="1"/>
          </p:cNvPicPr>
          <p:nvPr userDrawn="1"/>
        </p:nvPicPr>
        <p:blipFill rotWithShape="1">
          <a:blip r:embed="rId3">
            <a:extLst>
              <a:ext uri="{28A0092B-C50C-407E-A947-70E740481C1C}">
                <a14:useLocalDpi xmlns:a14="http://schemas.microsoft.com/office/drawing/2010/main" val="0"/>
              </a:ext>
            </a:extLst>
          </a:blip>
          <a:srcRect b="-57" r="80"/>
          <a:stretch/>
        </p:blipFill>
        <p:spPr bwMode="auto">
          <a:xfrm>
            <a:off x="-9948" y="3838"/>
            <a:ext cx="9153948" cy="6850324"/>
          </a:xfrm>
          <a:custGeom>
            <a:avLst/>
            <a:gdLst>
              <a:gd fmla="*/ 5282861 w 9153948" name="connsiteX0"/>
              <a:gd fmla="*/ 0 h 6850324" name="connsiteY0"/>
              <a:gd fmla="*/ 9153948 w 9153948" name="connsiteX1"/>
              <a:gd fmla="*/ 0 h 6850324" name="connsiteY1"/>
              <a:gd fmla="*/ 9153948 w 9153948" name="connsiteX2"/>
              <a:gd fmla="*/ 3977971 h 6850324" name="connsiteY2"/>
              <a:gd fmla="*/ 9004662 w 9153948" name="connsiteX3"/>
              <a:gd fmla="*/ 4052945 h 6850324" name="connsiteY3"/>
              <a:gd fmla="*/ 6158650 w 9153948" name="connsiteX4"/>
              <a:gd fmla="*/ 6710840 h 6850324" name="connsiteY4"/>
              <a:gd fmla="*/ 6089071 w 9153948" name="connsiteX5"/>
              <a:gd fmla="*/ 6850324 h 6850324" name="connsiteY5"/>
              <a:gd fmla="*/ 0 w 9153948" name="connsiteX6"/>
              <a:gd fmla="*/ 6850324 h 6850324" name="connsiteY6"/>
              <a:gd fmla="*/ 0 w 9153948" name="connsiteX7"/>
              <a:gd fmla="*/ 4281319 h 6850324" name="connsiteY7"/>
              <a:gd fmla="*/ 169673 w 9153948" name="connsiteX8"/>
              <a:gd fmla="*/ 4239758 h 6850324" name="connsiteY8"/>
              <a:gd fmla="*/ 1253697 w 9153948" name="connsiteX9"/>
              <a:gd fmla="*/ 3877347 h 6850324" name="connsiteY9"/>
              <a:gd fmla="*/ 5263701 w 9153948" name="connsiteX10"/>
              <a:gd fmla="*/ 75693 h 6850324"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6850324" w="9153948">
                <a:moveTo>
                  <a:pt x="5282861" y="0"/>
                </a:moveTo>
                <a:lnTo>
                  <a:pt x="9153948" y="0"/>
                </a:lnTo>
                <a:lnTo>
                  <a:pt x="9153948" y="3977971"/>
                </a:lnTo>
                <a:lnTo>
                  <a:pt x="9004662" y="4052945"/>
                </a:lnTo>
                <a:cubicBezTo>
                  <a:pt x="7703988" y="4749593"/>
                  <a:pt x="6701910" y="5709432"/>
                  <a:pt x="6158650" y="6710840"/>
                </a:cubicBezTo>
                <a:lnTo>
                  <a:pt x="6089071" y="6850324"/>
                </a:lnTo>
                <a:lnTo>
                  <a:pt x="0" y="6850324"/>
                </a:lnTo>
                <a:lnTo>
                  <a:pt x="0" y="4281319"/>
                </a:lnTo>
                <a:lnTo>
                  <a:pt x="169673" y="4239758"/>
                </a:lnTo>
                <a:cubicBezTo>
                  <a:pt x="528296" y="4145614"/>
                  <a:pt x="891090" y="4025089"/>
                  <a:pt x="1253697" y="3877347"/>
                </a:cubicBezTo>
                <a:cubicBezTo>
                  <a:pt x="3316023" y="3037055"/>
                  <a:pt x="4817044" y="1542499"/>
                  <a:pt x="5263701" y="75693"/>
                </a:cubicBezTo>
                <a:close/>
              </a:path>
            </a:pathLst>
          </a:custGeom>
          <a:noFill/>
          <a:extLst>
            <a:ext uri="{909E8E84-426E-40DD-AFC4-6F175D3DCCD1}">
              <a14:hiddenFill xmlns:a14="http://schemas.microsoft.com/office/drawing/2010/main">
                <a:solidFill>
                  <a:srgbClr val="FFFFFF"/>
                </a:solidFill>
              </a14:hiddenFill>
            </a:ext>
          </a:extLst>
        </p:spPr>
      </p:pic>
      <p:sp>
        <p:nvSpPr>
          <p:cNvPr id="97" name="Freeform: Shape 96">
            <a:extLst>
              <a:ext uri="{FF2B5EF4-FFF2-40B4-BE49-F238E27FC236}">
                <a16:creationId xmlns:a16="http://schemas.microsoft.com/office/drawing/2014/main" id="{8B6C1D65-4ABB-4690-93DF-7DFB2A98622A}"/>
              </a:ext>
            </a:extLst>
          </p:cNvPr>
          <p:cNvSpPr/>
          <p:nvPr userDrawn="1"/>
        </p:nvSpPr>
        <p:spPr>
          <a:xfrm>
            <a:off x="-9948" y="3838"/>
            <a:ext cx="9153948" cy="6850324"/>
          </a:xfrm>
          <a:custGeom>
            <a:avLst/>
            <a:gdLst>
              <a:gd fmla="*/ 5282862 w 9153948" name="connsiteX0"/>
              <a:gd fmla="*/ 0 h 6850324" name="connsiteY0"/>
              <a:gd fmla="*/ 9153948 w 9153948" name="connsiteX1"/>
              <a:gd fmla="*/ 0 h 6850324" name="connsiteY1"/>
              <a:gd fmla="*/ 9153948 w 9153948" name="connsiteX2"/>
              <a:gd fmla="*/ 3977971 h 6850324" name="connsiteY2"/>
              <a:gd fmla="*/ 9004662 w 9153948" name="connsiteX3"/>
              <a:gd fmla="*/ 4052945 h 6850324" name="connsiteY3"/>
              <a:gd fmla="*/ 6158650 w 9153948" name="connsiteX4"/>
              <a:gd fmla="*/ 6710840 h 6850324" name="connsiteY4"/>
              <a:gd fmla="*/ 6089071 w 9153948" name="connsiteX5"/>
              <a:gd fmla="*/ 6850324 h 6850324" name="connsiteY5"/>
              <a:gd fmla="*/ 0 w 9153948" name="connsiteX6"/>
              <a:gd fmla="*/ 6850324 h 6850324" name="connsiteY6"/>
              <a:gd fmla="*/ 0 w 9153948" name="connsiteX7"/>
              <a:gd fmla="*/ 4281319 h 6850324" name="connsiteY7"/>
              <a:gd fmla="*/ 169673 w 9153948" name="connsiteX8"/>
              <a:gd fmla="*/ 4239758 h 6850324" name="connsiteY8"/>
              <a:gd fmla="*/ 1253697 w 9153948" name="connsiteX9"/>
              <a:gd fmla="*/ 3877347 h 6850324" name="connsiteY9"/>
              <a:gd fmla="*/ 5263701 w 9153948" name="connsiteX10"/>
              <a:gd fmla="*/ 75694 h 6850324" name="connsiteY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b="b" l="l" r="r" t="t"/>
            <a:pathLst>
              <a:path h="6850324" w="9153948">
                <a:moveTo>
                  <a:pt x="5282862" y="0"/>
                </a:moveTo>
                <a:lnTo>
                  <a:pt x="9153948" y="0"/>
                </a:lnTo>
                <a:lnTo>
                  <a:pt x="9153948" y="3977971"/>
                </a:lnTo>
                <a:lnTo>
                  <a:pt x="9004662" y="4052945"/>
                </a:lnTo>
                <a:cubicBezTo>
                  <a:pt x="7703988" y="4749593"/>
                  <a:pt x="6701910" y="5709433"/>
                  <a:pt x="6158650" y="6710840"/>
                </a:cubicBezTo>
                <a:lnTo>
                  <a:pt x="6089071" y="6850324"/>
                </a:lnTo>
                <a:lnTo>
                  <a:pt x="0" y="6850324"/>
                </a:lnTo>
                <a:lnTo>
                  <a:pt x="0" y="4281319"/>
                </a:lnTo>
                <a:lnTo>
                  <a:pt x="169673" y="4239758"/>
                </a:lnTo>
                <a:cubicBezTo>
                  <a:pt x="528296" y="4145614"/>
                  <a:pt x="891090" y="4025089"/>
                  <a:pt x="1253697" y="3877347"/>
                </a:cubicBezTo>
                <a:cubicBezTo>
                  <a:pt x="3316023" y="3037055"/>
                  <a:pt x="4817044" y="1542499"/>
                  <a:pt x="5263701" y="75694"/>
                </a:cubicBezTo>
                <a:close/>
              </a:path>
            </a:pathLst>
          </a:custGeom>
          <a:solidFill>
            <a:schemeClr val="bg1">
              <a:lumMod val="50000"/>
              <a:alpha val="50000"/>
            </a:schemeClr>
          </a:solidFill>
          <a:ln>
            <a:noFill/>
          </a:ln>
          <a:effectLst>
            <a:outerShdw algn="ctr" blurRad="63500" rotWithShape="0" sx="102000" sy="10200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75" name="Freeform: Shape 74">
            <a:extLst>
              <a:ext uri="{FF2B5EF4-FFF2-40B4-BE49-F238E27FC236}">
                <a16:creationId xmlns:a16="http://schemas.microsoft.com/office/drawing/2014/main" id="{3D86ACB6-5BFD-4C67-B168-1E477676C765}"/>
              </a:ext>
            </a:extLst>
          </p:cNvPr>
          <p:cNvSpPr/>
          <p:nvPr userDrawn="1"/>
        </p:nvSpPr>
        <p:spPr>
          <a:xfrm>
            <a:off x="-133350" y="-751246"/>
            <a:ext cx="11106409" cy="4858109"/>
          </a:xfrm>
          <a:custGeom>
            <a:avLst/>
            <a:gdLst>
              <a:gd fmla="*/ 3909888 w 9144000" name="connsiteX0"/>
              <a:gd fmla="*/ 1376794 h 3809635" name="connsiteY0"/>
              <a:gd fmla="*/ 3815327 w 9144000" name="connsiteX1"/>
              <a:gd fmla="*/ 1514144 h 3809635" name="connsiteY1"/>
              <a:gd fmla="*/ 1032179 w 9144000" name="connsiteX2"/>
              <a:gd fmla="*/ 3516551 h 3809635" name="connsiteY2"/>
              <a:gd fmla="*/ 139693 w 9144000" name="connsiteX3"/>
              <a:gd fmla="*/ 3800747 h 3809635" name="connsiteY3"/>
              <a:gd fmla="*/ 101598 w 9144000" name="connsiteX4"/>
              <a:gd fmla="*/ 3809635 h 3809635" name="connsiteY4"/>
              <a:gd fmla="*/ 101598 w 9144000" name="connsiteX5"/>
              <a:gd fmla="*/ 3477088 h 3809635" name="connsiteY5"/>
              <a:gd fmla="*/ 181491 w 9144000" name="connsiteX6"/>
              <a:gd fmla="*/ 3460712 h 3809635" name="connsiteY6"/>
              <a:gd fmla="*/ 897358 w 9144000" name="connsiteX7"/>
              <a:gd fmla="*/ 3266910 h 3809635" name="connsiteY7"/>
              <a:gd fmla="*/ 3800595 w 9144000" name="connsiteX8"/>
              <a:gd fmla="*/ 1503680 h 3809635" name="connsiteY8"/>
              <a:gd fmla="*/ 4639132 w 9144000" name="connsiteX9"/>
              <a:gd fmla="*/ 0 h 3809635" name="connsiteY9"/>
              <a:gd fmla="*/ 9144000 w 9144000" name="connsiteX10"/>
              <a:gd fmla="*/ 0 h 3809635" name="connsiteY10"/>
              <a:gd fmla="*/ 9144000 w 9144000" name="connsiteX11"/>
              <a:gd fmla="*/ 545 h 3809635" name="connsiteY11"/>
              <a:gd fmla="*/ 4639015 w 9144000" name="connsiteX12"/>
              <a:gd fmla="*/ 545 h 3809635" name="connsiteY12"/>
              <a:gd fmla="*/ 0 w 9144000" name="connsiteX13"/>
              <a:gd fmla="*/ 0 h 3809635" name="connsiteY13"/>
              <a:gd fmla="*/ 2434 w 9144000" name="connsiteX14"/>
              <a:gd fmla="*/ 0 h 3809635" name="connsiteY14"/>
              <a:gd fmla="*/ 2434 w 9144000" name="connsiteX15"/>
              <a:gd fmla="*/ 116112 h 3809635" name="connsiteY15"/>
              <a:gd fmla="*/ 0 w 9144000" name="connsiteX16"/>
              <a:gd fmla="*/ 116112 h 3809635" name="connsiteY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b="b" l="l" r="r" t="t"/>
            <a:pathLst>
              <a:path h="3809635" w="9144000">
                <a:moveTo>
                  <a:pt x="3909888" y="1376794"/>
                </a:moveTo>
                <a:lnTo>
                  <a:pt x="3815327" y="1514144"/>
                </a:lnTo>
                <a:cubicBezTo>
                  <a:pt x="3222015" y="2313441"/>
                  <a:pt x="2244987" y="3045879"/>
                  <a:pt x="1032179" y="3516551"/>
                </a:cubicBezTo>
                <a:cubicBezTo>
                  <a:pt x="733642" y="3632408"/>
                  <a:pt x="434950" y="3726921"/>
                  <a:pt x="139693" y="3800747"/>
                </a:cubicBezTo>
                <a:lnTo>
                  <a:pt x="101598" y="3809635"/>
                </a:lnTo>
                <a:lnTo>
                  <a:pt x="101598" y="3477088"/>
                </a:lnTo>
                <a:lnTo>
                  <a:pt x="181491" y="3460712"/>
                </a:lnTo>
                <a:cubicBezTo>
                  <a:pt x="418466" y="3408295"/>
                  <a:pt x="657613" y="3343819"/>
                  <a:pt x="897358" y="3266910"/>
                </a:cubicBezTo>
                <a:cubicBezTo>
                  <a:pt x="2114817" y="2876352"/>
                  <a:pt x="3128242" y="2235559"/>
                  <a:pt x="3800595" y="1503680"/>
                </a:cubicBezTo>
                <a:close/>
                <a:moveTo>
                  <a:pt x="4639132" y="0"/>
                </a:moveTo>
                <a:lnTo>
                  <a:pt x="9144000" y="0"/>
                </a:lnTo>
                <a:lnTo>
                  <a:pt x="9144000" y="545"/>
                </a:lnTo>
                <a:lnTo>
                  <a:pt x="4639015" y="545"/>
                </a:lnTo>
                <a:close/>
                <a:moveTo>
                  <a:pt x="0" y="0"/>
                </a:moveTo>
                <a:lnTo>
                  <a:pt x="2434" y="0"/>
                </a:lnTo>
                <a:lnTo>
                  <a:pt x="2434" y="116112"/>
                </a:lnTo>
                <a:lnTo>
                  <a:pt x="0" y="116112"/>
                </a:lnTo>
                <a:close/>
              </a:path>
            </a:pathLst>
          </a:custGeom>
          <a:solidFill>
            <a:srgbClr val="44525B"/>
          </a:solidFill>
          <a:ln>
            <a:noFill/>
          </a:ln>
          <a:effectLst>
            <a:outerShdw algn="ctr" blurRad="63500" rotWithShape="0" sx="102000" sy="10200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89" name="Freeform: Shape 88">
            <a:extLst>
              <a:ext uri="{FF2B5EF4-FFF2-40B4-BE49-F238E27FC236}">
                <a16:creationId xmlns:a16="http://schemas.microsoft.com/office/drawing/2014/main" id="{B33DEB17-D024-478D-B70D-E045AB878E9A}"/>
              </a:ext>
            </a:extLst>
          </p:cNvPr>
          <p:cNvSpPr/>
          <p:nvPr userDrawn="1"/>
        </p:nvSpPr>
        <p:spPr>
          <a:xfrm rot="10800000">
            <a:off x="99294" y="4154791"/>
            <a:ext cx="11106409" cy="4102154"/>
          </a:xfrm>
          <a:custGeom>
            <a:avLst/>
            <a:gdLst>
              <a:gd fmla="*/ 11106409 w 11106409" name="connsiteX0"/>
              <a:gd fmla="*/ 695 h 4102154" name="connsiteY0"/>
              <a:gd fmla="*/ 5634601 w 11106409" name="connsiteX1"/>
              <a:gd fmla="*/ 695 h 4102154" name="connsiteY1"/>
              <a:gd fmla="*/ 5634744 w 11106409" name="connsiteX2"/>
              <a:gd fmla="*/ 0 h 4102154" name="connsiteY2"/>
              <a:gd fmla="*/ 11106409 w 11106409" name="connsiteX3"/>
              <a:gd fmla="*/ 0 h 4102154" name="connsiteY3"/>
              <a:gd fmla="*/ 2956 w 11106409" name="connsiteX4"/>
              <a:gd fmla="*/ 148068 h 4102154" name="connsiteY4"/>
              <a:gd fmla="*/ 0 w 11106409" name="connsiteX5"/>
              <a:gd fmla="*/ 148068 h 4102154" name="connsiteY5"/>
              <a:gd fmla="*/ 0 w 11106409" name="connsiteX6"/>
              <a:gd fmla="*/ 0 h 4102154" name="connsiteY6"/>
              <a:gd fmla="*/ 2956 w 11106409" name="connsiteX7"/>
              <a:gd fmla="*/ 0 h 4102154" name="connsiteY7"/>
              <a:gd fmla="*/ 2061703 w 11106409" name="connsiteX8"/>
              <a:gd fmla="*/ 4102154 h 4102154" name="connsiteY8"/>
              <a:gd fmla="*/ 2061703 w 11106409" name="connsiteX9"/>
              <a:gd fmla="*/ 3774848 h 4102154" name="connsiteY9"/>
              <a:gd fmla="*/ 2149929 w 11106409" name="connsiteX10"/>
              <a:gd fmla="*/ 3735822 h 4102154" name="connsiteY10"/>
              <a:gd fmla="*/ 4616246 w 11106409" name="connsiteX11"/>
              <a:gd fmla="*/ 1917518 h 4102154" name="connsiteY11"/>
              <a:gd fmla="*/ 4748995 w 11106409" name="connsiteX12"/>
              <a:gd fmla="*/ 1755710 h 4102154" name="connsiteY12"/>
              <a:gd fmla="*/ 4634140 w 11106409" name="connsiteX13"/>
              <a:gd fmla="*/ 1930861 h 4102154" name="connsiteY13"/>
              <a:gd fmla="*/ 2302010 w 11106409" name="connsiteX14"/>
              <a:gd fmla="*/ 3975502 h 4102154" name="connsiteY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b="b" l="l" r="r" t="t"/>
            <a:pathLst>
              <a:path h="4102154" w="11106409">
                <a:moveTo>
                  <a:pt x="11106409" y="695"/>
                </a:moveTo>
                <a:lnTo>
                  <a:pt x="5634601" y="695"/>
                </a:lnTo>
                <a:lnTo>
                  <a:pt x="5634744" y="0"/>
                </a:lnTo>
                <a:lnTo>
                  <a:pt x="11106409" y="0"/>
                </a:lnTo>
                <a:close/>
                <a:moveTo>
                  <a:pt x="2956" y="148068"/>
                </a:moveTo>
                <a:lnTo>
                  <a:pt x="0" y="148068"/>
                </a:lnTo>
                <a:lnTo>
                  <a:pt x="0" y="0"/>
                </a:lnTo>
                <a:lnTo>
                  <a:pt x="2956" y="0"/>
                </a:lnTo>
                <a:close/>
                <a:moveTo>
                  <a:pt x="2061703" y="4102154"/>
                </a:moveTo>
                <a:lnTo>
                  <a:pt x="2061703" y="3774848"/>
                </a:lnTo>
                <a:lnTo>
                  <a:pt x="2149929" y="3735822"/>
                </a:lnTo>
                <a:cubicBezTo>
                  <a:pt x="3158248" y="3252137"/>
                  <a:pt x="4003761" y="2617496"/>
                  <a:pt x="4616246" y="1917518"/>
                </a:cubicBezTo>
                <a:lnTo>
                  <a:pt x="4748995" y="1755710"/>
                </a:lnTo>
                <a:lnTo>
                  <a:pt x="4634140" y="1930861"/>
                </a:lnTo>
                <a:cubicBezTo>
                  <a:pt x="4093657" y="2695319"/>
                  <a:pt x="3291012" y="3411818"/>
                  <a:pt x="2302010" y="3975502"/>
                </a:cubicBezTo>
                <a:close/>
              </a:path>
            </a:pathLst>
          </a:custGeom>
          <a:solidFill>
            <a:srgbClr val="44525B"/>
          </a:solidFill>
          <a:ln>
            <a:noFill/>
          </a:ln>
          <a:effectLst>
            <a:outerShdw algn="ctr" blurRad="63500" rotWithShape="0" sx="102000" sy="10200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lstStyle/>
          <a:p>
            <a:pPr algn="ctr"/>
            <a:endParaRPr dirty="0" lang="en-US"/>
          </a:p>
        </p:txBody>
      </p:sp>
      <p:sp>
        <p:nvSpPr>
          <p:cNvPr id="78" name="Rectangle: Rounded Corners 77">
            <a:extLst>
              <a:ext uri="{FF2B5EF4-FFF2-40B4-BE49-F238E27FC236}">
                <a16:creationId xmlns:a16="http://schemas.microsoft.com/office/drawing/2014/main" id="{FFE54959-DEE0-47EE-AF9E-5321D7B257EA}"/>
              </a:ext>
            </a:extLst>
          </p:cNvPr>
          <p:cNvSpPr/>
          <p:nvPr userDrawn="1"/>
        </p:nvSpPr>
        <p:spPr>
          <a:xfrm>
            <a:off x="51361" y="1070314"/>
            <a:ext cx="2310839" cy="712652"/>
          </a:xfrm>
          <a:prstGeom prst="roundRect">
            <a:avLst>
              <a:gd fmla="val 7564" name="adj"/>
            </a:avLst>
          </a:prstGeom>
          <a:solidFill>
            <a:srgbClr val="44525B">
              <a:alpha val="4000"/>
            </a:srgbClr>
          </a:solidFill>
          <a:ln>
            <a:solidFill>
              <a:srgbClr val="44525A"/>
            </a:solidFill>
          </a:ln>
          <a:effectLst>
            <a:outerShdw algn="ctr" blurRad="63500" rotWithShape="0" sx="102000" sy="102000">
              <a:prstClr val="black">
                <a:alpha val="40000"/>
              </a:prstClr>
            </a:outerShdw>
          </a:effectLst>
          <a:scene3d>
            <a:camera prst="orthographicFront"/>
            <a:lightRig dir="t" rig="threeP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lvl="0"/>
            <a:r>
              <a:rPr baseline="0" cap="small" dirty="0" lang="en-US" sz="4000" u="none">
                <a:solidFill>
                  <a:srgbClr val="44525A"/>
                </a:solidFill>
                <a:latin charset="0" panose="020B0502040204020203" pitchFamily="34" typeface="Bahnschrift SemiBold"/>
              </a:rPr>
              <a:t>ECAP456</a:t>
            </a:r>
          </a:p>
        </p:txBody>
      </p:sp>
      <p:sp>
        <p:nvSpPr>
          <p:cNvPr id="80" name="TextBox 79">
            <a:extLst>
              <a:ext uri="{FF2B5EF4-FFF2-40B4-BE49-F238E27FC236}">
                <a16:creationId xmlns:a16="http://schemas.microsoft.com/office/drawing/2014/main" id="{D618CB88-4007-40A9-B126-AE157A2EA3D6}"/>
              </a:ext>
            </a:extLst>
          </p:cNvPr>
          <p:cNvSpPr txBox="1"/>
          <p:nvPr userDrawn="1"/>
        </p:nvSpPr>
        <p:spPr>
          <a:xfrm>
            <a:off x="6817722" y="5891971"/>
            <a:ext cx="2326278" cy="461665"/>
          </a:xfrm>
          <a:prstGeom prst="rect">
            <a:avLst/>
          </a:prstGeom>
          <a:noFill/>
        </p:spPr>
        <p:txBody>
          <a:bodyPr rtlCol="0" wrap="none">
            <a:spAutoFit/>
          </a:bodyPr>
          <a:lstStyle/>
          <a:p>
            <a:r>
              <a:rPr dirty="0" lang="en-US" sz="2400">
                <a:latin charset="0" panose="020B0502040204020203" pitchFamily="34" typeface="Bahnschrift SemiBold"/>
              </a:rPr>
              <a:t>Dr. Rajni Bhalla</a:t>
            </a:r>
          </a:p>
        </p:txBody>
      </p:sp>
      <p:sp>
        <p:nvSpPr>
          <p:cNvPr id="81" name="TextBox 80">
            <a:extLst>
              <a:ext uri="{FF2B5EF4-FFF2-40B4-BE49-F238E27FC236}">
                <a16:creationId xmlns:a16="http://schemas.microsoft.com/office/drawing/2014/main" id="{50CF1EBC-DA85-4E58-B8EC-90839B52F650}"/>
              </a:ext>
            </a:extLst>
          </p:cNvPr>
          <p:cNvSpPr txBox="1"/>
          <p:nvPr userDrawn="1"/>
        </p:nvSpPr>
        <p:spPr>
          <a:xfrm>
            <a:off x="6667805" y="6332318"/>
            <a:ext cx="2518638" cy="400110"/>
          </a:xfrm>
          <a:prstGeom prst="rect">
            <a:avLst/>
          </a:prstGeom>
          <a:noFill/>
        </p:spPr>
        <p:txBody>
          <a:bodyPr rtlCol="0" wrap="none">
            <a:spAutoFit/>
          </a:bodyPr>
          <a:lstStyle/>
          <a:p>
            <a:r>
              <a:rPr dirty="0" lang="en-US" sz="2000">
                <a:latin charset="0" panose="020B0502040204020203" pitchFamily="34" typeface="Bahnschrift SemiBold"/>
              </a:rPr>
              <a:t>Associate Professor</a:t>
            </a:r>
          </a:p>
        </p:txBody>
      </p:sp>
      <p:sp>
        <p:nvSpPr>
          <p:cNvPr id="99" name="Rectangle 98">
            <a:extLst>
              <a:ext uri="{FF2B5EF4-FFF2-40B4-BE49-F238E27FC236}">
                <a16:creationId xmlns:a16="http://schemas.microsoft.com/office/drawing/2014/main" id="{28AA0A77-4443-4511-81DB-6D4919D92960}"/>
              </a:ext>
            </a:extLst>
          </p:cNvPr>
          <p:cNvSpPr/>
          <p:nvPr userDrawn="1"/>
        </p:nvSpPr>
        <p:spPr>
          <a:xfrm>
            <a:off x="6734323" y="6696075"/>
            <a:ext cx="2409677" cy="50253"/>
          </a:xfrm>
          <a:prstGeom prst="rect">
            <a:avLst/>
          </a:prstGeom>
          <a:gradFill>
            <a:gsLst>
              <a:gs pos="100000">
                <a:schemeClr val="accent1">
                  <a:lumMod val="5000"/>
                  <a:lumOff val="95000"/>
                </a:schemeClr>
              </a:gs>
              <a:gs pos="0">
                <a:srgbClr val="072235"/>
              </a:gs>
            </a:gsLst>
            <a:path path="circle">
              <a:fillToRect b="50000" l="50000" r="50000" t="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100" name="Rectangle 99">
            <a:extLst>
              <a:ext uri="{FF2B5EF4-FFF2-40B4-BE49-F238E27FC236}">
                <a16:creationId xmlns:a16="http://schemas.microsoft.com/office/drawing/2014/main" id="{EA4B1C0C-45EB-4524-B766-E8F5A3D56091}"/>
              </a:ext>
            </a:extLst>
          </p:cNvPr>
          <p:cNvSpPr/>
          <p:nvPr userDrawn="1"/>
        </p:nvSpPr>
        <p:spPr>
          <a:xfrm>
            <a:off x="6734323" y="6353636"/>
            <a:ext cx="2409677" cy="50253"/>
          </a:xfrm>
          <a:prstGeom prst="rect">
            <a:avLst/>
          </a:prstGeom>
          <a:gradFill>
            <a:gsLst>
              <a:gs pos="100000">
                <a:schemeClr val="accent1">
                  <a:lumMod val="5000"/>
                  <a:lumOff val="95000"/>
                </a:schemeClr>
              </a:gs>
              <a:gs pos="0">
                <a:srgbClr val="072235"/>
              </a:gs>
            </a:gsLst>
            <a:path path="circle">
              <a:fillToRect b="50000" l="50000" r="50000" t="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Tree>
    <p:extLst>
      <p:ext uri="{BB962C8B-B14F-4D97-AF65-F5344CB8AC3E}">
        <p14:creationId xmlns:p14="http://schemas.microsoft.com/office/powerpoint/2010/main" val="25937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47480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BC5188-02C1-4612-A2C7-F501CF181F2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8388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344260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23040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959429"/>
          </a:xfrm>
          <a:prstGeom prst="rect">
            <a:avLst/>
          </a:prstGeom>
          <a:gradFill flip="none" rotWithShape="1">
            <a:gsLst>
              <a:gs pos="69000">
                <a:srgbClr val="818A8F"/>
              </a:gs>
              <a:gs pos="0">
                <a:srgbClr val="44525A"/>
              </a:gs>
              <a:gs pos="100000">
                <a:srgbClr val="F4F4F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921639" y="2700396"/>
            <a:ext cx="7525999" cy="3698763"/>
          </a:xfrm>
        </p:spPr>
        <p:txBody>
          <a:bodyPr/>
          <a:lstStyle>
            <a:lvl1pPr>
              <a:lnSpc>
                <a:spcPct val="150000"/>
              </a:lnSpc>
              <a:defRPr sz="2600">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Outcome 1</a:t>
            </a:r>
          </a:p>
          <a:p>
            <a:pPr lvl="0"/>
            <a:r>
              <a:rPr lang="en-US" dirty="0"/>
              <a:t>Outcome 2</a:t>
            </a:r>
          </a:p>
          <a:p>
            <a:pPr lvl="0"/>
            <a:r>
              <a:rPr lang="en-US" dirty="0"/>
              <a:t>Outcome 3</a:t>
            </a:r>
          </a:p>
        </p:txBody>
      </p:sp>
      <p:sp>
        <p:nvSpPr>
          <p:cNvPr id="10" name="TextBox 9">
            <a:extLst>
              <a:ext uri="{FF2B5EF4-FFF2-40B4-BE49-F238E27FC236}">
                <a16:creationId xmlns:a16="http://schemas.microsoft.com/office/drawing/2014/main" id="{66F90CB2-A495-4AF3-BC7C-1B34E1164439}"/>
              </a:ext>
            </a:extLst>
          </p:cNvPr>
          <p:cNvSpPr txBox="1"/>
          <p:nvPr userDrawn="1"/>
        </p:nvSpPr>
        <p:spPr>
          <a:xfrm>
            <a:off x="628650" y="235182"/>
            <a:ext cx="3429000" cy="1446550"/>
          </a:xfrm>
          <a:prstGeom prst="rect">
            <a:avLst/>
          </a:prstGeom>
          <a:noFill/>
        </p:spPr>
        <p:txBody>
          <a:bodyPr wrap="square" rtlCol="0">
            <a:spAutoFit/>
          </a:bodyPr>
          <a:lstStyle/>
          <a:p>
            <a:pPr marL="0" algn="l" defTabSz="457200" rtl="0" eaLnBrk="1" latinLnBrk="0" hangingPunct="1">
              <a:lnSpc>
                <a:spcPct val="100000"/>
              </a:lnSpc>
              <a:spcBef>
                <a:spcPct val="0"/>
              </a:spcBef>
              <a:buNone/>
            </a:pPr>
            <a:r>
              <a:rPr lang="en-US" sz="4400" kern="1200" dirty="0">
                <a:solidFill>
                  <a:schemeClr val="bg1"/>
                </a:solidFill>
                <a:latin typeface="Bahnschrift SemiBold" panose="020B0502040204020203" pitchFamily="34" charset="0"/>
                <a:ea typeface="+mn-ea"/>
                <a:cs typeface="+mn-cs"/>
              </a:rPr>
              <a:t>Learning Outcomes</a:t>
            </a:r>
          </a:p>
        </p:txBody>
      </p:sp>
      <p:pic>
        <p:nvPicPr>
          <p:cNvPr id="12" name="Picture 11">
            <a:extLst>
              <a:ext uri="{FF2B5EF4-FFF2-40B4-BE49-F238E27FC236}">
                <a16:creationId xmlns:a16="http://schemas.microsoft.com/office/drawing/2014/main" id="{70BD9AB8-BE8B-4AD4-8989-7D5BB1CBD5C5}"/>
              </a:ext>
            </a:extLst>
          </p:cNvPr>
          <p:cNvPicPr>
            <a:picLocks noChangeAspect="1"/>
          </p:cNvPicPr>
          <p:nvPr userDrawn="1"/>
        </p:nvPicPr>
        <p:blipFill>
          <a:blip r:embed="rId2">
            <a:extLst>
              <a:ext uri="{BEBA8EAE-BF5A-486C-A8C5-ECC9F3942E4B}">
                <a14:imgProps xmlns:a14="http://schemas.microsoft.com/office/drawing/2010/main">
                  <a14:imgLayer r:embed="rId3">
                    <a14:imgEffect>
                      <a14:backgroundRemoval t="6102" b="98622" l="9753" r="89973">
                        <a14:foregroundMark x1="62637" y1="39764" x2="62637" y2="39764"/>
                        <a14:foregroundMark x1="40797" y1="53346" x2="40797" y2="53346"/>
                        <a14:foregroundMark x1="27198" y1="59055" x2="27198" y2="59055"/>
                        <a14:foregroundMark x1="25687" y1="41929" x2="25687" y2="41929"/>
                        <a14:foregroundMark x1="28434" y1="22835" x2="28434" y2="22835"/>
                        <a14:foregroundMark x1="37225" y1="10433" x2="37225" y2="10433"/>
                        <a14:foregroundMark x1="49863" y1="6496" x2="49863" y2="6496"/>
                        <a14:foregroundMark x1="61538" y1="13583" x2="61538" y2="13583"/>
                        <a14:foregroundMark x1="71016" y1="24803" x2="71016" y2="24803"/>
                        <a14:foregroundMark x1="73626" y1="40945" x2="73626" y2="40945"/>
                        <a14:foregroundMark x1="72115" y1="60039" x2="72115" y2="60039"/>
                        <a14:foregroundMark x1="55345" y1="90060" x2="55907" y2="90157"/>
                        <a14:foregroundMark x1="48764" y1="98622" x2="50275" y2="97835"/>
                        <a14:foregroundMark x1="53709" y1="89764" x2="53709" y2="89764"/>
                        <a14:foregroundMark x1="53434" y1="90354" x2="51511" y2="89370"/>
                        <a14:foregroundMark x1="44780" y1="88189" x2="51236" y2="89567"/>
                        <a14:backgroundMark x1="55769" y1="85433" x2="49950" y2="86267"/>
                        <a14:backgroundMark x1="52194" y1="91242" x2="50589" y2="90886"/>
                        <a14:backgroundMark x1="56181" y1="92126" x2="53895" y2="91619"/>
                        <a14:backgroundMark x1="55495" y1="86024" x2="54258" y2="85827"/>
                        <a14:backgroundMark x1="54396" y1="86024" x2="55632" y2="86614"/>
                        <a14:backgroundMark x1="49176" y1="96654" x2="47940" y2="95079"/>
                      </a14:backgroundRemoval>
                    </a14:imgEffect>
                  </a14:imgLayer>
                </a14:imgProps>
              </a:ext>
            </a:extLst>
          </a:blip>
          <a:stretch>
            <a:fillRect/>
          </a:stretch>
        </p:blipFill>
        <p:spPr>
          <a:xfrm rot="19619398">
            <a:off x="7045240" y="145893"/>
            <a:ext cx="2389846" cy="1667640"/>
          </a:xfrm>
          <a:prstGeom prst="rect">
            <a:avLst/>
          </a:prstGeom>
        </p:spPr>
      </p:pic>
      <p:sp>
        <p:nvSpPr>
          <p:cNvPr id="2" name="Rectangle 1">
            <a:extLst>
              <a:ext uri="{FF2B5EF4-FFF2-40B4-BE49-F238E27FC236}">
                <a16:creationId xmlns:a16="http://schemas.microsoft.com/office/drawing/2014/main" id="{0FCCDEB3-12E7-45AF-A8F2-BC0F9E2254EE}"/>
              </a:ext>
            </a:extLst>
          </p:cNvPr>
          <p:cNvSpPr/>
          <p:nvPr userDrawn="1"/>
        </p:nvSpPr>
        <p:spPr>
          <a:xfrm>
            <a:off x="455696" y="1959429"/>
            <a:ext cx="7915742" cy="740967"/>
          </a:xfrm>
          <a:prstGeom prst="rect">
            <a:avLst/>
          </a:prstGeom>
        </p:spPr>
        <p:txBody>
          <a:bodyPr vert="horz" lIns="91440" tIns="45720" rIns="91440" bIns="45720" rtlCol="0">
            <a:normAutofit/>
          </a:bodyPr>
          <a:lstStyle/>
          <a:p>
            <a:pPr marL="0" lvl="0" indent="0" defTabSz="914400">
              <a:lnSpc>
                <a:spcPct val="150000"/>
              </a:lnSpc>
              <a:spcBef>
                <a:spcPts val="1000"/>
              </a:spcBef>
              <a:buFont typeface="Arial" panose="020B0604020202020204" pitchFamily="34" charset="0"/>
              <a:buNone/>
            </a:pPr>
            <a:r>
              <a:rPr lang="en-US" sz="2800" dirty="0">
                <a:solidFill>
                  <a:schemeClr val="tx1"/>
                </a:solidFill>
                <a:latin typeface="Bahnschrift" panose="020B0502040204020203" pitchFamily="34" charset="0"/>
              </a:rPr>
              <a:t>After this lecture, you will be able to</a:t>
            </a:r>
          </a:p>
        </p:txBody>
      </p:sp>
    </p:spTree>
    <p:extLst>
      <p:ext uri="{BB962C8B-B14F-4D97-AF65-F5344CB8AC3E}">
        <p14:creationId xmlns:p14="http://schemas.microsoft.com/office/powerpoint/2010/main" val="220990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A4C81D-18A7-452F-9BBC-C8DF7C8B815D}"/>
              </a:ext>
            </a:extLst>
          </p:cNvPr>
          <p:cNvSpPr/>
          <p:nvPr userDrawn="1"/>
        </p:nvSpPr>
        <p:spPr>
          <a:xfrm>
            <a:off x="0" y="0"/>
            <a:ext cx="9144000" cy="1325563"/>
          </a:xfrm>
          <a:prstGeom prst="rect">
            <a:avLst/>
          </a:prstGeom>
          <a:solidFill>
            <a:srgbClr val="4452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38362" y="1497517"/>
            <a:ext cx="8386537" cy="5004884"/>
          </a:xfrm>
        </p:spPr>
        <p:txBody>
          <a:bodyPr/>
          <a:lstStyle>
            <a:lvl1pPr>
              <a:lnSpc>
                <a:spcPct val="150000"/>
              </a:lnSpc>
              <a:defRPr>
                <a:latin typeface="Bahnschrift" panose="020B0502040204020203" pitchFamily="34" charset="0"/>
              </a:defRPr>
            </a:lvl1pPr>
            <a:lvl2pPr>
              <a:lnSpc>
                <a:spcPct val="150000"/>
              </a:lnSpc>
              <a:defRPr>
                <a:latin typeface="Bahnschrift" panose="020B0502040204020203" pitchFamily="34" charset="0"/>
              </a:defRPr>
            </a:lvl2pPr>
            <a:lvl3pPr>
              <a:lnSpc>
                <a:spcPct val="150000"/>
              </a:lnSpc>
              <a:defRPr>
                <a:latin typeface="Bahnschrift" panose="020B0502040204020203" pitchFamily="34" charset="0"/>
              </a:defRPr>
            </a:lvl3pPr>
            <a:lvl4pPr>
              <a:lnSpc>
                <a:spcPct val="150000"/>
              </a:lnSpc>
              <a:defRPr>
                <a:latin typeface="Bahnschrift" panose="020B0502040204020203" pitchFamily="34" charset="0"/>
              </a:defRPr>
            </a:lvl4pPr>
            <a:lvl5pPr>
              <a:lnSpc>
                <a:spcPct val="150000"/>
              </a:lnSpc>
              <a:defRPr>
                <a:latin typeface="Bahnschrif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D674DD10-9343-40FC-87DE-8A1F63FF11A0}"/>
              </a:ext>
            </a:extLst>
          </p:cNvPr>
          <p:cNvSpPr>
            <a:spLocks noGrp="1"/>
          </p:cNvSpPr>
          <p:nvPr>
            <p:ph type="title"/>
          </p:nvPr>
        </p:nvSpPr>
        <p:spPr>
          <a:xfrm>
            <a:off x="338362" y="0"/>
            <a:ext cx="8386537" cy="1325563"/>
          </a:xfrm>
        </p:spPr>
        <p:txBody>
          <a:bodyPr>
            <a:normAutofit/>
          </a:bodyPr>
          <a:lstStyle>
            <a:lvl1pPr marL="0" algn="l" defTabSz="457200" rtl="0" eaLnBrk="1" latinLnBrk="0" hangingPunct="1">
              <a:lnSpc>
                <a:spcPct val="100000"/>
              </a:lnSpc>
              <a:defRPr lang="en-US" sz="3600" kern="1200" dirty="0">
                <a:solidFill>
                  <a:schemeClr val="bg1"/>
                </a:solidFill>
                <a:latin typeface="Bahnschrift SemiBold" panose="020B0502040204020203"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9215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8928101"/>
            <a:ext cx="2057400" cy="365125"/>
          </a:xfrm>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a:xfrm>
            <a:off x="3028950" y="8928101"/>
            <a:ext cx="3086100" cy="365125"/>
          </a:xfrm>
        </p:spPr>
        <p:txBody>
          <a:bodyPr/>
          <a:lstStyle/>
          <a:p>
            <a:endParaRPr lang="en-US"/>
          </a:p>
        </p:txBody>
      </p:sp>
      <p:sp>
        <p:nvSpPr>
          <p:cNvPr id="6" name="Slide Number Placeholder 5"/>
          <p:cNvSpPr>
            <a:spLocks noGrp="1"/>
          </p:cNvSpPr>
          <p:nvPr>
            <p:ph type="sldNum" sz="quarter" idx="12"/>
          </p:nvPr>
        </p:nvSpPr>
        <p:spPr>
          <a:xfrm>
            <a:off x="6457950" y="8928101"/>
            <a:ext cx="2057400" cy="365125"/>
          </a:xfrm>
        </p:spPr>
        <p:txBody>
          <a:bodyPr/>
          <a:lstStyle/>
          <a:p>
            <a:fld id="{0E4DDFBB-2C77-4C22-A6ED-B339E4E2C87F}" type="slidenum">
              <a:rPr lang="en-US" smtClean="0"/>
              <a:t>‹#›</a:t>
            </a:fld>
            <a:endParaRPr lang="en-US"/>
          </a:p>
        </p:txBody>
      </p:sp>
      <p:sp>
        <p:nvSpPr>
          <p:cNvPr id="19" name="Freeform: Shape 18">
            <a:extLst>
              <a:ext uri="{FF2B5EF4-FFF2-40B4-BE49-F238E27FC236}">
                <a16:creationId xmlns:a16="http://schemas.microsoft.com/office/drawing/2014/main" id="{89D0141E-891B-4C49-A1C4-D9497F151474}"/>
              </a:ext>
            </a:extLst>
          </p:cNvPr>
          <p:cNvSpPr/>
          <p:nvPr userDrawn="1"/>
        </p:nvSpPr>
        <p:spPr>
          <a:xfrm>
            <a:off x="1562553" y="2584505"/>
            <a:ext cx="6037944" cy="1756230"/>
          </a:xfrm>
          <a:custGeom>
            <a:avLst/>
            <a:gdLst>
              <a:gd name="connsiteX0" fmla="*/ 3018972 w 6037944"/>
              <a:gd name="connsiteY0" fmla="*/ 0 h 1451430"/>
              <a:gd name="connsiteX1" fmla="*/ 6037944 w 6037944"/>
              <a:gd name="connsiteY1" fmla="*/ 725715 h 1451430"/>
              <a:gd name="connsiteX2" fmla="*/ 3018972 w 6037944"/>
              <a:gd name="connsiteY2" fmla="*/ 1451430 h 1451430"/>
              <a:gd name="connsiteX3" fmla="*/ 0 w 6037944"/>
              <a:gd name="connsiteY3" fmla="*/ 725715 h 1451430"/>
              <a:gd name="connsiteX4" fmla="*/ 3018972 w 6037944"/>
              <a:gd name="connsiteY4" fmla="*/ 0 h 14514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451430">
                <a:moveTo>
                  <a:pt x="3018972" y="0"/>
                </a:moveTo>
                <a:cubicBezTo>
                  <a:pt x="4686304" y="0"/>
                  <a:pt x="6037944" y="324914"/>
                  <a:pt x="6037944" y="725715"/>
                </a:cubicBezTo>
                <a:cubicBezTo>
                  <a:pt x="6037944" y="1126516"/>
                  <a:pt x="4686304" y="1451430"/>
                  <a:pt x="3018972" y="1451430"/>
                </a:cubicBezTo>
                <a:cubicBezTo>
                  <a:pt x="1351640" y="1451430"/>
                  <a:pt x="0" y="1126516"/>
                  <a:pt x="0" y="725715"/>
                </a:cubicBezTo>
                <a:cubicBezTo>
                  <a:pt x="0" y="324914"/>
                  <a:pt x="1351640" y="0"/>
                  <a:pt x="3018972" y="0"/>
                </a:cubicBezTo>
                <a:close/>
              </a:path>
            </a:pathLst>
          </a:custGeom>
          <a:gradFill>
            <a:gsLst>
              <a:gs pos="54000">
                <a:schemeClr val="bg1"/>
              </a:gs>
              <a:gs pos="0">
                <a:srgbClr val="44525A"/>
              </a:gs>
              <a:gs pos="100000">
                <a:srgbClr val="44525A"/>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8" name="Freeform: Shape 17">
            <a:extLst>
              <a:ext uri="{FF2B5EF4-FFF2-40B4-BE49-F238E27FC236}">
                <a16:creationId xmlns:a16="http://schemas.microsoft.com/office/drawing/2014/main" id="{C8AD4718-0501-403B-AFBC-33331BEC043B}"/>
              </a:ext>
            </a:extLst>
          </p:cNvPr>
          <p:cNvSpPr/>
          <p:nvPr userDrawn="1"/>
        </p:nvSpPr>
        <p:spPr>
          <a:xfrm>
            <a:off x="1562553" y="1895077"/>
            <a:ext cx="6037944" cy="1146629"/>
          </a:xfrm>
          <a:custGeom>
            <a:avLst/>
            <a:gdLst>
              <a:gd name="connsiteX0" fmla="*/ 3018972 w 6037944"/>
              <a:gd name="connsiteY0" fmla="*/ 0 h 1146629"/>
              <a:gd name="connsiteX1" fmla="*/ 6037944 w 6037944"/>
              <a:gd name="connsiteY1" fmla="*/ 1146629 h 1146629"/>
              <a:gd name="connsiteX2" fmla="*/ 3018972 w 6037944"/>
              <a:gd name="connsiteY2" fmla="*/ 420914 h 1146629"/>
              <a:gd name="connsiteX3" fmla="*/ 0 w 6037944"/>
              <a:gd name="connsiteY3" fmla="*/ 1146629 h 1146629"/>
              <a:gd name="connsiteX4" fmla="*/ 3018972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3018972" y="0"/>
                </a:moveTo>
                <a:cubicBezTo>
                  <a:pt x="4686304" y="0"/>
                  <a:pt x="6037944" y="513363"/>
                  <a:pt x="6037944" y="1146629"/>
                </a:cubicBezTo>
                <a:cubicBezTo>
                  <a:pt x="6037944" y="745828"/>
                  <a:pt x="4686304" y="420914"/>
                  <a:pt x="3018972" y="420914"/>
                </a:cubicBezTo>
                <a:cubicBezTo>
                  <a:pt x="1351640" y="420914"/>
                  <a:pt x="0" y="745828"/>
                  <a:pt x="0" y="1146629"/>
                </a:cubicBezTo>
                <a:cubicBezTo>
                  <a:pt x="0" y="513363"/>
                  <a:pt x="1351640" y="0"/>
                  <a:pt x="3018972" y="0"/>
                </a:cubicBezTo>
                <a:close/>
              </a:path>
            </a:pathLst>
          </a:custGeom>
          <a:gradFill>
            <a:gsLst>
              <a:gs pos="0">
                <a:schemeClr val="bg1"/>
              </a:gs>
              <a:gs pos="74000">
                <a:srgbClr val="44525A"/>
              </a:gs>
              <a:gs pos="83000">
                <a:srgbClr val="44525A"/>
              </a:gs>
              <a:gs pos="100000">
                <a:srgbClr val="44525A"/>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17" name="Freeform: Shape 16">
            <a:extLst>
              <a:ext uri="{FF2B5EF4-FFF2-40B4-BE49-F238E27FC236}">
                <a16:creationId xmlns:a16="http://schemas.microsoft.com/office/drawing/2014/main" id="{38861B3F-8E45-4BA3-97F7-23CB90BE0433}"/>
              </a:ext>
            </a:extLst>
          </p:cNvPr>
          <p:cNvSpPr/>
          <p:nvPr userDrawn="1"/>
        </p:nvSpPr>
        <p:spPr>
          <a:xfrm>
            <a:off x="1543503" y="3816295"/>
            <a:ext cx="6037944" cy="1146629"/>
          </a:xfrm>
          <a:custGeom>
            <a:avLst/>
            <a:gdLst>
              <a:gd name="connsiteX0" fmla="*/ 0 w 6037944"/>
              <a:gd name="connsiteY0" fmla="*/ 0 h 1146629"/>
              <a:gd name="connsiteX1" fmla="*/ 3018972 w 6037944"/>
              <a:gd name="connsiteY1" fmla="*/ 725715 h 1146629"/>
              <a:gd name="connsiteX2" fmla="*/ 6037944 w 6037944"/>
              <a:gd name="connsiteY2" fmla="*/ 0 h 1146629"/>
              <a:gd name="connsiteX3" fmla="*/ 3018972 w 6037944"/>
              <a:gd name="connsiteY3" fmla="*/ 1146629 h 1146629"/>
              <a:gd name="connsiteX4" fmla="*/ 0 w 6037944"/>
              <a:gd name="connsiteY4" fmla="*/ 0 h 1146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7944" h="1146629">
                <a:moveTo>
                  <a:pt x="0" y="0"/>
                </a:moveTo>
                <a:cubicBezTo>
                  <a:pt x="0" y="400801"/>
                  <a:pt x="1351640" y="725715"/>
                  <a:pt x="3018972" y="725715"/>
                </a:cubicBezTo>
                <a:cubicBezTo>
                  <a:pt x="4686304" y="725715"/>
                  <a:pt x="6037944" y="400801"/>
                  <a:pt x="6037944" y="0"/>
                </a:cubicBezTo>
                <a:cubicBezTo>
                  <a:pt x="6037944" y="633266"/>
                  <a:pt x="4686304" y="1146629"/>
                  <a:pt x="3018972" y="1146629"/>
                </a:cubicBezTo>
                <a:cubicBezTo>
                  <a:pt x="1351640" y="1146629"/>
                  <a:pt x="0" y="633266"/>
                  <a:pt x="0" y="0"/>
                </a:cubicBezTo>
                <a:close/>
              </a:path>
            </a:pathLst>
          </a:custGeom>
          <a:gradFill>
            <a:gsLst>
              <a:gs pos="0">
                <a:schemeClr val="bg1"/>
              </a:gs>
              <a:gs pos="74000">
                <a:srgbClr val="44525A"/>
              </a:gs>
              <a:gs pos="83000">
                <a:srgbClr val="44525A"/>
              </a:gs>
              <a:gs pos="100000">
                <a:srgbClr val="44525A"/>
              </a:gs>
            </a:gsLst>
            <a:lin ang="5400000" scaled="1"/>
          </a:gradFill>
          <a:ln>
            <a:solidFill>
              <a:srgbClr val="81908F"/>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tIns="731520" rtlCol="0" anchor="ctr">
            <a:noAutofit/>
          </a:bodyPr>
          <a:lstStyle/>
          <a:p>
            <a:pPr lvl="0"/>
            <a:endParaRPr lang="en-US" sz="3600" dirty="0">
              <a:solidFill>
                <a:srgbClr val="4B8985"/>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513C37F6-66F0-4125-B2E0-B93F212BA9B3}"/>
              </a:ext>
            </a:extLst>
          </p:cNvPr>
          <p:cNvSpPr txBox="1"/>
          <p:nvPr userDrawn="1"/>
        </p:nvSpPr>
        <p:spPr>
          <a:xfrm>
            <a:off x="2147298" y="3044280"/>
            <a:ext cx="4849404" cy="769441"/>
          </a:xfrm>
          <a:prstGeom prst="rect">
            <a:avLst/>
          </a:prstGeom>
          <a:noFill/>
        </p:spPr>
        <p:txBody>
          <a:bodyPr wrap="none" rtlCol="0">
            <a:spAutoFit/>
          </a:bodyPr>
          <a:lstStyle/>
          <a:p>
            <a:r>
              <a:rPr lang="en-US" sz="4400" dirty="0">
                <a:solidFill>
                  <a:srgbClr val="453A38"/>
                </a:solidFill>
                <a:latin typeface="Bahnschrift SemiBold" panose="020B0502040204020203" pitchFamily="34" charset="0"/>
              </a:rPr>
              <a:t>That’s all for now…</a:t>
            </a:r>
          </a:p>
        </p:txBody>
      </p:sp>
    </p:spTree>
    <p:extLst>
      <p:ext uri="{BB962C8B-B14F-4D97-AF65-F5344CB8AC3E}">
        <p14:creationId xmlns:p14="http://schemas.microsoft.com/office/powerpoint/2010/main" val="78096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BC5188-02C1-4612-A2C7-F501CF181F2E}"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10785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BC5188-02C1-4612-A2C7-F501CF181F2E}"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65300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BC5188-02C1-4612-A2C7-F501CF181F2E}"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236719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BC5188-02C1-4612-A2C7-F501CF181F2E}"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776215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C5188-02C1-4612-A2C7-F501CF181F2E}"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4DDFBB-2C77-4C22-A6ED-B339E4E2C87F}" type="slidenum">
              <a:rPr lang="en-US" smtClean="0"/>
              <a:t>‹#›</a:t>
            </a:fld>
            <a:endParaRPr lang="en-US"/>
          </a:p>
        </p:txBody>
      </p:sp>
    </p:spTree>
    <p:extLst>
      <p:ext uri="{BB962C8B-B14F-4D97-AF65-F5344CB8AC3E}">
        <p14:creationId xmlns:p14="http://schemas.microsoft.com/office/powerpoint/2010/main" val="3028252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2235">
            <a:alpha val="1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BC5188-02C1-4612-A2C7-F501CF181F2E}" type="datetimeFigureOut">
              <a:rPr lang="en-US" smtClean="0"/>
              <a:t>6/22/2021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DDFBB-2C77-4C22-A6ED-B339E4E2C87F}" type="slidenum">
              <a:rPr lang="en-US" smtClean="0"/>
              <a:t>‹#›</a:t>
            </a:fld>
            <a:endParaRPr lang="en-US"/>
          </a:p>
        </p:txBody>
      </p:sp>
    </p:spTree>
    <p:extLst>
      <p:ext uri="{BB962C8B-B14F-4D97-AF65-F5344CB8AC3E}">
        <p14:creationId xmlns:p14="http://schemas.microsoft.com/office/powerpoint/2010/main" val="2771957338"/>
      </p:ext>
    </p:extLst>
  </p:cSld>
  <p:clrMap bg1="lt1" tx1="dk1" bg2="lt2" tx2="dk2" accent1="accent1" accent2="accent2" accent3="accent3" accent4="accent4" accent5="accent5" accent6="accent6" hlink="hlink" folHlink="folHlink"/>
  <p:sldLayoutIdLst>
    <p:sldLayoutId id="2147483675" r:id="rId1"/>
    <p:sldLayoutId id="2147483673" r:id="rId2"/>
    <p:sldLayoutId id="2147483674"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arget="../media/image12.jpeg" Type="http://schemas.openxmlformats.org/officeDocument/2006/relationships/image"/><Relationship Id="rId1" Target="../slideLayouts/slideLayout3.xml" Type="http://schemas.openxmlformats.org/officeDocument/2006/relationships/slideLayout"/></Relationships>
</file>

<file path=ppt/slides/_rels/slide26.xml.rels><?xml version="1.0" encoding="UTF-8" standalone="yes" ?><Relationships xmlns="http://schemas.openxmlformats.org/package/2006/relationships"><Relationship Id="rId3" Target="../media/image13.jpeg" Type="http://schemas.openxmlformats.org/officeDocument/2006/relationships/image"/><Relationship Id="rId2" Target="../media/image12.jpeg" Type="http://schemas.openxmlformats.org/officeDocument/2006/relationships/image"/><Relationship Id="rId1" Target="../slideLayouts/slideLayout3.xml" Type="http://schemas.openxmlformats.org/officeDocument/2006/relationships/slideLayout"/></Relationships>
</file>

<file path=ppt/slides/_rels/slide27.xml.rels><?xml version="1.0" encoding="UTF-8" standalone="yes" ?><Relationships xmlns="http://schemas.openxmlformats.org/package/2006/relationships"><Relationship Id="rId3" Target="../media/image13.jpeg" Type="http://schemas.openxmlformats.org/officeDocument/2006/relationships/image"/><Relationship Id="rId2" Target="../media/image12.jpeg" Type="http://schemas.openxmlformats.org/officeDocument/2006/relationships/image"/><Relationship Id="rId1" Target="../slideLayouts/slideLayout3.xml" Type="http://schemas.openxmlformats.org/officeDocument/2006/relationships/slideLayout"/><Relationship Id="rId4" Target="../media/image14.jpeg" Type="http://schemas.openxmlformats.org/officeDocument/2006/relationships/image"/></Relationships>
</file>

<file path=ppt/slides/_rels/slide28.xml.rels><?xml version="1.0" encoding="UTF-8" standalone="yes" ?><Relationships xmlns="http://schemas.openxmlformats.org/package/2006/relationships"><Relationship Id="rId3" Target="../media/image15.jpeg" Type="http://schemas.openxmlformats.org/officeDocument/2006/relationships/image"/><Relationship Id="rId2" Target="../media/image12.jpeg" Type="http://schemas.openxmlformats.org/officeDocument/2006/relationships/image"/><Relationship Id="rId1" Target="../slideLayouts/slideLayout3.xml" Type="http://schemas.openxmlformats.org/officeDocument/2006/relationships/slideLayout"/></Relationships>
</file>

<file path=ppt/slides/_rels/slide29.xml.rels><?xml version="1.0" encoding="UTF-8" standalone="yes" ?><Relationships xmlns="http://schemas.openxmlformats.org/package/2006/relationships"><Relationship Id="rId2" Target="../media/image16.jpeg" Type="http://schemas.openxmlformats.org/officeDocument/2006/relationships/image"/><Relationship Id="rId1" Target="../slideLayouts/slideLayout3.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30.xml.rels><?xml version="1.0" encoding="UTF-8" standalone="yes" ?><Relationships xmlns="http://schemas.openxmlformats.org/package/2006/relationships"><Relationship Id="rId2" Target="../media/image17.jpeg" Type="http://schemas.openxmlformats.org/officeDocument/2006/relationships/image"/><Relationship Id="rId1" Target="../slideLayouts/slideLayout3.xml" Type="http://schemas.openxmlformats.org/officeDocument/2006/relationships/slideLayout"/></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arget="../media/image20.jpeg" Type="http://schemas.openxmlformats.org/officeDocument/2006/relationships/image"/><Relationship Id="rId2" Target="../media/image19.png" Type="http://schemas.openxmlformats.org/officeDocument/2006/relationships/image"/><Relationship Id="rId1" Target="../slideLayouts/slideLayout3.xml" Type="http://schemas.openxmlformats.org/officeDocument/2006/relationships/slideLayout"/><Relationship Id="rId4" Target="../media/image21.jpeg" Type="http://schemas.openxmlformats.org/officeDocument/2006/relationships/image"/></Relationships>
</file>

<file path=ppt/slides/_rels/slide36.xml.rels><?xml version="1.0" encoding="UTF-8" standalone="yes" ?><Relationships xmlns="http://schemas.openxmlformats.org/package/2006/relationships"><Relationship Id="rId2" Target="../media/image22.jpeg" Type="http://schemas.openxmlformats.org/officeDocument/2006/relationships/image"/><Relationship Id="rId1" Target="../slideLayouts/slideLayout3.xml" Type="http://schemas.openxmlformats.org/officeDocument/2006/relationships/slideLayout"/></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arget="../media/image5.jpeg" Type="http://schemas.openxmlformats.org/officeDocument/2006/relationships/image"/><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arget="../media/image5.jpeg" Type="http://schemas.openxmlformats.org/officeDocument/2006/relationships/image"/><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3" Target="../media/image5.jpeg" Type="http://schemas.openxmlformats.org/officeDocument/2006/relationships/image"/><Relationship Id="rId2" Target="../media/image4.jpeg" Type="http://schemas.openxmlformats.org/officeDocument/2006/relationships/imag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3.xml"/><Relationship Id="rId5" Type="http://schemas.microsoft.com/office/2007/relationships/hdphoto" Target="../media/hdphoto3.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60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6B3558-FA27-40FF-ABBB-D7B4CA5546BB}"/>
              </a:ext>
            </a:extLst>
          </p:cNvPr>
          <p:cNvSpPr>
            <a:spLocks noGrp="1"/>
          </p:cNvSpPr>
          <p:nvPr>
            <p:ph idx="1"/>
          </p:nvPr>
        </p:nvSpPr>
        <p:spPr>
          <a:xfrm>
            <a:off x="338362" y="1513845"/>
            <a:ext cx="8577038" cy="5004884"/>
          </a:xfrm>
        </p:spPr>
        <p:txBody>
          <a:bodyPr>
            <a:normAutofit fontScale="92500" lnSpcReduction="10000"/>
          </a:bodyPr>
          <a:lstStyle/>
          <a:p>
            <a:pPr algn="just">
              <a:lnSpc>
                <a:spcPct val="160000"/>
              </a:lnSpc>
            </a:pPr>
            <a:r>
              <a:rPr lang="en-US" b="0" i="0" dirty="0">
                <a:solidFill>
                  <a:srgbClr val="273044"/>
                </a:solidFill>
                <a:effectLst/>
              </a:rPr>
              <a:t>File management system is used by the operating system to access the files and folders stored in a computer or any external storage devices. </a:t>
            </a:r>
          </a:p>
          <a:p>
            <a:pPr algn="just">
              <a:lnSpc>
                <a:spcPct val="160000"/>
              </a:lnSpc>
            </a:pPr>
            <a:r>
              <a:rPr lang="en-US" b="0" i="0" dirty="0">
                <a:solidFill>
                  <a:srgbClr val="273044"/>
                </a:solidFill>
                <a:effectLst/>
              </a:rPr>
              <a:t>Imagine file management system as a big dictionary that contains information about file names, locations and types. File management system is capable of handling files within one computer or a cluster. But what if we have many? So here comes DFS</a:t>
            </a:r>
          </a:p>
          <a:p>
            <a:pPr marL="0" indent="0" algn="just">
              <a:lnSpc>
                <a:spcPct val="160000"/>
              </a:lnSpc>
              <a:buNone/>
            </a:pPr>
            <a:endParaRPr lang="en-US" b="0" i="0" dirty="0">
              <a:solidFill>
                <a:srgbClr val="273044"/>
              </a:solidFill>
              <a:effectLst/>
            </a:endParaRPr>
          </a:p>
          <a:p>
            <a:pPr algn="just">
              <a:lnSpc>
                <a:spcPct val="160000"/>
              </a:lnSpc>
            </a:pPr>
            <a:endParaRPr lang="en-IN" dirty="0"/>
          </a:p>
        </p:txBody>
      </p:sp>
      <p:sp>
        <p:nvSpPr>
          <p:cNvPr id="3" name="Title 2">
            <a:extLst>
              <a:ext uri="{FF2B5EF4-FFF2-40B4-BE49-F238E27FC236}">
                <a16:creationId xmlns:a16="http://schemas.microsoft.com/office/drawing/2014/main" id="{28261855-3892-4DB6-A595-92446257A6C9}"/>
              </a:ext>
            </a:extLst>
          </p:cNvPr>
          <p:cNvSpPr>
            <a:spLocks noGrp="1"/>
          </p:cNvSpPr>
          <p:nvPr>
            <p:ph type="title"/>
          </p:nvPr>
        </p:nvSpPr>
        <p:spPr/>
        <p:txBody>
          <a:bodyPr vert="horz" lIns="91440" tIns="45720" rIns="91440" bIns="45720" rtlCol="0" anchor="ctr">
            <a:normAutofit/>
          </a:bodyPr>
          <a:lstStyle/>
          <a:p>
            <a:r>
              <a:rPr lang="en-US" b="1" dirty="0">
                <a:latin typeface="Bahnschrift SemiBold" panose="020B0502040204020203"/>
              </a:rPr>
              <a:t>Example to file system – FS</a:t>
            </a:r>
            <a:endParaRPr lang="en-IN" b="1" dirty="0">
              <a:latin typeface="Bahnschrift SemiBold" panose="020B0502040204020203"/>
            </a:endParaRPr>
          </a:p>
        </p:txBody>
      </p:sp>
    </p:spTree>
    <p:extLst>
      <p:ext uri="{BB962C8B-B14F-4D97-AF65-F5344CB8AC3E}">
        <p14:creationId xmlns:p14="http://schemas.microsoft.com/office/powerpoint/2010/main" val="197064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AF63C0-720C-427B-AD27-ABB5FC4B8005}"/>
              </a:ext>
            </a:extLst>
          </p:cNvPr>
          <p:cNvSpPr>
            <a:spLocks noGrp="1"/>
          </p:cNvSpPr>
          <p:nvPr>
            <p:ph idx="1"/>
          </p:nvPr>
        </p:nvSpPr>
        <p:spPr>
          <a:xfrm>
            <a:off x="338362" y="1648047"/>
            <a:ext cx="8497294" cy="4984982"/>
          </a:xfrm>
        </p:spPr>
        <p:txBody>
          <a:bodyPr>
            <a:normAutofit/>
          </a:bodyPr>
          <a:lstStyle/>
          <a:p>
            <a:pPr algn="just"/>
            <a:r>
              <a:rPr lang="en-US" b="0" i="0" dirty="0">
                <a:solidFill>
                  <a:srgbClr val="273044"/>
                </a:solidFill>
                <a:effectLst/>
              </a:rPr>
              <a:t>In </a:t>
            </a:r>
            <a:r>
              <a:rPr lang="en-US" b="0" i="0" u="none" strike="noStrike" dirty="0">
                <a:effectLst/>
              </a:rPr>
              <a:t>Big Data</a:t>
            </a:r>
            <a:r>
              <a:rPr lang="en-US" b="0" i="0" dirty="0">
                <a:effectLst/>
              </a:rPr>
              <a:t>, </a:t>
            </a:r>
            <a:r>
              <a:rPr lang="en-US" b="0" i="0" dirty="0">
                <a:solidFill>
                  <a:srgbClr val="273044"/>
                </a:solidFill>
                <a:effectLst/>
              </a:rPr>
              <a:t>we deal with multiple clusters (computers) often. One of the main advantages of </a:t>
            </a:r>
            <a:r>
              <a:rPr lang="en-US" b="0" i="0" u="none" strike="noStrike" dirty="0">
                <a:effectLst/>
              </a:rPr>
              <a:t>Big Data</a:t>
            </a:r>
            <a:r>
              <a:rPr lang="en-US" b="0" i="0" dirty="0">
                <a:effectLst/>
              </a:rPr>
              <a:t> </a:t>
            </a:r>
            <a:r>
              <a:rPr lang="en-US" b="0" i="0" dirty="0">
                <a:solidFill>
                  <a:srgbClr val="273044"/>
                </a:solidFill>
                <a:effectLst/>
              </a:rPr>
              <a:t>which is that it goes beyond the capabilities of one single super powerful server with extremely high computing power. </a:t>
            </a:r>
          </a:p>
          <a:p>
            <a:pPr algn="just"/>
            <a:r>
              <a:rPr lang="en-US" b="0" i="0" dirty="0">
                <a:solidFill>
                  <a:srgbClr val="273044"/>
                </a:solidFill>
                <a:effectLst/>
              </a:rPr>
              <a:t>The whole idea of </a:t>
            </a:r>
            <a:r>
              <a:rPr lang="en-US" b="0" i="0" u="none" strike="noStrike" dirty="0">
                <a:effectLst/>
              </a:rPr>
              <a:t>Big Data</a:t>
            </a:r>
            <a:r>
              <a:rPr lang="en-US" b="0" i="0" dirty="0">
                <a:effectLst/>
              </a:rPr>
              <a:t> </a:t>
            </a:r>
            <a:r>
              <a:rPr lang="en-US" b="0" i="0" dirty="0">
                <a:solidFill>
                  <a:srgbClr val="273044"/>
                </a:solidFill>
                <a:effectLst/>
              </a:rPr>
              <a:t>is to distribute data across multiple clusters and to make use of computing power of each cluster (node) to process information.</a:t>
            </a:r>
            <a:endParaRPr lang="en-IN" dirty="0"/>
          </a:p>
        </p:txBody>
      </p:sp>
      <p:sp>
        <p:nvSpPr>
          <p:cNvPr id="3" name="Title 2">
            <a:extLst>
              <a:ext uri="{FF2B5EF4-FFF2-40B4-BE49-F238E27FC236}">
                <a16:creationId xmlns:a16="http://schemas.microsoft.com/office/drawing/2014/main" id="{C38B2D7B-9372-4D58-AA37-D617A2A82B9D}"/>
              </a:ext>
            </a:extLst>
          </p:cNvPr>
          <p:cNvSpPr>
            <a:spLocks noGrp="1"/>
          </p:cNvSpPr>
          <p:nvPr>
            <p:ph type="title"/>
          </p:nvPr>
        </p:nvSpPr>
        <p:spPr/>
        <p:txBody>
          <a:bodyPr vert="horz" lIns="91440" tIns="45720" rIns="91440" bIns="45720" rtlCol="0" anchor="ctr">
            <a:normAutofit fontScale="90000"/>
          </a:bodyPr>
          <a:lstStyle/>
          <a:p>
            <a:br>
              <a:rPr lang="en-US" b="1" dirty="0">
                <a:latin typeface="Bahnschrift SemiBold" panose="020B0502040204020203"/>
              </a:rPr>
            </a:br>
            <a:r>
              <a:rPr lang="en-US" b="1" dirty="0">
                <a:latin typeface="Bahnschrift SemiBold" panose="020B0502040204020203"/>
              </a:rPr>
              <a:t>What is Distributed file system (DFS)?</a:t>
            </a:r>
            <a:br>
              <a:rPr lang="en-US" b="1" dirty="0">
                <a:latin typeface="Bahnschrift SemiBold" panose="020B0502040204020203"/>
              </a:rPr>
            </a:br>
            <a:endParaRPr lang="en-IN" b="1" dirty="0">
              <a:latin typeface="Bahnschrift SemiBold" panose="020B0502040204020203"/>
            </a:endParaRPr>
          </a:p>
        </p:txBody>
      </p:sp>
    </p:spTree>
    <p:extLst>
      <p:ext uri="{BB962C8B-B14F-4D97-AF65-F5344CB8AC3E}">
        <p14:creationId xmlns:p14="http://schemas.microsoft.com/office/powerpoint/2010/main" val="110651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54AD5D-CB18-469A-939C-109E0EF5A1C3}"/>
              </a:ext>
            </a:extLst>
          </p:cNvPr>
          <p:cNvPicPr>
            <a:picLocks noGrp="1" noChangeAspect="1"/>
          </p:cNvPicPr>
          <p:nvPr>
            <p:ph idx="1"/>
          </p:nvPr>
        </p:nvPicPr>
        <p:blipFill>
          <a:blip r:embed="rId2"/>
          <a:stretch>
            <a:fillRect/>
          </a:stretch>
        </p:blipFill>
        <p:spPr>
          <a:xfrm>
            <a:off x="378619" y="1919272"/>
            <a:ext cx="8386762" cy="4156106"/>
          </a:xfrm>
          <a:prstGeom prst="rect">
            <a:avLst/>
          </a:prstGeom>
        </p:spPr>
      </p:pic>
      <p:sp>
        <p:nvSpPr>
          <p:cNvPr id="3" name="Title 2">
            <a:extLst>
              <a:ext uri="{FF2B5EF4-FFF2-40B4-BE49-F238E27FC236}">
                <a16:creationId xmlns:a16="http://schemas.microsoft.com/office/drawing/2014/main" id="{91470359-282B-4D9D-8FC4-99A0DA796697}"/>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Distribution Concept</a:t>
            </a:r>
          </a:p>
        </p:txBody>
      </p:sp>
    </p:spTree>
    <p:extLst>
      <p:ext uri="{BB962C8B-B14F-4D97-AF65-F5344CB8AC3E}">
        <p14:creationId xmlns:p14="http://schemas.microsoft.com/office/powerpoint/2010/main" val="61695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913450-D73A-4FBB-86F1-56E3ED4999A3}"/>
              </a:ext>
            </a:extLst>
          </p:cNvPr>
          <p:cNvSpPr>
            <a:spLocks noGrp="1"/>
          </p:cNvSpPr>
          <p:nvPr>
            <p:ph idx="1"/>
          </p:nvPr>
        </p:nvSpPr>
        <p:spPr/>
        <p:txBody>
          <a:bodyPr/>
          <a:lstStyle/>
          <a:p>
            <a:pPr algn="just"/>
            <a:r>
              <a:rPr lang="en-IN" b="1" i="0" dirty="0">
                <a:solidFill>
                  <a:srgbClr val="273239"/>
                </a:solidFill>
                <a:effectLst/>
                <a:latin typeface="Bahnschrift" panose="020B0502040204020203"/>
              </a:rPr>
              <a:t>Location Transparency: </a:t>
            </a:r>
            <a:r>
              <a:rPr lang="en-US" b="0" i="0" dirty="0">
                <a:solidFill>
                  <a:srgbClr val="273239"/>
                </a:solidFill>
                <a:effectLst/>
                <a:latin typeface="Bahnschrift" panose="020B0502040204020203"/>
              </a:rPr>
              <a:t>Location Transparency achieves through the namespace component.</a:t>
            </a:r>
            <a:endParaRPr lang="en-IN" b="1" i="0" dirty="0">
              <a:solidFill>
                <a:srgbClr val="273239"/>
              </a:solidFill>
              <a:effectLst/>
              <a:latin typeface="Bahnschrift" panose="020B0502040204020203"/>
            </a:endParaRPr>
          </a:p>
          <a:p>
            <a:pPr algn="just"/>
            <a:r>
              <a:rPr lang="en-IN" b="1" i="0" dirty="0">
                <a:solidFill>
                  <a:srgbClr val="273239"/>
                </a:solidFill>
                <a:effectLst/>
                <a:latin typeface="Bahnschrift" panose="020B0502040204020203"/>
              </a:rPr>
              <a:t>Redundancy: </a:t>
            </a:r>
            <a:r>
              <a:rPr lang="en-US" b="0" i="0" dirty="0">
                <a:solidFill>
                  <a:srgbClr val="273239"/>
                </a:solidFill>
                <a:effectLst/>
                <a:latin typeface="Bahnschrift" panose="020B0502040204020203"/>
              </a:rPr>
              <a:t>Redundancy is done through a file replication component.</a:t>
            </a:r>
            <a:endParaRPr lang="en-IN" dirty="0">
              <a:latin typeface="Bahnschrift" panose="020B0502040204020203"/>
            </a:endParaRPr>
          </a:p>
        </p:txBody>
      </p:sp>
      <p:sp>
        <p:nvSpPr>
          <p:cNvPr id="3" name="Title 2">
            <a:extLst>
              <a:ext uri="{FF2B5EF4-FFF2-40B4-BE49-F238E27FC236}">
                <a16:creationId xmlns:a16="http://schemas.microsoft.com/office/drawing/2014/main" id="{81ABE1C8-FA5A-4F1B-8224-0B0B88E85883}"/>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DFS has two components</a:t>
            </a:r>
          </a:p>
        </p:txBody>
      </p:sp>
    </p:spTree>
    <p:extLst>
      <p:ext uri="{BB962C8B-B14F-4D97-AF65-F5344CB8AC3E}">
        <p14:creationId xmlns:p14="http://schemas.microsoft.com/office/powerpoint/2010/main" val="113668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FBCCE0-9C29-4FCF-8CFD-1D02F555F618}"/>
              </a:ext>
            </a:extLst>
          </p:cNvPr>
          <p:cNvSpPr>
            <a:spLocks noGrp="1"/>
          </p:cNvSpPr>
          <p:nvPr>
            <p:ph idx="1"/>
          </p:nvPr>
        </p:nvSpPr>
        <p:spPr>
          <a:xfrm>
            <a:off x="338361" y="1515604"/>
            <a:ext cx="8386537" cy="5004884"/>
          </a:xfrm>
        </p:spPr>
        <p:txBody>
          <a:bodyPr vert="horz" lIns="91440" tIns="45720" rIns="91440" bIns="45720" rtlCol="0">
            <a:normAutofit fontScale="85000" lnSpcReduction="20000"/>
          </a:bodyPr>
          <a:lstStyle/>
          <a:p>
            <a:pPr algn="just"/>
            <a:r>
              <a:rPr lang="en-IN" b="1" dirty="0">
                <a:solidFill>
                  <a:srgbClr val="273239"/>
                </a:solidFill>
                <a:latin typeface="Bahnschrift" panose="020B0502040204020203"/>
              </a:rPr>
              <a:t>Transparency</a:t>
            </a:r>
          </a:p>
          <a:p>
            <a:pPr lvl="1"/>
            <a:r>
              <a:rPr lang="en-IN" dirty="0"/>
              <a:t>Structure transparency:</a:t>
            </a:r>
          </a:p>
          <a:p>
            <a:pPr lvl="1"/>
            <a:r>
              <a:rPr lang="en-IN" dirty="0"/>
              <a:t>Access transparency</a:t>
            </a:r>
          </a:p>
          <a:p>
            <a:pPr lvl="1"/>
            <a:r>
              <a:rPr lang="en-IN" dirty="0"/>
              <a:t>Naming transparency</a:t>
            </a:r>
          </a:p>
          <a:p>
            <a:pPr lvl="1"/>
            <a:r>
              <a:rPr lang="en-IN" dirty="0"/>
              <a:t>Replication transparency</a:t>
            </a:r>
          </a:p>
          <a:p>
            <a:pPr algn="just"/>
            <a:r>
              <a:rPr lang="en-IN" b="1" dirty="0">
                <a:solidFill>
                  <a:srgbClr val="273239"/>
                </a:solidFill>
                <a:latin typeface="Bahnschrift" panose="020B0502040204020203"/>
              </a:rPr>
              <a:t>User mobility</a:t>
            </a:r>
          </a:p>
          <a:p>
            <a:pPr algn="just"/>
            <a:r>
              <a:rPr lang="en-IN" b="1" dirty="0">
                <a:solidFill>
                  <a:srgbClr val="273239"/>
                </a:solidFill>
                <a:latin typeface="Bahnschrift" panose="020B0502040204020203"/>
              </a:rPr>
              <a:t>Performance</a:t>
            </a:r>
          </a:p>
          <a:p>
            <a:pPr algn="just"/>
            <a:r>
              <a:rPr lang="en-US" b="1" dirty="0">
                <a:solidFill>
                  <a:srgbClr val="273239"/>
                </a:solidFill>
                <a:latin typeface="Bahnschrift" panose="020B0502040204020203"/>
              </a:rPr>
              <a:t>Simplicity and ease of use</a:t>
            </a:r>
          </a:p>
          <a:p>
            <a:pPr algn="just"/>
            <a:r>
              <a:rPr lang="en-IN" b="1" dirty="0">
                <a:solidFill>
                  <a:srgbClr val="273239"/>
                </a:solidFill>
                <a:latin typeface="Bahnschrift" panose="020B0502040204020203"/>
              </a:rPr>
              <a:t>High availability</a:t>
            </a:r>
          </a:p>
        </p:txBody>
      </p:sp>
      <p:sp>
        <p:nvSpPr>
          <p:cNvPr id="3" name="Title 2">
            <a:extLst>
              <a:ext uri="{FF2B5EF4-FFF2-40B4-BE49-F238E27FC236}">
                <a16:creationId xmlns:a16="http://schemas.microsoft.com/office/drawing/2014/main" id="{87243B08-BD78-4C51-AD73-F16D450ED5F1}"/>
              </a:ext>
            </a:extLst>
          </p:cNvPr>
          <p:cNvSpPr>
            <a:spLocks noGrp="1"/>
          </p:cNvSpPr>
          <p:nvPr>
            <p:ph type="title"/>
          </p:nvPr>
        </p:nvSpPr>
        <p:spPr/>
        <p:txBody>
          <a:bodyPr vert="horz" lIns="91440" tIns="45720" rIns="91440" bIns="45720" rtlCol="0" anchor="ctr">
            <a:normAutofit fontScale="90000"/>
          </a:bodyPr>
          <a:lstStyle/>
          <a:p>
            <a:br>
              <a:rPr lang="en-IN" b="1" dirty="0">
                <a:latin typeface="Bahnschrift SemiBold" panose="020B0502040204020203"/>
              </a:rPr>
            </a:br>
            <a:r>
              <a:rPr lang="en-IN" b="1" dirty="0">
                <a:latin typeface="Bahnschrift SemiBold" panose="020B0502040204020203"/>
              </a:rPr>
              <a:t>Features of DFS</a:t>
            </a:r>
            <a:br>
              <a:rPr lang="en-IN" b="1" dirty="0">
                <a:latin typeface="Bahnschrift SemiBold" panose="020B0502040204020203"/>
              </a:rPr>
            </a:br>
            <a:endParaRPr lang="en-IN" b="1" dirty="0">
              <a:latin typeface="Bahnschrift SemiBold" panose="020B0502040204020203"/>
            </a:endParaRPr>
          </a:p>
        </p:txBody>
      </p:sp>
    </p:spTree>
    <p:extLst>
      <p:ext uri="{BB962C8B-B14F-4D97-AF65-F5344CB8AC3E}">
        <p14:creationId xmlns:p14="http://schemas.microsoft.com/office/powerpoint/2010/main" val="362415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6753C2-1BB0-4750-876C-00954FB965FE}"/>
              </a:ext>
            </a:extLst>
          </p:cNvPr>
          <p:cNvSpPr>
            <a:spLocks noGrp="1"/>
          </p:cNvSpPr>
          <p:nvPr>
            <p:ph idx="1"/>
          </p:nvPr>
        </p:nvSpPr>
        <p:spPr>
          <a:xfrm>
            <a:off x="338361" y="1445265"/>
            <a:ext cx="8608691" cy="5004884"/>
          </a:xfrm>
        </p:spPr>
        <p:txBody>
          <a:bodyPr>
            <a:normAutofit/>
          </a:bodyPr>
          <a:lstStyle/>
          <a:p>
            <a:pPr marL="0" indent="0" algn="just">
              <a:buNone/>
            </a:pPr>
            <a:r>
              <a:rPr lang="en-US" b="0" i="0" dirty="0">
                <a:solidFill>
                  <a:srgbClr val="273044"/>
                </a:solidFill>
                <a:effectLst/>
              </a:rPr>
              <a:t>Distributed file system works as follows:</a:t>
            </a:r>
          </a:p>
          <a:p>
            <a:pPr lvl="1" algn="just"/>
            <a:r>
              <a:rPr lang="en-IN" sz="2800" b="1" i="0" dirty="0">
                <a:solidFill>
                  <a:srgbClr val="273044"/>
                </a:solidFill>
                <a:effectLst/>
              </a:rPr>
              <a:t>Distribution</a:t>
            </a:r>
            <a:endParaRPr lang="en-US" sz="2800" dirty="0">
              <a:solidFill>
                <a:srgbClr val="273044"/>
              </a:solidFill>
            </a:endParaRPr>
          </a:p>
          <a:p>
            <a:pPr lvl="1" algn="just"/>
            <a:r>
              <a:rPr lang="en-IN" sz="2800" b="1" i="0" dirty="0">
                <a:solidFill>
                  <a:srgbClr val="273044"/>
                </a:solidFill>
                <a:effectLst/>
              </a:rPr>
              <a:t>Replication</a:t>
            </a:r>
            <a:endParaRPr lang="en-US" sz="2800" b="1" i="0" dirty="0">
              <a:solidFill>
                <a:srgbClr val="273044"/>
              </a:solidFill>
              <a:effectLst/>
            </a:endParaRPr>
          </a:p>
          <a:p>
            <a:pPr lvl="2" algn="just"/>
            <a:r>
              <a:rPr lang="en-IN" sz="2400" i="1" dirty="0">
                <a:solidFill>
                  <a:srgbClr val="FF0000"/>
                </a:solidFill>
                <a:effectLst/>
              </a:rPr>
              <a:t>Fault Tolerance</a:t>
            </a:r>
            <a:endParaRPr lang="en-US" sz="2400" dirty="0">
              <a:solidFill>
                <a:srgbClr val="FF0000"/>
              </a:solidFill>
            </a:endParaRPr>
          </a:p>
          <a:p>
            <a:pPr lvl="2" algn="just"/>
            <a:r>
              <a:rPr lang="en-IN" sz="2400" i="1" dirty="0">
                <a:solidFill>
                  <a:srgbClr val="FF0000"/>
                </a:solidFill>
                <a:effectLst/>
              </a:rPr>
              <a:t>High Concurrency</a:t>
            </a:r>
            <a:endParaRPr lang="en-IN" sz="2400" dirty="0">
              <a:solidFill>
                <a:srgbClr val="FF0000"/>
              </a:solidFill>
            </a:endParaRPr>
          </a:p>
        </p:txBody>
      </p:sp>
      <p:sp>
        <p:nvSpPr>
          <p:cNvPr id="3" name="Title 2">
            <a:extLst>
              <a:ext uri="{FF2B5EF4-FFF2-40B4-BE49-F238E27FC236}">
                <a16:creationId xmlns:a16="http://schemas.microsoft.com/office/drawing/2014/main" id="{D5D9848B-3D59-4E4A-8A42-A032CE1D6FDD}"/>
              </a:ext>
            </a:extLst>
          </p:cNvPr>
          <p:cNvSpPr>
            <a:spLocks noGrp="1"/>
          </p:cNvSpPr>
          <p:nvPr>
            <p:ph type="title"/>
          </p:nvPr>
        </p:nvSpPr>
        <p:spPr/>
        <p:txBody>
          <a:bodyPr vert="horz" lIns="91440" tIns="45720" rIns="91440" bIns="45720" rtlCol="0" anchor="ctr">
            <a:normAutofit fontScale="90000"/>
          </a:bodyPr>
          <a:lstStyle/>
          <a:p>
            <a:br>
              <a:rPr lang="en-US" b="1" dirty="0">
                <a:latin typeface="Bahnschrift SemiBold" panose="020B0502040204020203"/>
              </a:rPr>
            </a:br>
            <a:r>
              <a:rPr lang="en-US" b="1" dirty="0">
                <a:latin typeface="Bahnschrift SemiBold" panose="020B0502040204020203"/>
              </a:rPr>
              <a:t>How Distributed file system (DFS) works?</a:t>
            </a:r>
            <a:br>
              <a:rPr lang="en-US" b="1" dirty="0">
                <a:latin typeface="Bahnschrift SemiBold" panose="020B0502040204020203"/>
              </a:rPr>
            </a:br>
            <a:endParaRPr lang="en-IN" b="1" dirty="0">
              <a:latin typeface="Bahnschrift SemiBold" panose="020B0502040204020203"/>
            </a:endParaRPr>
          </a:p>
        </p:txBody>
      </p:sp>
    </p:spTree>
    <p:extLst>
      <p:ext uri="{BB962C8B-B14F-4D97-AF65-F5344CB8AC3E}">
        <p14:creationId xmlns:p14="http://schemas.microsoft.com/office/powerpoint/2010/main" val="1199683315"/>
      </p:ext>
    </p:extLst>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3F4B89-F323-40F8-853F-601C20F0DAF7}"/>
              </a:ext>
            </a:extLst>
          </p:cNvPr>
          <p:cNvPicPr>
            <a:picLocks noChangeAspect="1"/>
          </p:cNvPicPr>
          <p:nvPr/>
        </p:nvPicPr>
        <p:blipFill rotWithShape="1">
          <a:blip r:embed="rId2"/>
          <a:srcRect b="3" r="-32"/>
          <a:stretch/>
        </p:blipFill>
        <p:spPr>
          <a:xfrm>
            <a:off x="319088" y="1052623"/>
            <a:ext cx="7889247" cy="4790964"/>
          </a:xfrm>
          <a:prstGeom prst="rect">
            <a:avLst/>
          </a:prstGeom>
        </p:spPr>
      </p:pic>
      <p:sp>
        <p:nvSpPr>
          <p:cNvPr id="3" name="Rectangle 2">
            <a:extLst>
              <a:ext uri="{FF2B5EF4-FFF2-40B4-BE49-F238E27FC236}">
                <a16:creationId xmlns:a16="http://schemas.microsoft.com/office/drawing/2014/main" id="{AE6569C8-7E09-41EA-8688-33BB48C5D3A3}"/>
              </a:ext>
            </a:extLst>
          </p:cNvPr>
          <p:cNvSpPr/>
          <p:nvPr/>
        </p:nvSpPr>
        <p:spPr>
          <a:xfrm>
            <a:off x="6815470" y="1046312"/>
            <a:ext cx="1392865" cy="686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IN"/>
          </a:p>
        </p:txBody>
      </p:sp>
      <p:sp>
        <p:nvSpPr>
          <p:cNvPr id="5" name="TextBox 4">
            <a:extLst>
              <a:ext uri="{FF2B5EF4-FFF2-40B4-BE49-F238E27FC236}">
                <a16:creationId xmlns:a16="http://schemas.microsoft.com/office/drawing/2014/main" id="{50D5701A-69AF-451F-90A0-9EC1D4E6DEB9}"/>
              </a:ext>
            </a:extLst>
          </p:cNvPr>
          <p:cNvSpPr txBox="1"/>
          <p:nvPr/>
        </p:nvSpPr>
        <p:spPr>
          <a:xfrm>
            <a:off x="319088" y="5843587"/>
            <a:ext cx="8505823" cy="923330"/>
          </a:xfrm>
          <a:prstGeom prst="rect">
            <a:avLst/>
          </a:prstGeom>
          <a:noFill/>
        </p:spPr>
        <p:txBody>
          <a:bodyPr wrap="square">
            <a:spAutoFit/>
          </a:bodyPr>
          <a:lstStyle/>
          <a:p>
            <a:r>
              <a:rPr b="1" dirty="0" i="0" lang="en-US">
                <a:solidFill>
                  <a:srgbClr val="273044"/>
                </a:solidFill>
                <a:effectLst/>
                <a:latin panose="020B0502040204020203" typeface="Bahnschrift"/>
              </a:rPr>
              <a:t>Data replication is a good way to achieve fault tolerance and high concurrency; but its very hard to maintain frequent changes. Assume that someone changed a data block on one cluster; these changes need to be updated on all data replica of this block.</a:t>
            </a:r>
            <a:endParaRPr dirty="0" lang="en-IN">
              <a:latin panose="020B0502040204020203" typeface="Bahnschrift"/>
            </a:endParaRPr>
          </a:p>
        </p:txBody>
      </p:sp>
      <p:sp>
        <p:nvSpPr>
          <p:cNvPr id="6" name="Rectangle 5">
            <a:extLst>
              <a:ext uri="{FF2B5EF4-FFF2-40B4-BE49-F238E27FC236}">
                <a16:creationId xmlns:a16="http://schemas.microsoft.com/office/drawing/2014/main" id="{A4907FB9-24D5-4132-9826-AF6F9A67BFCE}"/>
              </a:ext>
            </a:extLst>
          </p:cNvPr>
          <p:cNvSpPr/>
          <p:nvPr/>
        </p:nvSpPr>
        <p:spPr>
          <a:xfrm>
            <a:off x="1322363" y="191386"/>
            <a:ext cx="5936566" cy="595423"/>
          </a:xfrm>
          <a:prstGeom prst="rect">
            <a:avLst/>
          </a:prstGeom>
          <a:solidFill>
            <a:srgbClr val="63504D"/>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IN" sz="3200">
                <a:latin panose="020B0502040204020203" typeface="Bahnschrift"/>
              </a:rPr>
              <a:t>Fault Tolerance Concept</a:t>
            </a:r>
          </a:p>
        </p:txBody>
      </p:sp>
    </p:spTree>
    <p:extLst>
      <p:ext uri="{BB962C8B-B14F-4D97-AF65-F5344CB8AC3E}">
        <p14:creationId xmlns:p14="http://schemas.microsoft.com/office/powerpoint/2010/main" val="963409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F470A5-1DEC-48FA-BEAB-770845304DCC}"/>
              </a:ext>
            </a:extLst>
          </p:cNvPr>
          <p:cNvSpPr>
            <a:spLocks noGrp="1"/>
          </p:cNvSpPr>
          <p:nvPr>
            <p:ph idx="1"/>
          </p:nvPr>
        </p:nvSpPr>
        <p:spPr/>
        <p:txBody>
          <a:bodyPr/>
          <a:lstStyle/>
          <a:p>
            <a:r>
              <a:rPr lang="en-IN" i="0" dirty="0">
                <a:solidFill>
                  <a:srgbClr val="273044"/>
                </a:solidFill>
                <a:effectLst/>
                <a:latin typeface="Bahnschrift" panose="020B0502040204020203"/>
              </a:rPr>
              <a:t>Scalability</a:t>
            </a:r>
          </a:p>
          <a:p>
            <a:r>
              <a:rPr lang="en-IN" i="0" dirty="0">
                <a:solidFill>
                  <a:srgbClr val="273044"/>
                </a:solidFill>
                <a:effectLst/>
                <a:latin typeface="Bahnschrift" panose="020B0502040204020203"/>
              </a:rPr>
              <a:t>Fault Tolerance</a:t>
            </a:r>
            <a:endParaRPr lang="en-IN" dirty="0">
              <a:solidFill>
                <a:srgbClr val="273044"/>
              </a:solidFill>
              <a:latin typeface="Bahnschrift" panose="020B0502040204020203"/>
            </a:endParaRPr>
          </a:p>
          <a:p>
            <a:r>
              <a:rPr lang="en-IN" i="0" dirty="0">
                <a:solidFill>
                  <a:srgbClr val="273044"/>
                </a:solidFill>
                <a:effectLst/>
                <a:latin typeface="Bahnschrift" panose="020B0502040204020203"/>
              </a:rPr>
              <a:t>High Concurrency</a:t>
            </a:r>
          </a:p>
          <a:p>
            <a:pPr marL="0" indent="0">
              <a:buNone/>
            </a:pPr>
            <a:endParaRPr lang="en-IN" dirty="0">
              <a:latin typeface="Bahnschrift" panose="020B0502040204020203"/>
            </a:endParaRPr>
          </a:p>
        </p:txBody>
      </p:sp>
      <p:sp>
        <p:nvSpPr>
          <p:cNvPr id="3" name="Title 2">
            <a:extLst>
              <a:ext uri="{FF2B5EF4-FFF2-40B4-BE49-F238E27FC236}">
                <a16:creationId xmlns:a16="http://schemas.microsoft.com/office/drawing/2014/main" id="{36E9755D-F41D-4476-ACE9-F558F90984A5}"/>
              </a:ext>
            </a:extLst>
          </p:cNvPr>
          <p:cNvSpPr>
            <a:spLocks noGrp="1"/>
          </p:cNvSpPr>
          <p:nvPr>
            <p:ph type="title"/>
          </p:nvPr>
        </p:nvSpPr>
        <p:spPr/>
        <p:txBody>
          <a:bodyPr vert="horz" lIns="91440" tIns="45720" rIns="91440" bIns="45720" rtlCol="0" anchor="ctr">
            <a:normAutofit fontScale="90000"/>
          </a:bodyPr>
          <a:lstStyle/>
          <a:p>
            <a:br>
              <a:rPr lang="en-US" b="1" dirty="0">
                <a:latin typeface="Bahnschrift SemiBold" panose="020B0502040204020203"/>
              </a:rPr>
            </a:br>
            <a:r>
              <a:rPr lang="en-US" b="1" dirty="0">
                <a:latin typeface="Bahnschrift SemiBold" panose="020B0502040204020203"/>
              </a:rPr>
              <a:t>What are the Advantages of Distributed File System (DFS)?</a:t>
            </a:r>
            <a:br>
              <a:rPr lang="en-US" b="1" dirty="0">
                <a:latin typeface="Bahnschrift SemiBold" panose="020B0502040204020203"/>
              </a:rPr>
            </a:br>
            <a:endParaRPr lang="en-IN" b="1" dirty="0">
              <a:latin typeface="Bahnschrift SemiBold" panose="020B0502040204020203"/>
            </a:endParaRPr>
          </a:p>
        </p:txBody>
      </p:sp>
    </p:spTree>
    <p:extLst>
      <p:ext uri="{BB962C8B-B14F-4D97-AF65-F5344CB8AC3E}">
        <p14:creationId xmlns:p14="http://schemas.microsoft.com/office/powerpoint/2010/main" val="370575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72235">
            <a:alpha val="100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8736DD8-52B9-4019-8C05-A9BAA9A2E9DD}"/>
              </a:ext>
            </a:extLst>
          </p:cNvPr>
          <p:cNvPicPr>
            <a:picLocks noGrp="1" noChangeAspect="1"/>
          </p:cNvPicPr>
          <p:nvPr>
            <p:ph idx="1"/>
          </p:nvPr>
        </p:nvPicPr>
        <p:blipFill>
          <a:blip r:embed="rId2"/>
          <a:stretch>
            <a:fillRect/>
          </a:stretch>
        </p:blipFill>
        <p:spPr>
          <a:xfrm>
            <a:off x="338138" y="1767218"/>
            <a:ext cx="8386762" cy="4726913"/>
          </a:xfrm>
          <a:prstGeom prst="rect">
            <a:avLst/>
          </a:prstGeom>
        </p:spPr>
      </p:pic>
      <p:sp>
        <p:nvSpPr>
          <p:cNvPr id="3" name="Title 2">
            <a:extLst>
              <a:ext uri="{FF2B5EF4-FFF2-40B4-BE49-F238E27FC236}">
                <a16:creationId xmlns:a16="http://schemas.microsoft.com/office/drawing/2014/main" id="{BA4587EF-E236-4CC7-9346-18ADE10C6E77}"/>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High Concurrency Concept</a:t>
            </a:r>
          </a:p>
        </p:txBody>
      </p:sp>
      <p:sp>
        <p:nvSpPr>
          <p:cNvPr id="5" name="Rectangle 4">
            <a:extLst>
              <a:ext uri="{FF2B5EF4-FFF2-40B4-BE49-F238E27FC236}">
                <a16:creationId xmlns:a16="http://schemas.microsoft.com/office/drawing/2014/main" id="{2F7992D1-DCD4-4C30-B759-02914E3277EC}"/>
              </a:ext>
            </a:extLst>
          </p:cNvPr>
          <p:cNvSpPr/>
          <p:nvPr/>
        </p:nvSpPr>
        <p:spPr>
          <a:xfrm>
            <a:off x="6719776" y="1807533"/>
            <a:ext cx="1994490" cy="6273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935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8B837A-C149-4EE5-B6D6-17FE940781D0}"/>
              </a:ext>
            </a:extLst>
          </p:cNvPr>
          <p:cNvSpPr>
            <a:spLocks noGrp="1"/>
          </p:cNvSpPr>
          <p:nvPr>
            <p:ph idx="1"/>
          </p:nvPr>
        </p:nvSpPr>
        <p:spPr>
          <a:xfrm>
            <a:off x="338362" y="1497517"/>
            <a:ext cx="8538352" cy="5004884"/>
          </a:xfrm>
        </p:spPr>
        <p:txBody>
          <a:bodyPr>
            <a:normAutofit fontScale="85000" lnSpcReduction="20000"/>
          </a:bodyPr>
          <a:lstStyle/>
          <a:p>
            <a:pPr algn="just" fontAlgn="base">
              <a:lnSpc>
                <a:spcPct val="170000"/>
              </a:lnSpc>
              <a:buFont typeface="Arial" panose="020B0604020202020204" pitchFamily="34" charset="0"/>
              <a:buChar char="•"/>
            </a:pPr>
            <a:r>
              <a:rPr lang="en-US" b="0" i="0" dirty="0">
                <a:solidFill>
                  <a:srgbClr val="273239"/>
                </a:solidFill>
                <a:effectLst/>
                <a:latin typeface="Bahnschrift" panose="020B0502040204020203"/>
              </a:rPr>
              <a:t>DFS allows multiple user to access or store the data.</a:t>
            </a:r>
          </a:p>
          <a:p>
            <a:pPr algn="just" fontAlgn="base">
              <a:lnSpc>
                <a:spcPct val="170000"/>
              </a:lnSpc>
              <a:buFont typeface="Arial" panose="020B0604020202020204" pitchFamily="34" charset="0"/>
              <a:buChar char="•"/>
            </a:pPr>
            <a:r>
              <a:rPr lang="en-US" b="0" i="0" dirty="0">
                <a:solidFill>
                  <a:srgbClr val="273239"/>
                </a:solidFill>
                <a:effectLst/>
                <a:latin typeface="Bahnschrift" panose="020B0502040204020203"/>
              </a:rPr>
              <a:t>It allows the data to be share remotely.</a:t>
            </a:r>
          </a:p>
          <a:p>
            <a:pPr algn="just" fontAlgn="base">
              <a:lnSpc>
                <a:spcPct val="170000"/>
              </a:lnSpc>
              <a:buFont typeface="Arial" panose="020B0604020202020204" pitchFamily="34" charset="0"/>
              <a:buChar char="•"/>
            </a:pPr>
            <a:r>
              <a:rPr lang="en-US" b="0" i="0" dirty="0">
                <a:solidFill>
                  <a:srgbClr val="273239"/>
                </a:solidFill>
                <a:effectLst/>
                <a:latin typeface="Bahnschrift" panose="020B0502040204020203"/>
              </a:rPr>
              <a:t>It improved the availability of file, access time and network efficiency.</a:t>
            </a:r>
          </a:p>
          <a:p>
            <a:pPr algn="just" fontAlgn="base">
              <a:lnSpc>
                <a:spcPct val="170000"/>
              </a:lnSpc>
              <a:buFont typeface="Arial" panose="020B0604020202020204" pitchFamily="34" charset="0"/>
              <a:buChar char="•"/>
            </a:pPr>
            <a:r>
              <a:rPr lang="en-US" b="0" i="0" dirty="0">
                <a:solidFill>
                  <a:srgbClr val="273239"/>
                </a:solidFill>
                <a:effectLst/>
                <a:latin typeface="Bahnschrift" panose="020B0502040204020203"/>
              </a:rPr>
              <a:t>Improved the capacity to change the size of the data and also improves the ability to exchange the data.</a:t>
            </a:r>
          </a:p>
          <a:p>
            <a:pPr algn="just" fontAlgn="base">
              <a:lnSpc>
                <a:spcPct val="170000"/>
              </a:lnSpc>
              <a:buFont typeface="Arial" panose="020B0604020202020204" pitchFamily="34" charset="0"/>
              <a:buChar char="•"/>
            </a:pPr>
            <a:r>
              <a:rPr lang="en-US" b="0" i="0" dirty="0">
                <a:solidFill>
                  <a:srgbClr val="273239"/>
                </a:solidFill>
                <a:effectLst/>
                <a:latin typeface="Bahnschrift" panose="020B0502040204020203"/>
              </a:rPr>
              <a:t>Distributed File System provides transparency of data even if server or disk fails.</a:t>
            </a:r>
          </a:p>
          <a:p>
            <a:pPr algn="just">
              <a:lnSpc>
                <a:spcPct val="170000"/>
              </a:lnSpc>
            </a:pPr>
            <a:endParaRPr lang="en-IN" dirty="0">
              <a:latin typeface="Bahnschrift" panose="020B0502040204020203"/>
            </a:endParaRPr>
          </a:p>
        </p:txBody>
      </p:sp>
      <p:sp>
        <p:nvSpPr>
          <p:cNvPr id="3" name="Title 2">
            <a:extLst>
              <a:ext uri="{FF2B5EF4-FFF2-40B4-BE49-F238E27FC236}">
                <a16:creationId xmlns:a16="http://schemas.microsoft.com/office/drawing/2014/main" id="{3604604B-1380-46AF-B99E-8A6AC13DF972}"/>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Advantages</a:t>
            </a:r>
          </a:p>
        </p:txBody>
      </p:sp>
    </p:spTree>
    <p:extLst>
      <p:ext uri="{BB962C8B-B14F-4D97-AF65-F5344CB8AC3E}">
        <p14:creationId xmlns:p14="http://schemas.microsoft.com/office/powerpoint/2010/main" val="280708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1D9C0B-6FD1-4FB9-A1DD-A4626C9E7E32}"/>
              </a:ext>
            </a:extLst>
          </p:cNvPr>
          <p:cNvSpPr>
            <a:spLocks noGrp="1"/>
          </p:cNvSpPr>
          <p:nvPr>
            <p:ph idx="1"/>
          </p:nvPr>
        </p:nvSpPr>
        <p:spPr>
          <a:xfrm>
            <a:off x="989350" y="2818150"/>
            <a:ext cx="7971770" cy="3773150"/>
          </a:xfrm>
        </p:spPr>
        <p:txBody>
          <a:bodyPr/>
          <a:lstStyle/>
          <a:p>
            <a:pPr algn="just"/>
            <a:r>
              <a:rPr lang="en-US" dirty="0"/>
              <a:t>differentiate between file system (FS) and distributed file system (DFS)</a:t>
            </a:r>
          </a:p>
          <a:p>
            <a:pPr algn="just"/>
            <a:r>
              <a:rPr lang="en-US" dirty="0"/>
              <a:t>understand how DFS works?</a:t>
            </a:r>
          </a:p>
          <a:p>
            <a:pPr algn="just"/>
            <a:r>
              <a:rPr lang="en-US" dirty="0"/>
              <a:t>explore the advantages of DFS?</a:t>
            </a:r>
          </a:p>
          <a:p>
            <a:pPr algn="just"/>
            <a:r>
              <a:rPr lang="en-US" dirty="0"/>
              <a:t>understand scalable computing over the internet.</a:t>
            </a:r>
          </a:p>
        </p:txBody>
      </p:sp>
    </p:spTree>
    <p:extLst>
      <p:ext uri="{BB962C8B-B14F-4D97-AF65-F5344CB8AC3E}">
        <p14:creationId xmlns:p14="http://schemas.microsoft.com/office/powerpoint/2010/main" val="249739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D9F047-EBC7-4A1A-89F9-0B45D374D32D}"/>
              </a:ext>
            </a:extLst>
          </p:cNvPr>
          <p:cNvSpPr>
            <a:spLocks noGrp="1"/>
          </p:cNvSpPr>
          <p:nvPr>
            <p:ph idx="1"/>
          </p:nvPr>
        </p:nvSpPr>
        <p:spPr>
          <a:xfrm>
            <a:off x="338362" y="1497517"/>
            <a:ext cx="8386537" cy="5004884"/>
          </a:xfrm>
        </p:spPr>
        <p:txBody>
          <a:bodyPr vert="horz" lIns="91440" tIns="45720" rIns="91440" bIns="45720" rtlCol="0">
            <a:noAutofit/>
          </a:bodyPr>
          <a:lstStyle/>
          <a:p>
            <a:pPr algn="just" fontAlgn="base">
              <a:lnSpc>
                <a:spcPct val="170000"/>
              </a:lnSpc>
            </a:pPr>
            <a:r>
              <a:rPr lang="en-US" dirty="0">
                <a:solidFill>
                  <a:srgbClr val="273239"/>
                </a:solidFill>
                <a:latin typeface="Bahnschrift" panose="020B0502040204020203"/>
              </a:rPr>
              <a:t>In Distributed File System nodes and connections needs to be secured therefore we can say that security is at stake.</a:t>
            </a:r>
          </a:p>
          <a:p>
            <a:pPr algn="just" fontAlgn="base">
              <a:lnSpc>
                <a:spcPct val="170000"/>
              </a:lnSpc>
            </a:pPr>
            <a:r>
              <a:rPr lang="en-US" dirty="0">
                <a:solidFill>
                  <a:srgbClr val="273239"/>
                </a:solidFill>
                <a:latin typeface="Bahnschrift" panose="020B0502040204020203"/>
              </a:rPr>
              <a:t>There is a possibility of lose of messages and data in the network while movement from one node to another.</a:t>
            </a:r>
          </a:p>
        </p:txBody>
      </p:sp>
      <p:sp>
        <p:nvSpPr>
          <p:cNvPr id="3" name="Title 2">
            <a:extLst>
              <a:ext uri="{FF2B5EF4-FFF2-40B4-BE49-F238E27FC236}">
                <a16:creationId xmlns:a16="http://schemas.microsoft.com/office/drawing/2014/main" id="{25EF7F41-B328-47DD-B58D-C2D1F634DB16}"/>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Disadvantages</a:t>
            </a:r>
          </a:p>
        </p:txBody>
      </p:sp>
    </p:spTree>
    <p:extLst>
      <p:ext uri="{BB962C8B-B14F-4D97-AF65-F5344CB8AC3E}">
        <p14:creationId xmlns:p14="http://schemas.microsoft.com/office/powerpoint/2010/main" val="344739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D9F047-EBC7-4A1A-89F9-0B45D374D32D}"/>
              </a:ext>
            </a:extLst>
          </p:cNvPr>
          <p:cNvSpPr>
            <a:spLocks noGrp="1"/>
          </p:cNvSpPr>
          <p:nvPr>
            <p:ph idx="1"/>
          </p:nvPr>
        </p:nvSpPr>
        <p:spPr/>
        <p:txBody>
          <a:bodyPr vert="horz" lIns="91440" tIns="45720" rIns="91440" bIns="45720" rtlCol="0">
            <a:noAutofit/>
          </a:bodyPr>
          <a:lstStyle/>
          <a:p>
            <a:pPr algn="just" fontAlgn="base">
              <a:lnSpc>
                <a:spcPct val="170000"/>
              </a:lnSpc>
            </a:pPr>
            <a:r>
              <a:rPr lang="en-US" dirty="0">
                <a:solidFill>
                  <a:srgbClr val="273239"/>
                </a:solidFill>
                <a:latin typeface="Bahnschrift" panose="020B0502040204020203"/>
              </a:rPr>
              <a:t>Database connection in case of Distributed File System is complicated.</a:t>
            </a:r>
          </a:p>
          <a:p>
            <a:pPr algn="just" fontAlgn="base">
              <a:lnSpc>
                <a:spcPct val="170000"/>
              </a:lnSpc>
            </a:pPr>
            <a:r>
              <a:rPr lang="en-US" dirty="0">
                <a:solidFill>
                  <a:srgbClr val="273239"/>
                </a:solidFill>
                <a:latin typeface="Bahnschrift" panose="020B0502040204020203"/>
              </a:rPr>
              <a:t>Also handling of the database is not easy in Distributed File System as compared to a single user system.</a:t>
            </a:r>
          </a:p>
          <a:p>
            <a:pPr algn="just" fontAlgn="base">
              <a:lnSpc>
                <a:spcPct val="170000"/>
              </a:lnSpc>
            </a:pPr>
            <a:r>
              <a:rPr lang="en-US" dirty="0">
                <a:solidFill>
                  <a:srgbClr val="273239"/>
                </a:solidFill>
                <a:latin typeface="Bahnschrift" panose="020B0502040204020203"/>
              </a:rPr>
              <a:t>There are chances that overloading will take place if all nodes tries to send data at once.</a:t>
            </a:r>
          </a:p>
          <a:p>
            <a:pPr algn="just" fontAlgn="base">
              <a:lnSpc>
                <a:spcPct val="170000"/>
              </a:lnSpc>
            </a:pPr>
            <a:endParaRPr lang="en-IN" dirty="0">
              <a:solidFill>
                <a:srgbClr val="273239"/>
              </a:solidFill>
              <a:latin typeface="Bahnschrift" panose="020B0502040204020203"/>
            </a:endParaRPr>
          </a:p>
        </p:txBody>
      </p:sp>
      <p:sp>
        <p:nvSpPr>
          <p:cNvPr id="3" name="Title 2">
            <a:extLst>
              <a:ext uri="{FF2B5EF4-FFF2-40B4-BE49-F238E27FC236}">
                <a16:creationId xmlns:a16="http://schemas.microsoft.com/office/drawing/2014/main" id="{25EF7F41-B328-47DD-B58D-C2D1F634DB16}"/>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Disadvantages</a:t>
            </a:r>
          </a:p>
        </p:txBody>
      </p:sp>
    </p:spTree>
    <p:extLst>
      <p:ext uri="{BB962C8B-B14F-4D97-AF65-F5344CB8AC3E}">
        <p14:creationId xmlns:p14="http://schemas.microsoft.com/office/powerpoint/2010/main" val="85627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8640-0DBB-4DA5-8422-1A57C541156A}"/>
              </a:ext>
            </a:extLst>
          </p:cNvPr>
          <p:cNvSpPr>
            <a:spLocks noGrp="1"/>
          </p:cNvSpPr>
          <p:nvPr>
            <p:ph type="title"/>
          </p:nvPr>
        </p:nvSpPr>
        <p:spPr/>
        <p:txBody>
          <a:bodyPr anchor="ctr"/>
          <a:lstStyle/>
          <a:p>
            <a:pPr algn="ctr"/>
            <a:r>
              <a:rPr lang="en-US" b="0" i="0" dirty="0">
                <a:solidFill>
                  <a:srgbClr val="282828"/>
                </a:solidFill>
                <a:effectLst/>
                <a:latin typeface="Bahnschrift" panose="020B0502040204020203"/>
              </a:rPr>
              <a:t>Scalable Computing Over the Internet</a:t>
            </a:r>
            <a:endParaRPr lang="en-IN" dirty="0">
              <a:latin typeface="Bahnschrift" panose="020B0502040204020203"/>
            </a:endParaRPr>
          </a:p>
        </p:txBody>
      </p:sp>
      <p:sp useBgFill="1">
        <p:nvSpPr>
          <p:cNvPr id="3" name="Rectangle: Rounded Corners 2">
            <a:extLst>
              <a:ext uri="{FF2B5EF4-FFF2-40B4-BE49-F238E27FC236}">
                <a16:creationId xmlns:a16="http://schemas.microsoft.com/office/drawing/2014/main" id="{0A29661D-78B6-45F5-AF17-740CBEB81154}"/>
              </a:ext>
            </a:extLst>
          </p:cNvPr>
          <p:cNvSpPr/>
          <p:nvPr/>
        </p:nvSpPr>
        <p:spPr>
          <a:xfrm>
            <a:off x="838200" y="1709739"/>
            <a:ext cx="7672388" cy="2709861"/>
          </a:xfrm>
          <a:prstGeom prst="roundRect">
            <a:avLst/>
          </a:prstGeom>
          <a:ln w="5111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226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C8089E-AEED-4175-8F53-57E7DECA8262}"/>
              </a:ext>
            </a:extLst>
          </p:cNvPr>
          <p:cNvSpPr>
            <a:spLocks noGrp="1"/>
          </p:cNvSpPr>
          <p:nvPr>
            <p:ph idx="1"/>
          </p:nvPr>
        </p:nvSpPr>
        <p:spPr>
          <a:xfrm>
            <a:off x="338362" y="1482799"/>
            <a:ext cx="8582354" cy="5016880"/>
          </a:xfrm>
        </p:spPr>
        <p:txBody>
          <a:bodyPr>
            <a:normAutofit/>
          </a:bodyPr>
          <a:lstStyle/>
          <a:p>
            <a:pPr marL="0" indent="0" algn="just">
              <a:buNone/>
            </a:pPr>
            <a:r>
              <a:rPr lang="en-US" b="0" i="0" dirty="0">
                <a:solidFill>
                  <a:srgbClr val="273239"/>
                </a:solidFill>
                <a:effectLst/>
              </a:rPr>
              <a:t>With Cloud hosting, it is easy to grow and shrink the number and size of servers based on the need.</a:t>
            </a:r>
            <a:br>
              <a:rPr lang="en-US" dirty="0"/>
            </a:br>
            <a:r>
              <a:rPr lang="en-US" b="0" i="0" dirty="0">
                <a:solidFill>
                  <a:srgbClr val="273239"/>
                </a:solidFill>
                <a:effectLst/>
              </a:rPr>
              <a:t>This is done by either increasing or decreasing the resources in the cloud. This ability to alter plans due to fluctuation in business size and needs is a superb benefit of cloud computing especially when experiencing a sudden growth in demand.</a:t>
            </a:r>
            <a:endParaRPr lang="en-IN" dirty="0"/>
          </a:p>
        </p:txBody>
      </p:sp>
      <p:sp>
        <p:nvSpPr>
          <p:cNvPr id="3" name="Title 2">
            <a:extLst>
              <a:ext uri="{FF2B5EF4-FFF2-40B4-BE49-F238E27FC236}">
                <a16:creationId xmlns:a16="http://schemas.microsoft.com/office/drawing/2014/main" id="{936DD78F-19B8-4AC8-B653-BECD8E2AEFC3}"/>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What is scalability?</a:t>
            </a:r>
          </a:p>
        </p:txBody>
      </p:sp>
    </p:spTree>
    <p:extLst>
      <p:ext uri="{BB962C8B-B14F-4D97-AF65-F5344CB8AC3E}">
        <p14:creationId xmlns:p14="http://schemas.microsoft.com/office/powerpoint/2010/main" val="4131823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5C5956-7307-4E54-88D7-1E1AE7CE2C0A}"/>
              </a:ext>
            </a:extLst>
          </p:cNvPr>
          <p:cNvSpPr>
            <a:spLocks noGrp="1"/>
          </p:cNvSpPr>
          <p:nvPr>
            <p:ph idx="1"/>
          </p:nvPr>
        </p:nvSpPr>
        <p:spPr/>
        <p:txBody>
          <a:bodyPr>
            <a:normAutofit lnSpcReduction="10000"/>
          </a:bodyPr>
          <a:lstStyle/>
          <a:p>
            <a:r>
              <a:rPr lang="en-US" dirty="0"/>
              <a:t>The Age of Internet Computing</a:t>
            </a:r>
          </a:p>
          <a:p>
            <a:r>
              <a:rPr lang="en-IN" dirty="0"/>
              <a:t>High-Performance Computing </a:t>
            </a:r>
            <a:endParaRPr lang="en-US" dirty="0"/>
          </a:p>
          <a:p>
            <a:r>
              <a:rPr lang="en-IN" dirty="0"/>
              <a:t>High-Throughput Computing</a:t>
            </a:r>
            <a:endParaRPr lang="en-US" dirty="0"/>
          </a:p>
          <a:p>
            <a:r>
              <a:rPr lang="en-IN" dirty="0"/>
              <a:t>Three New Computing Paradigms </a:t>
            </a:r>
          </a:p>
          <a:p>
            <a:r>
              <a:rPr lang="en-IN" dirty="0"/>
              <a:t>Computing Paradigm Distinctions</a:t>
            </a:r>
          </a:p>
          <a:p>
            <a:r>
              <a:rPr lang="en-IN" dirty="0"/>
              <a:t>Distributed System Families</a:t>
            </a:r>
          </a:p>
          <a:p>
            <a:r>
              <a:rPr lang="en-IN" dirty="0"/>
              <a:t>Degrees of Parallelism</a:t>
            </a:r>
            <a:endParaRPr lang="en-US" dirty="0"/>
          </a:p>
        </p:txBody>
      </p:sp>
      <p:sp>
        <p:nvSpPr>
          <p:cNvPr id="3" name="Title 2">
            <a:extLst>
              <a:ext uri="{FF2B5EF4-FFF2-40B4-BE49-F238E27FC236}">
                <a16:creationId xmlns:a16="http://schemas.microsoft.com/office/drawing/2014/main" id="{D0BA2FD8-F7DD-496A-BF61-965CBE14CE7C}"/>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Scalability computing over internet</a:t>
            </a:r>
          </a:p>
        </p:txBody>
      </p:sp>
    </p:spTree>
    <p:extLst>
      <p:ext uri="{BB962C8B-B14F-4D97-AF65-F5344CB8AC3E}">
        <p14:creationId xmlns:p14="http://schemas.microsoft.com/office/powerpoint/2010/main" val="1110427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1B20C-575C-4253-B334-81156FBFB3C2}"/>
              </a:ext>
            </a:extLst>
          </p:cNvPr>
          <p:cNvSpPr>
            <a:spLocks noGrp="1"/>
          </p:cNvSpPr>
          <p:nvPr>
            <p:ph type="title"/>
          </p:nvPr>
        </p:nvSpPr>
        <p:spPr/>
        <p:txBody>
          <a:bodyPr vert="horz" lIns="91440" tIns="45720" rIns="91440" bIns="45720" rtlCol="0" anchor="ctr">
            <a:noAutofit/>
          </a:bodyPr>
          <a:lstStyle/>
          <a:p>
            <a:r>
              <a:rPr lang="en-US" b="1" dirty="0">
                <a:latin typeface="Bahnschrift SemiBold" panose="020B0502040204020203"/>
              </a:rPr>
              <a:t>The Age of Internet Computing</a:t>
            </a:r>
            <a:endParaRPr lang="en-IN" b="1" dirty="0">
              <a:latin typeface="Bahnschrift SemiBold" panose="020B0502040204020203"/>
            </a:endParaRPr>
          </a:p>
        </p:txBody>
      </p:sp>
      <p:pic>
        <p:nvPicPr>
          <p:cNvPr id="4" name="Picture 3">
            <a:extLst>
              <a:ext uri="{FF2B5EF4-FFF2-40B4-BE49-F238E27FC236}">
                <a16:creationId xmlns:a16="http://schemas.microsoft.com/office/drawing/2014/main" id="{9D2CE89C-C7AF-40A2-848A-1BF206413BB5}"/>
              </a:ext>
            </a:extLst>
          </p:cNvPr>
          <p:cNvPicPr>
            <a:picLocks noChangeAspect="1"/>
          </p:cNvPicPr>
          <p:nvPr/>
        </p:nvPicPr>
        <p:blipFill>
          <a:blip r:embed="rId2"/>
          <a:stretch>
            <a:fillRect/>
          </a:stretch>
        </p:blipFill>
        <p:spPr>
          <a:xfrm>
            <a:off x="202019" y="1346886"/>
            <a:ext cx="3689498" cy="2443853"/>
          </a:xfrm>
          <a:prstGeom prst="rect">
            <a:avLst/>
          </a:prstGeom>
        </p:spPr>
      </p:pic>
      <p:sp>
        <p:nvSpPr>
          <p:cNvPr id="5" name="Rectangle 4">
            <a:extLst>
              <a:ext uri="{FF2B5EF4-FFF2-40B4-BE49-F238E27FC236}">
                <a16:creationId xmlns:a16="http://schemas.microsoft.com/office/drawing/2014/main" id="{0CF890B1-98F2-47B1-9116-C2BEE1D26AC0}"/>
              </a:ext>
            </a:extLst>
          </p:cNvPr>
          <p:cNvSpPr/>
          <p:nvPr/>
        </p:nvSpPr>
        <p:spPr>
          <a:xfrm>
            <a:off x="999461" y="3763928"/>
            <a:ext cx="2020186" cy="563525"/>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Supercomputer Sites</a:t>
            </a:r>
          </a:p>
        </p:txBody>
      </p:sp>
    </p:spTree>
    <p:extLst>
      <p:ext uri="{BB962C8B-B14F-4D97-AF65-F5344CB8AC3E}">
        <p14:creationId xmlns:p14="http://schemas.microsoft.com/office/powerpoint/2010/main" val="701065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1B20C-575C-4253-B334-81156FBFB3C2}"/>
              </a:ext>
            </a:extLst>
          </p:cNvPr>
          <p:cNvSpPr>
            <a:spLocks noGrp="1"/>
          </p:cNvSpPr>
          <p:nvPr>
            <p:ph type="title"/>
          </p:nvPr>
        </p:nvSpPr>
        <p:spPr/>
        <p:txBody>
          <a:bodyPr vert="horz" lIns="91440" tIns="45720" rIns="91440" bIns="45720" rtlCol="0" anchor="ctr">
            <a:noAutofit/>
          </a:bodyPr>
          <a:lstStyle/>
          <a:p>
            <a:r>
              <a:rPr lang="en-US" b="1" dirty="0">
                <a:latin typeface="Bahnschrift SemiBold" panose="020B0502040204020203"/>
              </a:rPr>
              <a:t>The Age of Internet Computing</a:t>
            </a:r>
            <a:endParaRPr lang="en-IN" b="1" dirty="0">
              <a:latin typeface="Bahnschrift SemiBold" panose="020B0502040204020203"/>
            </a:endParaRPr>
          </a:p>
        </p:txBody>
      </p:sp>
      <p:pic>
        <p:nvPicPr>
          <p:cNvPr id="4" name="Picture 3">
            <a:extLst>
              <a:ext uri="{FF2B5EF4-FFF2-40B4-BE49-F238E27FC236}">
                <a16:creationId xmlns:a16="http://schemas.microsoft.com/office/drawing/2014/main" id="{9D2CE89C-C7AF-40A2-848A-1BF206413BB5}"/>
              </a:ext>
            </a:extLst>
          </p:cNvPr>
          <p:cNvPicPr>
            <a:picLocks noChangeAspect="1"/>
          </p:cNvPicPr>
          <p:nvPr/>
        </p:nvPicPr>
        <p:blipFill>
          <a:blip r:embed="rId2"/>
          <a:stretch>
            <a:fillRect/>
          </a:stretch>
        </p:blipFill>
        <p:spPr>
          <a:xfrm>
            <a:off x="202019" y="1346886"/>
            <a:ext cx="3689498" cy="2443853"/>
          </a:xfrm>
          <a:prstGeom prst="rect">
            <a:avLst/>
          </a:prstGeom>
        </p:spPr>
      </p:pic>
      <p:sp>
        <p:nvSpPr>
          <p:cNvPr id="5" name="Rectangle 4">
            <a:extLst>
              <a:ext uri="{FF2B5EF4-FFF2-40B4-BE49-F238E27FC236}">
                <a16:creationId xmlns:a16="http://schemas.microsoft.com/office/drawing/2014/main" id="{0CF890B1-98F2-47B1-9116-C2BEE1D26AC0}"/>
              </a:ext>
            </a:extLst>
          </p:cNvPr>
          <p:cNvSpPr/>
          <p:nvPr/>
        </p:nvSpPr>
        <p:spPr>
          <a:xfrm>
            <a:off x="999461" y="3763928"/>
            <a:ext cx="2020186" cy="563525"/>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Supercomputer Sites</a:t>
            </a:r>
          </a:p>
        </p:txBody>
      </p:sp>
      <p:pic>
        <p:nvPicPr>
          <p:cNvPr id="6" name="Picture 5">
            <a:extLst>
              <a:ext uri="{FF2B5EF4-FFF2-40B4-BE49-F238E27FC236}">
                <a16:creationId xmlns:a16="http://schemas.microsoft.com/office/drawing/2014/main" id="{87136441-2F01-4D57-A7A6-591C10C1E1C3}"/>
              </a:ext>
            </a:extLst>
          </p:cNvPr>
          <p:cNvPicPr>
            <a:picLocks noChangeAspect="1"/>
          </p:cNvPicPr>
          <p:nvPr/>
        </p:nvPicPr>
        <p:blipFill>
          <a:blip r:embed="rId3"/>
          <a:stretch>
            <a:fillRect/>
          </a:stretch>
        </p:blipFill>
        <p:spPr>
          <a:xfrm>
            <a:off x="4253798" y="1346885"/>
            <a:ext cx="4207128" cy="2363871"/>
          </a:xfrm>
          <a:prstGeom prst="rect">
            <a:avLst/>
          </a:prstGeom>
        </p:spPr>
      </p:pic>
      <p:sp>
        <p:nvSpPr>
          <p:cNvPr id="7" name="Rectangle 6">
            <a:extLst>
              <a:ext uri="{FF2B5EF4-FFF2-40B4-BE49-F238E27FC236}">
                <a16:creationId xmlns:a16="http://schemas.microsoft.com/office/drawing/2014/main" id="{FD67D42B-5459-4D52-A1F3-93D5FC5BD2BB}"/>
              </a:ext>
            </a:extLst>
          </p:cNvPr>
          <p:cNvSpPr/>
          <p:nvPr/>
        </p:nvSpPr>
        <p:spPr>
          <a:xfrm>
            <a:off x="5347269" y="3763928"/>
            <a:ext cx="2020186" cy="563525"/>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Large Data Centres</a:t>
            </a:r>
          </a:p>
        </p:txBody>
      </p:sp>
    </p:spTree>
    <p:extLst>
      <p:ext uri="{BB962C8B-B14F-4D97-AF65-F5344CB8AC3E}">
        <p14:creationId xmlns:p14="http://schemas.microsoft.com/office/powerpoint/2010/main" val="197399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1B20C-575C-4253-B334-81156FBFB3C2}"/>
              </a:ext>
            </a:extLst>
          </p:cNvPr>
          <p:cNvSpPr>
            <a:spLocks noGrp="1"/>
          </p:cNvSpPr>
          <p:nvPr>
            <p:ph type="title"/>
          </p:nvPr>
        </p:nvSpPr>
        <p:spPr/>
        <p:txBody>
          <a:bodyPr vert="horz" lIns="91440" tIns="45720" rIns="91440" bIns="45720" rtlCol="0" anchor="ctr">
            <a:normAutofit/>
          </a:bodyPr>
          <a:lstStyle/>
          <a:p>
            <a:r>
              <a:rPr lang="en-US" b="1" dirty="0">
                <a:latin typeface="Bahnschrift SemiBold" panose="020B0502040204020203"/>
              </a:rPr>
              <a:t>The Age of Internet Computing</a:t>
            </a:r>
            <a:endParaRPr lang="en-IN" b="1" dirty="0">
              <a:latin typeface="Bahnschrift SemiBold" panose="020B0502040204020203"/>
            </a:endParaRPr>
          </a:p>
        </p:txBody>
      </p:sp>
      <p:pic>
        <p:nvPicPr>
          <p:cNvPr id="4" name="Picture 3">
            <a:extLst>
              <a:ext uri="{FF2B5EF4-FFF2-40B4-BE49-F238E27FC236}">
                <a16:creationId xmlns:a16="http://schemas.microsoft.com/office/drawing/2014/main" id="{9D2CE89C-C7AF-40A2-848A-1BF206413BB5}"/>
              </a:ext>
            </a:extLst>
          </p:cNvPr>
          <p:cNvPicPr>
            <a:picLocks noChangeAspect="1"/>
          </p:cNvPicPr>
          <p:nvPr/>
        </p:nvPicPr>
        <p:blipFill>
          <a:blip r:embed="rId2"/>
          <a:stretch>
            <a:fillRect/>
          </a:stretch>
        </p:blipFill>
        <p:spPr>
          <a:xfrm>
            <a:off x="202019" y="1346886"/>
            <a:ext cx="3689498" cy="2443853"/>
          </a:xfrm>
          <a:prstGeom prst="rect">
            <a:avLst/>
          </a:prstGeom>
        </p:spPr>
      </p:pic>
      <p:sp>
        <p:nvSpPr>
          <p:cNvPr id="5" name="Rectangle 4">
            <a:extLst>
              <a:ext uri="{FF2B5EF4-FFF2-40B4-BE49-F238E27FC236}">
                <a16:creationId xmlns:a16="http://schemas.microsoft.com/office/drawing/2014/main" id="{0CF890B1-98F2-47B1-9116-C2BEE1D26AC0}"/>
              </a:ext>
            </a:extLst>
          </p:cNvPr>
          <p:cNvSpPr/>
          <p:nvPr/>
        </p:nvSpPr>
        <p:spPr>
          <a:xfrm>
            <a:off x="999461" y="3763928"/>
            <a:ext cx="2020186" cy="563525"/>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Supercomputer Sites</a:t>
            </a:r>
          </a:p>
        </p:txBody>
      </p:sp>
      <p:pic>
        <p:nvPicPr>
          <p:cNvPr id="6" name="Picture 5">
            <a:extLst>
              <a:ext uri="{FF2B5EF4-FFF2-40B4-BE49-F238E27FC236}">
                <a16:creationId xmlns:a16="http://schemas.microsoft.com/office/drawing/2014/main" id="{87136441-2F01-4D57-A7A6-591C10C1E1C3}"/>
              </a:ext>
            </a:extLst>
          </p:cNvPr>
          <p:cNvPicPr>
            <a:picLocks noChangeAspect="1"/>
          </p:cNvPicPr>
          <p:nvPr/>
        </p:nvPicPr>
        <p:blipFill>
          <a:blip r:embed="rId3"/>
          <a:stretch>
            <a:fillRect/>
          </a:stretch>
        </p:blipFill>
        <p:spPr>
          <a:xfrm>
            <a:off x="4253798" y="1346885"/>
            <a:ext cx="4207128" cy="2363871"/>
          </a:xfrm>
          <a:prstGeom prst="rect">
            <a:avLst/>
          </a:prstGeom>
        </p:spPr>
      </p:pic>
      <p:sp>
        <p:nvSpPr>
          <p:cNvPr id="7" name="Rectangle 6">
            <a:extLst>
              <a:ext uri="{FF2B5EF4-FFF2-40B4-BE49-F238E27FC236}">
                <a16:creationId xmlns:a16="http://schemas.microsoft.com/office/drawing/2014/main" id="{FD67D42B-5459-4D52-A1F3-93D5FC5BD2BB}"/>
              </a:ext>
            </a:extLst>
          </p:cNvPr>
          <p:cNvSpPr/>
          <p:nvPr/>
        </p:nvSpPr>
        <p:spPr>
          <a:xfrm>
            <a:off x="5347269" y="3763928"/>
            <a:ext cx="2020186" cy="563525"/>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Large Data Centres</a:t>
            </a:r>
          </a:p>
        </p:txBody>
      </p:sp>
      <p:pic>
        <p:nvPicPr>
          <p:cNvPr id="1026" name="Picture 2" descr="The LINPACK Benchmark">
            <a:extLst>
              <a:ext uri="{FF2B5EF4-FFF2-40B4-BE49-F238E27FC236}">
                <a16:creationId xmlns:a16="http://schemas.microsoft.com/office/drawing/2014/main" id="{8267FE79-6CA1-4918-ABD5-F4CF1CA1A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4962" y="4380625"/>
            <a:ext cx="3523279" cy="19104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0B8E280-2C3D-4432-BE1F-89F0D8007797}"/>
              </a:ext>
            </a:extLst>
          </p:cNvPr>
          <p:cNvSpPr/>
          <p:nvPr/>
        </p:nvSpPr>
        <p:spPr>
          <a:xfrm>
            <a:off x="3406508" y="6291032"/>
            <a:ext cx="2020186" cy="563525"/>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latin typeface="Bahnschrift" panose="020B0502040204020203"/>
              </a:rPr>
              <a:t>Linpack</a:t>
            </a:r>
            <a:r>
              <a:rPr lang="en-IN" sz="2000" dirty="0">
                <a:latin typeface="Bahnschrift" panose="020B0502040204020203"/>
              </a:rPr>
              <a:t> Benchmark</a:t>
            </a:r>
          </a:p>
        </p:txBody>
      </p:sp>
    </p:spTree>
    <p:extLst>
      <p:ext uri="{BB962C8B-B14F-4D97-AF65-F5344CB8AC3E}">
        <p14:creationId xmlns:p14="http://schemas.microsoft.com/office/powerpoint/2010/main" val="2744402789"/>
      </p:ext>
    </p:extLst>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1EB737-1CD8-4D28-A3AC-4C6011D90D38}"/>
              </a:ext>
            </a:extLst>
          </p:cNvPr>
          <p:cNvPicPr>
            <a:picLocks noChangeAspect="1" noGrp="1"/>
          </p:cNvPicPr>
          <p:nvPr>
            <p:ph idx="1"/>
          </p:nvPr>
        </p:nvPicPr>
        <p:blipFill>
          <a:blip r:embed="rId2"/>
          <a:stretch>
            <a:fillRect/>
          </a:stretch>
        </p:blipFill>
        <p:spPr>
          <a:xfrm>
            <a:off x="148332" y="1718229"/>
            <a:ext cx="4582970" cy="3035672"/>
          </a:xfrm>
          <a:prstGeom prst="rect">
            <a:avLst/>
          </a:prstGeom>
        </p:spPr>
      </p:pic>
      <p:sp>
        <p:nvSpPr>
          <p:cNvPr id="3" name="Title 2">
            <a:extLst>
              <a:ext uri="{FF2B5EF4-FFF2-40B4-BE49-F238E27FC236}">
                <a16:creationId xmlns:a16="http://schemas.microsoft.com/office/drawing/2014/main" id="{7E822DF0-07F4-4F31-B3DD-55C467FD13BA}"/>
              </a:ext>
            </a:extLst>
          </p:cNvPr>
          <p:cNvSpPr>
            <a:spLocks noGrp="1"/>
          </p:cNvSpPr>
          <p:nvPr>
            <p:ph type="title"/>
          </p:nvPr>
        </p:nvSpPr>
        <p:spPr/>
        <p:txBody>
          <a:bodyPr anchor="ctr" bIns="45720" lIns="91440" rIns="91440" rtlCol="0" tIns="45720" vert="horz">
            <a:noAutofit/>
          </a:bodyPr>
          <a:lstStyle/>
          <a:p>
            <a:r>
              <a:rPr b="1" dirty="0" lang="en-US">
                <a:latin panose="020B0502040204020203" typeface="Bahnschrift SemiBold"/>
              </a:rPr>
              <a:t>The Age of Internet Computing</a:t>
            </a:r>
            <a:endParaRPr b="1" dirty="0" lang="en-IN">
              <a:latin panose="020B0502040204020203" typeface="Bahnschrift SemiBold"/>
            </a:endParaRPr>
          </a:p>
        </p:txBody>
      </p:sp>
      <p:pic>
        <p:nvPicPr>
          <p:cNvPr id="5" name="Picture 4">
            <a:extLst>
              <a:ext uri="{FF2B5EF4-FFF2-40B4-BE49-F238E27FC236}">
                <a16:creationId xmlns:a16="http://schemas.microsoft.com/office/drawing/2014/main" id="{D9C61DE5-17BF-420C-88E7-A6250B4EE1C0}"/>
              </a:ext>
            </a:extLst>
          </p:cNvPr>
          <p:cNvPicPr>
            <a:picLocks noChangeAspect="1"/>
          </p:cNvPicPr>
          <p:nvPr/>
        </p:nvPicPr>
        <p:blipFill rotWithShape="1">
          <a:blip r:embed="rId3"/>
          <a:srcRect b="46" r="-31"/>
          <a:stretch/>
        </p:blipFill>
        <p:spPr>
          <a:xfrm>
            <a:off x="4970090" y="1616149"/>
            <a:ext cx="3844301" cy="3137752"/>
          </a:xfrm>
          <a:prstGeom prst="rect">
            <a:avLst/>
          </a:prstGeom>
        </p:spPr>
      </p:pic>
      <p:sp>
        <p:nvSpPr>
          <p:cNvPr id="6" name="Rectangle 5">
            <a:extLst>
              <a:ext uri="{FF2B5EF4-FFF2-40B4-BE49-F238E27FC236}">
                <a16:creationId xmlns:a16="http://schemas.microsoft.com/office/drawing/2014/main" id="{E28EB35F-9C18-49F2-9230-72620B9A1EE8}"/>
              </a:ext>
            </a:extLst>
          </p:cNvPr>
          <p:cNvSpPr/>
          <p:nvPr/>
        </p:nvSpPr>
        <p:spPr>
          <a:xfrm>
            <a:off x="1297173" y="4944140"/>
            <a:ext cx="2062716" cy="499730"/>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IN" sz="2000">
                <a:latin panose="020B0502040204020203" typeface="Bahnschrift"/>
              </a:rPr>
              <a:t>Parallel Computing</a:t>
            </a:r>
          </a:p>
        </p:txBody>
      </p:sp>
      <p:sp>
        <p:nvSpPr>
          <p:cNvPr id="7" name="Rectangle 6">
            <a:extLst>
              <a:ext uri="{FF2B5EF4-FFF2-40B4-BE49-F238E27FC236}">
                <a16:creationId xmlns:a16="http://schemas.microsoft.com/office/drawing/2014/main" id="{5B36469E-4728-498B-8E62-BBA2A9CD8D9F}"/>
              </a:ext>
            </a:extLst>
          </p:cNvPr>
          <p:cNvSpPr/>
          <p:nvPr/>
        </p:nvSpPr>
        <p:spPr>
          <a:xfrm>
            <a:off x="5784112" y="4944140"/>
            <a:ext cx="2328529" cy="499730"/>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IN" sz="2000">
                <a:latin panose="020B0502040204020203" typeface="Bahnschrift"/>
              </a:rPr>
              <a:t>Distributed Computing</a:t>
            </a:r>
          </a:p>
        </p:txBody>
      </p:sp>
    </p:spTree>
    <p:extLst>
      <p:ext uri="{BB962C8B-B14F-4D97-AF65-F5344CB8AC3E}">
        <p14:creationId xmlns:p14="http://schemas.microsoft.com/office/powerpoint/2010/main" val="798205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0F51D4-5D51-4F8B-9AD8-227439736899}"/>
              </a:ext>
            </a:extLst>
          </p:cNvPr>
          <p:cNvPicPr>
            <a:picLocks noGrp="1" noChangeAspect="1"/>
          </p:cNvPicPr>
          <p:nvPr>
            <p:ph idx="1"/>
          </p:nvPr>
        </p:nvPicPr>
        <p:blipFill>
          <a:blip r:embed="rId2"/>
          <a:stretch>
            <a:fillRect/>
          </a:stretch>
        </p:blipFill>
        <p:spPr>
          <a:xfrm>
            <a:off x="338362" y="1482282"/>
            <a:ext cx="3775613" cy="2164685"/>
          </a:xfrm>
          <a:prstGeom prst="rect">
            <a:avLst/>
          </a:prstGeom>
        </p:spPr>
      </p:pic>
      <p:sp>
        <p:nvSpPr>
          <p:cNvPr id="3" name="Title 2">
            <a:extLst>
              <a:ext uri="{FF2B5EF4-FFF2-40B4-BE49-F238E27FC236}">
                <a16:creationId xmlns:a16="http://schemas.microsoft.com/office/drawing/2014/main" id="{3C9EC5F1-7D9D-4F59-9C2B-9398B608E6AD}"/>
              </a:ext>
            </a:extLst>
          </p:cNvPr>
          <p:cNvSpPr>
            <a:spLocks noGrp="1"/>
          </p:cNvSpPr>
          <p:nvPr>
            <p:ph type="title"/>
          </p:nvPr>
        </p:nvSpPr>
        <p:spPr/>
        <p:txBody>
          <a:bodyPr vert="horz" lIns="91440" tIns="45720" rIns="91440" bIns="45720" rtlCol="0" anchor="ctr">
            <a:noAutofit/>
          </a:bodyPr>
          <a:lstStyle/>
          <a:p>
            <a:r>
              <a:rPr lang="en-US" b="1" dirty="0">
                <a:latin typeface="Bahnschrift SemiBold" panose="020B0502040204020203"/>
              </a:rPr>
              <a:t>The Age of Internet Computing</a:t>
            </a:r>
            <a:endParaRPr lang="en-IN" b="1" dirty="0">
              <a:latin typeface="Bahnschrift SemiBold" panose="020B0502040204020203"/>
            </a:endParaRPr>
          </a:p>
        </p:txBody>
      </p:sp>
      <p:sp>
        <p:nvSpPr>
          <p:cNvPr id="5" name="Rectangle 4">
            <a:extLst>
              <a:ext uri="{FF2B5EF4-FFF2-40B4-BE49-F238E27FC236}">
                <a16:creationId xmlns:a16="http://schemas.microsoft.com/office/drawing/2014/main" id="{4F3BA565-579B-4381-9DC3-59082AB7D10C}"/>
              </a:ext>
            </a:extLst>
          </p:cNvPr>
          <p:cNvSpPr/>
          <p:nvPr/>
        </p:nvSpPr>
        <p:spPr>
          <a:xfrm>
            <a:off x="1499191" y="3912781"/>
            <a:ext cx="1573618" cy="489098"/>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Data canters</a:t>
            </a:r>
          </a:p>
        </p:txBody>
      </p:sp>
      <p:sp>
        <p:nvSpPr>
          <p:cNvPr id="6" name="Rectangle 5">
            <a:extLst>
              <a:ext uri="{FF2B5EF4-FFF2-40B4-BE49-F238E27FC236}">
                <a16:creationId xmlns:a16="http://schemas.microsoft.com/office/drawing/2014/main" id="{AF190073-D368-489A-B1FD-D27038B0C8BB}"/>
              </a:ext>
            </a:extLst>
          </p:cNvPr>
          <p:cNvSpPr/>
          <p:nvPr/>
        </p:nvSpPr>
        <p:spPr>
          <a:xfrm>
            <a:off x="5964864" y="3781571"/>
            <a:ext cx="1924494" cy="620308"/>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High-bandwidth networks.</a:t>
            </a:r>
          </a:p>
        </p:txBody>
      </p:sp>
      <p:sp>
        <p:nvSpPr>
          <p:cNvPr id="7" name="Rectangle 6">
            <a:extLst>
              <a:ext uri="{FF2B5EF4-FFF2-40B4-BE49-F238E27FC236}">
                <a16:creationId xmlns:a16="http://schemas.microsoft.com/office/drawing/2014/main" id="{DF049D00-7B0A-4149-97E6-991A0BC45600}"/>
              </a:ext>
            </a:extLst>
          </p:cNvPr>
          <p:cNvSpPr/>
          <p:nvPr/>
        </p:nvSpPr>
        <p:spPr>
          <a:xfrm>
            <a:off x="5964865" y="2799869"/>
            <a:ext cx="1573618" cy="489098"/>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Storage systems</a:t>
            </a:r>
          </a:p>
        </p:txBody>
      </p:sp>
      <p:sp>
        <p:nvSpPr>
          <p:cNvPr id="8" name="Rectangle 7">
            <a:extLst>
              <a:ext uri="{FF2B5EF4-FFF2-40B4-BE49-F238E27FC236}">
                <a16:creationId xmlns:a16="http://schemas.microsoft.com/office/drawing/2014/main" id="{4BFF5188-5B4B-4358-9691-B25ADE206477}"/>
              </a:ext>
            </a:extLst>
          </p:cNvPr>
          <p:cNvSpPr/>
          <p:nvPr/>
        </p:nvSpPr>
        <p:spPr>
          <a:xfrm>
            <a:off x="5964865" y="1818167"/>
            <a:ext cx="1573618" cy="489098"/>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Fast Server</a:t>
            </a:r>
          </a:p>
        </p:txBody>
      </p:sp>
    </p:spTree>
    <p:extLst>
      <p:ext uri="{BB962C8B-B14F-4D97-AF65-F5344CB8AC3E}">
        <p14:creationId xmlns:p14="http://schemas.microsoft.com/office/powerpoint/2010/main" val="3980989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74A864-21C6-4DEC-907D-31DC03EB0457}"/>
              </a:ext>
            </a:extLst>
          </p:cNvPr>
          <p:cNvPicPr>
            <a:picLocks noGrp="1" noChangeAspect="1"/>
          </p:cNvPicPr>
          <p:nvPr>
            <p:ph idx="1"/>
          </p:nvPr>
        </p:nvPicPr>
        <p:blipFill>
          <a:blip r:embed="rId2"/>
          <a:stretch>
            <a:fillRect/>
          </a:stretch>
        </p:blipFill>
        <p:spPr>
          <a:xfrm>
            <a:off x="687794" y="1911903"/>
            <a:ext cx="3474268" cy="1517097"/>
          </a:xfrm>
          <a:prstGeom prst="rect">
            <a:avLst/>
          </a:prstGeom>
        </p:spPr>
      </p:pic>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a:xfrm>
            <a:off x="457200" y="0"/>
            <a:ext cx="8401050" cy="1276351"/>
          </a:xfrm>
        </p:spPr>
        <p:txBody>
          <a:bodyPr>
            <a:normAutofit/>
          </a:bodyPr>
          <a:lstStyle/>
          <a:p>
            <a:r>
              <a:rPr lang="en-US" b="1" i="0" dirty="0">
                <a:effectLst/>
                <a:latin typeface="Bahnschrift SemiBold" panose="020B0502040204020203"/>
              </a:rPr>
              <a:t>What is File System (FS)?</a:t>
            </a:r>
            <a:endParaRPr lang="en-US" dirty="0">
              <a:latin typeface="Bahnschrift SemiBold" panose="020B0502040204020203"/>
            </a:endParaRPr>
          </a:p>
        </p:txBody>
      </p:sp>
      <p:sp>
        <p:nvSpPr>
          <p:cNvPr id="5" name="Rectangle 4">
            <a:extLst>
              <a:ext uri="{FF2B5EF4-FFF2-40B4-BE49-F238E27FC236}">
                <a16:creationId xmlns:a16="http://schemas.microsoft.com/office/drawing/2014/main" id="{4B7B34E9-77CF-438F-A1EF-D54E83DAB47C}"/>
              </a:ext>
            </a:extLst>
          </p:cNvPr>
          <p:cNvSpPr/>
          <p:nvPr/>
        </p:nvSpPr>
        <p:spPr>
          <a:xfrm>
            <a:off x="1542425" y="3429000"/>
            <a:ext cx="1765005" cy="534543"/>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Bahnschrift" panose="020B0502040204020203"/>
              </a:rPr>
              <a:t>Punch Cards</a:t>
            </a:r>
            <a:endParaRPr lang="en-IN" sz="2000" dirty="0">
              <a:latin typeface="Bahnschrift" panose="020B0502040204020203"/>
            </a:endParaRPr>
          </a:p>
        </p:txBody>
      </p:sp>
    </p:spTree>
    <p:extLst>
      <p:ext uri="{BB962C8B-B14F-4D97-AF65-F5344CB8AC3E}">
        <p14:creationId xmlns:p14="http://schemas.microsoft.com/office/powerpoint/2010/main" val="3613012667"/>
      </p:ext>
    </p:extLst>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54ACCE-DBC7-4546-9076-CEDF92869AD0}"/>
              </a:ext>
            </a:extLst>
          </p:cNvPr>
          <p:cNvPicPr>
            <a:picLocks noChangeAspect="1" noGrp="1"/>
          </p:cNvPicPr>
          <p:nvPr>
            <p:ph idx="1"/>
          </p:nvPr>
        </p:nvPicPr>
        <p:blipFill rotWithShape="1">
          <a:blip r:embed="rId2"/>
          <a:srcRect b="-96" r="-10"/>
          <a:stretch/>
        </p:blipFill>
        <p:spPr>
          <a:xfrm>
            <a:off x="1158949" y="1447615"/>
            <a:ext cx="6826102" cy="5068067"/>
          </a:xfrm>
          <a:prstGeom prst="rect">
            <a:avLst/>
          </a:prstGeom>
          <a:solidFill>
            <a:srgbClr val="44525A"/>
          </a:solidFill>
        </p:spPr>
      </p:pic>
      <p:sp>
        <p:nvSpPr>
          <p:cNvPr id="3" name="Title 2">
            <a:extLst>
              <a:ext uri="{FF2B5EF4-FFF2-40B4-BE49-F238E27FC236}">
                <a16:creationId xmlns:a16="http://schemas.microsoft.com/office/drawing/2014/main" id="{DD2B55AF-95B8-4A85-A78B-A5A604C3450A}"/>
              </a:ext>
            </a:extLst>
          </p:cNvPr>
          <p:cNvSpPr>
            <a:spLocks noGrp="1"/>
          </p:cNvSpPr>
          <p:nvPr>
            <p:ph type="title"/>
          </p:nvPr>
        </p:nvSpPr>
        <p:spPr/>
        <p:txBody>
          <a:bodyPr anchor="ctr" bIns="45720" lIns="91440" rIns="91440" rtlCol="0" tIns="45720" vert="horz">
            <a:normAutofit/>
          </a:bodyPr>
          <a:lstStyle/>
          <a:p>
            <a:r>
              <a:rPr b="1" dirty="0" lang="en-IN">
                <a:latin panose="020B0502040204020203" typeface="Bahnschrift SemiBold"/>
              </a:rPr>
              <a:t>The Platform Evolution</a:t>
            </a:r>
          </a:p>
        </p:txBody>
      </p:sp>
    </p:spTree>
    <p:extLst>
      <p:ext uri="{BB962C8B-B14F-4D97-AF65-F5344CB8AC3E}">
        <p14:creationId xmlns:p14="http://schemas.microsoft.com/office/powerpoint/2010/main" val="3138310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39F5F0-EADF-407D-8954-7DB3BE628C92}"/>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The Platform Evolution</a:t>
            </a:r>
          </a:p>
        </p:txBody>
      </p:sp>
      <p:pic>
        <p:nvPicPr>
          <p:cNvPr id="7" name="Content Placeholder 6">
            <a:extLst>
              <a:ext uri="{FF2B5EF4-FFF2-40B4-BE49-F238E27FC236}">
                <a16:creationId xmlns:a16="http://schemas.microsoft.com/office/drawing/2014/main" id="{66AE6A59-A7FD-410F-A744-269036716320}"/>
              </a:ext>
            </a:extLst>
          </p:cNvPr>
          <p:cNvPicPr>
            <a:picLocks noGrp="1" noChangeAspect="1"/>
          </p:cNvPicPr>
          <p:nvPr>
            <p:ph idx="1"/>
          </p:nvPr>
        </p:nvPicPr>
        <p:blipFill>
          <a:blip r:embed="rId2"/>
          <a:stretch>
            <a:fillRect/>
          </a:stretch>
        </p:blipFill>
        <p:spPr>
          <a:xfrm>
            <a:off x="2001567" y="1692570"/>
            <a:ext cx="4739476" cy="3196001"/>
          </a:xfrm>
          <a:prstGeom prst="rect">
            <a:avLst/>
          </a:prstGeom>
        </p:spPr>
      </p:pic>
      <p:sp>
        <p:nvSpPr>
          <p:cNvPr id="8" name="Rectangle 7">
            <a:extLst>
              <a:ext uri="{FF2B5EF4-FFF2-40B4-BE49-F238E27FC236}">
                <a16:creationId xmlns:a16="http://schemas.microsoft.com/office/drawing/2014/main" id="{8A284422-76C5-4F11-B756-8E83A884DD53}"/>
              </a:ext>
            </a:extLst>
          </p:cNvPr>
          <p:cNvSpPr/>
          <p:nvPr/>
        </p:nvSpPr>
        <p:spPr>
          <a:xfrm>
            <a:off x="3276151" y="5163437"/>
            <a:ext cx="2190307" cy="520995"/>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Peer-to-Peer Network</a:t>
            </a:r>
          </a:p>
        </p:txBody>
      </p:sp>
    </p:spTree>
    <p:extLst>
      <p:ext uri="{BB962C8B-B14F-4D97-AF65-F5344CB8AC3E}">
        <p14:creationId xmlns:p14="http://schemas.microsoft.com/office/powerpoint/2010/main" val="4262497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F1960D-64E3-4BEE-A62A-5301ECD0D401}"/>
              </a:ext>
            </a:extLst>
          </p:cNvPr>
          <p:cNvSpPr>
            <a:spLocks noGrp="1"/>
          </p:cNvSpPr>
          <p:nvPr>
            <p:ph idx="1"/>
          </p:nvPr>
        </p:nvSpPr>
        <p:spPr/>
        <p:txBody>
          <a:bodyPr>
            <a:normAutofit/>
          </a:bodyPr>
          <a:lstStyle/>
          <a:p>
            <a:pPr algn="just"/>
            <a:r>
              <a:rPr lang="en-US" b="0" i="0" dirty="0">
                <a:solidFill>
                  <a:srgbClr val="333333"/>
                </a:solidFill>
                <a:effectLst/>
              </a:rPr>
              <a:t>For many years, HPC systems emphasize the raw speed performance</a:t>
            </a:r>
          </a:p>
          <a:p>
            <a:pPr algn="just"/>
            <a:r>
              <a:rPr lang="en-US" b="0" i="0" dirty="0">
                <a:solidFill>
                  <a:srgbClr val="333333"/>
                </a:solidFill>
                <a:effectLst/>
              </a:rPr>
              <a:t>The speed of HPC systems has increased from </a:t>
            </a:r>
            <a:r>
              <a:rPr lang="en-US" b="0" i="0" dirty="0" err="1">
                <a:solidFill>
                  <a:srgbClr val="333333"/>
                </a:solidFill>
                <a:effectLst/>
              </a:rPr>
              <a:t>Gflops</a:t>
            </a:r>
            <a:r>
              <a:rPr lang="en-US" b="0" i="0" dirty="0">
                <a:solidFill>
                  <a:srgbClr val="333333"/>
                </a:solidFill>
                <a:effectLst/>
              </a:rPr>
              <a:t> in the early 1990s to now </a:t>
            </a:r>
            <a:r>
              <a:rPr lang="en-US" b="0" i="0" dirty="0" err="1">
                <a:solidFill>
                  <a:srgbClr val="333333"/>
                </a:solidFill>
                <a:effectLst/>
              </a:rPr>
              <a:t>Pflops</a:t>
            </a:r>
            <a:r>
              <a:rPr lang="en-US" b="0" i="0" dirty="0">
                <a:solidFill>
                  <a:srgbClr val="333333"/>
                </a:solidFill>
                <a:effectLst/>
              </a:rPr>
              <a:t> in 2010</a:t>
            </a:r>
            <a:r>
              <a:rPr lang="en-US" dirty="0">
                <a:solidFill>
                  <a:srgbClr val="333333"/>
                </a:solidFill>
              </a:rPr>
              <a:t>.</a:t>
            </a:r>
          </a:p>
          <a:p>
            <a:pPr algn="just"/>
            <a:r>
              <a:rPr lang="en-US" b="0" i="0" dirty="0">
                <a:solidFill>
                  <a:srgbClr val="333333"/>
                </a:solidFill>
                <a:effectLst/>
              </a:rPr>
              <a:t>This improvement was driven mainly by the demands from scientific, engineering, and manufacturing communities.</a:t>
            </a:r>
            <a:endParaRPr lang="en-IN" dirty="0"/>
          </a:p>
        </p:txBody>
      </p:sp>
      <p:sp>
        <p:nvSpPr>
          <p:cNvPr id="3" name="Title 2">
            <a:extLst>
              <a:ext uri="{FF2B5EF4-FFF2-40B4-BE49-F238E27FC236}">
                <a16:creationId xmlns:a16="http://schemas.microsoft.com/office/drawing/2014/main" id="{5954667B-BB6E-45B6-9DA2-3C80BE501F9D}"/>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High-Performance Computing</a:t>
            </a:r>
          </a:p>
        </p:txBody>
      </p:sp>
    </p:spTree>
    <p:extLst>
      <p:ext uri="{BB962C8B-B14F-4D97-AF65-F5344CB8AC3E}">
        <p14:creationId xmlns:p14="http://schemas.microsoft.com/office/powerpoint/2010/main" val="1710866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B8C37B-E5E2-4148-AE0A-B76ADB7542D1}"/>
              </a:ext>
            </a:extLst>
          </p:cNvPr>
          <p:cNvSpPr>
            <a:spLocks noGrp="1"/>
          </p:cNvSpPr>
          <p:nvPr>
            <p:ph idx="1"/>
          </p:nvPr>
        </p:nvSpPr>
        <p:spPr/>
        <p:txBody>
          <a:bodyPr>
            <a:noAutofit/>
          </a:bodyPr>
          <a:lstStyle/>
          <a:p>
            <a:pPr algn="just"/>
            <a:r>
              <a:rPr lang="en-US" b="0" i="0" dirty="0">
                <a:solidFill>
                  <a:srgbClr val="333333"/>
                </a:solidFill>
                <a:effectLst/>
              </a:rPr>
              <a:t>The development of market-oriented high-end computing systems is undergoing a strategic change from an HPC paradigm to an HTC paradigm.</a:t>
            </a:r>
          </a:p>
          <a:p>
            <a:pPr algn="just"/>
            <a:r>
              <a:rPr lang="en-US" b="0" i="0" dirty="0">
                <a:solidFill>
                  <a:srgbClr val="333333"/>
                </a:solidFill>
                <a:effectLst/>
              </a:rPr>
              <a:t> This HTC paradigm pays more attention to high-flux computing</a:t>
            </a:r>
          </a:p>
          <a:p>
            <a:pPr algn="just"/>
            <a:r>
              <a:rPr lang="en-US" dirty="0">
                <a:solidFill>
                  <a:srgbClr val="333333"/>
                </a:solidFill>
              </a:rPr>
              <a:t>The main application for high-flux computing is in Internet searches and web services by millions or more users simultaneously.</a:t>
            </a:r>
          </a:p>
        </p:txBody>
      </p:sp>
      <p:sp>
        <p:nvSpPr>
          <p:cNvPr id="3" name="Title 2">
            <a:extLst>
              <a:ext uri="{FF2B5EF4-FFF2-40B4-BE49-F238E27FC236}">
                <a16:creationId xmlns:a16="http://schemas.microsoft.com/office/drawing/2014/main" id="{9AFAD2C3-8DD9-4E95-8FE1-5AE5C03540F6}"/>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High-Throughput Computing</a:t>
            </a:r>
          </a:p>
        </p:txBody>
      </p:sp>
    </p:spTree>
    <p:extLst>
      <p:ext uri="{BB962C8B-B14F-4D97-AF65-F5344CB8AC3E}">
        <p14:creationId xmlns:p14="http://schemas.microsoft.com/office/powerpoint/2010/main" val="4004416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B8C37B-E5E2-4148-AE0A-B76ADB7542D1}"/>
              </a:ext>
            </a:extLst>
          </p:cNvPr>
          <p:cNvSpPr>
            <a:spLocks noGrp="1"/>
          </p:cNvSpPr>
          <p:nvPr>
            <p:ph idx="1"/>
          </p:nvPr>
        </p:nvSpPr>
        <p:spPr/>
        <p:txBody>
          <a:bodyPr>
            <a:noAutofit/>
          </a:bodyPr>
          <a:lstStyle/>
          <a:p>
            <a:pPr algn="just"/>
            <a:r>
              <a:rPr lang="en-US" b="0" i="0" dirty="0">
                <a:solidFill>
                  <a:srgbClr val="333333"/>
                </a:solidFill>
                <a:effectLst/>
              </a:rPr>
              <a:t>The performance goal thus shifts to measure high throughput or the number of tasks completed per unit of time. </a:t>
            </a:r>
          </a:p>
          <a:p>
            <a:pPr algn="just"/>
            <a:r>
              <a:rPr lang="en-US" b="0" i="0" dirty="0">
                <a:solidFill>
                  <a:srgbClr val="333333"/>
                </a:solidFill>
                <a:effectLst/>
              </a:rPr>
              <a:t>HTC technology needs to not only improve in terms of batch processing speed, but also address the acute problems of cost, energy savings, security, and reliability at many data and enterprise computing centers.</a:t>
            </a:r>
            <a:endParaRPr lang="en-IN" dirty="0"/>
          </a:p>
        </p:txBody>
      </p:sp>
      <p:sp>
        <p:nvSpPr>
          <p:cNvPr id="3" name="Title 2">
            <a:extLst>
              <a:ext uri="{FF2B5EF4-FFF2-40B4-BE49-F238E27FC236}">
                <a16:creationId xmlns:a16="http://schemas.microsoft.com/office/drawing/2014/main" id="{9AFAD2C3-8DD9-4E95-8FE1-5AE5C03540F6}"/>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High-Throughput Computing</a:t>
            </a:r>
          </a:p>
        </p:txBody>
      </p:sp>
    </p:spTree>
    <p:extLst>
      <p:ext uri="{BB962C8B-B14F-4D97-AF65-F5344CB8AC3E}">
        <p14:creationId xmlns:p14="http://schemas.microsoft.com/office/powerpoint/2010/main" val="2280532922"/>
      </p:ext>
    </p:extLst>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2DDC09-34CD-430B-80D9-1136248C6E1B}"/>
              </a:ext>
            </a:extLst>
          </p:cNvPr>
          <p:cNvPicPr>
            <a:picLocks noChangeAspect="1" noGrp="1"/>
          </p:cNvPicPr>
          <p:nvPr>
            <p:ph idx="1"/>
          </p:nvPr>
        </p:nvPicPr>
        <p:blipFill rotWithShape="1">
          <a:blip r:embed="rId2"/>
          <a:srcRect r="-14"/>
          <a:stretch/>
        </p:blipFill>
        <p:spPr>
          <a:xfrm>
            <a:off x="106327" y="1551766"/>
            <a:ext cx="2961959" cy="2882012"/>
          </a:xfrm>
          <a:prstGeom prst="rect">
            <a:avLst/>
          </a:prstGeom>
        </p:spPr>
      </p:pic>
      <p:sp>
        <p:nvSpPr>
          <p:cNvPr id="3" name="Title 2">
            <a:extLst>
              <a:ext uri="{FF2B5EF4-FFF2-40B4-BE49-F238E27FC236}">
                <a16:creationId xmlns:a16="http://schemas.microsoft.com/office/drawing/2014/main" id="{6ED5F213-4636-4C81-A732-242699F29D46}"/>
              </a:ext>
            </a:extLst>
          </p:cNvPr>
          <p:cNvSpPr>
            <a:spLocks noGrp="1"/>
          </p:cNvSpPr>
          <p:nvPr>
            <p:ph type="title"/>
          </p:nvPr>
        </p:nvSpPr>
        <p:spPr/>
        <p:txBody>
          <a:bodyPr anchor="ctr" bIns="45720" lIns="91440" rIns="91440" rtlCol="0" tIns="45720" vert="horz">
            <a:normAutofit/>
          </a:bodyPr>
          <a:lstStyle/>
          <a:p>
            <a:r>
              <a:rPr b="1" dirty="0" lang="en-IN">
                <a:latin panose="020B0502040204020203" typeface="Bahnschrift SemiBold"/>
              </a:rPr>
              <a:t>Three New Computing Paradigms</a:t>
            </a:r>
          </a:p>
        </p:txBody>
      </p:sp>
      <p:pic>
        <p:nvPicPr>
          <p:cNvPr id="5" name="Picture 4">
            <a:extLst>
              <a:ext uri="{FF2B5EF4-FFF2-40B4-BE49-F238E27FC236}">
                <a16:creationId xmlns:a16="http://schemas.microsoft.com/office/drawing/2014/main" id="{C0552FA0-B451-481A-8394-0AB196430B0F}"/>
              </a:ext>
            </a:extLst>
          </p:cNvPr>
          <p:cNvPicPr>
            <a:picLocks noChangeAspect="1"/>
          </p:cNvPicPr>
          <p:nvPr/>
        </p:nvPicPr>
        <p:blipFill rotWithShape="1">
          <a:blip r:embed="rId3"/>
          <a:srcRect b="10" r="-60"/>
          <a:stretch/>
        </p:blipFill>
        <p:spPr>
          <a:xfrm>
            <a:off x="3734464" y="1551765"/>
            <a:ext cx="3993255" cy="2882012"/>
          </a:xfrm>
          <a:prstGeom prst="rect">
            <a:avLst/>
          </a:prstGeom>
        </p:spPr>
      </p:pic>
      <p:pic>
        <p:nvPicPr>
          <p:cNvPr id="6" name="Picture 5">
            <a:extLst>
              <a:ext uri="{FF2B5EF4-FFF2-40B4-BE49-F238E27FC236}">
                <a16:creationId xmlns:a16="http://schemas.microsoft.com/office/drawing/2014/main" id="{3D16ADA7-9BBB-4828-AABE-ECAD4FCA4C7C}"/>
              </a:ext>
            </a:extLst>
          </p:cNvPr>
          <p:cNvPicPr>
            <a:picLocks noChangeAspect="1"/>
          </p:cNvPicPr>
          <p:nvPr/>
        </p:nvPicPr>
        <p:blipFill>
          <a:blip r:embed="rId4"/>
          <a:stretch>
            <a:fillRect/>
          </a:stretch>
        </p:blipFill>
        <p:spPr>
          <a:xfrm>
            <a:off x="2297075" y="4554031"/>
            <a:ext cx="3199957" cy="2303969"/>
          </a:xfrm>
          <a:prstGeom prst="rect">
            <a:avLst/>
          </a:prstGeom>
        </p:spPr>
      </p:pic>
      <p:sp>
        <p:nvSpPr>
          <p:cNvPr id="8" name="TextBox 7">
            <a:extLst>
              <a:ext uri="{FF2B5EF4-FFF2-40B4-BE49-F238E27FC236}">
                <a16:creationId xmlns:a16="http://schemas.microsoft.com/office/drawing/2014/main" id="{00D87995-1C56-48AC-8B0B-C1E0AA8EB7EE}"/>
              </a:ext>
            </a:extLst>
          </p:cNvPr>
          <p:cNvSpPr txBox="1"/>
          <p:nvPr/>
        </p:nvSpPr>
        <p:spPr>
          <a:xfrm>
            <a:off x="5582093" y="5706014"/>
            <a:ext cx="2145626" cy="369332"/>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en-US"/>
            </a:defPPr>
            <a:lvl1pPr algn="ctr">
              <a:defRPr sz="2000">
                <a:solidFill>
                  <a:schemeClr val="lt1"/>
                </a:solidFill>
                <a:latin panose="020B0502040204020203" typeface="Bahnschrif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dirty="0" lang="en-IN"/>
              <a:t>Sensor technologies</a:t>
            </a:r>
          </a:p>
        </p:txBody>
      </p:sp>
    </p:spTree>
    <p:extLst>
      <p:ext uri="{BB962C8B-B14F-4D97-AF65-F5344CB8AC3E}">
        <p14:creationId xmlns:p14="http://schemas.microsoft.com/office/powerpoint/2010/main" val="1335117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D5F213-4636-4C81-A732-242699F29D46}"/>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Three New Computing Paradigms</a:t>
            </a:r>
          </a:p>
        </p:txBody>
      </p:sp>
      <p:pic>
        <p:nvPicPr>
          <p:cNvPr id="9" name="Picture 8">
            <a:extLst>
              <a:ext uri="{FF2B5EF4-FFF2-40B4-BE49-F238E27FC236}">
                <a16:creationId xmlns:a16="http://schemas.microsoft.com/office/drawing/2014/main" id="{3A9B36D9-654F-4368-A11A-D5E72AF45F76}"/>
              </a:ext>
            </a:extLst>
          </p:cNvPr>
          <p:cNvPicPr>
            <a:picLocks noChangeAspect="1"/>
          </p:cNvPicPr>
          <p:nvPr/>
        </p:nvPicPr>
        <p:blipFill>
          <a:blip r:embed="rId2"/>
          <a:stretch>
            <a:fillRect/>
          </a:stretch>
        </p:blipFill>
        <p:spPr>
          <a:xfrm>
            <a:off x="1857375" y="2466975"/>
            <a:ext cx="5429250" cy="3067050"/>
          </a:xfrm>
          <a:prstGeom prst="rect">
            <a:avLst/>
          </a:prstGeom>
          <a:ln>
            <a:solidFill>
              <a:schemeClr val="tx1"/>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808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47C13C-D5F7-4DE2-9DF4-19A0929BC9C0}"/>
              </a:ext>
            </a:extLst>
          </p:cNvPr>
          <p:cNvSpPr>
            <a:spLocks noGrp="1"/>
          </p:cNvSpPr>
          <p:nvPr>
            <p:ph idx="1"/>
          </p:nvPr>
        </p:nvSpPr>
        <p:spPr>
          <a:xfrm>
            <a:off x="338362" y="1497517"/>
            <a:ext cx="8386537" cy="5004884"/>
          </a:xfrm>
        </p:spPr>
        <p:txBody>
          <a:bodyPr>
            <a:noAutofit/>
          </a:bodyPr>
          <a:lstStyle/>
          <a:p>
            <a:pPr algn="just">
              <a:lnSpc>
                <a:spcPct val="170000"/>
              </a:lnSpc>
            </a:pPr>
            <a:r>
              <a:rPr lang="en-US" sz="2400" b="0" i="0" dirty="0">
                <a:solidFill>
                  <a:srgbClr val="333333"/>
                </a:solidFill>
                <a:effectLst/>
              </a:rPr>
              <a:t>The high-technology community has argued for many years about the precise definitions of centralized computing, parallel computing, distributed computing, and cloud computing. </a:t>
            </a:r>
            <a:endParaRPr lang="en-US" sz="2400" dirty="0">
              <a:solidFill>
                <a:srgbClr val="333333"/>
              </a:solidFill>
            </a:endParaRPr>
          </a:p>
          <a:p>
            <a:pPr algn="just">
              <a:lnSpc>
                <a:spcPct val="170000"/>
              </a:lnSpc>
            </a:pPr>
            <a:r>
              <a:rPr lang="en-US" sz="2400" b="0" i="0" dirty="0">
                <a:solidFill>
                  <a:srgbClr val="333333"/>
                </a:solidFill>
                <a:effectLst/>
              </a:rPr>
              <a:t>Distributed computing is the opposite of centralized computing.</a:t>
            </a:r>
          </a:p>
          <a:p>
            <a:pPr algn="just">
              <a:lnSpc>
                <a:spcPct val="170000"/>
              </a:lnSpc>
            </a:pPr>
            <a:r>
              <a:rPr lang="en-US" sz="2400" b="0" i="0" dirty="0">
                <a:solidFill>
                  <a:srgbClr val="333333"/>
                </a:solidFill>
                <a:effectLst/>
              </a:rPr>
              <a:t>The field of parallel computing overlaps with distributed computing to a great extent, and cloud computing overlaps with distributed, centralized, and parallel computing.</a:t>
            </a:r>
            <a:endParaRPr lang="en-US" sz="2400" dirty="0">
              <a:solidFill>
                <a:srgbClr val="333333"/>
              </a:solidFill>
            </a:endParaRPr>
          </a:p>
          <a:p>
            <a:pPr algn="just">
              <a:lnSpc>
                <a:spcPct val="170000"/>
              </a:lnSpc>
            </a:pPr>
            <a:endParaRPr lang="en-IN" sz="2400" dirty="0"/>
          </a:p>
        </p:txBody>
      </p:sp>
      <p:sp>
        <p:nvSpPr>
          <p:cNvPr id="3" name="Title 2">
            <a:extLst>
              <a:ext uri="{FF2B5EF4-FFF2-40B4-BE49-F238E27FC236}">
                <a16:creationId xmlns:a16="http://schemas.microsoft.com/office/drawing/2014/main" id="{A07B6E59-644C-4016-B73D-B811BA8F47BE}"/>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Computing Paradigm Distinctions</a:t>
            </a:r>
          </a:p>
        </p:txBody>
      </p:sp>
    </p:spTree>
    <p:extLst>
      <p:ext uri="{BB962C8B-B14F-4D97-AF65-F5344CB8AC3E}">
        <p14:creationId xmlns:p14="http://schemas.microsoft.com/office/powerpoint/2010/main" val="880375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FDF256-54B4-4A96-83B7-A3F892056441}"/>
              </a:ext>
            </a:extLst>
          </p:cNvPr>
          <p:cNvSpPr>
            <a:spLocks noGrp="1"/>
          </p:cNvSpPr>
          <p:nvPr>
            <p:ph idx="1"/>
          </p:nvPr>
        </p:nvSpPr>
        <p:spPr/>
        <p:txBody>
          <a:bodyPr>
            <a:normAutofit fontScale="85000" lnSpcReduction="10000"/>
          </a:bodyPr>
          <a:lstStyle/>
          <a:p>
            <a:pPr algn="just"/>
            <a:r>
              <a:rPr lang="en-US" b="0" i="0" dirty="0">
                <a:solidFill>
                  <a:srgbClr val="333333"/>
                </a:solidFill>
                <a:effectLst/>
              </a:rPr>
              <a:t>Since the mid-1990s, technologies for building P2P networks and networks of clusters have been consolidated into many national projects designed to establish wide area computing infrastructures, known as computational grids or data grids.</a:t>
            </a:r>
          </a:p>
          <a:p>
            <a:pPr algn="just"/>
            <a:r>
              <a:rPr lang="en-US" b="0" i="0" dirty="0">
                <a:solidFill>
                  <a:srgbClr val="333333"/>
                </a:solidFill>
                <a:effectLst/>
              </a:rPr>
              <a:t>Recently, we have witnessed a surge in interest in exploring Internet cloud resources for data-intensive applications. </a:t>
            </a:r>
          </a:p>
          <a:p>
            <a:pPr algn="just"/>
            <a:r>
              <a:rPr lang="en-US" b="0" i="0" dirty="0">
                <a:solidFill>
                  <a:srgbClr val="333333"/>
                </a:solidFill>
                <a:effectLst/>
              </a:rPr>
              <a:t>Internet clouds are the result of moving desktop computing to service-oriented computing using server clusters and huge databases at data centers. </a:t>
            </a:r>
            <a:endParaRPr lang="en-IN" dirty="0"/>
          </a:p>
        </p:txBody>
      </p:sp>
      <p:sp>
        <p:nvSpPr>
          <p:cNvPr id="3" name="Title 2">
            <a:extLst>
              <a:ext uri="{FF2B5EF4-FFF2-40B4-BE49-F238E27FC236}">
                <a16:creationId xmlns:a16="http://schemas.microsoft.com/office/drawing/2014/main" id="{6D5A1EBD-B609-4AD5-A517-CE732B1A5351}"/>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Distributed System Families</a:t>
            </a:r>
          </a:p>
        </p:txBody>
      </p:sp>
    </p:spTree>
    <p:extLst>
      <p:ext uri="{BB962C8B-B14F-4D97-AF65-F5344CB8AC3E}">
        <p14:creationId xmlns:p14="http://schemas.microsoft.com/office/powerpoint/2010/main" val="1188671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31DC8A-CB62-4D4B-98B6-7F04F952BE0A}"/>
              </a:ext>
            </a:extLst>
          </p:cNvPr>
          <p:cNvSpPr>
            <a:spLocks noGrp="1"/>
          </p:cNvSpPr>
          <p:nvPr>
            <p:ph idx="1"/>
          </p:nvPr>
        </p:nvSpPr>
        <p:spPr>
          <a:xfrm>
            <a:off x="338362" y="1497517"/>
            <a:ext cx="8386537" cy="5208084"/>
          </a:xfrm>
        </p:spPr>
        <p:txBody>
          <a:bodyPr>
            <a:noAutofit/>
          </a:bodyPr>
          <a:lstStyle/>
          <a:p>
            <a:pPr algn="just">
              <a:lnSpc>
                <a:spcPct val="170000"/>
              </a:lnSpc>
            </a:pPr>
            <a:r>
              <a:rPr lang="en-US" sz="2400" dirty="0"/>
              <a:t>Fifty years ago, when hardware was bulky and expensive, most computers were designed in a bit-serial fashion.</a:t>
            </a:r>
          </a:p>
          <a:p>
            <a:pPr algn="just">
              <a:lnSpc>
                <a:spcPct val="170000"/>
              </a:lnSpc>
            </a:pPr>
            <a:r>
              <a:rPr lang="en-US" sz="2400" dirty="0"/>
              <a:t>Over the years, users graduated from 4-bit microprocessors to 8-,16-, 32-, and 64-bit CPUs. This led us to the next wave of improvement, known as instruction-level parallelism (ILP), in which the processor executes multiple instructions simultaneously rather than only one instruction at a time. </a:t>
            </a:r>
            <a:endParaRPr lang="en-IN" sz="2400" dirty="0"/>
          </a:p>
        </p:txBody>
      </p:sp>
      <p:sp>
        <p:nvSpPr>
          <p:cNvPr id="3" name="Title 2">
            <a:extLst>
              <a:ext uri="{FF2B5EF4-FFF2-40B4-BE49-F238E27FC236}">
                <a16:creationId xmlns:a16="http://schemas.microsoft.com/office/drawing/2014/main" id="{C7EA7A6B-6BFA-47D7-B158-97BC5AEE55E2}"/>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Degrees of Parallelism</a:t>
            </a:r>
          </a:p>
        </p:txBody>
      </p:sp>
    </p:spTree>
    <p:extLst>
      <p:ext uri="{BB962C8B-B14F-4D97-AF65-F5344CB8AC3E}">
        <p14:creationId xmlns:p14="http://schemas.microsoft.com/office/powerpoint/2010/main" val="1230635695"/>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74A864-21C6-4DEC-907D-31DC03EB0457}"/>
              </a:ext>
            </a:extLst>
          </p:cNvPr>
          <p:cNvPicPr>
            <a:picLocks noChangeAspect="1" noGrp="1"/>
          </p:cNvPicPr>
          <p:nvPr>
            <p:ph idx="1"/>
          </p:nvPr>
        </p:nvPicPr>
        <p:blipFill>
          <a:blip r:embed="rId2"/>
          <a:stretch>
            <a:fillRect/>
          </a:stretch>
        </p:blipFill>
        <p:spPr>
          <a:xfrm>
            <a:off x="687794" y="1911903"/>
            <a:ext cx="3474268" cy="1517097"/>
          </a:xfrm>
          <a:prstGeom prst="rect">
            <a:avLst/>
          </a:prstGeom>
        </p:spPr>
      </p:pic>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a:xfrm>
            <a:off x="457200" y="0"/>
            <a:ext cx="8401050" cy="1276351"/>
          </a:xfrm>
        </p:spPr>
        <p:txBody>
          <a:bodyPr anchor="ctr" bIns="45720" lIns="91440" rIns="91440" rtlCol="0" tIns="45720" vert="horz">
            <a:normAutofit fontScale="90000"/>
          </a:bodyPr>
          <a:lstStyle/>
          <a:p>
            <a:br>
              <a:rPr b="1" dirty="0" lang="en-US">
                <a:latin panose="020B0502040204020203" typeface="Bahnschrift SemiBold"/>
              </a:rPr>
            </a:br>
            <a:r>
              <a:rPr b="1" dirty="0" lang="en-US">
                <a:latin panose="020B0502040204020203" typeface="Bahnschrift SemiBold"/>
              </a:rPr>
              <a:t>What is File System (</a:t>
            </a:r>
            <a:r>
              <a:rPr b="1" lang="en-US">
                <a:latin panose="020B0502040204020203" typeface="Bahnschrift SemiBold"/>
              </a:rPr>
              <a:t>FS)?</a:t>
            </a:r>
            <a:br>
              <a:rPr b="1" lang="en-US">
                <a:latin panose="020B0502040204020203" typeface="Bahnschrift SemiBold"/>
              </a:rPr>
            </a:br>
            <a:endParaRPr b="1" dirty="0" lang="en-US">
              <a:latin panose="020B0502040204020203" typeface="Bahnschrift SemiBold"/>
            </a:endParaRPr>
          </a:p>
        </p:txBody>
      </p:sp>
      <p:sp>
        <p:nvSpPr>
          <p:cNvPr id="5" name="Rectangle 4">
            <a:extLst>
              <a:ext uri="{FF2B5EF4-FFF2-40B4-BE49-F238E27FC236}">
                <a16:creationId xmlns:a16="http://schemas.microsoft.com/office/drawing/2014/main" id="{4B7B34E9-77CF-438F-A1EF-D54E83DAB47C}"/>
              </a:ext>
            </a:extLst>
          </p:cNvPr>
          <p:cNvSpPr/>
          <p:nvPr/>
        </p:nvSpPr>
        <p:spPr>
          <a:xfrm>
            <a:off x="1542425" y="3429000"/>
            <a:ext cx="1765005" cy="534543"/>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sz="2000">
                <a:latin panose="020B0502040204020203" typeface="Bahnschrift"/>
              </a:rPr>
              <a:t>Punch Cards</a:t>
            </a:r>
            <a:endParaRPr dirty="0" lang="en-IN" sz="2000">
              <a:latin panose="020B0502040204020203" typeface="Bahnschrift"/>
            </a:endParaRPr>
          </a:p>
        </p:txBody>
      </p:sp>
      <p:pic>
        <p:nvPicPr>
          <p:cNvPr id="6" name="Picture 5">
            <a:extLst>
              <a:ext uri="{FF2B5EF4-FFF2-40B4-BE49-F238E27FC236}">
                <a16:creationId xmlns:a16="http://schemas.microsoft.com/office/drawing/2014/main" id="{7B2A0B8D-8A86-4870-9C29-358E8387B575}"/>
              </a:ext>
            </a:extLst>
          </p:cNvPr>
          <p:cNvPicPr>
            <a:picLocks noChangeAspect="1"/>
          </p:cNvPicPr>
          <p:nvPr/>
        </p:nvPicPr>
        <p:blipFill rotWithShape="1">
          <a:blip r:embed="rId3"/>
          <a:srcRect b="-173"/>
          <a:stretch/>
        </p:blipFill>
        <p:spPr>
          <a:xfrm>
            <a:off x="4981940" y="1911903"/>
            <a:ext cx="2381250" cy="1517097"/>
          </a:xfrm>
          <a:prstGeom prst="rect">
            <a:avLst/>
          </a:prstGeom>
        </p:spPr>
      </p:pic>
      <p:sp>
        <p:nvSpPr>
          <p:cNvPr id="7" name="Rectangle 6">
            <a:extLst>
              <a:ext uri="{FF2B5EF4-FFF2-40B4-BE49-F238E27FC236}">
                <a16:creationId xmlns:a16="http://schemas.microsoft.com/office/drawing/2014/main" id="{1C2AF8CB-1BAF-436B-BFE7-633C0335A8B3}"/>
              </a:ext>
            </a:extLst>
          </p:cNvPr>
          <p:cNvSpPr/>
          <p:nvPr/>
        </p:nvSpPr>
        <p:spPr>
          <a:xfrm>
            <a:off x="5192937" y="3429000"/>
            <a:ext cx="1765005" cy="534543"/>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sz="2000">
                <a:latin panose="020B0502040204020203" typeface="Bahnschrift"/>
              </a:rPr>
              <a:t>File Cabinet</a:t>
            </a:r>
            <a:endParaRPr dirty="0" lang="en-IN" sz="2000">
              <a:latin panose="020B0502040204020203" typeface="Bahnschrift"/>
            </a:endParaRPr>
          </a:p>
        </p:txBody>
      </p:sp>
    </p:spTree>
    <p:extLst>
      <p:ext uri="{BB962C8B-B14F-4D97-AF65-F5344CB8AC3E}">
        <p14:creationId xmlns:p14="http://schemas.microsoft.com/office/powerpoint/2010/main" val="4042731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31DC8A-CB62-4D4B-98B6-7F04F952BE0A}"/>
              </a:ext>
            </a:extLst>
          </p:cNvPr>
          <p:cNvSpPr>
            <a:spLocks noGrp="1"/>
          </p:cNvSpPr>
          <p:nvPr>
            <p:ph idx="1"/>
          </p:nvPr>
        </p:nvSpPr>
        <p:spPr>
          <a:xfrm>
            <a:off x="338362" y="1497517"/>
            <a:ext cx="8557988" cy="5004884"/>
          </a:xfrm>
        </p:spPr>
        <p:txBody>
          <a:bodyPr>
            <a:normAutofit/>
          </a:bodyPr>
          <a:lstStyle/>
          <a:p>
            <a:pPr algn="just"/>
            <a:r>
              <a:rPr lang="en-US" sz="2400" dirty="0"/>
              <a:t>In this scenario, bit-level parallelism (BLP) converts bit-serial processing to word-level processing gradually.</a:t>
            </a:r>
          </a:p>
          <a:p>
            <a:pPr algn="just"/>
            <a:r>
              <a:rPr lang="en-US" sz="2400" dirty="0"/>
              <a:t>For the past 30 years, we have practiced ILP through pipelining, superscalar computing, VLIW (very long instruction word) architectures, and multithreading.</a:t>
            </a:r>
          </a:p>
          <a:p>
            <a:pPr algn="just"/>
            <a:r>
              <a:rPr lang="en-US" sz="2400" dirty="0"/>
              <a:t> ILP requires branch prediction, dynamic scheduling, speculation, and compiler support to work efficiently</a:t>
            </a:r>
            <a:endParaRPr lang="en-IN" sz="2400" dirty="0"/>
          </a:p>
        </p:txBody>
      </p:sp>
      <p:sp>
        <p:nvSpPr>
          <p:cNvPr id="3" name="Title 2">
            <a:extLst>
              <a:ext uri="{FF2B5EF4-FFF2-40B4-BE49-F238E27FC236}">
                <a16:creationId xmlns:a16="http://schemas.microsoft.com/office/drawing/2014/main" id="{C7EA7A6B-6BFA-47D7-B158-97BC5AEE55E2}"/>
              </a:ext>
            </a:extLst>
          </p:cNvPr>
          <p:cNvSpPr>
            <a:spLocks noGrp="1"/>
          </p:cNvSpPr>
          <p:nvPr>
            <p:ph type="title"/>
          </p:nvPr>
        </p:nvSpPr>
        <p:spPr/>
        <p:txBody>
          <a:bodyPr vert="horz" lIns="91440" tIns="45720" rIns="91440" bIns="45720" rtlCol="0" anchor="ctr">
            <a:normAutofit/>
          </a:bodyPr>
          <a:lstStyle/>
          <a:p>
            <a:r>
              <a:rPr lang="en-IN" b="1" dirty="0">
                <a:latin typeface="Bahnschrift SemiBold" panose="020B0502040204020203"/>
              </a:rPr>
              <a:t>Degrees of Parallelism</a:t>
            </a:r>
          </a:p>
        </p:txBody>
      </p:sp>
    </p:spTree>
    <p:extLst>
      <p:ext uri="{BB962C8B-B14F-4D97-AF65-F5344CB8AC3E}">
        <p14:creationId xmlns:p14="http://schemas.microsoft.com/office/powerpoint/2010/main" val="238089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614408"/>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74A864-21C6-4DEC-907D-31DC03EB0457}"/>
              </a:ext>
            </a:extLst>
          </p:cNvPr>
          <p:cNvPicPr>
            <a:picLocks noChangeAspect="1" noGrp="1"/>
          </p:cNvPicPr>
          <p:nvPr>
            <p:ph idx="1"/>
          </p:nvPr>
        </p:nvPicPr>
        <p:blipFill>
          <a:blip r:embed="rId2"/>
          <a:stretch>
            <a:fillRect/>
          </a:stretch>
        </p:blipFill>
        <p:spPr>
          <a:xfrm>
            <a:off x="687794" y="1911903"/>
            <a:ext cx="3474268" cy="1517097"/>
          </a:xfrm>
          <a:prstGeom prst="rect">
            <a:avLst/>
          </a:prstGeom>
        </p:spPr>
      </p:pic>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a:xfrm>
            <a:off x="457200" y="0"/>
            <a:ext cx="8401050" cy="1276351"/>
          </a:xfrm>
        </p:spPr>
        <p:txBody>
          <a:bodyPr anchor="ctr" bIns="45720" lIns="91440" rIns="91440" rtlCol="0" tIns="45720" vert="horz">
            <a:normAutofit fontScale="90000"/>
          </a:bodyPr>
          <a:lstStyle/>
          <a:p>
            <a:br>
              <a:rPr b="1" dirty="0" lang="en-US">
                <a:latin panose="020B0502040204020203" typeface="Bahnschrift SemiBold"/>
              </a:rPr>
            </a:br>
            <a:r>
              <a:rPr b="1" dirty="0" lang="en-US">
                <a:latin panose="020B0502040204020203" typeface="Bahnschrift SemiBold"/>
              </a:rPr>
              <a:t>What is File System (FS)?</a:t>
            </a:r>
            <a:br>
              <a:rPr b="1" dirty="0" lang="en-US">
                <a:latin panose="020B0502040204020203" typeface="Bahnschrift SemiBold"/>
              </a:rPr>
            </a:br>
            <a:endParaRPr b="1" dirty="0" lang="en-US">
              <a:latin panose="020B0502040204020203" typeface="Bahnschrift SemiBold"/>
            </a:endParaRPr>
          </a:p>
        </p:txBody>
      </p:sp>
      <p:sp>
        <p:nvSpPr>
          <p:cNvPr id="5" name="Rectangle 4">
            <a:extLst>
              <a:ext uri="{FF2B5EF4-FFF2-40B4-BE49-F238E27FC236}">
                <a16:creationId xmlns:a16="http://schemas.microsoft.com/office/drawing/2014/main" id="{4B7B34E9-77CF-438F-A1EF-D54E83DAB47C}"/>
              </a:ext>
            </a:extLst>
          </p:cNvPr>
          <p:cNvSpPr/>
          <p:nvPr/>
        </p:nvSpPr>
        <p:spPr>
          <a:xfrm>
            <a:off x="1542425" y="3429000"/>
            <a:ext cx="1765005" cy="534543"/>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sz="2000">
                <a:latin panose="020B0502040204020203" typeface="Bahnschrift"/>
              </a:rPr>
              <a:t>Punch Cards</a:t>
            </a:r>
            <a:endParaRPr dirty="0" lang="en-IN" sz="2000">
              <a:latin panose="020B0502040204020203" typeface="Bahnschrift"/>
            </a:endParaRPr>
          </a:p>
        </p:txBody>
      </p:sp>
      <p:pic>
        <p:nvPicPr>
          <p:cNvPr id="6" name="Picture 5">
            <a:extLst>
              <a:ext uri="{FF2B5EF4-FFF2-40B4-BE49-F238E27FC236}">
                <a16:creationId xmlns:a16="http://schemas.microsoft.com/office/drawing/2014/main" id="{7B2A0B8D-8A86-4870-9C29-358E8387B575}"/>
              </a:ext>
            </a:extLst>
          </p:cNvPr>
          <p:cNvPicPr>
            <a:picLocks noChangeAspect="1"/>
          </p:cNvPicPr>
          <p:nvPr/>
        </p:nvPicPr>
        <p:blipFill rotWithShape="1">
          <a:blip r:embed="rId3"/>
          <a:srcRect b="-173"/>
          <a:stretch/>
        </p:blipFill>
        <p:spPr>
          <a:xfrm>
            <a:off x="4981940" y="1911903"/>
            <a:ext cx="2381250" cy="1517097"/>
          </a:xfrm>
          <a:prstGeom prst="rect">
            <a:avLst/>
          </a:prstGeom>
        </p:spPr>
      </p:pic>
      <p:sp>
        <p:nvSpPr>
          <p:cNvPr id="7" name="Rectangle 6">
            <a:extLst>
              <a:ext uri="{FF2B5EF4-FFF2-40B4-BE49-F238E27FC236}">
                <a16:creationId xmlns:a16="http://schemas.microsoft.com/office/drawing/2014/main" id="{1C2AF8CB-1BAF-436B-BFE7-633C0335A8B3}"/>
              </a:ext>
            </a:extLst>
          </p:cNvPr>
          <p:cNvSpPr/>
          <p:nvPr/>
        </p:nvSpPr>
        <p:spPr>
          <a:xfrm>
            <a:off x="5192937" y="3429000"/>
            <a:ext cx="1765005" cy="534543"/>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sz="2000">
                <a:latin panose="020B0502040204020203" typeface="Bahnschrift"/>
              </a:rPr>
              <a:t>File Cabinet</a:t>
            </a:r>
            <a:endParaRPr dirty="0" lang="en-IN" sz="2000">
              <a:latin panose="020B0502040204020203" typeface="Bahnschrift"/>
            </a:endParaRPr>
          </a:p>
        </p:txBody>
      </p:sp>
      <p:sp>
        <p:nvSpPr>
          <p:cNvPr id="9" name="TextBox 8">
            <a:extLst>
              <a:ext uri="{FF2B5EF4-FFF2-40B4-BE49-F238E27FC236}">
                <a16:creationId xmlns:a16="http://schemas.microsoft.com/office/drawing/2014/main" id="{9ABBD617-42A0-4D90-82C6-FC5D6225CEAD}"/>
              </a:ext>
            </a:extLst>
          </p:cNvPr>
          <p:cNvSpPr txBox="1"/>
          <p:nvPr/>
        </p:nvSpPr>
        <p:spPr>
          <a:xfrm>
            <a:off x="265814" y="4345932"/>
            <a:ext cx="8592436" cy="967957"/>
          </a:xfrm>
          <a:prstGeom prst="rect">
            <a:avLst/>
          </a:prstGeom>
          <a:noFill/>
        </p:spPr>
        <p:txBody>
          <a:bodyPr wrap="square">
            <a:spAutoFit/>
          </a:bodyPr>
          <a:lstStyle/>
          <a:p>
            <a:pPr algn="just" indent="-342900" marL="342900">
              <a:lnSpc>
                <a:spcPct val="150000"/>
              </a:lnSpc>
              <a:buFont charset="0" panose="020B0604020202020204" pitchFamily="34" typeface="Arial"/>
              <a:buChar char="•"/>
            </a:pPr>
            <a:r>
              <a:rPr b="0" dirty="0" i="0" lang="en-US" sz="2000">
                <a:solidFill>
                  <a:srgbClr val="273044"/>
                </a:solidFill>
                <a:effectLst/>
                <a:latin panose="020B0502040204020203" typeface="Bahnschrift"/>
              </a:rPr>
              <a:t>This is very similar to what we do nowadays to archive papers in government intuitions who still use paper work on daily basis</a:t>
            </a:r>
            <a:endParaRPr dirty="0" lang="en-IN" sz="2000">
              <a:latin panose="020B0502040204020203" typeface="Bahnschrift"/>
            </a:endParaRPr>
          </a:p>
        </p:txBody>
      </p:sp>
    </p:spTree>
    <p:extLst>
      <p:ext uri="{BB962C8B-B14F-4D97-AF65-F5344CB8AC3E}">
        <p14:creationId xmlns:p14="http://schemas.microsoft.com/office/powerpoint/2010/main" val="1467167058"/>
      </p:ext>
    </p:extLst>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74A864-21C6-4DEC-907D-31DC03EB0457}"/>
              </a:ext>
            </a:extLst>
          </p:cNvPr>
          <p:cNvPicPr>
            <a:picLocks noChangeAspect="1" noGrp="1"/>
          </p:cNvPicPr>
          <p:nvPr>
            <p:ph idx="1"/>
          </p:nvPr>
        </p:nvPicPr>
        <p:blipFill>
          <a:blip r:embed="rId2"/>
          <a:stretch>
            <a:fillRect/>
          </a:stretch>
        </p:blipFill>
        <p:spPr>
          <a:xfrm>
            <a:off x="687794" y="1911903"/>
            <a:ext cx="3474268" cy="1517097"/>
          </a:xfrm>
          <a:prstGeom prst="rect">
            <a:avLst/>
          </a:prstGeom>
        </p:spPr>
      </p:pic>
      <p:sp>
        <p:nvSpPr>
          <p:cNvPr id="3" name="Title 2">
            <a:extLst>
              <a:ext uri="{FF2B5EF4-FFF2-40B4-BE49-F238E27FC236}">
                <a16:creationId xmlns:a16="http://schemas.microsoft.com/office/drawing/2014/main" id="{9C27E1D6-E295-4037-ADAB-F9B050F2C519}"/>
              </a:ext>
            </a:extLst>
          </p:cNvPr>
          <p:cNvSpPr>
            <a:spLocks noGrp="1"/>
          </p:cNvSpPr>
          <p:nvPr>
            <p:ph type="title"/>
          </p:nvPr>
        </p:nvSpPr>
        <p:spPr>
          <a:xfrm>
            <a:off x="457200" y="0"/>
            <a:ext cx="8401050" cy="1276351"/>
          </a:xfrm>
        </p:spPr>
        <p:txBody>
          <a:bodyPr anchor="ctr" bIns="45720" lIns="91440" rIns="91440" rtlCol="0" tIns="45720" vert="horz">
            <a:normAutofit fontScale="90000"/>
          </a:bodyPr>
          <a:lstStyle/>
          <a:p>
            <a:br>
              <a:rPr b="1" dirty="0" lang="en-US">
                <a:latin panose="020B0502040204020203" typeface="Bahnschrift SemiBold"/>
              </a:rPr>
            </a:br>
            <a:r>
              <a:rPr b="1" dirty="0" lang="en-US">
                <a:latin panose="020B0502040204020203" typeface="Bahnschrift SemiBold"/>
              </a:rPr>
              <a:t>What is File System (FS)?</a:t>
            </a:r>
            <a:br>
              <a:rPr b="1" dirty="0" lang="en-US">
                <a:latin panose="020B0502040204020203" typeface="Bahnschrift SemiBold"/>
              </a:rPr>
            </a:br>
            <a:endParaRPr b="1" dirty="0" lang="en-US">
              <a:latin panose="020B0502040204020203" typeface="Bahnschrift SemiBold"/>
            </a:endParaRPr>
          </a:p>
        </p:txBody>
      </p:sp>
      <p:sp>
        <p:nvSpPr>
          <p:cNvPr id="5" name="Rectangle 4">
            <a:extLst>
              <a:ext uri="{FF2B5EF4-FFF2-40B4-BE49-F238E27FC236}">
                <a16:creationId xmlns:a16="http://schemas.microsoft.com/office/drawing/2014/main" id="{4B7B34E9-77CF-438F-A1EF-D54E83DAB47C}"/>
              </a:ext>
            </a:extLst>
          </p:cNvPr>
          <p:cNvSpPr/>
          <p:nvPr/>
        </p:nvSpPr>
        <p:spPr>
          <a:xfrm>
            <a:off x="1542425" y="3429000"/>
            <a:ext cx="1765005" cy="534543"/>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sz="2000">
                <a:latin panose="020B0502040204020203" typeface="Bahnschrift"/>
              </a:rPr>
              <a:t>Punch Cards</a:t>
            </a:r>
            <a:endParaRPr dirty="0" lang="en-IN" sz="2000">
              <a:latin panose="020B0502040204020203" typeface="Bahnschrift"/>
            </a:endParaRPr>
          </a:p>
        </p:txBody>
      </p:sp>
      <p:pic>
        <p:nvPicPr>
          <p:cNvPr id="6" name="Picture 5">
            <a:extLst>
              <a:ext uri="{FF2B5EF4-FFF2-40B4-BE49-F238E27FC236}">
                <a16:creationId xmlns:a16="http://schemas.microsoft.com/office/drawing/2014/main" id="{7B2A0B8D-8A86-4870-9C29-358E8387B575}"/>
              </a:ext>
            </a:extLst>
          </p:cNvPr>
          <p:cNvPicPr>
            <a:picLocks noChangeAspect="1"/>
          </p:cNvPicPr>
          <p:nvPr/>
        </p:nvPicPr>
        <p:blipFill rotWithShape="1">
          <a:blip r:embed="rId3"/>
          <a:srcRect b="-173"/>
          <a:stretch/>
        </p:blipFill>
        <p:spPr>
          <a:xfrm>
            <a:off x="4981940" y="1911903"/>
            <a:ext cx="2381250" cy="1517097"/>
          </a:xfrm>
          <a:prstGeom prst="rect">
            <a:avLst/>
          </a:prstGeom>
        </p:spPr>
      </p:pic>
      <p:sp>
        <p:nvSpPr>
          <p:cNvPr id="7" name="Rectangle 6">
            <a:extLst>
              <a:ext uri="{FF2B5EF4-FFF2-40B4-BE49-F238E27FC236}">
                <a16:creationId xmlns:a16="http://schemas.microsoft.com/office/drawing/2014/main" id="{1C2AF8CB-1BAF-436B-BFE7-633C0335A8B3}"/>
              </a:ext>
            </a:extLst>
          </p:cNvPr>
          <p:cNvSpPr/>
          <p:nvPr/>
        </p:nvSpPr>
        <p:spPr>
          <a:xfrm>
            <a:off x="5192937" y="3429000"/>
            <a:ext cx="1765005" cy="534543"/>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r>
              <a:rPr dirty="0" lang="en-US" sz="2000">
                <a:latin panose="020B0502040204020203" typeface="Bahnschrift"/>
              </a:rPr>
              <a:t>File Cabinet</a:t>
            </a:r>
            <a:endParaRPr dirty="0" lang="en-IN" sz="2000">
              <a:latin panose="020B0502040204020203" typeface="Bahnschrift"/>
            </a:endParaRPr>
          </a:p>
        </p:txBody>
      </p:sp>
      <p:sp>
        <p:nvSpPr>
          <p:cNvPr id="8" name="TextBox 7">
            <a:extLst>
              <a:ext uri="{FF2B5EF4-FFF2-40B4-BE49-F238E27FC236}">
                <a16:creationId xmlns:a16="http://schemas.microsoft.com/office/drawing/2014/main" id="{E4394021-92C7-41D1-BB5A-CEF64EFB0358}"/>
              </a:ext>
            </a:extLst>
          </p:cNvPr>
          <p:cNvSpPr txBox="1"/>
          <p:nvPr/>
        </p:nvSpPr>
        <p:spPr>
          <a:xfrm>
            <a:off x="265814" y="4345932"/>
            <a:ext cx="8592436" cy="2251065"/>
          </a:xfrm>
          <a:prstGeom prst="rect">
            <a:avLst/>
          </a:prstGeom>
          <a:noFill/>
        </p:spPr>
        <p:txBody>
          <a:bodyPr wrap="square">
            <a:spAutoFit/>
          </a:bodyPr>
          <a:lstStyle/>
          <a:p>
            <a:pPr algn="just" indent="-342900" marL="342900">
              <a:lnSpc>
                <a:spcPct val="150000"/>
              </a:lnSpc>
              <a:buFont charset="0" panose="020B0604020202020204" pitchFamily="34" typeface="Arial"/>
              <a:buChar char="•"/>
            </a:pPr>
            <a:r>
              <a:rPr b="0" dirty="0" i="0" lang="en-US" sz="2400">
                <a:solidFill>
                  <a:srgbClr val="273044"/>
                </a:solidFill>
                <a:effectLst/>
                <a:latin panose="020B0502040204020203" typeface="Bahnschrift"/>
              </a:rPr>
              <a:t>This is very similar to what we do nowadays to archive papers in government intuitions who still use paper work on daily basis</a:t>
            </a:r>
          </a:p>
          <a:p>
            <a:pPr algn="just" indent="-342900" marL="342900">
              <a:lnSpc>
                <a:spcPct val="150000"/>
              </a:lnSpc>
              <a:buFont charset="0" panose="020B0604020202020204" pitchFamily="34" typeface="Arial"/>
              <a:buChar char="•"/>
            </a:pPr>
            <a:r>
              <a:rPr dirty="0" lang="en-US" sz="2400">
                <a:solidFill>
                  <a:srgbClr val="273044"/>
                </a:solidFill>
                <a:latin panose="020B0502040204020203" typeface="Bahnschrift"/>
              </a:rPr>
              <a:t>Instead of storing information on punch cards; we can now store information / data in a digital format on a digital storage devices </a:t>
            </a:r>
          </a:p>
        </p:txBody>
      </p:sp>
    </p:spTree>
    <p:extLst>
      <p:ext uri="{BB962C8B-B14F-4D97-AF65-F5344CB8AC3E}">
        <p14:creationId xmlns:p14="http://schemas.microsoft.com/office/powerpoint/2010/main" val="387945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410AEC-B482-4D01-A8C6-C51E0F99AEC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220865" y="1306807"/>
            <a:ext cx="2615610" cy="2615610"/>
          </a:xfrm>
          <a:prstGeom prst="rect">
            <a:avLst/>
          </a:prstGeom>
        </p:spPr>
      </p:pic>
      <p:sp>
        <p:nvSpPr>
          <p:cNvPr id="3" name="Title 2">
            <a:extLst>
              <a:ext uri="{FF2B5EF4-FFF2-40B4-BE49-F238E27FC236}">
                <a16:creationId xmlns:a16="http://schemas.microsoft.com/office/drawing/2014/main" id="{8C9A610E-1589-472D-9F73-4730A3FB7009}"/>
              </a:ext>
            </a:extLst>
          </p:cNvPr>
          <p:cNvSpPr>
            <a:spLocks noGrp="1"/>
          </p:cNvSpPr>
          <p:nvPr>
            <p:ph type="title"/>
          </p:nvPr>
        </p:nvSpPr>
        <p:spPr/>
        <p:txBody>
          <a:bodyPr vert="horz" lIns="91440" tIns="45720" rIns="91440" bIns="45720" rtlCol="0" anchor="ctr">
            <a:normAutofit/>
          </a:bodyPr>
          <a:lstStyle/>
          <a:p>
            <a:r>
              <a:rPr lang="en-US" b="1" dirty="0">
                <a:latin typeface="Bahnschrift SemiBold" panose="020B0502040204020203"/>
              </a:rPr>
              <a:t>Example</a:t>
            </a:r>
            <a:endParaRPr lang="en-IN" b="1" dirty="0">
              <a:latin typeface="Bahnschrift SemiBold" panose="020B0502040204020203"/>
            </a:endParaRPr>
          </a:p>
        </p:txBody>
      </p:sp>
      <p:sp>
        <p:nvSpPr>
          <p:cNvPr id="6" name="Rectangle 5">
            <a:extLst>
              <a:ext uri="{FF2B5EF4-FFF2-40B4-BE49-F238E27FC236}">
                <a16:creationId xmlns:a16="http://schemas.microsoft.com/office/drawing/2014/main" id="{E88DF396-7974-4F2E-A8B9-87B7A2170B53}"/>
              </a:ext>
            </a:extLst>
          </p:cNvPr>
          <p:cNvSpPr/>
          <p:nvPr/>
        </p:nvSpPr>
        <p:spPr>
          <a:xfrm>
            <a:off x="1956390" y="3902665"/>
            <a:ext cx="1307805" cy="468830"/>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Hard Disk</a:t>
            </a:r>
          </a:p>
        </p:txBody>
      </p:sp>
    </p:spTree>
    <p:extLst>
      <p:ext uri="{BB962C8B-B14F-4D97-AF65-F5344CB8AC3E}">
        <p14:creationId xmlns:p14="http://schemas.microsoft.com/office/powerpoint/2010/main" val="174007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410AEC-B482-4D01-A8C6-C51E0F99AECF}"/>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1220865" y="1306807"/>
            <a:ext cx="2615610" cy="2615610"/>
          </a:xfrm>
          <a:prstGeom prst="rect">
            <a:avLst/>
          </a:prstGeom>
        </p:spPr>
      </p:pic>
      <p:sp>
        <p:nvSpPr>
          <p:cNvPr id="3" name="Title 2">
            <a:extLst>
              <a:ext uri="{FF2B5EF4-FFF2-40B4-BE49-F238E27FC236}">
                <a16:creationId xmlns:a16="http://schemas.microsoft.com/office/drawing/2014/main" id="{8C9A610E-1589-472D-9F73-4730A3FB7009}"/>
              </a:ext>
            </a:extLst>
          </p:cNvPr>
          <p:cNvSpPr>
            <a:spLocks noGrp="1"/>
          </p:cNvSpPr>
          <p:nvPr>
            <p:ph type="title"/>
          </p:nvPr>
        </p:nvSpPr>
        <p:spPr/>
        <p:txBody>
          <a:bodyPr vert="horz" lIns="91440" tIns="45720" rIns="91440" bIns="45720" rtlCol="0" anchor="ctr">
            <a:normAutofit/>
          </a:bodyPr>
          <a:lstStyle/>
          <a:p>
            <a:r>
              <a:rPr lang="en-US" b="1" dirty="0">
                <a:latin typeface="Bahnschrift SemiBold" panose="020B0502040204020203"/>
              </a:rPr>
              <a:t>Example</a:t>
            </a:r>
            <a:endParaRPr lang="en-IN" b="1" dirty="0">
              <a:latin typeface="Bahnschrift SemiBold" panose="020B0502040204020203"/>
            </a:endParaRPr>
          </a:p>
        </p:txBody>
      </p:sp>
      <p:pic>
        <p:nvPicPr>
          <p:cNvPr id="5" name="Picture 4">
            <a:extLst>
              <a:ext uri="{FF2B5EF4-FFF2-40B4-BE49-F238E27FC236}">
                <a16:creationId xmlns:a16="http://schemas.microsoft.com/office/drawing/2014/main" id="{BCECBCF4-9726-4761-8EC8-ABFA873B72A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Effect>
                      <a14:saturation sat="0"/>
                    </a14:imgEffect>
                  </a14:imgLayer>
                </a14:imgProps>
              </a:ext>
            </a:extLst>
          </a:blip>
          <a:stretch>
            <a:fillRect/>
          </a:stretch>
        </p:blipFill>
        <p:spPr>
          <a:xfrm>
            <a:off x="5421164" y="1800225"/>
            <a:ext cx="2809875" cy="1628775"/>
          </a:xfrm>
          <a:prstGeom prst="rect">
            <a:avLst/>
          </a:prstGeom>
        </p:spPr>
      </p:pic>
      <p:sp>
        <p:nvSpPr>
          <p:cNvPr id="6" name="Rectangle 5">
            <a:extLst>
              <a:ext uri="{FF2B5EF4-FFF2-40B4-BE49-F238E27FC236}">
                <a16:creationId xmlns:a16="http://schemas.microsoft.com/office/drawing/2014/main" id="{E88DF396-7974-4F2E-A8B9-87B7A2170B53}"/>
              </a:ext>
            </a:extLst>
          </p:cNvPr>
          <p:cNvSpPr/>
          <p:nvPr/>
        </p:nvSpPr>
        <p:spPr>
          <a:xfrm>
            <a:off x="1956390" y="3902665"/>
            <a:ext cx="1307805" cy="468830"/>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Hard Disk</a:t>
            </a:r>
          </a:p>
        </p:txBody>
      </p:sp>
      <p:sp>
        <p:nvSpPr>
          <p:cNvPr id="7" name="Rectangle 6">
            <a:extLst>
              <a:ext uri="{FF2B5EF4-FFF2-40B4-BE49-F238E27FC236}">
                <a16:creationId xmlns:a16="http://schemas.microsoft.com/office/drawing/2014/main" id="{33C5DFE0-8488-42D0-8788-9E1DE8396D09}"/>
              </a:ext>
            </a:extLst>
          </p:cNvPr>
          <p:cNvSpPr/>
          <p:nvPr/>
        </p:nvSpPr>
        <p:spPr>
          <a:xfrm>
            <a:off x="6351181" y="3903662"/>
            <a:ext cx="1571954" cy="468830"/>
          </a:xfrm>
          <a:prstGeom prst="rect">
            <a:avLst/>
          </a:prstGeom>
          <a:solidFill>
            <a:srgbClr val="4452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Bahnschrift" panose="020B0502040204020203"/>
              </a:rPr>
              <a:t>Flash Drive</a:t>
            </a:r>
          </a:p>
        </p:txBody>
      </p:sp>
      <p:sp>
        <p:nvSpPr>
          <p:cNvPr id="8" name="TextBox 7">
            <a:extLst>
              <a:ext uri="{FF2B5EF4-FFF2-40B4-BE49-F238E27FC236}">
                <a16:creationId xmlns:a16="http://schemas.microsoft.com/office/drawing/2014/main" id="{DE7A4072-188B-4B8D-8FC6-92A86B7F42BF}"/>
              </a:ext>
            </a:extLst>
          </p:cNvPr>
          <p:cNvSpPr txBox="1"/>
          <p:nvPr/>
        </p:nvSpPr>
        <p:spPr>
          <a:xfrm>
            <a:off x="338362" y="4566665"/>
            <a:ext cx="8679029" cy="224676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73044"/>
                </a:solidFill>
                <a:effectLst/>
                <a:latin typeface="Bahnschrift" panose="020B0502040204020203" pitchFamily="34" charset="0"/>
              </a:rPr>
              <a:t>Related data are still categorized as files; related groups of files are stored in folders.</a:t>
            </a:r>
          </a:p>
          <a:p>
            <a:pPr marL="285750" indent="-285750">
              <a:buFont typeface="Arial" panose="020B0604020202020204" pitchFamily="34" charset="0"/>
              <a:buChar char="•"/>
            </a:pPr>
            <a:r>
              <a:rPr lang="en-US" sz="2000" b="0" i="0" dirty="0">
                <a:solidFill>
                  <a:srgbClr val="273044"/>
                </a:solidFill>
                <a:effectLst/>
                <a:latin typeface="Bahnschrift" panose="020B0502040204020203" pitchFamily="34" charset="0"/>
              </a:rPr>
              <a:t> Each file has a name, extension and icon. The file name gives an indication about the content it has while file extension indicates the type of information stored in that file.</a:t>
            </a:r>
          </a:p>
          <a:p>
            <a:r>
              <a:rPr lang="en-US" sz="2000" b="0" i="0" dirty="0">
                <a:solidFill>
                  <a:srgbClr val="273044"/>
                </a:solidFill>
                <a:effectLst/>
                <a:latin typeface="Bahnschrift" panose="020B0502040204020203" pitchFamily="34" charset="0"/>
              </a:rPr>
              <a:t>     for example; EXE extension refers to executable files, TXT refers to text       	files…etc.</a:t>
            </a:r>
            <a:endParaRPr lang="en-IN" sz="2000" dirty="0">
              <a:latin typeface="Bahnschrift" panose="020B0502040204020203" pitchFamily="34" charset="0"/>
            </a:endParaRPr>
          </a:p>
        </p:txBody>
      </p:sp>
    </p:spTree>
    <p:extLst>
      <p:ext uri="{BB962C8B-B14F-4D97-AF65-F5344CB8AC3E}">
        <p14:creationId xmlns:p14="http://schemas.microsoft.com/office/powerpoint/2010/main" val="349312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2235">
            <a:alpha val="0"/>
          </a:srgbClr>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377CBCB-D122-4C55-B8A8-E0A088219D04}"/>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78619" y="1670526"/>
            <a:ext cx="8386762" cy="4729797"/>
          </a:xfrm>
          <a:prstGeom prst="rect">
            <a:avLst/>
          </a:prstGeom>
          <a:solidFill>
            <a:srgbClr val="44525A"/>
          </a:solidFill>
        </p:spPr>
      </p:pic>
      <p:sp>
        <p:nvSpPr>
          <p:cNvPr id="3" name="Title 2">
            <a:extLst>
              <a:ext uri="{FF2B5EF4-FFF2-40B4-BE49-F238E27FC236}">
                <a16:creationId xmlns:a16="http://schemas.microsoft.com/office/drawing/2014/main" id="{835E667C-54D8-42F4-B90A-0143184A31B0}"/>
              </a:ext>
            </a:extLst>
          </p:cNvPr>
          <p:cNvSpPr>
            <a:spLocks noGrp="1"/>
          </p:cNvSpPr>
          <p:nvPr>
            <p:ph type="title"/>
          </p:nvPr>
        </p:nvSpPr>
        <p:spPr/>
        <p:txBody>
          <a:bodyPr vert="horz" lIns="91440" tIns="45720" rIns="91440" bIns="45720" rtlCol="0" anchor="ctr">
            <a:normAutofit/>
          </a:bodyPr>
          <a:lstStyle/>
          <a:p>
            <a:r>
              <a:rPr lang="en-US" b="1" dirty="0">
                <a:latin typeface="Bahnschrift SemiBold" panose="020B0502040204020203"/>
              </a:rPr>
              <a:t>Example to file system – FS</a:t>
            </a:r>
            <a:endParaRPr lang="en-IN" b="1" dirty="0">
              <a:latin typeface="Bahnschrift SemiBold" panose="020B0502040204020203"/>
            </a:endParaRPr>
          </a:p>
        </p:txBody>
      </p:sp>
    </p:spTree>
    <p:extLst>
      <p:ext uri="{BB962C8B-B14F-4D97-AF65-F5344CB8AC3E}">
        <p14:creationId xmlns:p14="http://schemas.microsoft.com/office/powerpoint/2010/main" val="1804255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2516</TotalTime>
  <Words>956</Words>
  <Application>Microsoft Office PowerPoint</Application>
  <PresentationFormat>On-screen Show (4:3)</PresentationFormat>
  <Paragraphs>133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Bahnschrift</vt:lpstr>
      <vt:lpstr>Bahnschrift SemiBold</vt:lpstr>
      <vt:lpstr>Calibri</vt:lpstr>
      <vt:lpstr>Calibri Light</vt:lpstr>
      <vt:lpstr>Office Theme</vt:lpstr>
      <vt:lpstr>PowerPoint Presentation</vt:lpstr>
      <vt:lpstr>PowerPoint Presentation</vt:lpstr>
      <vt:lpstr>What is File System (FS)?</vt:lpstr>
      <vt:lpstr> What is File System (FS)? </vt:lpstr>
      <vt:lpstr> What is File System (FS)? </vt:lpstr>
      <vt:lpstr> What is File System (FS)? </vt:lpstr>
      <vt:lpstr>Example</vt:lpstr>
      <vt:lpstr>Example</vt:lpstr>
      <vt:lpstr>Example to file system – FS</vt:lpstr>
      <vt:lpstr>Example to file system – FS</vt:lpstr>
      <vt:lpstr> What is Distributed file system (DFS)? </vt:lpstr>
      <vt:lpstr>Distribution Concept</vt:lpstr>
      <vt:lpstr>DFS has two components</vt:lpstr>
      <vt:lpstr> Features of DFS </vt:lpstr>
      <vt:lpstr> How Distributed file system (DFS) works? </vt:lpstr>
      <vt:lpstr>PowerPoint Presentation</vt:lpstr>
      <vt:lpstr> What are the Advantages of Distributed File System (DFS)? </vt:lpstr>
      <vt:lpstr>High Concurrency Concept</vt:lpstr>
      <vt:lpstr>Advantages</vt:lpstr>
      <vt:lpstr>Disadvantages</vt:lpstr>
      <vt:lpstr>Disadvantages</vt:lpstr>
      <vt:lpstr>Scalable Computing Over the Internet</vt:lpstr>
      <vt:lpstr>What is scalability?</vt:lpstr>
      <vt:lpstr>Scalability computing over internet</vt:lpstr>
      <vt:lpstr>The Age of Internet Computing</vt:lpstr>
      <vt:lpstr>The Age of Internet Computing</vt:lpstr>
      <vt:lpstr>The Age of Internet Computing</vt:lpstr>
      <vt:lpstr>The Age of Internet Computing</vt:lpstr>
      <vt:lpstr>The Age of Internet Computing</vt:lpstr>
      <vt:lpstr>The Platform Evolution</vt:lpstr>
      <vt:lpstr>The Platform Evolution</vt:lpstr>
      <vt:lpstr>High-Performance Computing</vt:lpstr>
      <vt:lpstr>High-Throughput Computing</vt:lpstr>
      <vt:lpstr>High-Throughput Computing</vt:lpstr>
      <vt:lpstr>Three New Computing Paradigms</vt:lpstr>
      <vt:lpstr>Three New Computing Paradigms</vt:lpstr>
      <vt:lpstr>Computing Paradigm Distinctions</vt:lpstr>
      <vt:lpstr>Distributed System Families</vt:lpstr>
      <vt:lpstr>Degrees of Parallelism</vt:lpstr>
      <vt:lpstr>Degrees of Parallelism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video recording 1</dc:creator>
  <cp:lastModifiedBy>video recording 1</cp:lastModifiedBy>
  <cp:revision>68</cp:revision>
  <dcterms:created xsi:type="dcterms:W3CDTF">2021-05-13T17:45:44Z</dcterms:created>
  <dcterms:modified xsi:type="dcterms:W3CDTF">2021-06-22T04:27:10Z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894953</vt:lpwstr>
  </property>
  <property fmtid="{D5CDD505-2E9C-101B-9397-08002B2CF9AE}" name="NXPowerLiteSettings" pid="3">
    <vt:lpwstr>E700052003A000</vt:lpwstr>
  </property>
  <property fmtid="{D5CDD505-2E9C-101B-9397-08002B2CF9AE}" name="NXPowerLiteVersion" pid="4">
    <vt:lpwstr>D9.1.4</vt:lpwstr>
  </property>
</Properties>
</file>