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0"/>
  </p:handoutMasterIdLst>
  <p:sldIdLst>
    <p:sldId id="266" r:id="rId2"/>
    <p:sldId id="261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313" r:id="rId12"/>
    <p:sldId id="277" r:id="rId13"/>
    <p:sldId id="279" r:id="rId14"/>
    <p:sldId id="280" r:id="rId15"/>
    <p:sldId id="284" r:id="rId16"/>
    <p:sldId id="285" r:id="rId17"/>
    <p:sldId id="286" r:id="rId18"/>
    <p:sldId id="287" r:id="rId19"/>
    <p:sldId id="319" r:id="rId20"/>
    <p:sldId id="281" r:id="rId21"/>
    <p:sldId id="320" r:id="rId22"/>
    <p:sldId id="321" r:id="rId23"/>
    <p:sldId id="283" r:id="rId24"/>
    <p:sldId id="288" r:id="rId25"/>
    <p:sldId id="314" r:id="rId26"/>
    <p:sldId id="315" r:id="rId27"/>
    <p:sldId id="316" r:id="rId28"/>
    <p:sldId id="317" r:id="rId29"/>
    <p:sldId id="318" r:id="rId30"/>
    <p:sldId id="296" r:id="rId31"/>
    <p:sldId id="297" r:id="rId32"/>
    <p:sldId id="299" r:id="rId33"/>
    <p:sldId id="322" r:id="rId34"/>
    <p:sldId id="300" r:id="rId35"/>
    <p:sldId id="323" r:id="rId36"/>
    <p:sldId id="324" r:id="rId37"/>
    <p:sldId id="327" r:id="rId38"/>
    <p:sldId id="328" r:id="rId39"/>
    <p:sldId id="329" r:id="rId40"/>
    <p:sldId id="330" r:id="rId41"/>
    <p:sldId id="331" r:id="rId42"/>
    <p:sldId id="332" r:id="rId43"/>
    <p:sldId id="308" r:id="rId44"/>
    <p:sldId id="333" r:id="rId45"/>
    <p:sldId id="334" r:id="rId46"/>
    <p:sldId id="335" r:id="rId47"/>
    <p:sldId id="309" r:id="rId48"/>
    <p:sldId id="336" r:id="rId49"/>
    <p:sldId id="337" r:id="rId50"/>
    <p:sldId id="310" r:id="rId51"/>
    <p:sldId id="338" r:id="rId52"/>
    <p:sldId id="339" r:id="rId53"/>
    <p:sldId id="340" r:id="rId54"/>
    <p:sldId id="341" r:id="rId55"/>
    <p:sldId id="343" r:id="rId56"/>
    <p:sldId id="311" r:id="rId57"/>
    <p:sldId id="344" r:id="rId58"/>
    <p:sldId id="26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25A"/>
    <a:srgbClr val="889BA6"/>
    <a:srgbClr val="FFFFFF"/>
    <a:srgbClr val="63504D"/>
    <a:srgbClr val="618495"/>
    <a:srgbClr val="44525B"/>
    <a:srgbClr val="072235"/>
    <a:srgbClr val="453A38"/>
    <a:srgbClr val="B8B192"/>
    <a:srgbClr val="473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3" Target="../media/image15.pn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36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hat-is-data-analysis.html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hat-is-data-analysis.html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hat-is-data-analysi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C6E9E-B3CE-4EA7-9796-1857114B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513845"/>
            <a:ext cx="8386537" cy="5004884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This is all perfectly standard within the confines of the software being written. </a:t>
            </a:r>
          </a:p>
          <a:p>
            <a:pPr algn="just"/>
            <a:r>
              <a:rPr lang="en-US" dirty="0"/>
              <a:t>However, sometimes a more abstract, portable format is required. </a:t>
            </a:r>
          </a:p>
          <a:p>
            <a:pPr algn="just"/>
            <a:r>
              <a:rPr lang="en-US" dirty="0"/>
              <a:t>For instance, a non-programmer may need to move data in and out of these programs.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B3354-902C-44E7-9D4B-B7E2F4E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230610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6FDB1-DBF0-4FDB-BC02-246B852E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77" y="1722004"/>
            <a:ext cx="4777646" cy="31373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3B3354-902C-44E7-9D4B-B7E2F4E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Format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90029-1E9C-42FD-A950-825E703F6726}"/>
              </a:ext>
            </a:extLst>
          </p:cNvPr>
          <p:cNvSpPr/>
          <p:nvPr/>
        </p:nvSpPr>
        <p:spPr>
          <a:xfrm>
            <a:off x="3132480" y="5255766"/>
            <a:ext cx="2798300" cy="723015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raditional client-server communications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0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23C7B-67FD-4D99-A0D7-CEA2E990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796" y="1818371"/>
            <a:ext cx="6080408" cy="45603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8DA046-256B-427C-9B5A-A359E95D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Model?</a:t>
            </a:r>
          </a:p>
        </p:txBody>
      </p:sp>
    </p:spTree>
    <p:extLst>
      <p:ext uri="{BB962C8B-B14F-4D97-AF65-F5344CB8AC3E}">
        <p14:creationId xmlns:p14="http://schemas.microsoft.com/office/powerpoint/2010/main" val="49660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3936F-5BED-48DE-8BD7-E83B6615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851" y="2015342"/>
            <a:ext cx="3769753" cy="2827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18C869-422D-4AFF-A6D1-434F62EA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Data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4664D-6424-4200-A2C0-53AF8B04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7" y="2015342"/>
            <a:ext cx="4256394" cy="2827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DAA5E-C704-40A0-AD28-DFEA11C41FFD}"/>
              </a:ext>
            </a:extLst>
          </p:cNvPr>
          <p:cNvSpPr/>
          <p:nvPr/>
        </p:nvSpPr>
        <p:spPr>
          <a:xfrm>
            <a:off x="1095153" y="4959172"/>
            <a:ext cx="2626242" cy="104157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Organize  and Store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4B598-70B0-4B17-85A3-69416CFE65A5}"/>
              </a:ext>
            </a:extLst>
          </p:cNvPr>
          <p:cNvSpPr/>
          <p:nvPr/>
        </p:nvSpPr>
        <p:spPr>
          <a:xfrm>
            <a:off x="5422607" y="4959172"/>
            <a:ext cx="2626242" cy="1041578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Dewey Decimal System organizes the books </a:t>
            </a:r>
            <a:endParaRPr lang="en-IN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5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4770B-45A5-4704-B8C8-03E7E3B8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4846"/>
            <a:ext cx="4698443" cy="3453154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1551912-4F76-47ED-AC83-059333C067B2}"/>
              </a:ext>
            </a:extLst>
          </p:cNvPr>
          <p:cNvSpPr/>
          <p:nvPr/>
        </p:nvSpPr>
        <p:spPr>
          <a:xfrm>
            <a:off x="3868925" y="378618"/>
            <a:ext cx="4805138" cy="3904624"/>
          </a:xfrm>
          <a:prstGeom prst="cloudCallout">
            <a:avLst>
              <a:gd name="adj1" fmla="val -66686"/>
              <a:gd name="adj2" fmla="val 31169"/>
            </a:avLst>
          </a:prstGeom>
          <a:solidFill>
            <a:srgbClr val="889BA6">
              <a:alpha val="6000"/>
            </a:srgbClr>
          </a:solidFill>
          <a:ln>
            <a:solidFill>
              <a:srgbClr val="44525A"/>
            </a:solidFill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2C386-83B1-45DA-A18D-B453EB72DCBA}"/>
              </a:ext>
            </a:extLst>
          </p:cNvPr>
          <p:cNvSpPr txBox="1"/>
          <p:nvPr/>
        </p:nvSpPr>
        <p:spPr>
          <a:xfrm>
            <a:off x="4303853" y="867284"/>
            <a:ext cx="3935282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Bad programmers worry about the code. Good programmers worry about data structures and their relationships.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84FC3-645A-4597-85DA-B9CD9CC690A2}"/>
              </a:ext>
            </a:extLst>
          </p:cNvPr>
          <p:cNvSpPr txBox="1"/>
          <p:nvPr/>
        </p:nvSpPr>
        <p:spPr>
          <a:xfrm>
            <a:off x="5953135" y="6217772"/>
            <a:ext cx="3114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Linus Torvalds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7FD518-F7A7-4F56-96DF-4C77079AC05E}"/>
              </a:ext>
            </a:extLst>
          </p:cNvPr>
          <p:cNvSpPr/>
          <p:nvPr/>
        </p:nvSpPr>
        <p:spPr>
          <a:xfrm>
            <a:off x="4838700" y="6343650"/>
            <a:ext cx="1590675" cy="397342"/>
          </a:xfrm>
          <a:prstGeom prst="rightArrow">
            <a:avLst/>
          </a:prstGeom>
          <a:solidFill>
            <a:srgbClr val="889BA6">
              <a:alpha val="82000"/>
            </a:srgbClr>
          </a:solidFill>
          <a:ln>
            <a:solidFill>
              <a:srgbClr val="44525A"/>
            </a:solidFill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98C52-18E9-4D7F-88CD-3DEEF3F7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A data model explicitly determines the structure of data.</a:t>
            </a:r>
          </a:p>
          <a:p>
            <a:pPr algn="just"/>
            <a:r>
              <a:rPr lang="en-US" dirty="0"/>
              <a:t> Data models are specified in a data modeling(link is external) notation, which is often graphical in form.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A713E-8C2C-4A71-82BD-5B70A4FE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8666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98C52-18E9-4D7F-88CD-3DEEF3F7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A data model can be sometimes referred to as a data structure(link is external), especially in the context of programming languages(link is external).</a:t>
            </a:r>
          </a:p>
          <a:p>
            <a:pPr algn="just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A713E-8C2C-4A71-82BD-5B70A4FE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19618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3A145-31C8-4999-A9E9-069C97C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0" y="1509823"/>
            <a:ext cx="8708064" cy="5167424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A data model is built using components that act as abstractions of real-world things. </a:t>
            </a:r>
          </a:p>
          <a:p>
            <a:pPr algn="just"/>
            <a:r>
              <a:rPr lang="en-US" dirty="0"/>
              <a:t>The simplest data model consists of entities and relationships.</a:t>
            </a:r>
          </a:p>
          <a:p>
            <a:pPr algn="just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0CA102-5C8E-4C75-9888-531EA3C1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Data-Model Built?</a:t>
            </a:r>
          </a:p>
        </p:txBody>
      </p:sp>
    </p:spTree>
    <p:extLst>
      <p:ext uri="{BB962C8B-B14F-4D97-AF65-F5344CB8AC3E}">
        <p14:creationId xmlns:p14="http://schemas.microsoft.com/office/powerpoint/2010/main" val="13499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3A145-31C8-4999-A9E9-069C97C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0" y="1509823"/>
            <a:ext cx="8708064" cy="5167424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As work on the data model progresses, additional detail and complexity are added, including attributes, domains, constraints, keys, cardinality, require­ments, relationships—and importantly, definitions of everything in the data model. </a:t>
            </a:r>
          </a:p>
          <a:p>
            <a:pPr algn="just"/>
            <a:r>
              <a:rPr lang="en-US" dirty="0"/>
              <a:t>If we want to understand the data we have—and how to use it—a foundational model is required.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0CA102-5C8E-4C75-9888-531EA3C1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Data-Model Built?</a:t>
            </a:r>
          </a:p>
        </p:txBody>
      </p:sp>
    </p:spTree>
    <p:extLst>
      <p:ext uri="{BB962C8B-B14F-4D97-AF65-F5344CB8AC3E}">
        <p14:creationId xmlns:p14="http://schemas.microsoft.com/office/powerpoint/2010/main" val="331272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1FD0F3-3590-4C8F-BC29-2B2E458A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910288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Benefits </a:t>
            </a:r>
            <a:r>
              <a:rPr lang="en-US" sz="3200" b="1" i="0" dirty="0">
                <a:effectLst/>
              </a:rPr>
              <a:t>of </a:t>
            </a:r>
            <a:r>
              <a:rPr lang="en-US" sz="3200" b="0" i="0" dirty="0">
                <a:effectLst/>
              </a:rPr>
              <a:t>Appropriate </a:t>
            </a:r>
            <a:r>
              <a:rPr lang="en-US" sz="3200" dirty="0"/>
              <a:t>M</a:t>
            </a:r>
            <a:r>
              <a:rPr lang="en-US" sz="3200" b="0" i="0" dirty="0">
                <a:effectLst/>
              </a:rPr>
              <a:t>odels and Storage </a:t>
            </a:r>
            <a:r>
              <a:rPr lang="en-US" sz="3200" dirty="0"/>
              <a:t>E</a:t>
            </a:r>
            <a:r>
              <a:rPr lang="en-US" sz="3200" b="0" i="0" dirty="0">
                <a:effectLst/>
              </a:rPr>
              <a:t>nvironments to Big Data</a:t>
            </a:r>
            <a:endParaRPr lang="en-IN" sz="32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69772-16EA-4E73-8B6A-89A4FF590568}"/>
              </a:ext>
            </a:extLst>
          </p:cNvPr>
          <p:cNvSpPr/>
          <p:nvPr/>
        </p:nvSpPr>
        <p:spPr>
          <a:xfrm>
            <a:off x="2" y="2395283"/>
            <a:ext cx="1828203" cy="3638550"/>
          </a:xfrm>
          <a:custGeom>
            <a:avLst/>
            <a:gdLst>
              <a:gd name="connsiteX0" fmla="*/ 8928 w 1828203"/>
              <a:gd name="connsiteY0" fmla="*/ 0 h 3638550"/>
              <a:gd name="connsiteX1" fmla="*/ 1828203 w 1828203"/>
              <a:gd name="connsiteY1" fmla="*/ 1819275 h 3638550"/>
              <a:gd name="connsiteX2" fmla="*/ 8928 w 1828203"/>
              <a:gd name="connsiteY2" fmla="*/ 3638550 h 3638550"/>
              <a:gd name="connsiteX3" fmla="*/ 0 w 1828203"/>
              <a:gd name="connsiteY3" fmla="*/ 3638099 h 3638550"/>
              <a:gd name="connsiteX4" fmla="*/ 0 w 1828203"/>
              <a:gd name="connsiteY4" fmla="*/ 451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203" h="3638550">
                <a:moveTo>
                  <a:pt x="8928" y="0"/>
                </a:moveTo>
                <a:cubicBezTo>
                  <a:pt x="1013686" y="0"/>
                  <a:pt x="1828203" y="814517"/>
                  <a:pt x="1828203" y="1819275"/>
                </a:cubicBezTo>
                <a:cubicBezTo>
                  <a:pt x="1828203" y="2824033"/>
                  <a:pt x="1013686" y="3638550"/>
                  <a:pt x="8928" y="3638550"/>
                </a:cubicBezTo>
                <a:lnTo>
                  <a:pt x="0" y="3638099"/>
                </a:lnTo>
                <a:lnTo>
                  <a:pt x="0" y="451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FCAF-FD67-419B-85DC-AB978E42A947}"/>
              </a:ext>
            </a:extLst>
          </p:cNvPr>
          <p:cNvSpPr txBox="1"/>
          <p:nvPr/>
        </p:nvSpPr>
        <p:spPr>
          <a:xfrm>
            <a:off x="1168271" y="2133673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A3E2-7637-4EA5-9535-777A1BF7F6D5}"/>
              </a:ext>
            </a:extLst>
          </p:cNvPr>
          <p:cNvSpPr txBox="1"/>
          <p:nvPr/>
        </p:nvSpPr>
        <p:spPr>
          <a:xfrm>
            <a:off x="1168271" y="5772223"/>
            <a:ext cx="129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A7ACC2-5B7D-40E0-BF80-24516A7C3B6F}"/>
              </a:ext>
            </a:extLst>
          </p:cNvPr>
          <p:cNvGrpSpPr/>
          <p:nvPr/>
        </p:nvGrpSpPr>
        <p:grpSpPr>
          <a:xfrm rot="2295285">
            <a:off x="-144463" y="2334853"/>
            <a:ext cx="238126" cy="3759411"/>
            <a:chOff x="-144463" y="2395283"/>
            <a:chExt cx="238126" cy="3759411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EDF860-4314-4235-ACA0-8CD5AA82BF06}"/>
                </a:ext>
              </a:extLst>
            </p:cNvPr>
            <p:cNvSpPr/>
            <p:nvPr/>
          </p:nvSpPr>
          <p:spPr>
            <a:xfrm>
              <a:off x="-144462" y="2395283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DA3649B-DB34-4CD6-82E8-97726913183F}"/>
                </a:ext>
              </a:extLst>
            </p:cNvPr>
            <p:cNvSpPr/>
            <p:nvPr/>
          </p:nvSpPr>
          <p:spPr>
            <a:xfrm rot="10800000">
              <a:off x="-144463" y="4279460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E2A899-10EE-4808-9664-DDCE39E47044}"/>
              </a:ext>
            </a:extLst>
          </p:cNvPr>
          <p:cNvSpPr txBox="1"/>
          <p:nvPr/>
        </p:nvSpPr>
        <p:spPr>
          <a:xfrm>
            <a:off x="1916313" y="4571743"/>
            <a:ext cx="173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23E3B-54BA-4639-A234-DA4795308BBC}"/>
              </a:ext>
            </a:extLst>
          </p:cNvPr>
          <p:cNvSpPr txBox="1"/>
          <p:nvPr/>
        </p:nvSpPr>
        <p:spPr>
          <a:xfrm>
            <a:off x="1916313" y="3371264"/>
            <a:ext cx="153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Cost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F0D8ED-F426-47E9-BBAE-24E52B0A7830}"/>
              </a:ext>
            </a:extLst>
          </p:cNvPr>
          <p:cNvSpPr/>
          <p:nvPr/>
        </p:nvSpPr>
        <p:spPr>
          <a:xfrm>
            <a:off x="-40428" y="3973576"/>
            <a:ext cx="250804" cy="481965"/>
          </a:xfrm>
          <a:custGeom>
            <a:avLst/>
            <a:gdLst>
              <a:gd name="connsiteX0" fmla="*/ 8929 w 228004"/>
              <a:gd name="connsiteY0" fmla="*/ 0 h 438150"/>
              <a:gd name="connsiteX1" fmla="*/ 228004 w 228004"/>
              <a:gd name="connsiteY1" fmla="*/ 219075 h 438150"/>
              <a:gd name="connsiteX2" fmla="*/ 8929 w 228004"/>
              <a:gd name="connsiteY2" fmla="*/ 438150 h 438150"/>
              <a:gd name="connsiteX3" fmla="*/ 0 w 228004"/>
              <a:gd name="connsiteY3" fmla="*/ 437250 h 438150"/>
              <a:gd name="connsiteX4" fmla="*/ 0 w 228004"/>
              <a:gd name="connsiteY4" fmla="*/ 9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04" h="438150">
                <a:moveTo>
                  <a:pt x="8929" y="0"/>
                </a:moveTo>
                <a:cubicBezTo>
                  <a:pt x="129921" y="0"/>
                  <a:pt x="228004" y="98083"/>
                  <a:pt x="228004" y="219075"/>
                </a:cubicBezTo>
                <a:cubicBezTo>
                  <a:pt x="228004" y="340067"/>
                  <a:pt x="129921" y="438150"/>
                  <a:pt x="8929" y="438150"/>
                </a:cubicBezTo>
                <a:lnTo>
                  <a:pt x="0" y="437250"/>
                </a:lnTo>
                <a:lnTo>
                  <a:pt x="0" y="900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830800" cy="37731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understand what is data format.</a:t>
            </a:r>
          </a:p>
          <a:p>
            <a:pPr algn="just"/>
            <a:r>
              <a:rPr lang="en-US" dirty="0"/>
              <a:t>learn data model and tips for creating effective big data models.</a:t>
            </a:r>
          </a:p>
          <a:p>
            <a:pPr algn="just"/>
            <a:r>
              <a:rPr lang="en-US" dirty="0"/>
              <a:t>understand  data mart and types of data mart.</a:t>
            </a:r>
          </a:p>
          <a:p>
            <a:pPr algn="just"/>
            <a:r>
              <a:rPr lang="en-US" dirty="0"/>
              <a:t>differentiate between data warehouse and data mart.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69772-16EA-4E73-8B6A-89A4FF590568}"/>
              </a:ext>
            </a:extLst>
          </p:cNvPr>
          <p:cNvSpPr/>
          <p:nvPr/>
        </p:nvSpPr>
        <p:spPr>
          <a:xfrm>
            <a:off x="2" y="2395283"/>
            <a:ext cx="1828203" cy="3638550"/>
          </a:xfrm>
          <a:custGeom>
            <a:avLst/>
            <a:gdLst>
              <a:gd name="connsiteX0" fmla="*/ 8928 w 1828203"/>
              <a:gd name="connsiteY0" fmla="*/ 0 h 3638550"/>
              <a:gd name="connsiteX1" fmla="*/ 1828203 w 1828203"/>
              <a:gd name="connsiteY1" fmla="*/ 1819275 h 3638550"/>
              <a:gd name="connsiteX2" fmla="*/ 8928 w 1828203"/>
              <a:gd name="connsiteY2" fmla="*/ 3638550 h 3638550"/>
              <a:gd name="connsiteX3" fmla="*/ 0 w 1828203"/>
              <a:gd name="connsiteY3" fmla="*/ 3638099 h 3638550"/>
              <a:gd name="connsiteX4" fmla="*/ 0 w 1828203"/>
              <a:gd name="connsiteY4" fmla="*/ 451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203" h="3638550">
                <a:moveTo>
                  <a:pt x="8928" y="0"/>
                </a:moveTo>
                <a:cubicBezTo>
                  <a:pt x="1013686" y="0"/>
                  <a:pt x="1828203" y="814517"/>
                  <a:pt x="1828203" y="1819275"/>
                </a:cubicBezTo>
                <a:cubicBezTo>
                  <a:pt x="1828203" y="2824033"/>
                  <a:pt x="1013686" y="3638550"/>
                  <a:pt x="8928" y="3638550"/>
                </a:cubicBezTo>
                <a:lnTo>
                  <a:pt x="0" y="3638099"/>
                </a:lnTo>
                <a:lnTo>
                  <a:pt x="0" y="451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FCAF-FD67-419B-85DC-AB978E42A947}"/>
              </a:ext>
            </a:extLst>
          </p:cNvPr>
          <p:cNvSpPr txBox="1"/>
          <p:nvPr/>
        </p:nvSpPr>
        <p:spPr>
          <a:xfrm>
            <a:off x="1168271" y="2133673"/>
            <a:ext cx="228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A3E2-7637-4EA5-9535-777A1BF7F6D5}"/>
              </a:ext>
            </a:extLst>
          </p:cNvPr>
          <p:cNvSpPr txBox="1"/>
          <p:nvPr/>
        </p:nvSpPr>
        <p:spPr>
          <a:xfrm>
            <a:off x="1168271" y="5772223"/>
            <a:ext cx="129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2A899-10EE-4808-9664-DDCE39E47044}"/>
              </a:ext>
            </a:extLst>
          </p:cNvPr>
          <p:cNvSpPr txBox="1"/>
          <p:nvPr/>
        </p:nvSpPr>
        <p:spPr>
          <a:xfrm>
            <a:off x="1916313" y="4571743"/>
            <a:ext cx="173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23E3B-54BA-4639-A234-DA4795308BBC}"/>
              </a:ext>
            </a:extLst>
          </p:cNvPr>
          <p:cNvSpPr txBox="1"/>
          <p:nvPr/>
        </p:nvSpPr>
        <p:spPr>
          <a:xfrm>
            <a:off x="1916313" y="3371264"/>
            <a:ext cx="153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Cost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9017EF-0995-43AC-83D1-0D230D717448}"/>
              </a:ext>
            </a:extLst>
          </p:cNvPr>
          <p:cNvGrpSpPr/>
          <p:nvPr/>
        </p:nvGrpSpPr>
        <p:grpSpPr>
          <a:xfrm rot="4458164">
            <a:off x="-144463" y="2334853"/>
            <a:ext cx="238126" cy="3759411"/>
            <a:chOff x="-144463" y="2395283"/>
            <a:chExt cx="238126" cy="3759411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86065CE-E649-4E04-9D99-F74506811F62}"/>
                </a:ext>
              </a:extLst>
            </p:cNvPr>
            <p:cNvSpPr/>
            <p:nvPr/>
          </p:nvSpPr>
          <p:spPr>
            <a:xfrm>
              <a:off x="-144462" y="2395283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9D777CD-1212-46DF-915B-35672F4F7846}"/>
                </a:ext>
              </a:extLst>
            </p:cNvPr>
            <p:cNvSpPr/>
            <p:nvPr/>
          </p:nvSpPr>
          <p:spPr>
            <a:xfrm rot="10800000">
              <a:off x="-144463" y="4279460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F0D8ED-F426-47E9-BBAE-24E52B0A7830}"/>
              </a:ext>
            </a:extLst>
          </p:cNvPr>
          <p:cNvSpPr/>
          <p:nvPr/>
        </p:nvSpPr>
        <p:spPr>
          <a:xfrm>
            <a:off x="-40428" y="3973576"/>
            <a:ext cx="250804" cy="481965"/>
          </a:xfrm>
          <a:custGeom>
            <a:avLst/>
            <a:gdLst>
              <a:gd name="connsiteX0" fmla="*/ 8929 w 228004"/>
              <a:gd name="connsiteY0" fmla="*/ 0 h 438150"/>
              <a:gd name="connsiteX1" fmla="*/ 228004 w 228004"/>
              <a:gd name="connsiteY1" fmla="*/ 219075 h 438150"/>
              <a:gd name="connsiteX2" fmla="*/ 8929 w 228004"/>
              <a:gd name="connsiteY2" fmla="*/ 438150 h 438150"/>
              <a:gd name="connsiteX3" fmla="*/ 0 w 228004"/>
              <a:gd name="connsiteY3" fmla="*/ 437250 h 438150"/>
              <a:gd name="connsiteX4" fmla="*/ 0 w 228004"/>
              <a:gd name="connsiteY4" fmla="*/ 9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04" h="438150">
                <a:moveTo>
                  <a:pt x="8929" y="0"/>
                </a:moveTo>
                <a:cubicBezTo>
                  <a:pt x="129921" y="0"/>
                  <a:pt x="228004" y="98083"/>
                  <a:pt x="228004" y="219075"/>
                </a:cubicBezTo>
                <a:cubicBezTo>
                  <a:pt x="228004" y="340067"/>
                  <a:pt x="129921" y="438150"/>
                  <a:pt x="8929" y="438150"/>
                </a:cubicBezTo>
                <a:lnTo>
                  <a:pt x="0" y="437250"/>
                </a:lnTo>
                <a:lnTo>
                  <a:pt x="0" y="900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FC51643E-AD03-46E8-9823-7B9F3D31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910288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Benefits </a:t>
            </a:r>
            <a:r>
              <a:rPr lang="en-US" sz="3200" b="1" i="0" dirty="0">
                <a:effectLst/>
              </a:rPr>
              <a:t>of </a:t>
            </a:r>
            <a:r>
              <a:rPr lang="en-US" sz="3200" b="0" i="0" dirty="0">
                <a:effectLst/>
              </a:rPr>
              <a:t>Appropriate </a:t>
            </a:r>
            <a:r>
              <a:rPr lang="en-US" sz="3200" dirty="0"/>
              <a:t>M</a:t>
            </a:r>
            <a:r>
              <a:rPr lang="en-US" sz="3200" b="0" i="0" dirty="0">
                <a:effectLst/>
              </a:rPr>
              <a:t>odels and Storage </a:t>
            </a:r>
            <a:r>
              <a:rPr lang="en-US" sz="3200" dirty="0"/>
              <a:t>E</a:t>
            </a:r>
            <a:r>
              <a:rPr lang="en-US" sz="3200" b="0" i="0" dirty="0">
                <a:effectLst/>
              </a:rPr>
              <a:t>nvironments to Big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275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69772-16EA-4E73-8B6A-89A4FF590568}"/>
              </a:ext>
            </a:extLst>
          </p:cNvPr>
          <p:cNvSpPr/>
          <p:nvPr/>
        </p:nvSpPr>
        <p:spPr>
          <a:xfrm>
            <a:off x="2" y="2395283"/>
            <a:ext cx="1828203" cy="3638550"/>
          </a:xfrm>
          <a:custGeom>
            <a:avLst/>
            <a:gdLst>
              <a:gd name="connsiteX0" fmla="*/ 8928 w 1828203"/>
              <a:gd name="connsiteY0" fmla="*/ 0 h 3638550"/>
              <a:gd name="connsiteX1" fmla="*/ 1828203 w 1828203"/>
              <a:gd name="connsiteY1" fmla="*/ 1819275 h 3638550"/>
              <a:gd name="connsiteX2" fmla="*/ 8928 w 1828203"/>
              <a:gd name="connsiteY2" fmla="*/ 3638550 h 3638550"/>
              <a:gd name="connsiteX3" fmla="*/ 0 w 1828203"/>
              <a:gd name="connsiteY3" fmla="*/ 3638099 h 3638550"/>
              <a:gd name="connsiteX4" fmla="*/ 0 w 1828203"/>
              <a:gd name="connsiteY4" fmla="*/ 451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203" h="3638550">
                <a:moveTo>
                  <a:pt x="8928" y="0"/>
                </a:moveTo>
                <a:cubicBezTo>
                  <a:pt x="1013686" y="0"/>
                  <a:pt x="1828203" y="814517"/>
                  <a:pt x="1828203" y="1819275"/>
                </a:cubicBezTo>
                <a:cubicBezTo>
                  <a:pt x="1828203" y="2824033"/>
                  <a:pt x="1013686" y="3638550"/>
                  <a:pt x="8928" y="3638550"/>
                </a:cubicBezTo>
                <a:lnTo>
                  <a:pt x="0" y="3638099"/>
                </a:lnTo>
                <a:lnTo>
                  <a:pt x="0" y="451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FCAF-FD67-419B-85DC-AB978E42A947}"/>
              </a:ext>
            </a:extLst>
          </p:cNvPr>
          <p:cNvSpPr txBox="1"/>
          <p:nvPr/>
        </p:nvSpPr>
        <p:spPr>
          <a:xfrm>
            <a:off x="1168271" y="2133673"/>
            <a:ext cx="228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A3E2-7637-4EA5-9535-777A1BF7F6D5}"/>
              </a:ext>
            </a:extLst>
          </p:cNvPr>
          <p:cNvSpPr txBox="1"/>
          <p:nvPr/>
        </p:nvSpPr>
        <p:spPr>
          <a:xfrm>
            <a:off x="1168271" y="5772223"/>
            <a:ext cx="129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2A899-10EE-4808-9664-DDCE39E47044}"/>
              </a:ext>
            </a:extLst>
          </p:cNvPr>
          <p:cNvSpPr txBox="1"/>
          <p:nvPr/>
        </p:nvSpPr>
        <p:spPr>
          <a:xfrm>
            <a:off x="1916313" y="4571743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23E3B-54BA-4639-A234-DA4795308BBC}"/>
              </a:ext>
            </a:extLst>
          </p:cNvPr>
          <p:cNvSpPr txBox="1"/>
          <p:nvPr/>
        </p:nvSpPr>
        <p:spPr>
          <a:xfrm>
            <a:off x="1916313" y="3371264"/>
            <a:ext cx="153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DC9799-4913-4C58-8EED-84EEA54F2B38}"/>
              </a:ext>
            </a:extLst>
          </p:cNvPr>
          <p:cNvGrpSpPr/>
          <p:nvPr/>
        </p:nvGrpSpPr>
        <p:grpSpPr>
          <a:xfrm rot="6392924">
            <a:off x="-144463" y="2334853"/>
            <a:ext cx="238126" cy="3759411"/>
            <a:chOff x="-144463" y="2395283"/>
            <a:chExt cx="238126" cy="3759411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F9752A3-F47C-4DC8-A1A2-CE9057F1C9FF}"/>
                </a:ext>
              </a:extLst>
            </p:cNvPr>
            <p:cNvSpPr/>
            <p:nvPr/>
          </p:nvSpPr>
          <p:spPr>
            <a:xfrm>
              <a:off x="-144462" y="2395283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04C93DD-00A9-43D3-8EFC-CEED1395430D}"/>
                </a:ext>
              </a:extLst>
            </p:cNvPr>
            <p:cNvSpPr/>
            <p:nvPr/>
          </p:nvSpPr>
          <p:spPr>
            <a:xfrm rot="10800000">
              <a:off x="-144463" y="4279460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E5C216-DD41-4B0F-8A10-A4B0FA8403E3}"/>
              </a:ext>
            </a:extLst>
          </p:cNvPr>
          <p:cNvSpPr/>
          <p:nvPr/>
        </p:nvSpPr>
        <p:spPr>
          <a:xfrm>
            <a:off x="-40428" y="3973576"/>
            <a:ext cx="250804" cy="481965"/>
          </a:xfrm>
          <a:custGeom>
            <a:avLst/>
            <a:gdLst>
              <a:gd name="connsiteX0" fmla="*/ 8929 w 228004"/>
              <a:gd name="connsiteY0" fmla="*/ 0 h 438150"/>
              <a:gd name="connsiteX1" fmla="*/ 228004 w 228004"/>
              <a:gd name="connsiteY1" fmla="*/ 219075 h 438150"/>
              <a:gd name="connsiteX2" fmla="*/ 8929 w 228004"/>
              <a:gd name="connsiteY2" fmla="*/ 438150 h 438150"/>
              <a:gd name="connsiteX3" fmla="*/ 0 w 228004"/>
              <a:gd name="connsiteY3" fmla="*/ 437250 h 438150"/>
              <a:gd name="connsiteX4" fmla="*/ 0 w 228004"/>
              <a:gd name="connsiteY4" fmla="*/ 9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04" h="438150">
                <a:moveTo>
                  <a:pt x="8929" y="0"/>
                </a:moveTo>
                <a:cubicBezTo>
                  <a:pt x="129921" y="0"/>
                  <a:pt x="228004" y="98083"/>
                  <a:pt x="228004" y="219075"/>
                </a:cubicBezTo>
                <a:cubicBezTo>
                  <a:pt x="228004" y="340067"/>
                  <a:pt x="129921" y="438150"/>
                  <a:pt x="8929" y="438150"/>
                </a:cubicBezTo>
                <a:lnTo>
                  <a:pt x="0" y="437250"/>
                </a:lnTo>
                <a:lnTo>
                  <a:pt x="0" y="900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FE495A58-C930-40DC-BA50-B574874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910288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Benefits </a:t>
            </a:r>
            <a:r>
              <a:rPr lang="en-US" sz="3200" b="1" i="0" dirty="0">
                <a:effectLst/>
              </a:rPr>
              <a:t>of </a:t>
            </a:r>
            <a:r>
              <a:rPr lang="en-US" sz="3200" b="0" i="0" dirty="0">
                <a:effectLst/>
              </a:rPr>
              <a:t>Appropriate </a:t>
            </a:r>
            <a:r>
              <a:rPr lang="en-US" sz="3200" dirty="0"/>
              <a:t>M</a:t>
            </a:r>
            <a:r>
              <a:rPr lang="en-US" sz="3200" b="0" i="0" dirty="0">
                <a:effectLst/>
              </a:rPr>
              <a:t>odels and Storage </a:t>
            </a:r>
            <a:r>
              <a:rPr lang="en-US" sz="3200" dirty="0"/>
              <a:t>E</a:t>
            </a:r>
            <a:r>
              <a:rPr lang="en-US" sz="3200" b="0" i="0" dirty="0">
                <a:effectLst/>
              </a:rPr>
              <a:t>nvironments to Big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175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169772-16EA-4E73-8B6A-89A4FF590568}"/>
              </a:ext>
            </a:extLst>
          </p:cNvPr>
          <p:cNvSpPr/>
          <p:nvPr/>
        </p:nvSpPr>
        <p:spPr>
          <a:xfrm>
            <a:off x="2" y="2395283"/>
            <a:ext cx="1828203" cy="3638550"/>
          </a:xfrm>
          <a:custGeom>
            <a:avLst/>
            <a:gdLst>
              <a:gd name="connsiteX0" fmla="*/ 8928 w 1828203"/>
              <a:gd name="connsiteY0" fmla="*/ 0 h 3638550"/>
              <a:gd name="connsiteX1" fmla="*/ 1828203 w 1828203"/>
              <a:gd name="connsiteY1" fmla="*/ 1819275 h 3638550"/>
              <a:gd name="connsiteX2" fmla="*/ 8928 w 1828203"/>
              <a:gd name="connsiteY2" fmla="*/ 3638550 h 3638550"/>
              <a:gd name="connsiteX3" fmla="*/ 0 w 1828203"/>
              <a:gd name="connsiteY3" fmla="*/ 3638099 h 3638550"/>
              <a:gd name="connsiteX4" fmla="*/ 0 w 1828203"/>
              <a:gd name="connsiteY4" fmla="*/ 451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203" h="3638550">
                <a:moveTo>
                  <a:pt x="8928" y="0"/>
                </a:moveTo>
                <a:cubicBezTo>
                  <a:pt x="1013686" y="0"/>
                  <a:pt x="1828203" y="814517"/>
                  <a:pt x="1828203" y="1819275"/>
                </a:cubicBezTo>
                <a:cubicBezTo>
                  <a:pt x="1828203" y="2824033"/>
                  <a:pt x="1013686" y="3638550"/>
                  <a:pt x="8928" y="3638550"/>
                </a:cubicBezTo>
                <a:lnTo>
                  <a:pt x="0" y="3638099"/>
                </a:lnTo>
                <a:lnTo>
                  <a:pt x="0" y="451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FCAF-FD67-419B-85DC-AB978E42A947}"/>
              </a:ext>
            </a:extLst>
          </p:cNvPr>
          <p:cNvSpPr txBox="1"/>
          <p:nvPr/>
        </p:nvSpPr>
        <p:spPr>
          <a:xfrm>
            <a:off x="1168271" y="2133673"/>
            <a:ext cx="228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A3E2-7637-4EA5-9535-777A1BF7F6D5}"/>
              </a:ext>
            </a:extLst>
          </p:cNvPr>
          <p:cNvSpPr txBox="1"/>
          <p:nvPr/>
        </p:nvSpPr>
        <p:spPr>
          <a:xfrm>
            <a:off x="1168271" y="577222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2A899-10EE-4808-9664-DDCE39E47044}"/>
              </a:ext>
            </a:extLst>
          </p:cNvPr>
          <p:cNvSpPr txBox="1"/>
          <p:nvPr/>
        </p:nvSpPr>
        <p:spPr>
          <a:xfrm>
            <a:off x="1916313" y="4571743"/>
            <a:ext cx="173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23E3B-54BA-4639-A234-DA4795308BBC}"/>
              </a:ext>
            </a:extLst>
          </p:cNvPr>
          <p:cNvSpPr txBox="1"/>
          <p:nvPr/>
        </p:nvSpPr>
        <p:spPr>
          <a:xfrm>
            <a:off x="1916313" y="3371264"/>
            <a:ext cx="153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74813-CF84-426F-AD9C-FAFBA1156636}"/>
              </a:ext>
            </a:extLst>
          </p:cNvPr>
          <p:cNvGrpSpPr/>
          <p:nvPr/>
        </p:nvGrpSpPr>
        <p:grpSpPr>
          <a:xfrm rot="8496478">
            <a:off x="-144463" y="2334853"/>
            <a:ext cx="238126" cy="3759411"/>
            <a:chOff x="-144463" y="2395283"/>
            <a:chExt cx="238126" cy="3759411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5C70C40-83DD-40AF-A653-AD33EFA9309A}"/>
                </a:ext>
              </a:extLst>
            </p:cNvPr>
            <p:cNvSpPr/>
            <p:nvPr/>
          </p:nvSpPr>
          <p:spPr>
            <a:xfrm>
              <a:off x="-144462" y="2395283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4429B4B-8FF8-45A6-9598-0AED4B59AF3B}"/>
                </a:ext>
              </a:extLst>
            </p:cNvPr>
            <p:cNvSpPr/>
            <p:nvPr/>
          </p:nvSpPr>
          <p:spPr>
            <a:xfrm rot="10800000">
              <a:off x="-144463" y="4279460"/>
              <a:ext cx="238125" cy="1875234"/>
            </a:xfrm>
            <a:prstGeom prst="triangl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32FF3A-5A33-4C71-9A7C-60AB6A6FD466}"/>
              </a:ext>
            </a:extLst>
          </p:cNvPr>
          <p:cNvSpPr/>
          <p:nvPr/>
        </p:nvSpPr>
        <p:spPr>
          <a:xfrm>
            <a:off x="-40428" y="3973576"/>
            <a:ext cx="250804" cy="481965"/>
          </a:xfrm>
          <a:custGeom>
            <a:avLst/>
            <a:gdLst>
              <a:gd name="connsiteX0" fmla="*/ 8929 w 228004"/>
              <a:gd name="connsiteY0" fmla="*/ 0 h 438150"/>
              <a:gd name="connsiteX1" fmla="*/ 228004 w 228004"/>
              <a:gd name="connsiteY1" fmla="*/ 219075 h 438150"/>
              <a:gd name="connsiteX2" fmla="*/ 8929 w 228004"/>
              <a:gd name="connsiteY2" fmla="*/ 438150 h 438150"/>
              <a:gd name="connsiteX3" fmla="*/ 0 w 228004"/>
              <a:gd name="connsiteY3" fmla="*/ 437250 h 438150"/>
              <a:gd name="connsiteX4" fmla="*/ 0 w 228004"/>
              <a:gd name="connsiteY4" fmla="*/ 9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04" h="438150">
                <a:moveTo>
                  <a:pt x="8929" y="0"/>
                </a:moveTo>
                <a:cubicBezTo>
                  <a:pt x="129921" y="0"/>
                  <a:pt x="228004" y="98083"/>
                  <a:pt x="228004" y="219075"/>
                </a:cubicBezTo>
                <a:cubicBezTo>
                  <a:pt x="228004" y="340067"/>
                  <a:pt x="129921" y="438150"/>
                  <a:pt x="8929" y="438150"/>
                </a:cubicBezTo>
                <a:lnTo>
                  <a:pt x="0" y="437250"/>
                </a:lnTo>
                <a:lnTo>
                  <a:pt x="0" y="900"/>
                </a:lnTo>
                <a:close/>
              </a:path>
            </a:pathLst>
          </a:cu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7E7FD16D-FD37-41C5-9888-FAB288E1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910288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Benefits </a:t>
            </a:r>
            <a:r>
              <a:rPr lang="en-US" sz="3200" b="1" i="0" dirty="0">
                <a:effectLst/>
              </a:rPr>
              <a:t>of </a:t>
            </a:r>
            <a:r>
              <a:rPr lang="en-US" sz="3200" b="0" i="0" dirty="0">
                <a:effectLst/>
              </a:rPr>
              <a:t>Appropriate </a:t>
            </a:r>
            <a:r>
              <a:rPr lang="en-US" sz="3200" dirty="0"/>
              <a:t>M</a:t>
            </a:r>
            <a:r>
              <a:rPr lang="en-US" sz="3200" b="0" i="0" dirty="0">
                <a:effectLst/>
              </a:rPr>
              <a:t>odels and Storage </a:t>
            </a:r>
            <a:r>
              <a:rPr lang="en-US" sz="3200" dirty="0"/>
              <a:t>E</a:t>
            </a:r>
            <a:r>
              <a:rPr lang="en-US" sz="3200" b="0" i="0" dirty="0">
                <a:effectLst/>
              </a:rPr>
              <a:t>nvironments to Big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215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A68084-299F-49A9-B933-ABEA606F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Therefore, it is without question that a big data system requires high-quality data modeling methods for organizing and storing data, allowing us to reach the optimal balance of performance, cost, efficiency, and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32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rgbClr val="0E0618"/>
                </a:solidFill>
                <a:effectLst/>
              </a:rPr>
              <a:t>Don't try to impose traditional modeling  techniques on big data.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Design a system, not a schema.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big data modeling tools.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 Focus on data that is core to your business.</a:t>
            </a:r>
          </a:p>
          <a:p>
            <a:pPr algn="just"/>
            <a:r>
              <a:rPr lang="en-IN" i="0" dirty="0">
                <a:solidFill>
                  <a:schemeClr val="bg1">
                    <a:lumMod val="65000"/>
                  </a:schemeClr>
                </a:solidFill>
                <a:effectLst/>
              </a:rPr>
              <a:t> Deliver quality data.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key inroads into the data.</a:t>
            </a:r>
          </a:p>
          <a:p>
            <a:pPr algn="just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0D74F-D310-4BAD-98B7-820E9B43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0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Don't try to impose traditional modeling  techniques on big data</a:t>
            </a:r>
          </a:p>
          <a:p>
            <a:pPr algn="just"/>
            <a:r>
              <a:rPr lang="en-US" i="0" dirty="0">
                <a:solidFill>
                  <a:srgbClr val="0E0618"/>
                </a:solidFill>
                <a:effectLst/>
              </a:rPr>
              <a:t>Design a system, not a schema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big data modeling tools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 Focus on data that is core to your business</a:t>
            </a:r>
          </a:p>
          <a:p>
            <a:pPr algn="just"/>
            <a:r>
              <a:rPr lang="en-IN" i="0" dirty="0">
                <a:solidFill>
                  <a:schemeClr val="bg1">
                    <a:lumMod val="65000"/>
                  </a:schemeClr>
                </a:solidFill>
                <a:effectLst/>
              </a:rPr>
              <a:t> Deliver quality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key inroads into the data</a:t>
            </a:r>
          </a:p>
          <a:p>
            <a:pPr algn="just"/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553FC19-3F46-4D45-BDA0-1A46FAC0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0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Don't try to impose traditional modeling  techniques on big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Design a system, not a schema</a:t>
            </a:r>
          </a:p>
          <a:p>
            <a:pPr algn="just"/>
            <a:r>
              <a:rPr lang="en-US" i="0" dirty="0">
                <a:solidFill>
                  <a:srgbClr val="0E0618"/>
                </a:solidFill>
                <a:effectLst/>
              </a:rPr>
              <a:t>Look for big data modeling tools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Focus on data that is core to your business</a:t>
            </a:r>
          </a:p>
          <a:p>
            <a:pPr algn="just"/>
            <a:r>
              <a:rPr lang="en-IN" i="0" dirty="0">
                <a:solidFill>
                  <a:schemeClr val="bg1">
                    <a:lumMod val="65000"/>
                  </a:schemeClr>
                </a:solidFill>
                <a:effectLst/>
              </a:rPr>
              <a:t> Deliver quality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key inroads into the data</a:t>
            </a:r>
          </a:p>
          <a:p>
            <a:pPr algn="just"/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D68EA8A-EF2A-4714-A067-EADEB52B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0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Don't try to impose traditional modeling  techniques on big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Design a system, not a schema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big data modeling tools</a:t>
            </a:r>
          </a:p>
          <a:p>
            <a:pPr algn="just"/>
            <a:r>
              <a:rPr lang="en-US" i="0" dirty="0">
                <a:solidFill>
                  <a:srgbClr val="0E0618"/>
                </a:solidFill>
                <a:effectLst/>
              </a:rPr>
              <a:t> Focus on data that is core to your business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 Deliver quality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key inroads into the data</a:t>
            </a:r>
          </a:p>
          <a:p>
            <a:pPr algn="just"/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D8BD570-BB7E-4EC9-A9CF-B391C15D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10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Don't try to impose traditional modeling  techniques on big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Design a system, not a schema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big data modeling tools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 Focus on data that is core to your business</a:t>
            </a:r>
          </a:p>
          <a:p>
            <a:pPr algn="just"/>
            <a:r>
              <a:rPr lang="en-IN" i="0" dirty="0">
                <a:solidFill>
                  <a:srgbClr val="0E0618"/>
                </a:solidFill>
                <a:effectLst/>
              </a:rPr>
              <a:t> Deliver quality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key inroads into the data</a:t>
            </a:r>
          </a:p>
          <a:p>
            <a:pPr algn="just"/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44420D4-277C-4BB1-8531-60BBF9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6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E08BE-4623-45F1-A6A9-E4858C1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Don't try to impose traditional modeling  techniques on big data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Design a system, not a schema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Look for big data modeling tools</a:t>
            </a:r>
          </a:p>
          <a:p>
            <a:pPr algn="just"/>
            <a:r>
              <a:rPr lang="en-US" i="0" dirty="0">
                <a:solidFill>
                  <a:schemeClr val="bg1">
                    <a:lumMod val="65000"/>
                  </a:schemeClr>
                </a:solidFill>
                <a:effectLst/>
              </a:rPr>
              <a:t> Focus on data that is core to your business</a:t>
            </a:r>
          </a:p>
          <a:p>
            <a:pPr algn="just"/>
            <a:r>
              <a:rPr lang="en-IN" i="0" dirty="0">
                <a:solidFill>
                  <a:schemeClr val="bg1">
                    <a:lumMod val="65000"/>
                  </a:schemeClr>
                </a:solidFill>
                <a:effectLst/>
              </a:rPr>
              <a:t> Deliver quality data</a:t>
            </a:r>
          </a:p>
          <a:p>
            <a:pPr algn="just"/>
            <a:r>
              <a:rPr lang="en-US" i="0" dirty="0">
                <a:solidFill>
                  <a:srgbClr val="0E0618"/>
                </a:solidFill>
                <a:effectLst/>
              </a:rPr>
              <a:t>Look for key inroads into the data</a:t>
            </a:r>
          </a:p>
          <a:p>
            <a:pPr algn="just"/>
            <a:endParaRPr lang="en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C82F229-308B-4AD4-BAF5-731C394A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i="0" dirty="0">
                <a:effectLst/>
              </a:rPr>
              <a:t>ips for Creating Effective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Big </a:t>
            </a:r>
            <a:r>
              <a:rPr lang="en-US" dirty="0"/>
              <a:t>D</a:t>
            </a:r>
            <a:r>
              <a:rPr lang="en-US" i="0" dirty="0">
                <a:effectLst/>
              </a:rPr>
              <a:t>ata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0825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dirty="0"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5AAFD-698C-42D0-AF96-0455500D6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0" r="-54"/>
          <a:stretch/>
        </p:blipFill>
        <p:spPr>
          <a:xfrm>
            <a:off x="457200" y="1946899"/>
            <a:ext cx="3246030" cy="3487858"/>
          </a:xfrm>
          <a:prstGeom prst="rect">
            <a:avLst/>
          </a:prstGeo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EB29D7-5460-4F1D-AD30-A319BAF7F994}"/>
              </a:ext>
            </a:extLst>
          </p:cNvPr>
          <p:cNvSpPr/>
          <p:nvPr/>
        </p:nvSpPr>
        <p:spPr>
          <a:xfrm>
            <a:off x="1445309" y="5617021"/>
            <a:ext cx="1275907" cy="563525"/>
          </a:xfrm>
          <a:prstGeom prst="rect">
            <a:avLst/>
          </a:prstGeom>
          <a:solidFill>
            <a:srgbClr val="44525A"/>
          </a:solidFill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400">
                <a:latin charset="0" panose="020B0502040204020203" pitchFamily="34" typeface="Bahnschrift"/>
              </a:rPr>
              <a:t>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F770-9B82-49DE-A91D-194514A9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034" y="1955399"/>
            <a:ext cx="4363693" cy="3479357"/>
          </a:xfrm>
          <a:prstGeom prst="rect">
            <a:avLst/>
          </a:prstGeo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8ADBC5-7B59-471D-8B98-E10CCB2FA4DB}"/>
              </a:ext>
            </a:extLst>
          </p:cNvPr>
          <p:cNvSpPr/>
          <p:nvPr/>
        </p:nvSpPr>
        <p:spPr>
          <a:xfrm>
            <a:off x="5874926" y="5617021"/>
            <a:ext cx="1275907" cy="563525"/>
          </a:xfrm>
          <a:prstGeom prst="rect">
            <a:avLst/>
          </a:prstGeom>
          <a:solidFill>
            <a:srgbClr val="44525A"/>
          </a:solidFill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IN" sz="2400">
                <a:latin charset="0" panose="020B0502040204020203" pitchFamily="34" typeface="Bahnschrift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22983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79818-0706-4A7A-A1FB-D47C930C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is a data store which is designed for a particular department of an organization, or data mart is a subset of Datawarehouse that is usually oriented to a specific purpose.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A45B9-4D47-4B35-96B0-FCB388AA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Mart</a:t>
            </a:r>
          </a:p>
        </p:txBody>
      </p:sp>
    </p:spTree>
    <p:extLst>
      <p:ext uri="{BB962C8B-B14F-4D97-AF65-F5344CB8AC3E}">
        <p14:creationId xmlns:p14="http://schemas.microsoft.com/office/powerpoint/2010/main" val="393037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7C324-998E-4623-9B7A-6A9DD455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758" y="1985590"/>
            <a:ext cx="8168483" cy="4095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B40359-DE34-4E84-907E-B2F081C1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8566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A2212-DD42-447B-BDBB-F51ABA65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95488"/>
            <a:ext cx="8386537" cy="5004884"/>
          </a:xfrm>
        </p:spPr>
        <p:txBody>
          <a:bodyPr/>
          <a:lstStyle/>
          <a:p>
            <a:pPr algn="just"/>
            <a:r>
              <a:rPr lang="en-IN" dirty="0"/>
              <a:t>Easy access of frequent data.</a:t>
            </a:r>
          </a:p>
          <a:p>
            <a:pPr algn="just"/>
            <a:r>
              <a:rPr lang="en-IN" dirty="0"/>
              <a:t>Improved end user response time.</a:t>
            </a:r>
          </a:p>
          <a:p>
            <a:pPr algn="just"/>
            <a:r>
              <a:rPr lang="en-IN" dirty="0"/>
              <a:t>Easy creation of data marts.</a:t>
            </a:r>
          </a:p>
          <a:p>
            <a:pPr algn="just"/>
            <a:r>
              <a:rPr lang="en-IN" dirty="0"/>
              <a:t>Less cost in building the data mart.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84341-D763-4C38-85C2-A26FA064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for Using Data Mart</a:t>
            </a:r>
          </a:p>
        </p:txBody>
      </p:sp>
    </p:spTree>
    <p:extLst>
      <p:ext uri="{BB962C8B-B14F-4D97-AF65-F5344CB8AC3E}">
        <p14:creationId xmlns:p14="http://schemas.microsoft.com/office/powerpoint/2010/main" val="286795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C608CD-3365-4795-A8CD-F1B0A11A7BA6}"/>
              </a:ext>
            </a:extLst>
          </p:cNvPr>
          <p:cNvSpPr/>
          <p:nvPr/>
        </p:nvSpPr>
        <p:spPr>
          <a:xfrm>
            <a:off x="0" y="0"/>
            <a:ext cx="9144000" cy="1470922"/>
          </a:xfrm>
          <a:prstGeom prst="rect">
            <a:avLst/>
          </a:prstGeom>
          <a:solidFill>
            <a:srgbClr val="445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Different Types of Data Mart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4C0B53-C3EB-46DF-BF70-FB428520B103}"/>
              </a:ext>
            </a:extLst>
          </p:cNvPr>
          <p:cNvSpPr/>
          <p:nvPr/>
        </p:nvSpPr>
        <p:spPr>
          <a:xfrm>
            <a:off x="265471" y="1878520"/>
            <a:ext cx="3510116" cy="1174943"/>
          </a:xfrm>
          <a:prstGeom prst="roundRect">
            <a:avLst>
              <a:gd name="adj" fmla="val 8560"/>
            </a:avLst>
          </a:prstGeom>
          <a:solidFill>
            <a:srgbClr val="4452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Dependent Data Mart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147B4-9D61-4F7E-9A43-54701B6E8465}"/>
              </a:ext>
            </a:extLst>
          </p:cNvPr>
          <p:cNvSpPr/>
          <p:nvPr/>
        </p:nvSpPr>
        <p:spPr>
          <a:xfrm>
            <a:off x="2839065" y="3664860"/>
            <a:ext cx="3510116" cy="1174943"/>
          </a:xfrm>
          <a:prstGeom prst="roundRect">
            <a:avLst>
              <a:gd name="adj" fmla="val 8560"/>
            </a:avLst>
          </a:prstGeom>
          <a:solidFill>
            <a:srgbClr val="4452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Independent Data Mart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9333E8-8DD5-4AF9-969E-CF8CBF49AEDF}"/>
              </a:ext>
            </a:extLst>
          </p:cNvPr>
          <p:cNvSpPr/>
          <p:nvPr/>
        </p:nvSpPr>
        <p:spPr>
          <a:xfrm>
            <a:off x="5412659" y="5451200"/>
            <a:ext cx="3510116" cy="1174943"/>
          </a:xfrm>
          <a:prstGeom prst="roundRect">
            <a:avLst>
              <a:gd name="adj" fmla="val 8560"/>
            </a:avLst>
          </a:prstGeom>
          <a:solidFill>
            <a:srgbClr val="4452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Hybrid Data</a:t>
            </a:r>
            <a:br>
              <a:rPr lang="en-US" sz="3200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Mart</a:t>
            </a:r>
          </a:p>
        </p:txBody>
      </p:sp>
    </p:spTree>
    <p:extLst>
      <p:ext uri="{BB962C8B-B14F-4D97-AF65-F5344CB8AC3E}">
        <p14:creationId xmlns:p14="http://schemas.microsoft.com/office/powerpoint/2010/main" val="313041049"/>
      </p:ext>
    </p:extLst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3404A-08AD-4BF1-AA7E-EDC7538178C7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Dependent Data Mart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E3F13-4EDB-406F-92A0-136E75AAE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" r="111"/>
          <a:stretch/>
        </p:blipFill>
        <p:spPr>
          <a:xfrm>
            <a:off x="5773247" y="1233443"/>
            <a:ext cx="3168502" cy="541592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338360" y="1701067"/>
            <a:ext cx="4886781" cy="34558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IN" sz="2600">
                <a:latin charset="0" panose="020B0502040204020203" pitchFamily="34" typeface="Bahnschrift"/>
              </a:rPr>
              <a:t>In this the data mart is built by drawing data from central data warehouse that already exists.</a:t>
            </a:r>
          </a:p>
        </p:txBody>
      </p:sp>
    </p:spTree>
    <p:extLst>
      <p:ext uri="{BB962C8B-B14F-4D97-AF65-F5344CB8AC3E}">
        <p14:creationId xmlns:p14="http://schemas.microsoft.com/office/powerpoint/2010/main" val="4153464082"/>
      </p:ext>
    </p:extLst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BE3F13-4EDB-406F-92A0-136E75AAE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" r="111"/>
          <a:stretch/>
        </p:blipFill>
        <p:spPr>
          <a:xfrm>
            <a:off x="5773247" y="1233443"/>
            <a:ext cx="3168502" cy="541592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202251" y="1493964"/>
            <a:ext cx="4841300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 It is one of the data mart example which offers the benefit of centralization.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DBD5DB-3696-445E-98E5-0CE741800329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Dependent Data Mart</a:t>
            </a:r>
          </a:p>
        </p:txBody>
      </p:sp>
    </p:spTree>
    <p:extLst>
      <p:ext uri="{BB962C8B-B14F-4D97-AF65-F5344CB8AC3E}">
        <p14:creationId xmlns:p14="http://schemas.microsoft.com/office/powerpoint/2010/main" val="2236927535"/>
      </p:ext>
    </p:extLst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BE3F13-4EDB-406F-92A0-136E75AAE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" r="111"/>
          <a:stretch/>
        </p:blipFill>
        <p:spPr>
          <a:xfrm>
            <a:off x="5773247" y="1233443"/>
            <a:ext cx="3168502" cy="541592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361101" y="1493964"/>
            <a:ext cx="4841300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If you need to develop one or more physical data marts, then you need to configure them as dependent data marts.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114CC-5C18-47FB-BBAD-501BE2BA5A23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Dependent Data Mart</a:t>
            </a:r>
          </a:p>
        </p:txBody>
      </p:sp>
    </p:spTree>
    <p:extLst>
      <p:ext uri="{BB962C8B-B14F-4D97-AF65-F5344CB8AC3E}">
        <p14:creationId xmlns:p14="http://schemas.microsoft.com/office/powerpoint/2010/main" val="295979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335672" y="1482214"/>
            <a:ext cx="8472656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Dependent data mart can be built in two different ways: -</a:t>
            </a:r>
          </a:p>
          <a:p>
            <a:pPr marL="971550" lvl="1" indent="-514350" algn="just">
              <a:lnSpc>
                <a:spcPct val="170000"/>
              </a:lnSpc>
              <a:buFont typeface="+mj-lt"/>
              <a:buAutoNum type="alphaLcPeriod"/>
            </a:pP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" panose="020B0502040204020203" pitchFamily="34" charset="0"/>
              </a:rPr>
              <a:t>Either where a user can access both the data mart and data warehouse, depending on need, or where access is limited only to the data mart</a:t>
            </a:r>
            <a:endParaRPr lang="en-IN" sz="2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10D961-E2D6-455E-9A5C-660F170926C3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name="adj" fmla="val 8560"/>
            </a:avLst>
          </a:prstGeom>
          <a:solidFill>
            <a:srgbClr val="4452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Dependent Data Mart</a:t>
            </a:r>
          </a:p>
        </p:txBody>
      </p:sp>
    </p:spTree>
    <p:extLst>
      <p:ext uri="{BB962C8B-B14F-4D97-AF65-F5344CB8AC3E}">
        <p14:creationId xmlns:p14="http://schemas.microsoft.com/office/powerpoint/2010/main" val="196114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335672" y="1482214"/>
            <a:ext cx="8472656" cy="4983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Dependent data mart can be built in two different ways: -</a:t>
            </a:r>
          </a:p>
          <a:p>
            <a:pPr marL="971550" lvl="1" indent="-514350" algn="just">
              <a:lnSpc>
                <a:spcPct val="170000"/>
              </a:lnSpc>
              <a:buFont typeface="+mj-lt"/>
              <a:buAutoNum type="alphaLcPeriod" startAt="2"/>
            </a:pP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" panose="020B0502040204020203" pitchFamily="34" charset="0"/>
              </a:rPr>
              <a:t>The second approach is not optimal as it produces sometimes referred to as a data junkyard. In the data junkyard, all data begins with a common source, but they are scrapped, and mostly junked.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50135-5C56-4088-8EE5-C54697E2143B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name="adj" fmla="val 8560"/>
            </a:avLst>
          </a:prstGeom>
          <a:solidFill>
            <a:srgbClr val="4452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Dependent Data Mart</a:t>
            </a:r>
          </a:p>
        </p:txBody>
      </p:sp>
    </p:spTree>
    <p:extLst>
      <p:ext uri="{BB962C8B-B14F-4D97-AF65-F5344CB8AC3E}">
        <p14:creationId xmlns:p14="http://schemas.microsoft.com/office/powerpoint/2010/main" val="7499985"/>
      </p:ext>
    </p:extLst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149330" y="1493964"/>
            <a:ext cx="5203719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In this, the data mart is built by drawing from operational or external sources of data or both.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A11A0-D0A0-45ED-B46C-E2873FAE4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0" r="138"/>
          <a:stretch/>
        </p:blipFill>
        <p:spPr>
          <a:xfrm>
            <a:off x="5674016" y="1247482"/>
            <a:ext cx="3320654" cy="50390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EDECBE-7F29-4C19-9EE0-7B954E1402CF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Independent Data Mart</a:t>
            </a:r>
          </a:p>
        </p:txBody>
      </p:sp>
    </p:spTree>
    <p:extLst>
      <p:ext uri="{BB962C8B-B14F-4D97-AF65-F5344CB8AC3E}">
        <p14:creationId xmlns:p14="http://schemas.microsoft.com/office/powerpoint/2010/main" val="83478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B29D7-5460-4F1D-AD30-A319BAF7F994}"/>
              </a:ext>
            </a:extLst>
          </p:cNvPr>
          <p:cNvSpPr/>
          <p:nvPr/>
        </p:nvSpPr>
        <p:spPr>
          <a:xfrm>
            <a:off x="3774557" y="5863469"/>
            <a:ext cx="1275907" cy="563525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YAML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F76CF-ADB4-4EA7-88B0-6890E2B0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/>
          <a:stretch/>
        </p:blipFill>
        <p:spPr>
          <a:xfrm>
            <a:off x="2083980" y="1568541"/>
            <a:ext cx="4657060" cy="40027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401541"/>
      </p:ext>
    </p:extLst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149331" y="1493964"/>
            <a:ext cx="4447446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A hybrid data mart combines input from sources apart from Data warehouse.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015FE-9C71-4991-B921-2E9BBA88E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3" r="61"/>
          <a:stretch/>
        </p:blipFill>
        <p:spPr>
          <a:xfrm>
            <a:off x="4596777" y="1493964"/>
            <a:ext cx="4397892" cy="46038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7084C-C0E7-441B-A251-AC8E89F22DCF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Hybrid Data Mart</a:t>
            </a:r>
          </a:p>
        </p:txBody>
      </p:sp>
    </p:spTree>
    <p:extLst>
      <p:ext uri="{BB962C8B-B14F-4D97-AF65-F5344CB8AC3E}">
        <p14:creationId xmlns:p14="http://schemas.microsoft.com/office/powerpoint/2010/main" val="1051185461"/>
      </p:ext>
    </p:extLst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9015FE-9C71-4991-B921-2E9BBA88E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3" r="61"/>
          <a:stretch/>
        </p:blipFill>
        <p:spPr>
          <a:xfrm>
            <a:off x="4672977" y="1493964"/>
            <a:ext cx="4397892" cy="4603898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419670" y="1016854"/>
            <a:ext cx="4724161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It also requires least data cleansing effort.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85AF17-4A74-4F7C-BC2F-81A650E20718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Hybrid Data Mart</a:t>
            </a:r>
          </a:p>
        </p:txBody>
      </p:sp>
    </p:spTree>
    <p:extLst>
      <p:ext uri="{BB962C8B-B14F-4D97-AF65-F5344CB8AC3E}">
        <p14:creationId xmlns:p14="http://schemas.microsoft.com/office/powerpoint/2010/main" val="3183467316"/>
      </p:ext>
    </p:extLst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9015FE-9C71-4991-B921-2E9BBA88E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3" r="61"/>
          <a:stretch/>
        </p:blipFill>
        <p:spPr>
          <a:xfrm>
            <a:off x="4672977" y="1493964"/>
            <a:ext cx="4397892" cy="4603898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C35C414-34C1-4D71-9C9E-56CFC6F3F262}"/>
              </a:ext>
            </a:extLst>
          </p:cNvPr>
          <p:cNvSpPr txBox="1">
            <a:spLocks/>
          </p:cNvSpPr>
          <p:nvPr/>
        </p:nvSpPr>
        <p:spPr>
          <a:xfrm>
            <a:off x="232787" y="1974797"/>
            <a:ext cx="4724161" cy="41230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lnSpc>
                <a:spcPct val="150000"/>
              </a:lnSpc>
              <a:buNone/>
            </a:pPr>
            <a:r>
              <a:rPr dirty="0" lang="en-US" sz="2600">
                <a:latin charset="0" panose="020B0502040204020203" pitchFamily="34" typeface="Bahnschrift"/>
              </a:rPr>
              <a:t>Hybrid Data mart also supports large storage structures, and it is best suited for flexible for smaller data-centric applications.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964F28-915C-4B11-8A1C-E08D6E0E323C}"/>
              </a:ext>
            </a:extLst>
          </p:cNvPr>
          <p:cNvSpPr/>
          <p:nvPr/>
        </p:nvSpPr>
        <p:spPr>
          <a:xfrm>
            <a:off x="564656" y="517935"/>
            <a:ext cx="4434190" cy="729547"/>
          </a:xfrm>
          <a:prstGeom prst="roundRect">
            <a:avLst>
              <a:gd fmla="val 8560" name="adj"/>
            </a:avLst>
          </a:prstGeom>
          <a:solidFill>
            <a:srgbClr val="44525A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h="38100"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3200">
                <a:latin charset="0" panose="020B0502040204020203" pitchFamily="34" typeface="Bahnschrift SemiBold"/>
              </a:rPr>
              <a:t>Hybrid Data Mart</a:t>
            </a:r>
          </a:p>
        </p:txBody>
      </p:sp>
    </p:spTree>
    <p:extLst>
      <p:ext uri="{BB962C8B-B14F-4D97-AF65-F5344CB8AC3E}">
        <p14:creationId xmlns:p14="http://schemas.microsoft.com/office/powerpoint/2010/main" val="230222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6A270-CAD9-4CA7-9A53-D934980D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8488"/>
            <a:ext cx="8386537" cy="5004884"/>
          </a:xfrm>
        </p:spPr>
        <p:txBody>
          <a:bodyPr/>
          <a:lstStyle/>
          <a:p>
            <a:r>
              <a:rPr lang="en-IN" dirty="0"/>
              <a:t>Simpler, more focused &amp; flexible.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Low cost for both h/w and s/w.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Faster and cheaper to build.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Stores data closer that enhances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B64A4E-D7DB-4B8D-8695-F177252A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13769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6A270-CAD9-4CA7-9A53-D934980D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8488"/>
            <a:ext cx="8386537" cy="5004884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Simpler, more focused &amp; flexible.</a:t>
            </a:r>
          </a:p>
          <a:p>
            <a:r>
              <a:rPr lang="en-IN" dirty="0"/>
              <a:t>Low cost for both h/w and s/w.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Faster and cheaper to build.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Stores data closer that enhances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B64A4E-D7DB-4B8D-8695-F177252A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1524781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6A270-CAD9-4CA7-9A53-D934980D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8488"/>
            <a:ext cx="8386537" cy="5004884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Simpler, more focused &amp; flexible.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Low cost for both h/w and s/w.</a:t>
            </a:r>
          </a:p>
          <a:p>
            <a:r>
              <a:rPr lang="en-IN" dirty="0"/>
              <a:t>Faster and cheaper to build.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Stores data closer that enhances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B64A4E-D7DB-4B8D-8695-F177252A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764526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6A270-CAD9-4CA7-9A53-D934980D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8488"/>
            <a:ext cx="8386537" cy="5004884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Simpler, more focused &amp; flexible.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Low cost for both h/w and s/w.</a:t>
            </a: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Faster and cheaper to build.</a:t>
            </a:r>
          </a:p>
          <a:p>
            <a:pPr algn="just"/>
            <a:r>
              <a:rPr lang="en-IN" dirty="0"/>
              <a:t>Stores data closer that enhances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B64A4E-D7DB-4B8D-8695-F177252A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363233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Many a times enterprises create too many disparate and unrelated data marts without much benefit. It can become a big hurdle to maintain.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Mart cannot provide company-wide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as their data set is limited.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3849118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Many a times enterprises create too many disparate and unrelated data marts without much benefit. It can become a big hurdle to maintain.</a:t>
            </a:r>
          </a:p>
          <a:p>
            <a:pPr algn="just"/>
            <a:r>
              <a:rPr lang="en-US" sz="3000" dirty="0"/>
              <a:t>Data Mart cannot provide company-wide </a:t>
            </a:r>
            <a:r>
              <a:rPr lang="en-US" sz="3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sz="3000" dirty="0"/>
              <a:t> as their data set is limited.</a:t>
            </a:r>
          </a:p>
          <a:p>
            <a:pPr algn="just">
              <a:lnSpc>
                <a:spcPct val="160000"/>
              </a:lnSpc>
            </a:pPr>
            <a:r>
              <a:rPr lang="en-IN" sz="3000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255501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Many a times enterprises create too many disparate and unrelated data marts without much benefit. It can become a big hurdle to maintain.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Mart cannot provide company-wide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as their data set is limited.</a:t>
            </a:r>
          </a:p>
          <a:p>
            <a:pPr algn="just">
              <a:lnSpc>
                <a:spcPct val="160000"/>
              </a:lnSpc>
            </a:pPr>
            <a:r>
              <a:rPr lang="en-IN" dirty="0"/>
              <a:t>Unorganized development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254180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5ED7A-3F4B-4E4E-A246-CE3867BF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" y="2250999"/>
            <a:ext cx="3952352" cy="2868797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DB01F4-CC29-44FB-BF8B-1B721969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F2E6-02C0-4EC8-B2E6-7A04EE91FA87}"/>
              </a:ext>
            </a:extLst>
          </p:cNvPr>
          <p:cNvSpPr/>
          <p:nvPr/>
        </p:nvSpPr>
        <p:spPr>
          <a:xfrm>
            <a:off x="1562281" y="5382151"/>
            <a:ext cx="1275907" cy="563525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XSD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8EAE0-7FB1-47A1-AB5D-3262DE77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36" y="2250999"/>
            <a:ext cx="4182405" cy="2868797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37C4C5-A76E-4AEE-B173-5447721E6D5C}"/>
              </a:ext>
            </a:extLst>
          </p:cNvPr>
          <p:cNvSpPr/>
          <p:nvPr/>
        </p:nvSpPr>
        <p:spPr>
          <a:xfrm>
            <a:off x="5830726" y="5294524"/>
            <a:ext cx="1998921" cy="738781"/>
          </a:xfrm>
          <a:prstGeom prst="rect">
            <a:avLst/>
          </a:prstGeom>
          <a:solidFill>
            <a:srgbClr val="44525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0000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80000"/>
              </a:lnSpc>
            </a:pPr>
            <a:r>
              <a:rPr lang="en-IN" sz="5100" dirty="0"/>
              <a:t>Increase in </a:t>
            </a:r>
            <a:r>
              <a:rPr lang="en-IN" sz="5100" dirty="0" err="1"/>
              <a:t>datamart</a:t>
            </a:r>
            <a:r>
              <a:rPr lang="en-IN" sz="5100" dirty="0"/>
              <a:t> size leads to problems such as performance degradation, data inconsistency.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Big hurdle to maintain.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 Data set is limited.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3939513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pPr algn="just">
              <a:lnSpc>
                <a:spcPct val="180000"/>
              </a:lnSpc>
            </a:pPr>
            <a:r>
              <a:rPr lang="en-IN" sz="5100" dirty="0"/>
              <a:t>Big hurdle to maintain.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 Data set is limited.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3901774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Big hurdle to maintain.</a:t>
            </a:r>
          </a:p>
          <a:p>
            <a:pPr algn="just">
              <a:lnSpc>
                <a:spcPct val="180000"/>
              </a:lnSpc>
            </a:pPr>
            <a:r>
              <a:rPr lang="en-IN" sz="5100" dirty="0"/>
              <a:t>Data set is limited.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2713615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Big hurdle to maintain.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 Data set is limited.</a:t>
            </a:r>
          </a:p>
          <a:p>
            <a:pPr algn="just">
              <a:lnSpc>
                <a:spcPct val="180000"/>
              </a:lnSpc>
            </a:pPr>
            <a:r>
              <a:rPr lang="en-IN" sz="5100" dirty="0"/>
              <a:t>Unorganized development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413071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FB32C0-49DB-4C1C-9E86-B3F3C65F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Increase in </a:t>
            </a:r>
            <a:r>
              <a:rPr lang="en-IN" sz="4700" dirty="0" err="1">
                <a:solidFill>
                  <a:schemeClr val="bg1">
                    <a:lumMod val="65000"/>
                  </a:schemeClr>
                </a:solidFill>
              </a:rPr>
              <a:t>datamart</a:t>
            </a: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 size leads to problems such as performance degradation, data inconsistency.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Big hurdle to maintain.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 Data set is limited.</a:t>
            </a:r>
          </a:p>
          <a:p>
            <a:pPr algn="just">
              <a:lnSpc>
                <a:spcPct val="170000"/>
              </a:lnSpc>
            </a:pPr>
            <a:r>
              <a:rPr lang="en-IN" sz="4700" dirty="0">
                <a:solidFill>
                  <a:schemeClr val="bg1">
                    <a:lumMod val="65000"/>
                  </a:schemeClr>
                </a:solidFill>
              </a:rPr>
              <a:t>Unorganized development</a:t>
            </a:r>
          </a:p>
          <a:p>
            <a:pPr algn="just">
              <a:lnSpc>
                <a:spcPct val="180000"/>
              </a:lnSpc>
            </a:pPr>
            <a:r>
              <a:rPr lang="en-IN" sz="5100" dirty="0"/>
              <a:t>Increase in </a:t>
            </a:r>
            <a:r>
              <a:rPr lang="en-IN" sz="5100" dirty="0" err="1"/>
              <a:t>datamart</a:t>
            </a:r>
            <a:r>
              <a:rPr lang="en-IN" sz="5100" dirty="0"/>
              <a:t> size leads to problems such as performance degradation, data inconsistency.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6E36A-3B30-4F56-AF51-4B6E5BB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10792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406CE0-69EA-4071-ACF2-7A946981B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53734"/>
              </p:ext>
            </p:extLst>
          </p:nvPr>
        </p:nvGraphicFramePr>
        <p:xfrm>
          <a:off x="378731" y="1868931"/>
          <a:ext cx="8386538" cy="451605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{793D81CF-94F2-401A-BA57-92F5A7B2D0C5}</a:tableStyleId>
              </a:tblPr>
              <a:tblGrid>
                <a:gridCol w="4193269">
                  <a:extLst>
                    <a:ext uri="{9D8B030D-6E8A-4147-A177-3AD203B41FA5}">
                      <a16:colId xmlns:a16="http://schemas.microsoft.com/office/drawing/2014/main" val="1141583006"/>
                    </a:ext>
                  </a:extLst>
                </a:gridCol>
                <a:gridCol w="4193269">
                  <a:extLst>
                    <a:ext uri="{9D8B030D-6E8A-4147-A177-3AD203B41FA5}">
                      <a16:colId xmlns:a16="http://schemas.microsoft.com/office/drawing/2014/main" val="3711223048"/>
                    </a:ext>
                  </a:extLst>
                </a:gridCol>
              </a:tblGrid>
              <a:tr h="584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Warehouse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Mart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15898"/>
                  </a:ext>
                </a:extLst>
              </a:tr>
              <a:tr h="877900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 is a Centralized system.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While it is a Decentralized system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61037"/>
                  </a:ext>
                </a:extLst>
              </a:tr>
              <a:tr h="1271442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In data warehouse, lightly denormalization takes place.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While in Data mart, highly denormalization takes place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4965"/>
                  </a:ext>
                </a:extLst>
              </a:tr>
              <a:tr h="877900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 is top-down model.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While it is a bottom-up model.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78359"/>
                  </a:ext>
                </a:extLst>
              </a:tr>
              <a:tr h="877900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To built a warehouse is difficult.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While to build a mart is easy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0956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5820F31-1156-44A6-9FA8-84B93C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Difference between Data warehouse and Data mart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62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406CE0-69EA-4071-ACF2-7A946981B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74886"/>
              </p:ext>
            </p:extLst>
          </p:nvPr>
        </p:nvGraphicFramePr>
        <p:xfrm>
          <a:off x="378731" y="1830831"/>
          <a:ext cx="8386538" cy="45699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{793D81CF-94F2-401A-BA57-92F5A7B2D0C5}</a:tableStyleId>
              </a:tblPr>
              <a:tblGrid>
                <a:gridCol w="4193269">
                  <a:extLst>
                    <a:ext uri="{9D8B030D-6E8A-4147-A177-3AD203B41FA5}">
                      <a16:colId xmlns:a16="http://schemas.microsoft.com/office/drawing/2014/main" val="1141583006"/>
                    </a:ext>
                  </a:extLst>
                </a:gridCol>
                <a:gridCol w="4193269">
                  <a:extLst>
                    <a:ext uri="{9D8B030D-6E8A-4147-A177-3AD203B41FA5}">
                      <a16:colId xmlns:a16="http://schemas.microsoft.com/office/drawing/2014/main" val="3711223048"/>
                    </a:ext>
                  </a:extLst>
                </a:gridCol>
              </a:tblGrid>
              <a:tr h="634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Warehouse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Mart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15898"/>
                  </a:ext>
                </a:extLst>
              </a:tr>
              <a:tr h="1186538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In data warehouse, Fact constellation schema is used.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While in this, Star schema and snowflake schema are used.</a:t>
                      </a:r>
                      <a:endParaRPr lang="en-IN" sz="2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4965"/>
                  </a:ext>
                </a:extLst>
              </a:tr>
              <a:tr h="8192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Data Warehouse is flexible.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it is not flexible.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78359"/>
                  </a:ext>
                </a:extLst>
              </a:tr>
              <a:tr h="8192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Data Warehouse is the data-oriented in nature.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it is the project-oriented in nature.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09562"/>
                  </a:ext>
                </a:extLst>
              </a:tr>
              <a:tr h="8875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Data Warehouse has long life.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data-mart has short life than warehouse.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394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5820F31-1156-44A6-9FA8-84B93C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Difference between Data warehouse and Data mart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4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406CE0-69EA-4071-ACF2-7A946981B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50526"/>
              </p:ext>
            </p:extLst>
          </p:nvPr>
        </p:nvGraphicFramePr>
        <p:xfrm>
          <a:off x="378731" y="2247900"/>
          <a:ext cx="8386538" cy="286783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{793D81CF-94F2-401A-BA57-92F5A7B2D0C5}</a:tableStyleId>
              </a:tblPr>
              <a:tblGrid>
                <a:gridCol w="4193269">
                  <a:extLst>
                    <a:ext uri="{9D8B030D-6E8A-4147-A177-3AD203B41FA5}">
                      <a16:colId xmlns:a16="http://schemas.microsoft.com/office/drawing/2014/main" val="1141583006"/>
                    </a:ext>
                  </a:extLst>
                </a:gridCol>
                <a:gridCol w="4193269">
                  <a:extLst>
                    <a:ext uri="{9D8B030D-6E8A-4147-A177-3AD203B41FA5}">
                      <a16:colId xmlns:a16="http://schemas.microsoft.com/office/drawing/2014/main" val="3711223048"/>
                    </a:ext>
                  </a:extLst>
                </a:gridCol>
              </a:tblGrid>
              <a:tr h="617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Warehouse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Bahnschrift" panose="020B0502040204020203" pitchFamily="34" charset="0"/>
                        </a:rPr>
                        <a:t>Data Mart</a:t>
                      </a:r>
                    </a:p>
                  </a:txBody>
                  <a:tcPr>
                    <a:solidFill>
                      <a:srgbClr val="4452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15898"/>
                  </a:ext>
                </a:extLst>
              </a:tr>
              <a:tr h="1186538"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Data Warehouse, Data are contained in detail form.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in this, data are contained in summarized form.</a:t>
                      </a:r>
                      <a:endParaRPr lang="en-IN" sz="2600" b="0" kern="1200" dirty="0">
                        <a:solidFill>
                          <a:schemeClr val="dk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4965"/>
                  </a:ext>
                </a:extLst>
              </a:tr>
              <a:tr h="819276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Data Warehouse is vast in size.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While data mart is smaller than warehouse.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45887835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5820F31-1156-44A6-9FA8-84B93C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Difference between Data warehouse and Data mart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6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1683AD-DA0D-4C6B-BE43-052AD9F72A16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b="75800" l="14267" r="79467" t="23067">
                        <a14:foregroundMark x1="17467" x2="17867" y1="61400" y2="62200"/>
                        <a14:foregroundMark x1="18733" x2="19133" y1="60067" y2="61800"/>
                        <a14:foregroundMark x1="54867" x2="65267" y1="75000" y2="75800"/>
                        <a14:foregroundMark x1="76333" x2="77133" y1="63267" y2="53067"/>
                        <a14:foregroundMark x1="77133" x2="77133" y1="53067" y2="53067"/>
                        <a14:foregroundMark x1="79467" x2="77800" y1="30800" y2="54333"/>
                        <a14:foregroundMark x1="51867" x2="52533" y1="26933" y2="25467"/>
                        <a14:foregroundMark x1="52533" x2="52533" y1="25467" y2="25467"/>
                        <a14:foregroundMark x1="40600" x2="40600" y1="25267" y2="23133"/>
                        <a14:foregroundMark x1="18267" x2="20400" y1="61600" y2="61133"/>
                        <a14:foregroundMark x1="17267" x2="21933" y1="62667" y2="64333"/>
                        <a14:foregroundMark x1="14267" x2="17000" y1="61800" y2="62200"/>
                      </a14:backgroundRemoval>
                    </a14:imgEffect>
                  </a14:imgLayer>
                </a14:imgProps>
              </a:ext>
            </a:extLst>
          </a:blip>
          <a:srcRect b="-38" r="41"/>
          <a:stretch/>
        </p:blipFill>
        <p:spPr>
          <a:xfrm>
            <a:off x="419101" y="1824561"/>
            <a:ext cx="2785731" cy="2400284"/>
          </a:xfrm>
          <a:prstGeom prst="rect">
            <a:avLst/>
          </a:prstGeo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AF338D-A2C3-4959-AA19-5CDB8EDE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Introduction</a:t>
            </a:r>
            <a:endParaRPr dirty="0"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5C0F2-FEF4-49F2-BCCE-79A36599BE20}"/>
              </a:ext>
            </a:extLst>
          </p:cNvPr>
          <p:cNvSpPr/>
          <p:nvPr/>
        </p:nvSpPr>
        <p:spPr>
          <a:xfrm>
            <a:off x="1058823" y="4497573"/>
            <a:ext cx="1350335" cy="499730"/>
          </a:xfrm>
          <a:prstGeom prst="rect">
            <a:avLst/>
          </a:prstGeom>
          <a:solidFill>
            <a:srgbClr val="44525A"/>
          </a:solidFill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IN" sz="2000">
                <a:latin charset="0" panose="020B0502040204020203" pitchFamily="34" typeface="Bahnschrift"/>
              </a:rPr>
              <a:t>Router</a:t>
            </a:r>
            <a:endParaRPr dirty="0" lang="en-IN" sz="2000">
              <a:latin charset="0" panose="020B0502040204020203" pitchFamily="34" typeface="Bahnschrif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2EB67-5DB0-4AD7-9E90-54983366A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b="70333" l="5800" r="93700" t="37381">
                        <a14:foregroundMark x1="8367" x2="10567" y1="46762" y2="53905"/>
                        <a14:foregroundMark x1="5933" x2="5800" y1="51095" y2="54048"/>
                        <a14:foregroundMark x1="90567" x2="93733" y1="46762" y2="51905"/>
                        <a14:foregroundMark x1="67200" x2="74300" y1="70524" y2="70333"/>
                        <a14:foregroundMark x1="74300" x2="74767" y1="70333" y2="70333"/>
                      </a14:backgroundRemoval>
                    </a14:imgEffect>
                  </a14:imgLayer>
                </a14:imgProps>
              </a:ext>
            </a:extLst>
          </a:blip>
          <a:srcRect b="-28" r="12"/>
          <a:stretch/>
        </p:blipFill>
        <p:spPr>
          <a:xfrm>
            <a:off x="4193549" y="2762606"/>
            <a:ext cx="4531350" cy="1332788"/>
          </a:xfrm>
          <a:prstGeom prst="rect">
            <a:avLst/>
          </a:prstGeom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80BF6-4128-4082-8C92-6E3775A144DF}"/>
              </a:ext>
            </a:extLst>
          </p:cNvPr>
          <p:cNvSpPr/>
          <p:nvPr/>
        </p:nvSpPr>
        <p:spPr>
          <a:xfrm>
            <a:off x="5543231" y="4497573"/>
            <a:ext cx="1350335" cy="499730"/>
          </a:xfrm>
          <a:prstGeom prst="rect">
            <a:avLst/>
          </a:prstGeom>
          <a:solidFill>
            <a:srgbClr val="44525A"/>
          </a:solidFill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lang="en-IN" sz="2000">
                <a:latin charset="0" panose="020B0502040204020203" pitchFamily="34" typeface="Bahnschrift"/>
              </a:rPr>
              <a:t>Switch</a:t>
            </a:r>
            <a:endParaRPr dirty="0" lang="en-IN" sz="2000">
              <a:latin charset="0" panose="020B0502040204020203" pitchFamily="34"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9370601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514C3-07FC-4B60-9613-A06A2AB7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Introduction</a:t>
            </a:r>
            <a:endParaRPr dirty="0" lang="en-IN"/>
          </a:p>
        </p:txBody>
      </p:sp>
      <p:pic>
        <p:nvPicPr>
          <p:cNvPr descr="Diagram&#10;&#10;Description automatically generated" id="1026" name="Picture 2">
            <a:extLst>
              <a:ext uri="{FF2B5EF4-FFF2-40B4-BE49-F238E27FC236}">
                <a16:creationId xmlns:a16="http://schemas.microsoft.com/office/drawing/2014/main" id="{E0DCE30E-BBF3-4247-83FE-6379F2FB9A48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" r="26"/>
          <a:stretch/>
        </p:blipFill>
        <p:spPr bwMode="auto">
          <a:xfrm>
            <a:off x="133350" y="1880848"/>
            <a:ext cx="8877300" cy="4209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0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2C3D5-5395-4AAA-8760-7DC327E9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64860"/>
            <a:ext cx="8386537" cy="5004884"/>
          </a:xfrm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A computer programmer typically uses a wide variety of tools to store and work with data in the programs they build.</a:t>
            </a:r>
          </a:p>
          <a:p>
            <a:pPr algn="just"/>
            <a:r>
              <a:rPr lang="en-US" b="0" i="0" dirty="0">
                <a:effectLst/>
              </a:rPr>
              <a:t> They may use simple variables (single value), arrays (multiple values), hashes (key-value pairs), or even custom objects built in the syntax of the language they’re using.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B44C1-707C-4A6E-A6E0-F639EFB6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dirty="0"/>
            </a:br>
            <a:r>
              <a:rPr lang="en-IN" dirty="0"/>
              <a:t>Introduction to Data Formats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1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C6E9E-B3CE-4EA7-9796-1857114B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Portable format is required. </a:t>
            </a:r>
          </a:p>
          <a:p>
            <a:pPr algn="just"/>
            <a:r>
              <a:rPr lang="en-US" dirty="0"/>
              <a:t>Another program may have to communicate with this program in a similar way, and the programs may not even be written in the same language, as is often the case with something like traditional client-server communications.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B3354-902C-44E7-9D4B-B7E2F4E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31480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1850</Words>
  <Application>Microsoft Office PowerPoint</Application>
  <PresentationFormat>On-screen Show (4:3)</PresentationFormat>
  <Paragraphs>231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 to Data Formats </vt:lpstr>
      <vt:lpstr>Data Format</vt:lpstr>
      <vt:lpstr>Data Format</vt:lpstr>
      <vt:lpstr>Data Format</vt:lpstr>
      <vt:lpstr>What is Data Model?</vt:lpstr>
      <vt:lpstr>What is a Data Model?</vt:lpstr>
      <vt:lpstr>PowerPoint Presentation</vt:lpstr>
      <vt:lpstr>Data Model</vt:lpstr>
      <vt:lpstr>Data Model</vt:lpstr>
      <vt:lpstr>How is Data-Model Built?</vt:lpstr>
      <vt:lpstr>How is Data-Model Built?</vt:lpstr>
      <vt:lpstr>Benefits of Appropriate Models and Storage Environments to Big Data</vt:lpstr>
      <vt:lpstr>Benefits of Appropriate Models and Storage Environments to Big Data</vt:lpstr>
      <vt:lpstr>Benefits of Appropriate Models and Storage Environments to Big Data</vt:lpstr>
      <vt:lpstr>Benefits of Appropriate Models and Storage Environments to Big Data</vt:lpstr>
      <vt:lpstr>PowerPoint Presentation</vt:lpstr>
      <vt:lpstr>Tips for Creating Effective  Big Data Models</vt:lpstr>
      <vt:lpstr>Tips for Creating Effective  Big Data Models</vt:lpstr>
      <vt:lpstr>Tips for Creating Effective  Big Data Models</vt:lpstr>
      <vt:lpstr>Tips for Creating Effective  Big Data Models</vt:lpstr>
      <vt:lpstr>Tips for Creating Effective  Big Data Models</vt:lpstr>
      <vt:lpstr>Tips for Creating Effective  Big Data Models</vt:lpstr>
      <vt:lpstr>What is Data Mart</vt:lpstr>
      <vt:lpstr>Example</vt:lpstr>
      <vt:lpstr>Reasons for Using Data 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Data mart</vt:lpstr>
      <vt:lpstr>Advantages of Data mart</vt:lpstr>
      <vt:lpstr>Advantages of Data mart</vt:lpstr>
      <vt:lpstr>Advantages of Data mart</vt:lpstr>
      <vt:lpstr>Disadvantages of data mart</vt:lpstr>
      <vt:lpstr>Disadvantages of data mart</vt:lpstr>
      <vt:lpstr>Disadvantages of data mart</vt:lpstr>
      <vt:lpstr>Disadvantages of data mart</vt:lpstr>
      <vt:lpstr>Disadvantages of data mart</vt:lpstr>
      <vt:lpstr>Disadvantages of data mart</vt:lpstr>
      <vt:lpstr>Disadvantages of data mart</vt:lpstr>
      <vt:lpstr>Disadvantages of data mart</vt:lpstr>
      <vt:lpstr>Difference between Data warehouse and Data mart</vt:lpstr>
      <vt:lpstr>Difference between Data warehouse and Data mart</vt:lpstr>
      <vt:lpstr>Difference between Data warehouse and Data mart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87</cp:revision>
  <dcterms:created xsi:type="dcterms:W3CDTF">2021-05-13T17:45:44Z</dcterms:created>
  <dcterms:modified xsi:type="dcterms:W3CDTF">2021-06-24T07:30:27Z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1574364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