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9"/>
  </p:handoutMasterIdLst>
  <p:sldIdLst>
    <p:sldId id="266" r:id="rId2"/>
    <p:sldId id="261" r:id="rId3"/>
    <p:sldId id="264" r:id="rId4"/>
    <p:sldId id="273" r:id="rId5"/>
    <p:sldId id="267" r:id="rId6"/>
    <p:sldId id="268" r:id="rId7"/>
    <p:sldId id="271" r:id="rId8"/>
    <p:sldId id="272" r:id="rId9"/>
    <p:sldId id="269" r:id="rId10"/>
    <p:sldId id="270" r:id="rId11"/>
    <p:sldId id="275" r:id="rId12"/>
    <p:sldId id="276" r:id="rId13"/>
    <p:sldId id="277" r:id="rId14"/>
    <p:sldId id="278" r:id="rId15"/>
    <p:sldId id="344" r:id="rId16"/>
    <p:sldId id="280" r:id="rId17"/>
    <p:sldId id="281" r:id="rId18"/>
    <p:sldId id="282" r:id="rId19"/>
    <p:sldId id="283" r:id="rId20"/>
    <p:sldId id="284" r:id="rId21"/>
    <p:sldId id="289" r:id="rId22"/>
    <p:sldId id="286" r:id="rId23"/>
    <p:sldId id="345" r:id="rId24"/>
    <p:sldId id="288" r:id="rId25"/>
    <p:sldId id="290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4" r:id="rId36"/>
    <p:sldId id="346" r:id="rId37"/>
    <p:sldId id="347" r:id="rId38"/>
    <p:sldId id="305" r:id="rId39"/>
    <p:sldId id="307" r:id="rId40"/>
    <p:sldId id="308" r:id="rId41"/>
    <p:sldId id="309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20" r:id="rId50"/>
    <p:sldId id="322" r:id="rId51"/>
    <p:sldId id="323" r:id="rId52"/>
    <p:sldId id="325" r:id="rId53"/>
    <p:sldId id="326" r:id="rId54"/>
    <p:sldId id="328" r:id="rId55"/>
    <p:sldId id="329" r:id="rId56"/>
    <p:sldId id="330" r:id="rId57"/>
    <p:sldId id="333" r:id="rId58"/>
    <p:sldId id="336" r:id="rId59"/>
    <p:sldId id="337" r:id="rId60"/>
    <p:sldId id="348" r:id="rId61"/>
    <p:sldId id="349" r:id="rId62"/>
    <p:sldId id="338" r:id="rId63"/>
    <p:sldId id="339" r:id="rId64"/>
    <p:sldId id="340" r:id="rId65"/>
    <p:sldId id="341" r:id="rId66"/>
    <p:sldId id="343" r:id="rId67"/>
    <p:sldId id="26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25A"/>
    <a:srgbClr val="618495"/>
    <a:srgbClr val="44525B"/>
    <a:srgbClr val="072235"/>
    <a:srgbClr val="453A38"/>
    <a:srgbClr val="B8B192"/>
    <a:srgbClr val="473B39"/>
    <a:srgbClr val="302C31"/>
    <a:srgbClr val="63504D"/>
    <a:srgbClr val="94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D1213-B7FB-4A6F-BCA9-305B3DD94DF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1FFBE90-5FF5-4F20-A6C6-7E5D62E990E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Predictive maintenance: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0673C463-F8DC-4EAD-AF3B-7865B262E723}" type="parTrans" cxnId="{77DF344C-0A38-4A41-9952-7FDADC3EDA95}">
      <dgm:prSet/>
      <dgm:spPr/>
      <dgm:t>
        <a:bodyPr/>
        <a:lstStyle/>
        <a:p>
          <a:endParaRPr lang="en-US"/>
        </a:p>
      </dgm:t>
    </dgm:pt>
    <dgm:pt modelId="{5C72C926-A16C-4A01-BAA2-02C1C66EC82D}" type="sibTrans" cxnId="{77DF344C-0A38-4A41-9952-7FDADC3EDA95}">
      <dgm:prSet/>
      <dgm:spPr/>
      <dgm:t>
        <a:bodyPr/>
        <a:lstStyle/>
        <a:p>
          <a:endParaRPr lang="en-US"/>
        </a:p>
      </dgm:t>
    </dgm:pt>
    <dgm:pt modelId="{CF7C449B-EE89-46D2-92B1-4785A491766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Healthcare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71520DDE-69CC-4669-808B-E8E8FD5CAAA5}" type="parTrans" cxnId="{A340D783-B410-4024-949B-4029B231F44A}">
      <dgm:prSet/>
      <dgm:spPr/>
      <dgm:t>
        <a:bodyPr/>
        <a:lstStyle/>
        <a:p>
          <a:endParaRPr lang="en-US"/>
        </a:p>
      </dgm:t>
    </dgm:pt>
    <dgm:pt modelId="{F4BDB0E4-0C35-46BC-B3B8-A34E1EFC2B70}" type="sibTrans" cxnId="{A340D783-B410-4024-949B-4029B231F44A}">
      <dgm:prSet/>
      <dgm:spPr/>
      <dgm:t>
        <a:bodyPr/>
        <a:lstStyle/>
        <a:p>
          <a:endParaRPr lang="en-US"/>
        </a:p>
      </dgm:t>
    </dgm:pt>
    <dgm:pt modelId="{84FEB0A1-3F06-4057-B36D-831A0C277F6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Retail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0FEF4D1-2BB5-4467-B31E-70CC5FE0644A}" type="parTrans" cxnId="{121439DC-100B-4A18-8016-E7080C7051CB}">
      <dgm:prSet/>
      <dgm:spPr/>
      <dgm:t>
        <a:bodyPr/>
        <a:lstStyle/>
        <a:p>
          <a:endParaRPr lang="en-US"/>
        </a:p>
      </dgm:t>
    </dgm:pt>
    <dgm:pt modelId="{22C74E62-31E2-4392-8F41-5577993737AE}" type="sibTrans" cxnId="{121439DC-100B-4A18-8016-E7080C7051CB}">
      <dgm:prSet/>
      <dgm:spPr/>
      <dgm:t>
        <a:bodyPr/>
        <a:lstStyle/>
        <a:p>
          <a:endParaRPr lang="en-US"/>
        </a:p>
      </dgm:t>
    </dgm:pt>
    <dgm:pt modelId="{4F9B88AD-9308-4227-8B39-54EB68508FD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Social media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9E9CC8C-7D24-4CAF-A902-7213421393F9}" type="parTrans" cxnId="{A66AE65B-F064-42DB-B360-3E371C1C7AE1}">
      <dgm:prSet/>
      <dgm:spPr/>
      <dgm:t>
        <a:bodyPr/>
        <a:lstStyle/>
        <a:p>
          <a:endParaRPr lang="en-US"/>
        </a:p>
      </dgm:t>
    </dgm:pt>
    <dgm:pt modelId="{6D2DD70C-0F31-42DC-9FC2-78292208CFA9}" type="sibTrans" cxnId="{A66AE65B-F064-42DB-B360-3E371C1C7AE1}">
      <dgm:prSet/>
      <dgm:spPr/>
      <dgm:t>
        <a:bodyPr/>
        <a:lstStyle/>
        <a:p>
          <a:endParaRPr lang="en-US"/>
        </a:p>
      </dgm:t>
    </dgm:pt>
    <dgm:pt modelId="{0D49ACD0-4CDB-4064-9A59-32775662F2C2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>
              <a:solidFill>
                <a:sysClr val="windowText" lastClr="000000"/>
              </a:solidFill>
              <a:latin typeface="Bahnschrift" panose="020B0502040204020203" pitchFamily="34" charset="0"/>
            </a:rPr>
            <a:t>Finance:</a:t>
          </a:r>
          <a:endParaRPr lang="en-US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0299112-16D3-4AF0-8874-A5031C66FA80}" type="parTrans" cxnId="{173ABEBC-7461-4B3D-A426-6F3AC6A2A0EF}">
      <dgm:prSet/>
      <dgm:spPr/>
      <dgm:t>
        <a:bodyPr/>
        <a:lstStyle/>
        <a:p>
          <a:endParaRPr lang="en-US"/>
        </a:p>
      </dgm:t>
    </dgm:pt>
    <dgm:pt modelId="{94BCC34E-2CFD-4956-AEC8-3C7B3E6628AD}" type="sibTrans" cxnId="{173ABEBC-7461-4B3D-A426-6F3AC6A2A0EF}">
      <dgm:prSet/>
      <dgm:spPr/>
      <dgm:t>
        <a:bodyPr/>
        <a:lstStyle/>
        <a:p>
          <a:endParaRPr lang="en-US"/>
        </a:p>
      </dgm:t>
    </dgm:pt>
    <dgm:pt modelId="{F80BD472-33CC-4578-9EB3-4C0AC7E4006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Energy and power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958E14D-AE03-4C24-B2C1-064A1FE6988A}" type="parTrans" cxnId="{A676D3B3-4AC1-472E-BF10-6A2CE2EB5BCF}">
      <dgm:prSet/>
      <dgm:spPr/>
      <dgm:t>
        <a:bodyPr/>
        <a:lstStyle/>
        <a:p>
          <a:endParaRPr lang="en-US"/>
        </a:p>
      </dgm:t>
    </dgm:pt>
    <dgm:pt modelId="{293F9466-A4C5-4596-8687-F5EFE1DC1375}" type="sibTrans" cxnId="{A676D3B3-4AC1-472E-BF10-6A2CE2EB5BCF}">
      <dgm:prSet/>
      <dgm:spPr/>
      <dgm:t>
        <a:bodyPr/>
        <a:lstStyle/>
        <a:p>
          <a:endParaRPr lang="en-US"/>
        </a:p>
      </dgm:t>
    </dgm:pt>
    <dgm:pt modelId="{5D0BF8C8-B52F-42FE-8326-25063169AE4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Personalization of products and services: 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715B55F-BD66-4F5B-AB71-AD1E7D277FAB}" type="parTrans" cxnId="{A45A5746-8BB2-43B1-A12F-56EB9D62C1FA}">
      <dgm:prSet/>
      <dgm:spPr/>
      <dgm:t>
        <a:bodyPr/>
        <a:lstStyle/>
        <a:p>
          <a:endParaRPr lang="en-US"/>
        </a:p>
      </dgm:t>
    </dgm:pt>
    <dgm:pt modelId="{31FC4E93-CA0A-4406-8436-EE0B079FD27D}" type="sibTrans" cxnId="{A45A5746-8BB2-43B1-A12F-56EB9D62C1FA}">
      <dgm:prSet/>
      <dgm:spPr/>
      <dgm:t>
        <a:bodyPr/>
        <a:lstStyle/>
        <a:p>
          <a:endParaRPr lang="en-US"/>
        </a:p>
      </dgm:t>
    </dgm:pt>
    <dgm:pt modelId="{7182DF4B-4A60-444C-8635-62C631D1AB5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Transportation and supply-chain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C3ABC5D2-95D0-4AA2-92D8-54D694734F3B}" type="parTrans" cxnId="{AB0153A0-CB05-436C-8D5A-9A16F7AA3F22}">
      <dgm:prSet/>
      <dgm:spPr/>
      <dgm:t>
        <a:bodyPr/>
        <a:lstStyle/>
        <a:p>
          <a:endParaRPr lang="en-US"/>
        </a:p>
      </dgm:t>
    </dgm:pt>
    <dgm:pt modelId="{4EA8521B-E3B2-4443-A18F-9F1D4AE40539}" type="sibTrans" cxnId="{AB0153A0-CB05-436C-8D5A-9A16F7AA3F22}">
      <dgm:prSet/>
      <dgm:spPr/>
      <dgm:t>
        <a:bodyPr/>
        <a:lstStyle/>
        <a:p>
          <a:endParaRPr lang="en-US"/>
        </a:p>
      </dgm:t>
    </dgm:pt>
    <dgm:pt modelId="{B25EED27-34DE-464D-8ED4-5D53499CFC8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KPIs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D09D0C24-E802-4A12-BF61-EF08DC9C398C}" type="parTrans" cxnId="{469A137C-62F2-4440-B23B-C5DCE62A326F}">
      <dgm:prSet/>
      <dgm:spPr/>
      <dgm:t>
        <a:bodyPr/>
        <a:lstStyle/>
        <a:p>
          <a:endParaRPr lang="en-US"/>
        </a:p>
      </dgm:t>
    </dgm:pt>
    <dgm:pt modelId="{2417BBF3-BCE5-4F93-96DC-53241420D7E5}" type="sibTrans" cxnId="{469A137C-62F2-4440-B23B-C5DCE62A326F}">
      <dgm:prSet/>
      <dgm:spPr/>
      <dgm:t>
        <a:bodyPr/>
        <a:lstStyle/>
        <a:p>
          <a:endParaRPr lang="en-US"/>
        </a:p>
      </dgm:t>
    </dgm:pt>
    <dgm:pt modelId="{DB7F7DB8-188D-4D5D-8FE9-CCA1AF9ADF78}" type="pres">
      <dgm:prSet presAssocID="{0C9D1213-B7FB-4A6F-BCA9-305B3DD94DF0}" presName="linear" presStyleCnt="0">
        <dgm:presLayoutVars>
          <dgm:animLvl val="lvl"/>
          <dgm:resizeHandles val="exact"/>
        </dgm:presLayoutVars>
      </dgm:prSet>
      <dgm:spPr/>
    </dgm:pt>
    <dgm:pt modelId="{DFFC6BD5-87C1-4A70-9E74-168B85E57C6B}" type="pres">
      <dgm:prSet presAssocID="{F1FFBE90-5FF5-4F20-A6C6-7E5D62E990E7}" presName="parentText" presStyleLbl="node1" presStyleIdx="0" presStyleCnt="9" custScaleX="70702">
        <dgm:presLayoutVars>
          <dgm:chMax val="0"/>
          <dgm:bulletEnabled val="1"/>
        </dgm:presLayoutVars>
      </dgm:prSet>
      <dgm:spPr/>
    </dgm:pt>
    <dgm:pt modelId="{042E0B62-DBBE-48EC-AC06-4A181B1B138B}" type="pres">
      <dgm:prSet presAssocID="{5C72C926-A16C-4A01-BAA2-02C1C66EC82D}" presName="spacer" presStyleCnt="0"/>
      <dgm:spPr/>
    </dgm:pt>
    <dgm:pt modelId="{B9B023D4-AB4B-4A40-9A45-C4D24441A18E}" type="pres">
      <dgm:prSet presAssocID="{CF7C449B-EE89-46D2-92B1-4785A491766B}" presName="parentText" presStyleLbl="node1" presStyleIdx="1" presStyleCnt="9" custScaleX="70702">
        <dgm:presLayoutVars>
          <dgm:chMax val="0"/>
          <dgm:bulletEnabled val="1"/>
        </dgm:presLayoutVars>
      </dgm:prSet>
      <dgm:spPr/>
    </dgm:pt>
    <dgm:pt modelId="{7F2B67BD-6EBA-4534-B8A7-3B4A8A79AD34}" type="pres">
      <dgm:prSet presAssocID="{F4BDB0E4-0C35-46BC-B3B8-A34E1EFC2B70}" presName="spacer" presStyleCnt="0"/>
      <dgm:spPr/>
    </dgm:pt>
    <dgm:pt modelId="{463B62C0-5472-4C1C-A697-B7795AA7E525}" type="pres">
      <dgm:prSet presAssocID="{84FEB0A1-3F06-4057-B36D-831A0C277F64}" presName="parentText" presStyleLbl="node1" presStyleIdx="2" presStyleCnt="9" custScaleX="70702">
        <dgm:presLayoutVars>
          <dgm:chMax val="0"/>
          <dgm:bulletEnabled val="1"/>
        </dgm:presLayoutVars>
      </dgm:prSet>
      <dgm:spPr/>
    </dgm:pt>
    <dgm:pt modelId="{CEA1D911-95EF-4AF3-B9EE-384ED36DE820}" type="pres">
      <dgm:prSet presAssocID="{22C74E62-31E2-4392-8F41-5577993737AE}" presName="spacer" presStyleCnt="0"/>
      <dgm:spPr/>
    </dgm:pt>
    <dgm:pt modelId="{CC6A0BB3-2FEC-44A1-8720-72CD7F25A0D0}" type="pres">
      <dgm:prSet presAssocID="{4F9B88AD-9308-4227-8B39-54EB68508FD3}" presName="parentText" presStyleLbl="node1" presStyleIdx="3" presStyleCnt="9" custScaleX="70702">
        <dgm:presLayoutVars>
          <dgm:chMax val="0"/>
          <dgm:bulletEnabled val="1"/>
        </dgm:presLayoutVars>
      </dgm:prSet>
      <dgm:spPr/>
    </dgm:pt>
    <dgm:pt modelId="{F7263628-CDAC-4056-9986-F65C31A51976}" type="pres">
      <dgm:prSet presAssocID="{6D2DD70C-0F31-42DC-9FC2-78292208CFA9}" presName="spacer" presStyleCnt="0"/>
      <dgm:spPr/>
    </dgm:pt>
    <dgm:pt modelId="{6CCAF824-0652-418A-9775-F34D10A2BF10}" type="pres">
      <dgm:prSet presAssocID="{0D49ACD0-4CDB-4064-9A59-32775662F2C2}" presName="parentText" presStyleLbl="node1" presStyleIdx="4" presStyleCnt="9" custScaleX="70702">
        <dgm:presLayoutVars>
          <dgm:chMax val="0"/>
          <dgm:bulletEnabled val="1"/>
        </dgm:presLayoutVars>
      </dgm:prSet>
      <dgm:spPr/>
    </dgm:pt>
    <dgm:pt modelId="{DAE321C5-484C-4505-A906-06E5BA1D8531}" type="pres">
      <dgm:prSet presAssocID="{94BCC34E-2CFD-4956-AEC8-3C7B3E6628AD}" presName="spacer" presStyleCnt="0"/>
      <dgm:spPr/>
    </dgm:pt>
    <dgm:pt modelId="{41B2C74B-3A28-4F76-B8FB-2412ABA24FE3}" type="pres">
      <dgm:prSet presAssocID="{F80BD472-33CC-4578-9EB3-4C0AC7E40064}" presName="parentText" presStyleLbl="node1" presStyleIdx="5" presStyleCnt="9" custScaleX="70702">
        <dgm:presLayoutVars>
          <dgm:chMax val="0"/>
          <dgm:bulletEnabled val="1"/>
        </dgm:presLayoutVars>
      </dgm:prSet>
      <dgm:spPr/>
    </dgm:pt>
    <dgm:pt modelId="{BF1C88B9-67DC-4439-9563-77E9C6D8ADB0}" type="pres">
      <dgm:prSet presAssocID="{293F9466-A4C5-4596-8687-F5EFE1DC1375}" presName="spacer" presStyleCnt="0"/>
      <dgm:spPr/>
    </dgm:pt>
    <dgm:pt modelId="{19A4414B-1061-48A5-81E2-75BA0DC9E207}" type="pres">
      <dgm:prSet presAssocID="{5D0BF8C8-B52F-42FE-8326-25063169AE44}" presName="parentText" presStyleLbl="node1" presStyleIdx="6" presStyleCnt="9" custScaleX="70702">
        <dgm:presLayoutVars>
          <dgm:chMax val="0"/>
          <dgm:bulletEnabled val="1"/>
        </dgm:presLayoutVars>
      </dgm:prSet>
      <dgm:spPr/>
    </dgm:pt>
    <dgm:pt modelId="{EC582906-042A-4876-8911-D7D4176AB9C9}" type="pres">
      <dgm:prSet presAssocID="{31FC4E93-CA0A-4406-8436-EE0B079FD27D}" presName="spacer" presStyleCnt="0"/>
      <dgm:spPr/>
    </dgm:pt>
    <dgm:pt modelId="{7B7924A0-A00B-4DC8-A43E-B82AB45B39E5}" type="pres">
      <dgm:prSet presAssocID="{7182DF4B-4A60-444C-8635-62C631D1AB59}" presName="parentText" presStyleLbl="node1" presStyleIdx="7" presStyleCnt="9" custScaleX="70702">
        <dgm:presLayoutVars>
          <dgm:chMax val="0"/>
          <dgm:bulletEnabled val="1"/>
        </dgm:presLayoutVars>
      </dgm:prSet>
      <dgm:spPr/>
    </dgm:pt>
    <dgm:pt modelId="{56434ED1-507C-4418-8037-052F099FE146}" type="pres">
      <dgm:prSet presAssocID="{4EA8521B-E3B2-4443-A18F-9F1D4AE40539}" presName="spacer" presStyleCnt="0"/>
      <dgm:spPr/>
    </dgm:pt>
    <dgm:pt modelId="{01F59FD4-8BDE-4C74-A39B-FA84196DDC82}" type="pres">
      <dgm:prSet presAssocID="{B25EED27-34DE-464D-8ED4-5D53499CFC80}" presName="parentText" presStyleLbl="node1" presStyleIdx="8" presStyleCnt="9" custScaleX="70702">
        <dgm:presLayoutVars>
          <dgm:chMax val="0"/>
          <dgm:bulletEnabled val="1"/>
        </dgm:presLayoutVars>
      </dgm:prSet>
      <dgm:spPr/>
    </dgm:pt>
  </dgm:ptLst>
  <dgm:cxnLst>
    <dgm:cxn modelId="{A66AE65B-F064-42DB-B360-3E371C1C7AE1}" srcId="{0C9D1213-B7FB-4A6F-BCA9-305B3DD94DF0}" destId="{4F9B88AD-9308-4227-8B39-54EB68508FD3}" srcOrd="3" destOrd="0" parTransId="{F9E9CC8C-7D24-4CAF-A902-7213421393F9}" sibTransId="{6D2DD70C-0F31-42DC-9FC2-78292208CFA9}"/>
    <dgm:cxn modelId="{A57B2842-BB6A-4AB0-87BE-E91A322B37E6}" type="presOf" srcId="{F1FFBE90-5FF5-4F20-A6C6-7E5D62E990E7}" destId="{DFFC6BD5-87C1-4A70-9E74-168B85E57C6B}" srcOrd="0" destOrd="0" presId="urn:microsoft.com/office/officeart/2005/8/layout/vList2"/>
    <dgm:cxn modelId="{A45A5746-8BB2-43B1-A12F-56EB9D62C1FA}" srcId="{0C9D1213-B7FB-4A6F-BCA9-305B3DD94DF0}" destId="{5D0BF8C8-B52F-42FE-8326-25063169AE44}" srcOrd="6" destOrd="0" parTransId="{5715B55F-BD66-4F5B-AB71-AD1E7D277FAB}" sibTransId="{31FC4E93-CA0A-4406-8436-EE0B079FD27D}"/>
    <dgm:cxn modelId="{77DF344C-0A38-4A41-9952-7FDADC3EDA95}" srcId="{0C9D1213-B7FB-4A6F-BCA9-305B3DD94DF0}" destId="{F1FFBE90-5FF5-4F20-A6C6-7E5D62E990E7}" srcOrd="0" destOrd="0" parTransId="{0673C463-F8DC-4EAD-AF3B-7865B262E723}" sibTransId="{5C72C926-A16C-4A01-BAA2-02C1C66EC82D}"/>
    <dgm:cxn modelId="{0AAE6750-8892-48E3-B63D-D6F556BDFE86}" type="presOf" srcId="{0C9D1213-B7FB-4A6F-BCA9-305B3DD94DF0}" destId="{DB7F7DB8-188D-4D5D-8FE9-CCA1AF9ADF78}" srcOrd="0" destOrd="0" presId="urn:microsoft.com/office/officeart/2005/8/layout/vList2"/>
    <dgm:cxn modelId="{469A137C-62F2-4440-B23B-C5DCE62A326F}" srcId="{0C9D1213-B7FB-4A6F-BCA9-305B3DD94DF0}" destId="{B25EED27-34DE-464D-8ED4-5D53499CFC80}" srcOrd="8" destOrd="0" parTransId="{D09D0C24-E802-4A12-BF61-EF08DC9C398C}" sibTransId="{2417BBF3-BCE5-4F93-96DC-53241420D7E5}"/>
    <dgm:cxn modelId="{A340D783-B410-4024-949B-4029B231F44A}" srcId="{0C9D1213-B7FB-4A6F-BCA9-305B3DD94DF0}" destId="{CF7C449B-EE89-46D2-92B1-4785A491766B}" srcOrd="1" destOrd="0" parTransId="{71520DDE-69CC-4669-808B-E8E8FD5CAAA5}" sibTransId="{F4BDB0E4-0C35-46BC-B3B8-A34E1EFC2B70}"/>
    <dgm:cxn modelId="{AB0153A0-CB05-436C-8D5A-9A16F7AA3F22}" srcId="{0C9D1213-B7FB-4A6F-BCA9-305B3DD94DF0}" destId="{7182DF4B-4A60-444C-8635-62C631D1AB59}" srcOrd="7" destOrd="0" parTransId="{C3ABC5D2-95D0-4AA2-92D8-54D694734F3B}" sibTransId="{4EA8521B-E3B2-4443-A18F-9F1D4AE40539}"/>
    <dgm:cxn modelId="{B3E147A3-D0F3-43B3-A158-DA703BCE7560}" type="presOf" srcId="{0D49ACD0-4CDB-4064-9A59-32775662F2C2}" destId="{6CCAF824-0652-418A-9775-F34D10A2BF10}" srcOrd="0" destOrd="0" presId="urn:microsoft.com/office/officeart/2005/8/layout/vList2"/>
    <dgm:cxn modelId="{A676D3B3-4AC1-472E-BF10-6A2CE2EB5BCF}" srcId="{0C9D1213-B7FB-4A6F-BCA9-305B3DD94DF0}" destId="{F80BD472-33CC-4578-9EB3-4C0AC7E40064}" srcOrd="5" destOrd="0" parTransId="{F958E14D-AE03-4C24-B2C1-064A1FE6988A}" sibTransId="{293F9466-A4C5-4596-8687-F5EFE1DC1375}"/>
    <dgm:cxn modelId="{503CF2B8-3B4B-4A55-9BD8-B98AC8E10BB5}" type="presOf" srcId="{4F9B88AD-9308-4227-8B39-54EB68508FD3}" destId="{CC6A0BB3-2FEC-44A1-8720-72CD7F25A0D0}" srcOrd="0" destOrd="0" presId="urn:microsoft.com/office/officeart/2005/8/layout/vList2"/>
    <dgm:cxn modelId="{173ABEBC-7461-4B3D-A426-6F3AC6A2A0EF}" srcId="{0C9D1213-B7FB-4A6F-BCA9-305B3DD94DF0}" destId="{0D49ACD0-4CDB-4064-9A59-32775662F2C2}" srcOrd="4" destOrd="0" parTransId="{50299112-16D3-4AF0-8874-A5031C66FA80}" sibTransId="{94BCC34E-2CFD-4956-AEC8-3C7B3E6628AD}"/>
    <dgm:cxn modelId="{20D965C1-4246-43D6-9C66-055F1435ABC1}" type="presOf" srcId="{5D0BF8C8-B52F-42FE-8326-25063169AE44}" destId="{19A4414B-1061-48A5-81E2-75BA0DC9E207}" srcOrd="0" destOrd="0" presId="urn:microsoft.com/office/officeart/2005/8/layout/vList2"/>
    <dgm:cxn modelId="{87C80CC8-A976-4864-9FE4-E8B6A0FA406A}" type="presOf" srcId="{84FEB0A1-3F06-4057-B36D-831A0C277F64}" destId="{463B62C0-5472-4C1C-A697-B7795AA7E525}" srcOrd="0" destOrd="0" presId="urn:microsoft.com/office/officeart/2005/8/layout/vList2"/>
    <dgm:cxn modelId="{DA0AB1CD-4D36-4834-A331-E434A940B540}" type="presOf" srcId="{CF7C449B-EE89-46D2-92B1-4785A491766B}" destId="{B9B023D4-AB4B-4A40-9A45-C4D24441A18E}" srcOrd="0" destOrd="0" presId="urn:microsoft.com/office/officeart/2005/8/layout/vList2"/>
    <dgm:cxn modelId="{121439DC-100B-4A18-8016-E7080C7051CB}" srcId="{0C9D1213-B7FB-4A6F-BCA9-305B3DD94DF0}" destId="{84FEB0A1-3F06-4057-B36D-831A0C277F64}" srcOrd="2" destOrd="0" parTransId="{50FEF4D1-2BB5-4467-B31E-70CC5FE0644A}" sibTransId="{22C74E62-31E2-4392-8F41-5577993737AE}"/>
    <dgm:cxn modelId="{7FAA66EA-FD8A-48F9-A55A-1529B316D300}" type="presOf" srcId="{F80BD472-33CC-4578-9EB3-4C0AC7E40064}" destId="{41B2C74B-3A28-4F76-B8FB-2412ABA24FE3}" srcOrd="0" destOrd="0" presId="urn:microsoft.com/office/officeart/2005/8/layout/vList2"/>
    <dgm:cxn modelId="{131FF7EF-A6B2-4EED-94CA-55CC9C1F43FA}" type="presOf" srcId="{B25EED27-34DE-464D-8ED4-5D53499CFC80}" destId="{01F59FD4-8BDE-4C74-A39B-FA84196DDC82}" srcOrd="0" destOrd="0" presId="urn:microsoft.com/office/officeart/2005/8/layout/vList2"/>
    <dgm:cxn modelId="{F02D25F5-08EF-4CC1-BCB0-282676BFF0E1}" type="presOf" srcId="{7182DF4B-4A60-444C-8635-62C631D1AB59}" destId="{7B7924A0-A00B-4DC8-A43E-B82AB45B39E5}" srcOrd="0" destOrd="0" presId="urn:microsoft.com/office/officeart/2005/8/layout/vList2"/>
    <dgm:cxn modelId="{54F80560-32AD-40B5-9FDE-46B9A9026FF0}" type="presParOf" srcId="{DB7F7DB8-188D-4D5D-8FE9-CCA1AF9ADF78}" destId="{DFFC6BD5-87C1-4A70-9E74-168B85E57C6B}" srcOrd="0" destOrd="0" presId="urn:microsoft.com/office/officeart/2005/8/layout/vList2"/>
    <dgm:cxn modelId="{94D10D53-3079-4F28-99F5-1A9BD0E584F4}" type="presParOf" srcId="{DB7F7DB8-188D-4D5D-8FE9-CCA1AF9ADF78}" destId="{042E0B62-DBBE-48EC-AC06-4A181B1B138B}" srcOrd="1" destOrd="0" presId="urn:microsoft.com/office/officeart/2005/8/layout/vList2"/>
    <dgm:cxn modelId="{A8B8DC0E-BA5C-479B-826A-FB1216F10308}" type="presParOf" srcId="{DB7F7DB8-188D-4D5D-8FE9-CCA1AF9ADF78}" destId="{B9B023D4-AB4B-4A40-9A45-C4D24441A18E}" srcOrd="2" destOrd="0" presId="urn:microsoft.com/office/officeart/2005/8/layout/vList2"/>
    <dgm:cxn modelId="{CF31F35B-209B-42DB-B86A-0A93F6D0AD15}" type="presParOf" srcId="{DB7F7DB8-188D-4D5D-8FE9-CCA1AF9ADF78}" destId="{7F2B67BD-6EBA-4534-B8A7-3B4A8A79AD34}" srcOrd="3" destOrd="0" presId="urn:microsoft.com/office/officeart/2005/8/layout/vList2"/>
    <dgm:cxn modelId="{69363F90-2420-449C-9169-47DA6A56D851}" type="presParOf" srcId="{DB7F7DB8-188D-4D5D-8FE9-CCA1AF9ADF78}" destId="{463B62C0-5472-4C1C-A697-B7795AA7E525}" srcOrd="4" destOrd="0" presId="urn:microsoft.com/office/officeart/2005/8/layout/vList2"/>
    <dgm:cxn modelId="{84B06765-BF1E-4070-9D4E-D155208B86C3}" type="presParOf" srcId="{DB7F7DB8-188D-4D5D-8FE9-CCA1AF9ADF78}" destId="{CEA1D911-95EF-4AF3-B9EE-384ED36DE820}" srcOrd="5" destOrd="0" presId="urn:microsoft.com/office/officeart/2005/8/layout/vList2"/>
    <dgm:cxn modelId="{0170C396-DBD6-4B6F-B331-280C7A9C4F07}" type="presParOf" srcId="{DB7F7DB8-188D-4D5D-8FE9-CCA1AF9ADF78}" destId="{CC6A0BB3-2FEC-44A1-8720-72CD7F25A0D0}" srcOrd="6" destOrd="0" presId="urn:microsoft.com/office/officeart/2005/8/layout/vList2"/>
    <dgm:cxn modelId="{21E8E170-B9DB-4E5F-91B1-4E5D4BD40A87}" type="presParOf" srcId="{DB7F7DB8-188D-4D5D-8FE9-CCA1AF9ADF78}" destId="{F7263628-CDAC-4056-9986-F65C31A51976}" srcOrd="7" destOrd="0" presId="urn:microsoft.com/office/officeart/2005/8/layout/vList2"/>
    <dgm:cxn modelId="{6FF13848-8818-4764-9855-7787E424E238}" type="presParOf" srcId="{DB7F7DB8-188D-4D5D-8FE9-CCA1AF9ADF78}" destId="{6CCAF824-0652-418A-9775-F34D10A2BF10}" srcOrd="8" destOrd="0" presId="urn:microsoft.com/office/officeart/2005/8/layout/vList2"/>
    <dgm:cxn modelId="{9F94082E-598E-405C-996F-DA75D014213E}" type="presParOf" srcId="{DB7F7DB8-188D-4D5D-8FE9-CCA1AF9ADF78}" destId="{DAE321C5-484C-4505-A906-06E5BA1D8531}" srcOrd="9" destOrd="0" presId="urn:microsoft.com/office/officeart/2005/8/layout/vList2"/>
    <dgm:cxn modelId="{E7F3F7AF-FEDC-40A5-B500-DE4D62475233}" type="presParOf" srcId="{DB7F7DB8-188D-4D5D-8FE9-CCA1AF9ADF78}" destId="{41B2C74B-3A28-4F76-B8FB-2412ABA24FE3}" srcOrd="10" destOrd="0" presId="urn:microsoft.com/office/officeart/2005/8/layout/vList2"/>
    <dgm:cxn modelId="{0019D9C8-8504-4500-A313-71F48B6599C0}" type="presParOf" srcId="{DB7F7DB8-188D-4D5D-8FE9-CCA1AF9ADF78}" destId="{BF1C88B9-67DC-4439-9563-77E9C6D8ADB0}" srcOrd="11" destOrd="0" presId="urn:microsoft.com/office/officeart/2005/8/layout/vList2"/>
    <dgm:cxn modelId="{6E2C0340-5BB7-46CB-B6F6-97747197F1D1}" type="presParOf" srcId="{DB7F7DB8-188D-4D5D-8FE9-CCA1AF9ADF78}" destId="{19A4414B-1061-48A5-81E2-75BA0DC9E207}" srcOrd="12" destOrd="0" presId="urn:microsoft.com/office/officeart/2005/8/layout/vList2"/>
    <dgm:cxn modelId="{60441256-D4BB-4E41-B5DB-C5805EAE8519}" type="presParOf" srcId="{DB7F7DB8-188D-4D5D-8FE9-CCA1AF9ADF78}" destId="{EC582906-042A-4876-8911-D7D4176AB9C9}" srcOrd="13" destOrd="0" presId="urn:microsoft.com/office/officeart/2005/8/layout/vList2"/>
    <dgm:cxn modelId="{D19E5972-D315-4149-A99B-909B720619E1}" type="presParOf" srcId="{DB7F7DB8-188D-4D5D-8FE9-CCA1AF9ADF78}" destId="{7B7924A0-A00B-4DC8-A43E-B82AB45B39E5}" srcOrd="14" destOrd="0" presId="urn:microsoft.com/office/officeart/2005/8/layout/vList2"/>
    <dgm:cxn modelId="{B50B08A0-9B93-472C-9303-73A1BF2D23FC}" type="presParOf" srcId="{DB7F7DB8-188D-4D5D-8FE9-CCA1AF9ADF78}" destId="{56434ED1-507C-4418-8037-052F099FE146}" srcOrd="15" destOrd="0" presId="urn:microsoft.com/office/officeart/2005/8/layout/vList2"/>
    <dgm:cxn modelId="{84FDF9AD-CBBA-4201-B047-98EC2DB9D0B3}" type="presParOf" srcId="{DB7F7DB8-188D-4D5D-8FE9-CCA1AF9ADF78}" destId="{01F59FD4-8BDE-4C74-A39B-FA84196DDC8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14637-4536-43BD-B514-2BD36C70D0A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E434822-2968-434F-9CD9-A2A5B6AC6A6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Data movement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1B4D5113-D985-4969-9275-B2CF369C112F}" type="parTrans" cxnId="{5A0277B8-C62E-4E88-B4A3-E2A3C2DAC88D}">
      <dgm:prSet/>
      <dgm:spPr/>
      <dgm:t>
        <a:bodyPr/>
        <a:lstStyle/>
        <a:p>
          <a:endParaRPr lang="en-US"/>
        </a:p>
      </dgm:t>
    </dgm:pt>
    <dgm:pt modelId="{82243F7C-FB01-446A-A625-8C4F432A97FC}" type="sibTrans" cxnId="{5A0277B8-C62E-4E88-B4A3-E2A3C2DAC88D}">
      <dgm:prSet/>
      <dgm:spPr/>
      <dgm:t>
        <a:bodyPr/>
        <a:lstStyle/>
        <a:p>
          <a:endParaRPr lang="en-US"/>
        </a:p>
      </dgm:t>
    </dgm:pt>
    <dgm:pt modelId="{C549A8AE-2826-4DA2-88F8-3533917FCE9C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0" i="0">
              <a:solidFill>
                <a:sysClr val="windowText" lastClr="000000"/>
              </a:solidFill>
              <a:latin typeface="Bahnschrift" panose="020B0502040204020203" pitchFamily="34" charset="0"/>
            </a:rPr>
            <a:t>Securely store, and catalog data</a:t>
          </a:r>
          <a:endParaRPr lang="en-US" sz="280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217F03D4-3C25-4745-B34E-2B84DE8C15B0}" type="parTrans" cxnId="{1CB4754E-F50F-4262-85F5-67B65F57735C}">
      <dgm:prSet/>
      <dgm:spPr/>
      <dgm:t>
        <a:bodyPr/>
        <a:lstStyle/>
        <a:p>
          <a:endParaRPr lang="en-US"/>
        </a:p>
      </dgm:t>
    </dgm:pt>
    <dgm:pt modelId="{A0C516BC-D810-463A-9310-F504A9CDE87C}" type="sibTrans" cxnId="{1CB4754E-F50F-4262-85F5-67B65F57735C}">
      <dgm:prSet/>
      <dgm:spPr/>
      <dgm:t>
        <a:bodyPr/>
        <a:lstStyle/>
        <a:p>
          <a:endParaRPr lang="en-US"/>
        </a:p>
      </dgm:t>
    </dgm:pt>
    <dgm:pt modelId="{79DF0E99-DDA6-4319-9D70-733B38614C0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>
              <a:solidFill>
                <a:sysClr val="windowText" lastClr="000000"/>
              </a:solidFill>
              <a:latin typeface="Bahnschrift" panose="020B0502040204020203" pitchFamily="34" charset="0"/>
            </a:rPr>
            <a:t>Analytics</a:t>
          </a:r>
          <a:endParaRPr lang="en-US" sz="280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A6230207-DE30-41DB-86DE-4B2630728497}" type="parTrans" cxnId="{C8B6569C-A1FD-4BE4-A215-1AB421186276}">
      <dgm:prSet/>
      <dgm:spPr/>
      <dgm:t>
        <a:bodyPr/>
        <a:lstStyle/>
        <a:p>
          <a:endParaRPr lang="en-US"/>
        </a:p>
      </dgm:t>
    </dgm:pt>
    <dgm:pt modelId="{D2F2D42A-DD6E-4F01-AD26-2DBF9D82E4C7}" type="sibTrans" cxnId="{C8B6569C-A1FD-4BE4-A215-1AB421186276}">
      <dgm:prSet/>
      <dgm:spPr/>
      <dgm:t>
        <a:bodyPr/>
        <a:lstStyle/>
        <a:p>
          <a:endParaRPr lang="en-US"/>
        </a:p>
      </dgm:t>
    </dgm:pt>
    <dgm:pt modelId="{CE00A04B-E776-4725-948A-39DC544C432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Machine Learning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8F957CBA-CAFD-4AFC-AFEF-FC04D5F35E2C}" type="parTrans" cxnId="{3FADC8AA-5A04-493F-905E-2886E5CDAC4B}">
      <dgm:prSet/>
      <dgm:spPr/>
      <dgm:t>
        <a:bodyPr/>
        <a:lstStyle/>
        <a:p>
          <a:endParaRPr lang="en-US"/>
        </a:p>
      </dgm:t>
    </dgm:pt>
    <dgm:pt modelId="{360E0EB8-5C3F-41E1-9758-F655EE3A819E}" type="sibTrans" cxnId="{3FADC8AA-5A04-493F-905E-2886E5CDAC4B}">
      <dgm:prSet/>
      <dgm:spPr/>
      <dgm:t>
        <a:bodyPr/>
        <a:lstStyle/>
        <a:p>
          <a:endParaRPr lang="en-US"/>
        </a:p>
      </dgm:t>
    </dgm:pt>
    <dgm:pt modelId="{85C3FECE-99B2-4004-A7F9-31B5CD8F94DF}" type="pres">
      <dgm:prSet presAssocID="{C3F14637-4536-43BD-B514-2BD36C70D0A1}" presName="linear" presStyleCnt="0">
        <dgm:presLayoutVars>
          <dgm:animLvl val="lvl"/>
          <dgm:resizeHandles val="exact"/>
        </dgm:presLayoutVars>
      </dgm:prSet>
      <dgm:spPr/>
    </dgm:pt>
    <dgm:pt modelId="{BC3075DC-265E-49B3-B119-F7C3F813BCB0}" type="pres">
      <dgm:prSet presAssocID="{9E434822-2968-434F-9CD9-A2A5B6AC6A68}" presName="parentText" presStyleLbl="node1" presStyleIdx="0" presStyleCnt="4" custScaleX="77259" custScaleY="57825">
        <dgm:presLayoutVars>
          <dgm:chMax val="0"/>
          <dgm:bulletEnabled val="1"/>
        </dgm:presLayoutVars>
      </dgm:prSet>
      <dgm:spPr/>
    </dgm:pt>
    <dgm:pt modelId="{B1B22D9A-1401-472B-A10A-4A5E828EF4DA}" type="pres">
      <dgm:prSet presAssocID="{82243F7C-FB01-446A-A625-8C4F432A97FC}" presName="spacer" presStyleCnt="0"/>
      <dgm:spPr/>
    </dgm:pt>
    <dgm:pt modelId="{B4AC728B-A8CE-4253-A9B8-FD4BA9B67FE8}" type="pres">
      <dgm:prSet presAssocID="{C549A8AE-2826-4DA2-88F8-3533917FCE9C}" presName="parentText" presStyleLbl="node1" presStyleIdx="1" presStyleCnt="4" custScaleX="77259" custScaleY="57825">
        <dgm:presLayoutVars>
          <dgm:chMax val="0"/>
          <dgm:bulletEnabled val="1"/>
        </dgm:presLayoutVars>
      </dgm:prSet>
      <dgm:spPr/>
    </dgm:pt>
    <dgm:pt modelId="{78AB6736-C2A3-482C-8230-97176F3BDE92}" type="pres">
      <dgm:prSet presAssocID="{A0C516BC-D810-463A-9310-F504A9CDE87C}" presName="spacer" presStyleCnt="0"/>
      <dgm:spPr/>
    </dgm:pt>
    <dgm:pt modelId="{8AD9B90D-38C2-418B-947A-8B497E8CB3FD}" type="pres">
      <dgm:prSet presAssocID="{79DF0E99-DDA6-4319-9D70-733B38614C0A}" presName="parentText" presStyleLbl="node1" presStyleIdx="2" presStyleCnt="4" custScaleX="77259" custScaleY="57825">
        <dgm:presLayoutVars>
          <dgm:chMax val="0"/>
          <dgm:bulletEnabled val="1"/>
        </dgm:presLayoutVars>
      </dgm:prSet>
      <dgm:spPr/>
    </dgm:pt>
    <dgm:pt modelId="{71A70392-153B-4A41-9800-E149138780D6}" type="pres">
      <dgm:prSet presAssocID="{D2F2D42A-DD6E-4F01-AD26-2DBF9D82E4C7}" presName="spacer" presStyleCnt="0"/>
      <dgm:spPr/>
    </dgm:pt>
    <dgm:pt modelId="{903B5A20-4BC0-4A5E-95C3-C097123851CE}" type="pres">
      <dgm:prSet presAssocID="{CE00A04B-E776-4725-948A-39DC544C4325}" presName="parentText" presStyleLbl="node1" presStyleIdx="3" presStyleCnt="4" custScaleX="77259" custScaleY="57825">
        <dgm:presLayoutVars>
          <dgm:chMax val="0"/>
          <dgm:bulletEnabled val="1"/>
        </dgm:presLayoutVars>
      </dgm:prSet>
      <dgm:spPr/>
    </dgm:pt>
  </dgm:ptLst>
  <dgm:cxnLst>
    <dgm:cxn modelId="{9931E206-79C3-450B-8197-BF2E9E75CAE9}" type="presOf" srcId="{C549A8AE-2826-4DA2-88F8-3533917FCE9C}" destId="{B4AC728B-A8CE-4253-A9B8-FD4BA9B67FE8}" srcOrd="0" destOrd="0" presId="urn:microsoft.com/office/officeart/2005/8/layout/vList2"/>
    <dgm:cxn modelId="{3E8DFA0A-E053-473E-9178-338B2DB8E459}" type="presOf" srcId="{79DF0E99-DDA6-4319-9D70-733B38614C0A}" destId="{8AD9B90D-38C2-418B-947A-8B497E8CB3FD}" srcOrd="0" destOrd="0" presId="urn:microsoft.com/office/officeart/2005/8/layout/vList2"/>
    <dgm:cxn modelId="{91F47547-D93D-46E4-9C99-A503BD557285}" type="presOf" srcId="{9E434822-2968-434F-9CD9-A2A5B6AC6A68}" destId="{BC3075DC-265E-49B3-B119-F7C3F813BCB0}" srcOrd="0" destOrd="0" presId="urn:microsoft.com/office/officeart/2005/8/layout/vList2"/>
    <dgm:cxn modelId="{1CB4754E-F50F-4262-85F5-67B65F57735C}" srcId="{C3F14637-4536-43BD-B514-2BD36C70D0A1}" destId="{C549A8AE-2826-4DA2-88F8-3533917FCE9C}" srcOrd="1" destOrd="0" parTransId="{217F03D4-3C25-4745-B34E-2B84DE8C15B0}" sibTransId="{A0C516BC-D810-463A-9310-F504A9CDE87C}"/>
    <dgm:cxn modelId="{C8B6569C-A1FD-4BE4-A215-1AB421186276}" srcId="{C3F14637-4536-43BD-B514-2BD36C70D0A1}" destId="{79DF0E99-DDA6-4319-9D70-733B38614C0A}" srcOrd="2" destOrd="0" parTransId="{A6230207-DE30-41DB-86DE-4B2630728497}" sibTransId="{D2F2D42A-DD6E-4F01-AD26-2DBF9D82E4C7}"/>
    <dgm:cxn modelId="{3FADC8AA-5A04-493F-905E-2886E5CDAC4B}" srcId="{C3F14637-4536-43BD-B514-2BD36C70D0A1}" destId="{CE00A04B-E776-4725-948A-39DC544C4325}" srcOrd="3" destOrd="0" parTransId="{8F957CBA-CAFD-4AFC-AFEF-FC04D5F35E2C}" sibTransId="{360E0EB8-5C3F-41E1-9758-F655EE3A819E}"/>
    <dgm:cxn modelId="{5A0277B8-C62E-4E88-B4A3-E2A3C2DAC88D}" srcId="{C3F14637-4536-43BD-B514-2BD36C70D0A1}" destId="{9E434822-2968-434F-9CD9-A2A5B6AC6A68}" srcOrd="0" destOrd="0" parTransId="{1B4D5113-D985-4969-9275-B2CF369C112F}" sibTransId="{82243F7C-FB01-446A-A625-8C4F432A97FC}"/>
    <dgm:cxn modelId="{509D8AE2-4881-4FCC-AFE2-4C63149C6CF7}" type="presOf" srcId="{CE00A04B-E776-4725-948A-39DC544C4325}" destId="{903B5A20-4BC0-4A5E-95C3-C097123851CE}" srcOrd="0" destOrd="0" presId="urn:microsoft.com/office/officeart/2005/8/layout/vList2"/>
    <dgm:cxn modelId="{455F5AFF-7E2B-4AF1-AD9D-9C16233F84F6}" type="presOf" srcId="{C3F14637-4536-43BD-B514-2BD36C70D0A1}" destId="{85C3FECE-99B2-4004-A7F9-31B5CD8F94DF}" srcOrd="0" destOrd="0" presId="urn:microsoft.com/office/officeart/2005/8/layout/vList2"/>
    <dgm:cxn modelId="{78D26BED-08DE-4D90-824A-D1D2D3768DE2}" type="presParOf" srcId="{85C3FECE-99B2-4004-A7F9-31B5CD8F94DF}" destId="{BC3075DC-265E-49B3-B119-F7C3F813BCB0}" srcOrd="0" destOrd="0" presId="urn:microsoft.com/office/officeart/2005/8/layout/vList2"/>
    <dgm:cxn modelId="{E926B897-E642-40B2-B486-A62625A6C7FE}" type="presParOf" srcId="{85C3FECE-99B2-4004-A7F9-31B5CD8F94DF}" destId="{B1B22D9A-1401-472B-A10A-4A5E828EF4DA}" srcOrd="1" destOrd="0" presId="urn:microsoft.com/office/officeart/2005/8/layout/vList2"/>
    <dgm:cxn modelId="{6964CFC6-E9C5-4B49-A239-14774CB12A42}" type="presParOf" srcId="{85C3FECE-99B2-4004-A7F9-31B5CD8F94DF}" destId="{B4AC728B-A8CE-4253-A9B8-FD4BA9B67FE8}" srcOrd="2" destOrd="0" presId="urn:microsoft.com/office/officeart/2005/8/layout/vList2"/>
    <dgm:cxn modelId="{C883E64C-515D-44F0-B67A-A0EAE72CCB69}" type="presParOf" srcId="{85C3FECE-99B2-4004-A7F9-31B5CD8F94DF}" destId="{78AB6736-C2A3-482C-8230-97176F3BDE92}" srcOrd="3" destOrd="0" presId="urn:microsoft.com/office/officeart/2005/8/layout/vList2"/>
    <dgm:cxn modelId="{11AA6507-1F1A-4F85-89BB-054F470F2D27}" type="presParOf" srcId="{85C3FECE-99B2-4004-A7F9-31B5CD8F94DF}" destId="{8AD9B90D-38C2-418B-947A-8B497E8CB3FD}" srcOrd="4" destOrd="0" presId="urn:microsoft.com/office/officeart/2005/8/layout/vList2"/>
    <dgm:cxn modelId="{371A6C00-B1BF-4508-8C03-6CD25C39C10F}" type="presParOf" srcId="{85C3FECE-99B2-4004-A7F9-31B5CD8F94DF}" destId="{71A70392-153B-4A41-9800-E149138780D6}" srcOrd="5" destOrd="0" presId="urn:microsoft.com/office/officeart/2005/8/layout/vList2"/>
    <dgm:cxn modelId="{0BF5CAB9-67FB-48E1-B025-25DDAF831DEF}" type="presParOf" srcId="{85C3FECE-99B2-4004-A7F9-31B5CD8F94DF}" destId="{903B5A20-4BC0-4A5E-95C3-C097123851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05DDE0-FF60-479E-9A4F-037ECBCAB8A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03BD3C-25C1-41E3-BC75-0C7616399CE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Improved customer interactions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781975D1-DE9E-40A1-BBE1-4B1355BF3993}" type="parTrans" cxnId="{D3542819-DE1F-4336-884D-28D0904F85CE}">
      <dgm:prSet/>
      <dgm:spPr/>
      <dgm:t>
        <a:bodyPr/>
        <a:lstStyle/>
        <a:p>
          <a:endParaRPr lang="en-US"/>
        </a:p>
      </dgm:t>
    </dgm:pt>
    <dgm:pt modelId="{EBC01483-E7FD-4AC3-9009-759487751E53}" type="sibTrans" cxnId="{D3542819-DE1F-4336-884D-28D0904F85CE}">
      <dgm:prSet/>
      <dgm:spPr/>
      <dgm:t>
        <a:bodyPr/>
        <a:lstStyle/>
        <a:p>
          <a:endParaRPr lang="en-US"/>
        </a:p>
      </dgm:t>
    </dgm:pt>
    <dgm:pt modelId="{CA18F477-7FBF-44E5-AA0A-41D9486A574D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 R&amp;D innovation choices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6E277463-9C91-49EB-ACEF-2EEFCF603F2A}" type="parTrans" cxnId="{2F26660F-5121-44A9-A42E-099BE8AC16BC}">
      <dgm:prSet/>
      <dgm:spPr/>
      <dgm:t>
        <a:bodyPr/>
        <a:lstStyle/>
        <a:p>
          <a:endParaRPr lang="en-US"/>
        </a:p>
      </dgm:t>
    </dgm:pt>
    <dgm:pt modelId="{C47B17BA-9880-40AF-9CA1-B50E4C9E3B4A}" type="sibTrans" cxnId="{2F26660F-5121-44A9-A42E-099BE8AC16BC}">
      <dgm:prSet/>
      <dgm:spPr/>
      <dgm:t>
        <a:bodyPr/>
        <a:lstStyle/>
        <a:p>
          <a:endParaRPr lang="en-US"/>
        </a:p>
      </dgm:t>
    </dgm:pt>
    <dgm:pt modelId="{0D0972A8-481F-46EA-9ED0-7983324B687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Increase operational efficiencies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960C6C3-7A8E-43BF-A817-0AE13FFE7531}" type="parTrans" cxnId="{D34EDDB4-BEF0-49F4-9CC4-0FC96E5C9543}">
      <dgm:prSet/>
      <dgm:spPr/>
      <dgm:t>
        <a:bodyPr/>
        <a:lstStyle/>
        <a:p>
          <a:endParaRPr lang="en-US"/>
        </a:p>
      </dgm:t>
    </dgm:pt>
    <dgm:pt modelId="{D44D010E-46AB-498F-A63C-802BED6D77B2}" type="sibTrans" cxnId="{D34EDDB4-BEF0-49F4-9CC4-0FC96E5C9543}">
      <dgm:prSet/>
      <dgm:spPr/>
      <dgm:t>
        <a:bodyPr/>
        <a:lstStyle/>
        <a:p>
          <a:endParaRPr lang="en-US"/>
        </a:p>
      </dgm:t>
    </dgm:pt>
    <dgm:pt modelId="{BC430E58-E650-4F09-8B22-D0004BF1A31A}" type="pres">
      <dgm:prSet presAssocID="{3A05DDE0-FF60-479E-9A4F-037ECBCAB8A9}" presName="linear" presStyleCnt="0">
        <dgm:presLayoutVars>
          <dgm:animLvl val="lvl"/>
          <dgm:resizeHandles val="exact"/>
        </dgm:presLayoutVars>
      </dgm:prSet>
      <dgm:spPr/>
    </dgm:pt>
    <dgm:pt modelId="{FA865875-77B5-4C52-90DF-3470460FC893}" type="pres">
      <dgm:prSet presAssocID="{4703BD3C-25C1-41E3-BC75-0C7616399CEA}" presName="parentText" presStyleLbl="node1" presStyleIdx="0" presStyleCnt="3" custScaleX="70702" custScaleY="67831">
        <dgm:presLayoutVars>
          <dgm:chMax val="0"/>
          <dgm:bulletEnabled val="1"/>
        </dgm:presLayoutVars>
      </dgm:prSet>
      <dgm:spPr/>
    </dgm:pt>
    <dgm:pt modelId="{A77DA5CE-7A22-4225-A5F3-E9A469CB7B7B}" type="pres">
      <dgm:prSet presAssocID="{EBC01483-E7FD-4AC3-9009-759487751E53}" presName="spacer" presStyleCnt="0"/>
      <dgm:spPr/>
    </dgm:pt>
    <dgm:pt modelId="{F90DB3C9-EDEC-42B1-A125-EE8D4064D6D5}" type="pres">
      <dgm:prSet presAssocID="{CA18F477-7FBF-44E5-AA0A-41D9486A574D}" presName="parentText" presStyleLbl="node1" presStyleIdx="1" presStyleCnt="3" custScaleX="70702" custScaleY="67831">
        <dgm:presLayoutVars>
          <dgm:chMax val="0"/>
          <dgm:bulletEnabled val="1"/>
        </dgm:presLayoutVars>
      </dgm:prSet>
      <dgm:spPr/>
    </dgm:pt>
    <dgm:pt modelId="{2C16A68D-E5E7-420A-8197-3F597E6369CF}" type="pres">
      <dgm:prSet presAssocID="{C47B17BA-9880-40AF-9CA1-B50E4C9E3B4A}" presName="spacer" presStyleCnt="0"/>
      <dgm:spPr/>
    </dgm:pt>
    <dgm:pt modelId="{5216BF9C-EC25-47AB-AC98-E7C73BCC4FC9}" type="pres">
      <dgm:prSet presAssocID="{0D0972A8-481F-46EA-9ED0-7983324B687B}" presName="parentText" presStyleLbl="node1" presStyleIdx="2" presStyleCnt="3" custScaleX="70702" custScaleY="67831">
        <dgm:presLayoutVars>
          <dgm:chMax val="0"/>
          <dgm:bulletEnabled val="1"/>
        </dgm:presLayoutVars>
      </dgm:prSet>
      <dgm:spPr/>
    </dgm:pt>
  </dgm:ptLst>
  <dgm:cxnLst>
    <dgm:cxn modelId="{2F26660F-5121-44A9-A42E-099BE8AC16BC}" srcId="{3A05DDE0-FF60-479E-9A4F-037ECBCAB8A9}" destId="{CA18F477-7FBF-44E5-AA0A-41D9486A574D}" srcOrd="1" destOrd="0" parTransId="{6E277463-9C91-49EB-ACEF-2EEFCF603F2A}" sibTransId="{C47B17BA-9880-40AF-9CA1-B50E4C9E3B4A}"/>
    <dgm:cxn modelId="{2CAFE614-90C0-448F-B7CC-733C420F259F}" type="presOf" srcId="{0D0972A8-481F-46EA-9ED0-7983324B687B}" destId="{5216BF9C-EC25-47AB-AC98-E7C73BCC4FC9}" srcOrd="0" destOrd="0" presId="urn:microsoft.com/office/officeart/2005/8/layout/vList2"/>
    <dgm:cxn modelId="{D3542819-DE1F-4336-884D-28D0904F85CE}" srcId="{3A05DDE0-FF60-479E-9A4F-037ECBCAB8A9}" destId="{4703BD3C-25C1-41E3-BC75-0C7616399CEA}" srcOrd="0" destOrd="0" parTransId="{781975D1-DE9E-40A1-BBE1-4B1355BF3993}" sibTransId="{EBC01483-E7FD-4AC3-9009-759487751E53}"/>
    <dgm:cxn modelId="{CB3C9138-A07A-4F14-BB87-4D0CCD62F192}" type="presOf" srcId="{CA18F477-7FBF-44E5-AA0A-41D9486A574D}" destId="{F90DB3C9-EDEC-42B1-A125-EE8D4064D6D5}" srcOrd="0" destOrd="0" presId="urn:microsoft.com/office/officeart/2005/8/layout/vList2"/>
    <dgm:cxn modelId="{B6AB4D68-9CF9-4BCF-9854-E40F537B346D}" type="presOf" srcId="{3A05DDE0-FF60-479E-9A4F-037ECBCAB8A9}" destId="{BC430E58-E650-4F09-8B22-D0004BF1A31A}" srcOrd="0" destOrd="0" presId="urn:microsoft.com/office/officeart/2005/8/layout/vList2"/>
    <dgm:cxn modelId="{20E13CB3-D33F-4511-8D6F-60F0B0BDD799}" type="presOf" srcId="{4703BD3C-25C1-41E3-BC75-0C7616399CEA}" destId="{FA865875-77B5-4C52-90DF-3470460FC893}" srcOrd="0" destOrd="0" presId="urn:microsoft.com/office/officeart/2005/8/layout/vList2"/>
    <dgm:cxn modelId="{D34EDDB4-BEF0-49F4-9CC4-0FC96E5C9543}" srcId="{3A05DDE0-FF60-479E-9A4F-037ECBCAB8A9}" destId="{0D0972A8-481F-46EA-9ED0-7983324B687B}" srcOrd="2" destOrd="0" parTransId="{5960C6C3-7A8E-43BF-A817-0AE13FFE7531}" sibTransId="{D44D010E-46AB-498F-A63C-802BED6D77B2}"/>
    <dgm:cxn modelId="{4956F11D-B374-40B4-BAB6-1C5486C3D461}" type="presParOf" srcId="{BC430E58-E650-4F09-8B22-D0004BF1A31A}" destId="{FA865875-77B5-4C52-90DF-3470460FC893}" srcOrd="0" destOrd="0" presId="urn:microsoft.com/office/officeart/2005/8/layout/vList2"/>
    <dgm:cxn modelId="{DA5A5E24-1E25-46F6-A64B-3BD3B4794A19}" type="presParOf" srcId="{BC430E58-E650-4F09-8B22-D0004BF1A31A}" destId="{A77DA5CE-7A22-4225-A5F3-E9A469CB7B7B}" srcOrd="1" destOrd="0" presId="urn:microsoft.com/office/officeart/2005/8/layout/vList2"/>
    <dgm:cxn modelId="{16AE911F-826A-4287-B1C2-0E3E8EC3CC9B}" type="presParOf" srcId="{BC430E58-E650-4F09-8B22-D0004BF1A31A}" destId="{F90DB3C9-EDEC-42B1-A125-EE8D4064D6D5}" srcOrd="2" destOrd="0" presId="urn:microsoft.com/office/officeart/2005/8/layout/vList2"/>
    <dgm:cxn modelId="{253097BF-ED4A-4624-BD80-DB41277E85C8}" type="presParOf" srcId="{BC430E58-E650-4F09-8B22-D0004BF1A31A}" destId="{2C16A68D-E5E7-420A-8197-3F597E6369CF}" srcOrd="3" destOrd="0" presId="urn:microsoft.com/office/officeart/2005/8/layout/vList2"/>
    <dgm:cxn modelId="{BE0BB6DB-EC6F-47C6-8258-AE5742C217A5}" type="presParOf" srcId="{BC430E58-E650-4F09-8B22-D0004BF1A31A}" destId="{5216BF9C-EC25-47AB-AC98-E7C73BCC4F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C6BD5-87C1-4A70-9E74-168B85E57C6B}">
      <dsp:nvSpPr>
        <dsp:cNvPr id="0" name=""/>
        <dsp:cNvSpPr/>
      </dsp:nvSpPr>
      <dsp:spPr>
        <a:xfrm>
          <a:off x="1205554" y="41280"/>
          <a:ext cx="5818492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Predictive maintenance: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67039"/>
        <a:ext cx="5766974" cy="476152"/>
      </dsp:txXfrm>
    </dsp:sp>
    <dsp:sp modelId="{B9B023D4-AB4B-4A40-9A45-C4D24441A18E}">
      <dsp:nvSpPr>
        <dsp:cNvPr id="0" name=""/>
        <dsp:cNvSpPr/>
      </dsp:nvSpPr>
      <dsp:spPr>
        <a:xfrm>
          <a:off x="1205554" y="632310"/>
          <a:ext cx="5818492" cy="527670"/>
        </a:xfrm>
        <a:prstGeom prst="roundRect">
          <a:avLst/>
        </a:prstGeom>
        <a:solidFill>
          <a:schemeClr val="accent4">
            <a:hueOff val="1225111"/>
            <a:satOff val="-5097"/>
            <a:lumOff val="12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Healthcare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658069"/>
        <a:ext cx="5766974" cy="476152"/>
      </dsp:txXfrm>
    </dsp:sp>
    <dsp:sp modelId="{463B62C0-5472-4C1C-A697-B7795AA7E525}">
      <dsp:nvSpPr>
        <dsp:cNvPr id="0" name=""/>
        <dsp:cNvSpPr/>
      </dsp:nvSpPr>
      <dsp:spPr>
        <a:xfrm>
          <a:off x="1205554" y="1223341"/>
          <a:ext cx="5818492" cy="52767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Retail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1249100"/>
        <a:ext cx="5766974" cy="476152"/>
      </dsp:txXfrm>
    </dsp:sp>
    <dsp:sp modelId="{CC6A0BB3-2FEC-44A1-8720-72CD7F25A0D0}">
      <dsp:nvSpPr>
        <dsp:cNvPr id="0" name=""/>
        <dsp:cNvSpPr/>
      </dsp:nvSpPr>
      <dsp:spPr>
        <a:xfrm>
          <a:off x="1205554" y="1814371"/>
          <a:ext cx="5818492" cy="527670"/>
        </a:xfrm>
        <a:prstGeom prst="roundRect">
          <a:avLst/>
        </a:prstGeom>
        <a:solidFill>
          <a:schemeClr val="accent4">
            <a:hueOff val="3675334"/>
            <a:satOff val="-15291"/>
            <a:lumOff val="36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Social media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1840130"/>
        <a:ext cx="5766974" cy="476152"/>
      </dsp:txXfrm>
    </dsp:sp>
    <dsp:sp modelId="{6CCAF824-0652-418A-9775-F34D10A2BF10}">
      <dsp:nvSpPr>
        <dsp:cNvPr id="0" name=""/>
        <dsp:cNvSpPr/>
      </dsp:nvSpPr>
      <dsp:spPr>
        <a:xfrm>
          <a:off x="1205554" y="2405401"/>
          <a:ext cx="5818492" cy="52767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Finance:</a:t>
          </a:r>
          <a:endParaRPr lang="en-US" sz="22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2431160"/>
        <a:ext cx="5766974" cy="476152"/>
      </dsp:txXfrm>
    </dsp:sp>
    <dsp:sp modelId="{41B2C74B-3A28-4F76-B8FB-2412ABA24FE3}">
      <dsp:nvSpPr>
        <dsp:cNvPr id="0" name=""/>
        <dsp:cNvSpPr/>
      </dsp:nvSpPr>
      <dsp:spPr>
        <a:xfrm>
          <a:off x="1205554" y="2996431"/>
          <a:ext cx="5818492" cy="527670"/>
        </a:xfrm>
        <a:prstGeom prst="roundRect">
          <a:avLst/>
        </a:prstGeom>
        <a:solidFill>
          <a:schemeClr val="accent4">
            <a:hueOff val="6125556"/>
            <a:satOff val="-25486"/>
            <a:lumOff val="60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Energy and power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3022190"/>
        <a:ext cx="5766974" cy="476152"/>
      </dsp:txXfrm>
    </dsp:sp>
    <dsp:sp modelId="{19A4414B-1061-48A5-81E2-75BA0DC9E207}">
      <dsp:nvSpPr>
        <dsp:cNvPr id="0" name=""/>
        <dsp:cNvSpPr/>
      </dsp:nvSpPr>
      <dsp:spPr>
        <a:xfrm>
          <a:off x="1205554" y="3587461"/>
          <a:ext cx="5818492" cy="52767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Personalization of products and services: 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3613220"/>
        <a:ext cx="5766974" cy="476152"/>
      </dsp:txXfrm>
    </dsp:sp>
    <dsp:sp modelId="{7B7924A0-A00B-4DC8-A43E-B82AB45B39E5}">
      <dsp:nvSpPr>
        <dsp:cNvPr id="0" name=""/>
        <dsp:cNvSpPr/>
      </dsp:nvSpPr>
      <dsp:spPr>
        <a:xfrm>
          <a:off x="1205554" y="4178491"/>
          <a:ext cx="5818492" cy="527670"/>
        </a:xfrm>
        <a:prstGeom prst="roundRect">
          <a:avLst/>
        </a:prstGeom>
        <a:solidFill>
          <a:schemeClr val="accent4">
            <a:hueOff val="8575779"/>
            <a:satOff val="-35680"/>
            <a:lumOff val="84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Transportation and supply-chain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4204250"/>
        <a:ext cx="5766974" cy="476152"/>
      </dsp:txXfrm>
    </dsp:sp>
    <dsp:sp modelId="{01F59FD4-8BDE-4C74-A39B-FA84196DDC82}">
      <dsp:nvSpPr>
        <dsp:cNvPr id="0" name=""/>
        <dsp:cNvSpPr/>
      </dsp:nvSpPr>
      <dsp:spPr>
        <a:xfrm>
          <a:off x="1205554" y="4769521"/>
          <a:ext cx="5818492" cy="52767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KPIs</a:t>
          </a:r>
          <a:endParaRPr lang="en-US" sz="22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31313" y="4795280"/>
        <a:ext cx="5766974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075DC-265E-49B3-B119-F7C3F813BCB0}">
      <dsp:nvSpPr>
        <dsp:cNvPr id="0" name=""/>
        <dsp:cNvSpPr/>
      </dsp:nvSpPr>
      <dsp:spPr>
        <a:xfrm>
          <a:off x="935746" y="981206"/>
          <a:ext cx="6358107" cy="703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Data movement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970094" y="1015554"/>
        <a:ext cx="6289411" cy="634918"/>
      </dsp:txXfrm>
    </dsp:sp>
    <dsp:sp modelId="{B4AC728B-A8CE-4253-A9B8-FD4BA9B67FE8}">
      <dsp:nvSpPr>
        <dsp:cNvPr id="0" name=""/>
        <dsp:cNvSpPr/>
      </dsp:nvSpPr>
      <dsp:spPr>
        <a:xfrm>
          <a:off x="935746" y="1872021"/>
          <a:ext cx="6358107" cy="70361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Securely store, and catalog data</a:t>
          </a:r>
          <a:endParaRPr lang="en-US" sz="28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970094" y="1906369"/>
        <a:ext cx="6289411" cy="634918"/>
      </dsp:txXfrm>
    </dsp:sp>
    <dsp:sp modelId="{8AD9B90D-38C2-418B-947A-8B497E8CB3FD}">
      <dsp:nvSpPr>
        <dsp:cNvPr id="0" name=""/>
        <dsp:cNvSpPr/>
      </dsp:nvSpPr>
      <dsp:spPr>
        <a:xfrm>
          <a:off x="935746" y="2762836"/>
          <a:ext cx="6358107" cy="70361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Analytics</a:t>
          </a:r>
          <a:endParaRPr lang="en-US" sz="28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970094" y="2797184"/>
        <a:ext cx="6289411" cy="634918"/>
      </dsp:txXfrm>
    </dsp:sp>
    <dsp:sp modelId="{903B5A20-4BC0-4A5E-95C3-C097123851CE}">
      <dsp:nvSpPr>
        <dsp:cNvPr id="0" name=""/>
        <dsp:cNvSpPr/>
      </dsp:nvSpPr>
      <dsp:spPr>
        <a:xfrm>
          <a:off x="935746" y="3653650"/>
          <a:ext cx="6358107" cy="70361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Machine Learning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970094" y="3687998"/>
        <a:ext cx="6289411" cy="634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65875-77B5-4C52-90DF-3470460FC893}">
      <dsp:nvSpPr>
        <dsp:cNvPr id="0" name=""/>
        <dsp:cNvSpPr/>
      </dsp:nvSpPr>
      <dsp:spPr>
        <a:xfrm>
          <a:off x="1205554" y="1243984"/>
          <a:ext cx="5818492" cy="8253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Improved customer interactions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45845" y="1284275"/>
        <a:ext cx="5737910" cy="744785"/>
      </dsp:txXfrm>
    </dsp:sp>
    <dsp:sp modelId="{F90DB3C9-EDEC-42B1-A125-EE8D4064D6D5}">
      <dsp:nvSpPr>
        <dsp:cNvPr id="0" name=""/>
        <dsp:cNvSpPr/>
      </dsp:nvSpPr>
      <dsp:spPr>
        <a:xfrm>
          <a:off x="1205554" y="2256552"/>
          <a:ext cx="5818492" cy="82536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 R&amp;D innovation choices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45845" y="2296843"/>
        <a:ext cx="5737910" cy="744785"/>
      </dsp:txXfrm>
    </dsp:sp>
    <dsp:sp modelId="{5216BF9C-EC25-47AB-AC98-E7C73BCC4FC9}">
      <dsp:nvSpPr>
        <dsp:cNvPr id="0" name=""/>
        <dsp:cNvSpPr/>
      </dsp:nvSpPr>
      <dsp:spPr>
        <a:xfrm>
          <a:off x="1205554" y="3269119"/>
          <a:ext cx="5818492" cy="82536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Increase operational efficiencies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245845" y="3309410"/>
        <a:ext cx="5737910" cy="74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9000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696362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" y="1380983"/>
            <a:ext cx="8229601" cy="533847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0"/>
            <a:ext cx="8672945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media/image1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2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 ?><Relationships xmlns="http://schemas.openxmlformats.org/package/2006/relationships"><Relationship Id="rId2" Target="../media/image2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0.xml.rels><?xml version="1.0" encoding="UTF-8" standalone="yes" ?><Relationships xmlns="http://schemas.openxmlformats.org/package/2006/relationships"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3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4.xml.rels><?xml version="1.0" encoding="UTF-8" standalone="yes" ?>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 ?><Relationships xmlns="http://schemas.openxmlformats.org/package/2006/relationships"><Relationship Id="rId3" Target="../media/image34.jpeg" Type="http://schemas.openxmlformats.org/officeDocument/2006/relationships/image"/><Relationship Id="rId2" Target="../media/image3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 ?><Relationships xmlns="http://schemas.openxmlformats.org/package/2006/relationships"><Relationship Id="rId2" Target="../media/image3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 ?><Relationships xmlns="http://schemas.openxmlformats.org/package/2006/relationships"><Relationship Id="rId2" Target="../media/image3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 ?><Relationships xmlns="http://schemas.openxmlformats.org/package/2006/relationships"><Relationship Id="rId2" Target="../media/image3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 ?><Relationships xmlns="http://schemas.openxmlformats.org/package/2006/relationships"><Relationship Id="rId2" Target="../media/image3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 ?><Relationships xmlns="http://schemas.openxmlformats.org/package/2006/relationships"><Relationship Id="rId2" Target="../media/image4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6.xml.rels><?xml version="1.0" encoding="UTF-8" standalone="yes" ?><Relationships xmlns="http://schemas.openxmlformats.org/package/2006/relationships"><Relationship Id="rId2" Target="../media/image4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78D32-0647-4708-BF4C-8216D18A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600" b="0" i="0" dirty="0">
                <a:solidFill>
                  <a:srgbClr val="424242"/>
                </a:solidFill>
                <a:effectLst/>
              </a:rPr>
              <a:t>Speed matters the most in big data streaming. </a:t>
            </a:r>
          </a:p>
          <a:p>
            <a:pPr algn="just">
              <a:lnSpc>
                <a:spcPct val="170000"/>
              </a:lnSpc>
            </a:pPr>
            <a:r>
              <a:rPr lang="en-US" sz="3600" b="0" i="0" dirty="0">
                <a:solidFill>
                  <a:srgbClr val="424242"/>
                </a:solidFill>
                <a:effectLst/>
              </a:rPr>
              <a:t>The value of data, if not processed quickly, decreases with time.</a:t>
            </a:r>
          </a:p>
          <a:p>
            <a:pPr algn="just">
              <a:lnSpc>
                <a:spcPct val="170000"/>
              </a:lnSpc>
            </a:pPr>
            <a:r>
              <a:rPr lang="en-US" sz="3600" b="0" i="0" dirty="0">
                <a:solidFill>
                  <a:srgbClr val="424242"/>
                </a:solidFill>
                <a:effectLst/>
              </a:rPr>
              <a:t>Real-time streaming data analysis is a single-pass analysis.</a:t>
            </a:r>
          </a:p>
          <a:p>
            <a:pPr algn="just">
              <a:lnSpc>
                <a:spcPct val="170000"/>
              </a:lnSpc>
            </a:pPr>
            <a:r>
              <a:rPr lang="en-US" sz="3600" b="0" i="0" dirty="0">
                <a:solidFill>
                  <a:srgbClr val="424242"/>
                </a:solidFill>
                <a:effectLst/>
              </a:rPr>
              <a:t> Analysts cannot choose to reanalyze the data once it is streamed.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EA4AA-781A-49F4-893D-B0C00591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80131D-D20F-47D7-8FDF-C735A646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09E37-4CDE-4E8B-A9C9-71D2E7AA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74" y="2263922"/>
            <a:ext cx="3730506" cy="209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E46C1B-AC8E-4C58-9F7B-8DF459F7283B}"/>
              </a:ext>
            </a:extLst>
          </p:cNvPr>
          <p:cNvSpPr/>
          <p:nvPr/>
        </p:nvSpPr>
        <p:spPr>
          <a:xfrm>
            <a:off x="1305939" y="4704161"/>
            <a:ext cx="2724776" cy="770194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06C94-82CC-4ECA-864B-E93CA4E2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27" y="2263923"/>
            <a:ext cx="3730506" cy="209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1CA7FF-6E43-41B5-A4CF-34EEA61366E1}"/>
              </a:ext>
            </a:extLst>
          </p:cNvPr>
          <p:cNvSpPr/>
          <p:nvPr/>
        </p:nvSpPr>
        <p:spPr>
          <a:xfrm>
            <a:off x="4807526" y="4629212"/>
            <a:ext cx="3865318" cy="74187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Camera or Sensors</a:t>
            </a:r>
          </a:p>
        </p:txBody>
      </p:sp>
    </p:spTree>
    <p:extLst>
      <p:ext uri="{BB962C8B-B14F-4D97-AF65-F5344CB8AC3E}">
        <p14:creationId xmlns:p14="http://schemas.microsoft.com/office/powerpoint/2010/main" val="13806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Where Real Time </a:t>
            </a:r>
            <a:br>
              <a:rPr lang="en-IN" sz="3200" dirty="0"/>
            </a:br>
            <a:r>
              <a:rPr lang="en-IN" sz="3200" dirty="0"/>
              <a:t>Streaming Data Is Created </a:t>
            </a:r>
            <a:r>
              <a:rPr lang="en-IN" sz="3200" dirty="0">
                <a:solidFill>
                  <a:srgbClr val="FFC000"/>
                </a:solidFill>
              </a:rPr>
              <a:t>(</a:t>
            </a:r>
            <a:r>
              <a:rPr lang="en-IN" sz="3200" dirty="0">
                <a:solidFill>
                  <a:srgbClr val="FFC000"/>
                </a:solidFill>
                <a:latin typeface="Bahnschrift" panose="020B0502040204020203" pitchFamily="34" charset="0"/>
              </a:rPr>
              <a:t>Log Files</a:t>
            </a:r>
            <a:r>
              <a:rPr lang="en-IN" sz="3200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C629D-A5FA-440A-AC20-8096E54E4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t="15285" r="3169" b="11114"/>
          <a:stretch/>
        </p:blipFill>
        <p:spPr>
          <a:xfrm>
            <a:off x="237132" y="1469037"/>
            <a:ext cx="8669736" cy="52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7064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IN" sz="3200"/>
              <a:t>Example Where Real Time </a:t>
            </a:r>
            <a:br>
              <a:rPr dirty="0" lang="en-IN" sz="3200"/>
            </a:br>
            <a:r>
              <a:rPr dirty="0" lang="en-IN" sz="3200"/>
              <a:t>Streaming Data is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5DC07-9577-4B54-AC4E-E82E9D914085}"/>
              </a:ext>
            </a:extLst>
          </p:cNvPr>
          <p:cNvSpPr/>
          <p:nvPr/>
        </p:nvSpPr>
        <p:spPr>
          <a:xfrm>
            <a:off x="3349255" y="5894641"/>
            <a:ext cx="2445489" cy="83997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600">
                <a:latin charset="0" panose="020B0502040204020203" pitchFamily="34" typeface="Bahnschrift"/>
              </a:rPr>
              <a:t>E-commerce Purchases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B04DC-C274-43D0-BAAC-9297098A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" r="-205"/>
          <a:stretch/>
        </p:blipFill>
        <p:spPr>
          <a:xfrm>
            <a:off x="1293266" y="1928540"/>
            <a:ext cx="6776882" cy="38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Where Real Time </a:t>
            </a:r>
            <a:br>
              <a:rPr lang="en-IN" sz="3200" dirty="0"/>
            </a:br>
            <a:r>
              <a:rPr lang="en-IN" sz="3200" dirty="0"/>
              <a:t>Streaming Data is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5DC07-9577-4B54-AC4E-E82E9D914085}"/>
              </a:ext>
            </a:extLst>
          </p:cNvPr>
          <p:cNvSpPr/>
          <p:nvPr/>
        </p:nvSpPr>
        <p:spPr>
          <a:xfrm>
            <a:off x="1925190" y="5722255"/>
            <a:ext cx="2445489" cy="83997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Weather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19EB-D0E7-4191-ACDF-E10F88A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1" y="1723870"/>
            <a:ext cx="8173837" cy="374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59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Where Real Time </a:t>
            </a:r>
            <a:br>
              <a:rPr lang="en-IN" sz="3200" dirty="0"/>
            </a:br>
            <a:r>
              <a:rPr lang="en-IN" sz="3200" dirty="0"/>
              <a:t>Streaming Data is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5DC07-9577-4B54-AC4E-E82E9D914085}"/>
              </a:ext>
            </a:extLst>
          </p:cNvPr>
          <p:cNvSpPr/>
          <p:nvPr/>
        </p:nvSpPr>
        <p:spPr>
          <a:xfrm>
            <a:off x="1925190" y="5722255"/>
            <a:ext cx="2445489" cy="83997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Weather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19EB-D0E7-4191-ACDF-E10F88A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1" y="1723870"/>
            <a:ext cx="8173837" cy="374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5A78C-007E-45E6-80BB-E437BBFB2749}"/>
              </a:ext>
            </a:extLst>
          </p:cNvPr>
          <p:cNvSpPr/>
          <p:nvPr/>
        </p:nvSpPr>
        <p:spPr>
          <a:xfrm>
            <a:off x="4946753" y="5722255"/>
            <a:ext cx="2445489" cy="83997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Utility Service Usage</a:t>
            </a:r>
          </a:p>
        </p:txBody>
      </p:sp>
    </p:spTree>
    <p:extLst>
      <p:ext uri="{BB962C8B-B14F-4D97-AF65-F5344CB8AC3E}">
        <p14:creationId xmlns:p14="http://schemas.microsoft.com/office/powerpoint/2010/main" val="374650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Where Real Time </a:t>
            </a:r>
            <a:br>
              <a:rPr lang="en-IN" sz="3200" dirty="0"/>
            </a:br>
            <a:r>
              <a:rPr lang="en-IN" sz="3200" dirty="0"/>
              <a:t>Streaming Data is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5DC07-9577-4B54-AC4E-E82E9D914085}"/>
              </a:ext>
            </a:extLst>
          </p:cNvPr>
          <p:cNvSpPr/>
          <p:nvPr/>
        </p:nvSpPr>
        <p:spPr>
          <a:xfrm>
            <a:off x="3349255" y="5831543"/>
            <a:ext cx="2445489" cy="83997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Geo-Location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68937-959E-445D-B1E0-EFD6A3F7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37" y="1539703"/>
            <a:ext cx="7435124" cy="407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0633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BE950-C48F-40A6-A99A-4E32CBA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IN" sz="3200"/>
              <a:t>Example Where Real Time </a:t>
            </a:r>
            <a:br>
              <a:rPr dirty="0" lang="en-IN" sz="3200"/>
            </a:br>
            <a:r>
              <a:rPr dirty="0" lang="en-IN" sz="3200"/>
              <a:t>Streaming Data is Created </a:t>
            </a:r>
            <a:r>
              <a:rPr dirty="0" lang="en-IN" sz="3200">
                <a:solidFill>
                  <a:srgbClr val="FFC000"/>
                </a:solidFill>
              </a:rPr>
              <a:t>(Service Activity)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A730C-B1B2-4FB5-865A-6A82EFAEC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" r="-18"/>
          <a:stretch/>
        </p:blipFill>
        <p:spPr>
          <a:xfrm>
            <a:off x="0" y="1325563"/>
            <a:ext cx="9144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E8016E-2840-4A3A-8495-13DB1EE2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0" i="0" dirty="0">
                <a:effectLst/>
              </a:rPr>
              <a:t>When companies are able to analyze streaming data they receive, they can get real-time insights to understand exactly what is happening at any given point in time. </a:t>
            </a:r>
          </a:p>
          <a:p>
            <a:pPr algn="just"/>
            <a:r>
              <a:rPr lang="en-US" sz="2600" b="0" i="0" dirty="0">
                <a:effectLst/>
              </a:rPr>
              <a:t>This enables better decision-making as well as provide customers with better and more personalized services. </a:t>
            </a:r>
          </a:p>
          <a:p>
            <a:pPr algn="just"/>
            <a:r>
              <a:rPr lang="en-US" sz="2600" b="0" i="0" dirty="0">
                <a:effectLst/>
              </a:rPr>
              <a:t>Nearly every company is or can use streaming data.</a:t>
            </a:r>
            <a:endParaRPr lang="en-IN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895B9-76FF-4062-BDEA-5A55B41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Streaming</a:t>
            </a:r>
          </a:p>
        </p:txBody>
      </p:sp>
    </p:spTree>
    <p:extLst>
      <p:ext uri="{BB962C8B-B14F-4D97-AF65-F5344CB8AC3E}">
        <p14:creationId xmlns:p14="http://schemas.microsoft.com/office/powerpoint/2010/main" val="329511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8117-18C1-4ADA-8448-B7AB9110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13613"/>
            <a:ext cx="7886700" cy="190921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i="0" dirty="0">
                <a:effectLst/>
                <a:latin typeface="Bahnschrift" panose="020B0502040204020203" pitchFamily="34" charset="0"/>
              </a:rPr>
              <a:t>Use Cases for </a:t>
            </a:r>
            <a:br>
              <a:rPr lang="en-US" sz="4000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</a:br>
            <a:r>
              <a:rPr lang="en-US" sz="4000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Real-Time &amp; Streaming Data</a:t>
            </a:r>
            <a:endParaRPr lang="en-IN" sz="40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0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22" y="2683239"/>
            <a:ext cx="7830800" cy="37731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understand what is data stream.</a:t>
            </a:r>
          </a:p>
          <a:p>
            <a:pPr algn="just"/>
            <a:r>
              <a:rPr lang="en-US" sz="2800" dirty="0"/>
              <a:t>learn </a:t>
            </a:r>
            <a:r>
              <a:rPr lang="en-US" sz="2800" i="0" dirty="0">
                <a:effectLst/>
                <a:latin typeface="Bahnschrift" panose="020B0502040204020203" pitchFamily="34" charset="0"/>
              </a:rPr>
              <a:t>Use Cases for Real-Time and Streaming Data</a:t>
            </a:r>
          </a:p>
          <a:p>
            <a:pPr algn="just"/>
            <a:r>
              <a:rPr lang="en-US" sz="2800" dirty="0"/>
              <a:t>understand Data Lake</a:t>
            </a:r>
          </a:p>
          <a:p>
            <a:pPr algn="just"/>
            <a:r>
              <a:rPr lang="en-US" sz="2800" dirty="0"/>
              <a:t>differentiate between data lake vs data warehouse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C6642-9695-4DF6-AF6C-6A3ECC948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96895"/>
              </p:ext>
            </p:extLst>
          </p:nvPr>
        </p:nvGraphicFramePr>
        <p:xfrm>
          <a:off x="471054" y="1380983"/>
          <a:ext cx="8229601" cy="533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8CD683-649A-4902-94F2-9F46390C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effectLst/>
              </a:rPr>
              <a:t>Use Cases for Real-Time and Streaming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007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8367-6BCB-4CCE-8581-B6D2B1D8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Bahnschrift SemiBold" panose="020B0502040204020203" pitchFamily="34" charset="0"/>
              </a:rPr>
              <a:t>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757659834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DDD59-C3A3-473F-8847-69F0911A0F2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10" r="-1"/>
          <a:stretch/>
        </p:blipFill>
        <p:spPr>
          <a:xfrm>
            <a:off x="1112381" y="2119547"/>
            <a:ext cx="3423683" cy="2839402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1A36C0-E3AD-4169-B05E-12776991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 i="0" lang="en-IN">
                <a:effectLst/>
                <a:latin charset="0" panose="020B0502040204020203" pitchFamily="34" typeface="Bahnschrift"/>
              </a:rPr>
              <a:t>Predictive maintenance</a:t>
            </a:r>
            <a:endParaRPr dirty="0" lang="en-IN">
              <a:latin charset="0" panose="020B0502040204020203" pitchFamily="34" typeface="Bahnschrif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9B62F-5059-4472-8DCC-E252DE228E8D}"/>
              </a:ext>
            </a:extLst>
          </p:cNvPr>
          <p:cNvSpPr/>
          <p:nvPr/>
        </p:nvSpPr>
        <p:spPr>
          <a:xfrm>
            <a:off x="1518535" y="5258298"/>
            <a:ext cx="2611374" cy="49463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Maintenance Issues</a:t>
            </a:r>
          </a:p>
        </p:txBody>
      </p:sp>
    </p:spTree>
    <p:extLst>
      <p:ext uri="{BB962C8B-B14F-4D97-AF65-F5344CB8AC3E}">
        <p14:creationId xmlns:p14="http://schemas.microsoft.com/office/powerpoint/2010/main" val="2249832555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DDD59-C3A3-473F-8847-69F0911A0F2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10" r="-1"/>
          <a:stretch/>
        </p:blipFill>
        <p:spPr>
          <a:xfrm>
            <a:off x="1112381" y="2119547"/>
            <a:ext cx="3423683" cy="2839402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1A36C0-E3AD-4169-B05E-12776991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 i="0" lang="en-IN">
                <a:effectLst/>
                <a:latin charset="0" panose="020B0502040204020203" pitchFamily="34" typeface="Bahnschrift"/>
              </a:rPr>
              <a:t>Predictive maintenance</a:t>
            </a:r>
            <a:endParaRPr dirty="0" lang="en-IN">
              <a:latin charset="0" panose="020B0502040204020203" pitchFamily="34" typeface="Bahnschrif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9B62F-5059-4472-8DCC-E252DE228E8D}"/>
              </a:ext>
            </a:extLst>
          </p:cNvPr>
          <p:cNvSpPr/>
          <p:nvPr/>
        </p:nvSpPr>
        <p:spPr>
          <a:xfrm>
            <a:off x="1518535" y="5258298"/>
            <a:ext cx="2611374" cy="49463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Maintenance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F3F7A-D9E3-429B-9732-1AF2E65A2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50" y="2119547"/>
            <a:ext cx="3423683" cy="2839402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CEDD30-30B3-4ACF-989C-5168259B3096}"/>
              </a:ext>
            </a:extLst>
          </p:cNvPr>
          <p:cNvSpPr/>
          <p:nvPr/>
        </p:nvSpPr>
        <p:spPr>
          <a:xfrm>
            <a:off x="5305093" y="5258297"/>
            <a:ext cx="2407195" cy="49463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Camera or Sensors</a:t>
            </a:r>
          </a:p>
        </p:txBody>
      </p:sp>
    </p:spTree>
    <p:extLst>
      <p:ext uri="{BB962C8B-B14F-4D97-AF65-F5344CB8AC3E}">
        <p14:creationId xmlns:p14="http://schemas.microsoft.com/office/powerpoint/2010/main" val="322391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A36C0-E3AD-4169-B05E-12776991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  <a:latin typeface="Bahnschrift" panose="020B0502040204020203" pitchFamily="34" charset="0"/>
              </a:rPr>
              <a:t>Predictive </a:t>
            </a:r>
            <a:r>
              <a:rPr lang="en-IN" sz="3200" dirty="0">
                <a:latin typeface="Bahnschrift" panose="020B0502040204020203" pitchFamily="34" charset="0"/>
              </a:rPr>
              <a:t>M</a:t>
            </a:r>
            <a:r>
              <a:rPr lang="en-IN" sz="3200" b="0" i="0" dirty="0">
                <a:effectLst/>
                <a:latin typeface="Bahnschrift" panose="020B0502040204020203" pitchFamily="34" charset="0"/>
              </a:rPr>
              <a:t>aintenance </a:t>
            </a:r>
            <a:r>
              <a:rPr lang="en-IN" sz="2800" dirty="0">
                <a:solidFill>
                  <a:srgbClr val="FFC000"/>
                </a:solidFill>
                <a:latin typeface="Bahnschrift" panose="020B0502040204020203" pitchFamily="34" charset="0"/>
              </a:rPr>
              <a:t>(Monitoring Performance)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F6502-A2E9-4164-B968-47233C12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9144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D3D7-3AE5-4E07-9717-BBB75B5D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50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39990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2C7D0-E67E-40ED-9FB0-4B1F1371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98" y="1618142"/>
            <a:ext cx="7764804" cy="435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83D452-8A4D-4927-AA0E-604BA92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9F10A-89C7-4BE5-A9EB-9A6D8F225629}"/>
              </a:ext>
            </a:extLst>
          </p:cNvPr>
          <p:cNvSpPr/>
          <p:nvPr/>
        </p:nvSpPr>
        <p:spPr>
          <a:xfrm>
            <a:off x="1334125" y="6145968"/>
            <a:ext cx="6475750" cy="60162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Wearable Technology in healthcare</a:t>
            </a:r>
          </a:p>
        </p:txBody>
      </p:sp>
    </p:spTree>
    <p:extLst>
      <p:ext uri="{BB962C8B-B14F-4D97-AF65-F5344CB8AC3E}">
        <p14:creationId xmlns:p14="http://schemas.microsoft.com/office/powerpoint/2010/main" val="26294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83D452-8A4D-4927-AA0E-604BA92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9F10A-89C7-4BE5-A9EB-9A6D8F225629}"/>
              </a:ext>
            </a:extLst>
          </p:cNvPr>
          <p:cNvSpPr/>
          <p:nvPr/>
        </p:nvSpPr>
        <p:spPr>
          <a:xfrm>
            <a:off x="2500811" y="6029891"/>
            <a:ext cx="4061637" cy="47846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Glucometer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27185-F3A3-4101-AA39-1F666AEA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433" y="2068644"/>
            <a:ext cx="5743134" cy="34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83D452-8A4D-4927-AA0E-604BA92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9F10A-89C7-4BE5-A9EB-9A6D8F225629}"/>
              </a:ext>
            </a:extLst>
          </p:cNvPr>
          <p:cNvSpPr/>
          <p:nvPr/>
        </p:nvSpPr>
        <p:spPr>
          <a:xfrm>
            <a:off x="2500811" y="6029891"/>
            <a:ext cx="4061637" cy="47846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Smart Scales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46B19-938B-4906-8345-B0EFF07D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92" y="1984453"/>
            <a:ext cx="6679816" cy="37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51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83D452-8A4D-4927-AA0E-604BA92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9F10A-89C7-4BE5-A9EB-9A6D8F225629}"/>
              </a:ext>
            </a:extLst>
          </p:cNvPr>
          <p:cNvSpPr/>
          <p:nvPr/>
        </p:nvSpPr>
        <p:spPr>
          <a:xfrm>
            <a:off x="893621" y="5876145"/>
            <a:ext cx="7276018" cy="632212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Heart Rate and Blood Pressure Monitor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A3810-8C37-4B87-AE0B-4456066B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88" y="1686713"/>
            <a:ext cx="3828284" cy="38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b="0" i="0" dirty="0">
                <a:solidFill>
                  <a:srgbClr val="424242"/>
                </a:solidFill>
                <a:effectLst/>
              </a:rPr>
              <a:t>Big data streaming is a process in which big data is quickly processed in order to extract real-time insights from it. </a:t>
            </a:r>
          </a:p>
          <a:p>
            <a:pPr algn="just">
              <a:lnSpc>
                <a:spcPct val="160000"/>
              </a:lnSpc>
            </a:pPr>
            <a:r>
              <a:rPr lang="en-US" b="0" i="0" dirty="0">
                <a:solidFill>
                  <a:srgbClr val="424242"/>
                </a:solidFill>
                <a:effectLst/>
              </a:rPr>
              <a:t>The data on which processing is done is the data in motion. </a:t>
            </a:r>
          </a:p>
          <a:p>
            <a:pPr algn="just">
              <a:lnSpc>
                <a:spcPct val="160000"/>
              </a:lnSpc>
            </a:pPr>
            <a:r>
              <a:rPr lang="en-US" b="0" i="0" dirty="0">
                <a:solidFill>
                  <a:srgbClr val="424242"/>
                </a:solidFill>
                <a:effectLst/>
              </a:rPr>
              <a:t>Big data streaming is ideally a speed-focused approach wherein a continuous stream of data is processed.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Bahnschrift" panose="020B0502040204020203" pitchFamily="34" charset="0"/>
              </a:rPr>
            </a:br>
            <a:r>
              <a:rPr lang="en-US" b="0" i="0" dirty="0">
                <a:effectLst/>
                <a:latin typeface="Bahnschrift" panose="020B0502040204020203" pitchFamily="34" charset="0"/>
              </a:rPr>
              <a:t>What Does Big Data Streaming Mean</a:t>
            </a:r>
            <a:br>
              <a:rPr lang="en-US" b="0" i="0" dirty="0">
                <a:effectLst/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A0A1-1EBD-4F68-808C-E1B5F629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2718745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596F6-1268-4276-BEE7-4AD828F06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29" y="1543987"/>
            <a:ext cx="7803033" cy="49167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4069489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65A90D-1961-415C-B191-27DD4BD7F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95" y="1543987"/>
            <a:ext cx="5283410" cy="4476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273924-1B8D-49C1-8196-AD0783F143E6}"/>
              </a:ext>
            </a:extLst>
          </p:cNvPr>
          <p:cNvSpPr/>
          <p:nvPr/>
        </p:nvSpPr>
        <p:spPr>
          <a:xfrm>
            <a:off x="2991161" y="6203430"/>
            <a:ext cx="2959934" cy="53465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IOT Sensors</a:t>
            </a:r>
          </a:p>
        </p:txBody>
      </p:sp>
    </p:spTree>
    <p:extLst>
      <p:ext uri="{BB962C8B-B14F-4D97-AF65-F5344CB8AC3E}">
        <p14:creationId xmlns:p14="http://schemas.microsoft.com/office/powerpoint/2010/main" val="39472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4E973-DDC5-4F57-8F01-8FD108EF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20" y="1948721"/>
            <a:ext cx="7036398" cy="41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3624"/>
      </p:ext>
    </p:extLst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Retail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560B4E-3F0A-4D9D-B23D-112303E6A25F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18"/>
          <a:stretch/>
        </p:blipFill>
        <p:spPr>
          <a:xfrm>
            <a:off x="725545" y="2042563"/>
            <a:ext cx="7692910" cy="3374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BD51A5-45A7-4F86-8A66-5B552E60ACFB}"/>
              </a:ext>
            </a:extLst>
          </p:cNvPr>
          <p:cNvSpPr/>
          <p:nvPr/>
        </p:nvSpPr>
        <p:spPr>
          <a:xfrm>
            <a:off x="2428406" y="6133981"/>
            <a:ext cx="4287188" cy="487867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800">
                <a:latin charset="0" panose="020B0502040204020203" pitchFamily="34" typeface="Bahnschrift"/>
              </a:rPr>
              <a:t>Brick and Mortal Stores</a:t>
            </a:r>
          </a:p>
        </p:txBody>
      </p:sp>
    </p:spTree>
    <p:extLst>
      <p:ext uri="{BB962C8B-B14F-4D97-AF65-F5344CB8AC3E}">
        <p14:creationId xmlns:p14="http://schemas.microsoft.com/office/powerpoint/2010/main" val="1087000078"/>
      </p:ext>
    </p:extLst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26D9-26D7-4617-A09E-ADA737DA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IN"/>
              <a:t>What are possible with real time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Retail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5E7B3-41DF-4E7D-B875-02FB5ED9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" r="9"/>
          <a:stretch/>
        </p:blipFill>
        <p:spPr>
          <a:xfrm>
            <a:off x="1116419" y="2145991"/>
            <a:ext cx="3094075" cy="2097216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AF84D3-DF1C-4067-AF92-CF0E41CFB52F}"/>
              </a:ext>
            </a:extLst>
          </p:cNvPr>
          <p:cNvSpPr/>
          <p:nvPr/>
        </p:nvSpPr>
        <p:spPr>
          <a:xfrm>
            <a:off x="1587808" y="4416446"/>
            <a:ext cx="2151295" cy="73030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Location Based Marketing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30CF8-478D-4F40-8C70-224DFDF75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12" r="308"/>
          <a:stretch/>
        </p:blipFill>
        <p:spPr>
          <a:xfrm>
            <a:off x="5271977" y="2145991"/>
            <a:ext cx="3094074" cy="2117268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225880"/>
      </p:ext>
    </p:extLst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26D9-26D7-4617-A09E-ADA737DA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IN"/>
              <a:t>What are possible with real time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Retail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5E7B3-41DF-4E7D-B875-02FB5ED9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" r="9"/>
          <a:stretch/>
        </p:blipFill>
        <p:spPr>
          <a:xfrm>
            <a:off x="1116419" y="2145991"/>
            <a:ext cx="3094075" cy="2097216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AF84D3-DF1C-4067-AF92-CF0E41CFB52F}"/>
              </a:ext>
            </a:extLst>
          </p:cNvPr>
          <p:cNvSpPr/>
          <p:nvPr/>
        </p:nvSpPr>
        <p:spPr>
          <a:xfrm>
            <a:off x="1587808" y="4416446"/>
            <a:ext cx="2151295" cy="73030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Location Based Marketing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30CF8-478D-4F40-8C70-224DFDF75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12" r="308"/>
          <a:stretch/>
        </p:blipFill>
        <p:spPr>
          <a:xfrm>
            <a:off x="5271977" y="2145991"/>
            <a:ext cx="3094074" cy="2117268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82A9B-F3A3-4D99-9283-985273CFD348}"/>
              </a:ext>
            </a:extLst>
          </p:cNvPr>
          <p:cNvSpPr/>
          <p:nvPr/>
        </p:nvSpPr>
        <p:spPr>
          <a:xfrm>
            <a:off x="6101404" y="4457817"/>
            <a:ext cx="1648047" cy="73030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Trend Insight</a:t>
            </a:r>
          </a:p>
        </p:txBody>
      </p:sp>
    </p:spTree>
    <p:extLst>
      <p:ext uri="{BB962C8B-B14F-4D97-AF65-F5344CB8AC3E}">
        <p14:creationId xmlns:p14="http://schemas.microsoft.com/office/powerpoint/2010/main" val="1785797948"/>
      </p:ext>
    </p:extLst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26D9-26D7-4617-A09E-ADA737DA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IN"/>
              <a:t>What are possible with real time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62253-F7E0-4846-ADA2-F36504C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Retail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5E7B3-41DF-4E7D-B875-02FB5ED9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" r="9"/>
          <a:stretch/>
        </p:blipFill>
        <p:spPr>
          <a:xfrm>
            <a:off x="1116419" y="2145991"/>
            <a:ext cx="3094075" cy="2097216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AF84D3-DF1C-4067-AF92-CF0E41CFB52F}"/>
              </a:ext>
            </a:extLst>
          </p:cNvPr>
          <p:cNvSpPr/>
          <p:nvPr/>
        </p:nvSpPr>
        <p:spPr>
          <a:xfrm>
            <a:off x="1587808" y="4416446"/>
            <a:ext cx="2151295" cy="73030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Location Based Marketing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30CF8-478D-4F40-8C70-224DFDF75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12" r="308"/>
          <a:stretch/>
        </p:blipFill>
        <p:spPr>
          <a:xfrm>
            <a:off x="5271977" y="2145991"/>
            <a:ext cx="3094074" cy="2117268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82A9B-F3A3-4D99-9283-985273CFD348}"/>
              </a:ext>
            </a:extLst>
          </p:cNvPr>
          <p:cNvSpPr/>
          <p:nvPr/>
        </p:nvSpPr>
        <p:spPr>
          <a:xfrm>
            <a:off x="6101404" y="4457817"/>
            <a:ext cx="1648047" cy="73030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/>
              <a:t>Trend Insight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086CDB-39DF-482D-BFC9-471105982ED3}"/>
              </a:ext>
            </a:extLst>
          </p:cNvPr>
          <p:cNvGrpSpPr/>
          <p:nvPr/>
        </p:nvGrpSpPr>
        <p:grpSpPr>
          <a:xfrm>
            <a:off x="1116420" y="5382675"/>
            <a:ext cx="7249632" cy="1275313"/>
            <a:chOff x="1116418" y="5682793"/>
            <a:chExt cx="5553741" cy="10816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5A5A39-5D60-4567-A054-E907D4935DDC}"/>
                </a:ext>
              </a:extLst>
            </p:cNvPr>
            <p:cNvSpPr/>
            <p:nvPr/>
          </p:nvSpPr>
          <p:spPr>
            <a:xfrm>
              <a:off x="1116418" y="5682793"/>
              <a:ext cx="1648047" cy="730300"/>
            </a:xfrm>
            <a:prstGeom prst="rect">
              <a:avLst/>
            </a:prstGeom>
            <a:solidFill>
              <a:srgbClr val="4452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/>
                <a:t>Improvement to Operational efficiency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BA830-8E7B-4F53-8475-578318FC2D4E}"/>
                </a:ext>
              </a:extLst>
            </p:cNvPr>
            <p:cNvSpPr/>
            <p:nvPr/>
          </p:nvSpPr>
          <p:spPr>
            <a:xfrm>
              <a:off x="3880884" y="5682793"/>
              <a:ext cx="2789275" cy="389760"/>
            </a:xfrm>
            <a:prstGeom prst="rect">
              <a:avLst/>
            </a:prstGeom>
            <a:solidFill>
              <a:srgbClr val="4452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/>
                <a:t>Product Movement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CECE00-F628-4D13-8C12-209018957826}"/>
                </a:ext>
              </a:extLst>
            </p:cNvPr>
            <p:cNvSpPr/>
            <p:nvPr/>
          </p:nvSpPr>
          <p:spPr>
            <a:xfrm>
              <a:off x="3880883" y="6374690"/>
              <a:ext cx="2789275" cy="389760"/>
            </a:xfrm>
            <a:prstGeom prst="rect">
              <a:avLst/>
            </a:prstGeom>
            <a:solidFill>
              <a:srgbClr val="4452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/>
                <a:t>Product Freshness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1A74EC-BEE5-4024-B0B1-816D8A2ADBA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2764465" y="5877673"/>
              <a:ext cx="1116419" cy="170270"/>
            </a:xfrm>
            <a:prstGeom prst="straightConnector1">
              <a:avLst/>
            </a:prstGeom>
            <a:ln w="38100">
              <a:solidFill>
                <a:srgbClr val="445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10FE5F-3A59-45E6-A6FE-885CAF3455A1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2764465" y="6047943"/>
              <a:ext cx="1116418" cy="521627"/>
            </a:xfrm>
            <a:prstGeom prst="straightConnector1">
              <a:avLst/>
            </a:prstGeom>
            <a:ln w="38100">
              <a:solidFill>
                <a:srgbClr val="445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53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537B-77CE-420E-A069-3DB616D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0" i="0" dirty="0">
                <a:effectLst/>
                <a:latin typeface="Bahnschrift SemiBold" panose="020B0502040204020203" pitchFamily="34" charset="0"/>
              </a:rPr>
              <a:t>Social media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9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F7BDB-2FD7-41F0-B916-EC9CFBA4D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41" y="1943863"/>
            <a:ext cx="6492144" cy="427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9566A-8B7E-41E9-BB6E-C24BE762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Social media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965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51AAC-541A-4C64-9026-ABFA29F87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79" y="2113613"/>
            <a:ext cx="6687018" cy="394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Bahnschrift" panose="020B0502040204020203" pitchFamily="34" charset="0"/>
              </a:rPr>
            </a:br>
            <a:r>
              <a:rPr lang="en-US" b="0" i="0" dirty="0">
                <a:effectLst/>
                <a:latin typeface="Bahnschrift" panose="020B0502040204020203" pitchFamily="34" charset="0"/>
              </a:rPr>
              <a:t>What Does Big Data Streaming Mean</a:t>
            </a:r>
            <a:br>
              <a:rPr lang="en-US" b="0" i="0" dirty="0">
                <a:effectLst/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4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05A86-F004-45A6-9255-F31CE7E2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193" y="1671162"/>
            <a:ext cx="6685614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9566A-8B7E-41E9-BB6E-C24BE762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Social media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E7CA1-66D1-4E7C-92A0-8B91A17F55F7}"/>
              </a:ext>
            </a:extLst>
          </p:cNvPr>
          <p:cNvSpPr/>
          <p:nvPr/>
        </p:nvSpPr>
        <p:spPr>
          <a:xfrm>
            <a:off x="2833577" y="6028660"/>
            <a:ext cx="3476846" cy="627321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</a:t>
            </a:r>
            <a:r>
              <a:rPr lang="en-IN" sz="2400" b="0" i="0" dirty="0">
                <a:effectLst/>
                <a:latin typeface="Bahnschrift" panose="020B0502040204020203" pitchFamily="34" charset="0"/>
              </a:rPr>
              <a:t>ocial media bullying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32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A31C-E927-4582-98C2-2424B79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0" i="0" dirty="0">
                <a:effectLst/>
                <a:latin typeface="Bahnschrift SemiBold" panose="020B0502040204020203" pitchFamily="34" charset="0"/>
              </a:rPr>
              <a:t>Finance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9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DADEF6-85AE-4217-9270-90B815B5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08" y="1882707"/>
            <a:ext cx="6836922" cy="3605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CB51C1-3DA2-4D7D-897D-88A5DD3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Finance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4AF62-8954-49E3-89FE-A5FEC02B292B}"/>
              </a:ext>
            </a:extLst>
          </p:cNvPr>
          <p:cNvSpPr/>
          <p:nvPr/>
        </p:nvSpPr>
        <p:spPr>
          <a:xfrm>
            <a:off x="2880551" y="6061825"/>
            <a:ext cx="3382898" cy="560167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Trading floors</a:t>
            </a:r>
          </a:p>
        </p:txBody>
      </p:sp>
    </p:spTree>
    <p:extLst>
      <p:ext uri="{BB962C8B-B14F-4D97-AF65-F5344CB8AC3E}">
        <p14:creationId xmlns:p14="http://schemas.microsoft.com/office/powerpoint/2010/main" val="1218803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7D8EE-AD4A-4FC8-BB11-2CE71962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832" y="2463831"/>
            <a:ext cx="4678336" cy="27836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CB51C1-3DA2-4D7D-897D-88A5DD3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Finance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11900435"/>
      </p:ext>
    </p:extLst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B51C1-3DA2-4D7D-897D-88A5DD3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0" dirty="0" i="0" lang="en-US" sz="3200">
                <a:effectLst/>
              </a:rPr>
              <a:t>Finance </a:t>
            </a:r>
            <a:r>
              <a:rPr b="0" dirty="0" i="0" lang="en-US" sz="3200">
                <a:solidFill>
                  <a:srgbClr val="FFC000"/>
                </a:solidFill>
                <a:effectLst/>
              </a:rPr>
              <a:t>(</a:t>
            </a:r>
            <a:r>
              <a:rPr dirty="0" lang="en-IN" sz="3200">
                <a:solidFill>
                  <a:srgbClr val="FFC000"/>
                </a:solidFill>
              </a:rPr>
              <a:t>Identify </a:t>
            </a:r>
            <a:r>
              <a:rPr b="0" dirty="0" i="0" lang="en-IN" sz="3200">
                <a:solidFill>
                  <a:srgbClr val="FFC000"/>
                </a:solidFill>
                <a:effectLst/>
              </a:rPr>
              <a:t>Fraudulent Merchants</a:t>
            </a:r>
            <a:r>
              <a:rPr b="0" dirty="0" i="0" lang="en-US" sz="3200">
                <a:solidFill>
                  <a:srgbClr val="FFC000"/>
                </a:solidFill>
                <a:effectLst/>
              </a:rPr>
              <a:t>)</a:t>
            </a:r>
            <a:endParaRPr dirty="0" lang="en-IN" sz="3200">
              <a:solidFill>
                <a:srgbClr val="FFC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3C1700-61F2-4782-A0C9-7D6A5BFC22C8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94" r="-43"/>
          <a:stretch/>
        </p:blipFill>
        <p:spPr>
          <a:xfrm>
            <a:off x="219256" y="1439056"/>
            <a:ext cx="8705488" cy="5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8356"/>
      </p:ext>
    </p:extLst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B51C1-3DA2-4D7D-897D-88A5DD3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0" dirty="0" i="0" lang="en-US" sz="3200">
                <a:effectLst/>
              </a:rPr>
              <a:t>Finance</a:t>
            </a:r>
            <a:endParaRPr dirty="0" lang="en-IN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EED72-D41E-4F70-92D5-A24A6CFFCCB5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16" r="42"/>
          <a:stretch/>
        </p:blipFill>
        <p:spPr>
          <a:xfrm>
            <a:off x="816963" y="1633928"/>
            <a:ext cx="7510073" cy="42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5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D945-DF7E-4517-878C-CE84FCEB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Energy and Power</a:t>
            </a:r>
          </a:p>
        </p:txBody>
      </p:sp>
    </p:spTree>
    <p:extLst>
      <p:ext uri="{BB962C8B-B14F-4D97-AF65-F5344CB8AC3E}">
        <p14:creationId xmlns:p14="http://schemas.microsoft.com/office/powerpoint/2010/main" val="726548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B51C1-3DA2-4D7D-897D-88A5DD3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Energy and Power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A3620-F6E2-4B3A-AD51-2BED90EA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1954044"/>
            <a:ext cx="3850866" cy="342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F5065D-B980-4A69-9DA1-D97013F3E01A}"/>
              </a:ext>
            </a:extLst>
          </p:cNvPr>
          <p:cNvSpPr/>
          <p:nvPr/>
        </p:nvSpPr>
        <p:spPr>
          <a:xfrm>
            <a:off x="1130536" y="5694691"/>
            <a:ext cx="2604977" cy="627321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Fossil Fuels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BC697-A933-4125-8747-44E3CE36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70" y="1954044"/>
            <a:ext cx="3850866" cy="3425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160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47D4-B645-4058-8FC6-735E8E7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000" b="0" i="0" dirty="0">
                <a:effectLst/>
                <a:latin typeface="Bahnschrift SemiBold" panose="020B0502040204020203" pitchFamily="34" charset="0"/>
              </a:rPr>
              <a:t>Personalization of Products and Services</a:t>
            </a:r>
            <a:endParaRPr lang="en-IN" sz="5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BB77E3-F892-4A71-A044-482E7B46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Personalization of Products and </a:t>
            </a:r>
            <a:r>
              <a:rPr lang="en-US" sz="3200" dirty="0"/>
              <a:t>S</a:t>
            </a:r>
            <a:r>
              <a:rPr lang="en-US" sz="3200" b="0" i="0" dirty="0">
                <a:effectLst/>
              </a:rPr>
              <a:t>ervices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1F509-41DA-415F-8228-DF937464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4" y="1639615"/>
            <a:ext cx="7160286" cy="404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A33B69-CA5F-431F-AADF-CE51D5BAEC00}"/>
              </a:ext>
            </a:extLst>
          </p:cNvPr>
          <p:cNvSpPr/>
          <p:nvPr/>
        </p:nvSpPr>
        <p:spPr>
          <a:xfrm>
            <a:off x="2760774" y="5934935"/>
            <a:ext cx="3370204" cy="648586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Streaming Data</a:t>
            </a:r>
          </a:p>
        </p:txBody>
      </p:sp>
    </p:spTree>
    <p:extLst>
      <p:ext uri="{BB962C8B-B14F-4D97-AF65-F5344CB8AC3E}">
        <p14:creationId xmlns:p14="http://schemas.microsoft.com/office/powerpoint/2010/main" val="15556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D488C-1490-45CB-BD6A-0A223D4F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34" y="2310374"/>
            <a:ext cx="7227532" cy="2816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dirty="0">
                <a:effectLst/>
              </a:rPr>
              <a:t>Big data streaming is a process in which large streams of real-time data are processed with the sole aim of extracting insights and useful trends out of it.</a:t>
            </a:r>
          </a:p>
          <a:p>
            <a:pPr algn="just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B478D-26BC-4E11-A683-B3494083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923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BB77E3-F892-4A71-A044-482E7B46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Personalization of Products and </a:t>
            </a:r>
            <a:r>
              <a:rPr lang="en-US" sz="3200" dirty="0"/>
              <a:t>S</a:t>
            </a:r>
            <a:r>
              <a:rPr lang="en-US" sz="3200" b="0" i="0" dirty="0">
                <a:effectLst/>
              </a:rPr>
              <a:t>ervices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33B69-CA5F-431F-AADF-CE51D5BAEC00}"/>
              </a:ext>
            </a:extLst>
          </p:cNvPr>
          <p:cNvSpPr/>
          <p:nvPr/>
        </p:nvSpPr>
        <p:spPr>
          <a:xfrm>
            <a:off x="2238135" y="5982142"/>
            <a:ext cx="4667730" cy="648586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Online News Publication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3E1AB4-6506-4318-B0AF-9C5FB149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499016"/>
            <a:ext cx="8244590" cy="428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35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3076-27FD-4E5F-86EB-63FD199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5000" b="0" i="0" dirty="0">
                <a:effectLst/>
                <a:latin typeface="Bahnschrift SemiBold" panose="020B0502040204020203" pitchFamily="34" charset="0"/>
              </a:rPr>
              <a:t>Transportation and Supply-chain:</a:t>
            </a:r>
            <a:endParaRPr lang="en-IN" sz="5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43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043F05-4A05-4A0A-8E44-A1AEE901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Transportation and Supply-chain: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817AD-097F-4AF9-8164-0C612F44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61" y="2071254"/>
            <a:ext cx="6963878" cy="3469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6EBBDF-4A46-4087-BD75-AC2FB4CB909D}"/>
              </a:ext>
            </a:extLst>
          </p:cNvPr>
          <p:cNvSpPr/>
          <p:nvPr/>
        </p:nvSpPr>
        <p:spPr>
          <a:xfrm>
            <a:off x="2574039" y="6013668"/>
            <a:ext cx="3995922" cy="627321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Internet of Trains</a:t>
            </a:r>
          </a:p>
        </p:txBody>
      </p:sp>
    </p:spTree>
    <p:extLst>
      <p:ext uri="{BB962C8B-B14F-4D97-AF65-F5344CB8AC3E}">
        <p14:creationId xmlns:p14="http://schemas.microsoft.com/office/powerpoint/2010/main" val="1967095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CD9-6F7C-42DD-B4E1-094626BA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1397738064"/>
      </p:ext>
    </p:extLst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665D2-9391-4310-8C0E-5388F6D8B704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76"/>
          <a:stretch/>
        </p:blipFill>
        <p:spPr>
          <a:xfrm>
            <a:off x="224852" y="1325563"/>
            <a:ext cx="8672945" cy="49511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CD7F57-11D6-41C0-BB91-125533A5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IN" sz="3200"/>
              <a:t>KPIs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50660-BBB3-4E83-9500-1177C198C3CE}"/>
              </a:ext>
            </a:extLst>
          </p:cNvPr>
          <p:cNvSpPr/>
          <p:nvPr/>
        </p:nvSpPr>
        <p:spPr>
          <a:xfrm>
            <a:off x="2908091" y="6276716"/>
            <a:ext cx="3327818" cy="52099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800">
                <a:latin charset="0" panose="020B0502040204020203" pitchFamily="34" typeface="Bahnschrift"/>
              </a:rPr>
              <a:t>Real Time KPIs</a:t>
            </a:r>
          </a:p>
        </p:txBody>
      </p:sp>
    </p:spTree>
    <p:extLst>
      <p:ext uri="{BB962C8B-B14F-4D97-AF65-F5344CB8AC3E}">
        <p14:creationId xmlns:p14="http://schemas.microsoft.com/office/powerpoint/2010/main" val="2436166923"/>
      </p:ext>
    </p:extLst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CD7F57-11D6-41C0-BB91-125533A5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IN" sz="3200"/>
              <a:t>KPIs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50660-BBB3-4E83-9500-1177C198C3CE}"/>
              </a:ext>
            </a:extLst>
          </p:cNvPr>
          <p:cNvSpPr/>
          <p:nvPr/>
        </p:nvSpPr>
        <p:spPr>
          <a:xfrm>
            <a:off x="3492795" y="6187792"/>
            <a:ext cx="2158409" cy="52099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800">
                <a:latin charset="0" panose="020B0502040204020203" pitchFamily="34" typeface="Bahnschrift"/>
              </a:rPr>
              <a:t>Financial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511CCA-1760-4939-9490-B167F06991ED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103" r="-48"/>
          <a:stretch/>
        </p:blipFill>
        <p:spPr>
          <a:xfrm>
            <a:off x="276729" y="1543987"/>
            <a:ext cx="8522497" cy="46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87912"/>
      </p:ext>
    </p:extLst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CD7F57-11D6-41C0-BB91-125533A5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IN" sz="3200"/>
              <a:t>KPIs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50660-BBB3-4E83-9500-1177C198C3CE}"/>
              </a:ext>
            </a:extLst>
          </p:cNvPr>
          <p:cNvSpPr/>
          <p:nvPr/>
        </p:nvSpPr>
        <p:spPr>
          <a:xfrm>
            <a:off x="3492794" y="6177354"/>
            <a:ext cx="2158409" cy="520995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>
                <a:latin charset="0" panose="020B0502040204020203" pitchFamily="34" typeface="Bahnschrift"/>
              </a:rPr>
              <a:t>Financial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511CCA-1760-4939-9490-B167F06991ED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-103" r="-48" t="549"/>
          <a:stretch/>
        </p:blipFill>
        <p:spPr>
          <a:xfrm>
            <a:off x="422863" y="1558977"/>
            <a:ext cx="8298269" cy="46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96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58F3-3921-4506-8DB1-5DF351A5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9480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C6414-E92E-4E2B-8B3D-390858A9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is a Data Lake?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24E5-BB1D-4E25-8041-E1C7A13D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78" y="1791915"/>
            <a:ext cx="7285244" cy="47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4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B1AEE-D179-4158-993E-ABB4919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Organizations that successfully generate business value from their data, will outperform their peers.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7921-4D5A-4949-8DFB-303471B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Why do You Need a Data Lake?</a:t>
            </a:r>
            <a:br>
              <a:rPr lang="en-US" b="0" i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5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8E93C-B88B-4A8E-9083-AC8D9E6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180A6-C1E0-4007-948D-807D30D7D653}"/>
              </a:ext>
            </a:extLst>
          </p:cNvPr>
          <p:cNvSpPr/>
          <p:nvPr/>
        </p:nvSpPr>
        <p:spPr>
          <a:xfrm>
            <a:off x="520995" y="186605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C4E47-FD01-4F71-A537-230CC33CDDA8}"/>
              </a:ext>
            </a:extLst>
          </p:cNvPr>
          <p:cNvSpPr/>
          <p:nvPr/>
        </p:nvSpPr>
        <p:spPr>
          <a:xfrm>
            <a:off x="520995" y="2406539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1E942-62BA-463E-A835-9445CA28AE70}"/>
              </a:ext>
            </a:extLst>
          </p:cNvPr>
          <p:cNvSpPr/>
          <p:nvPr/>
        </p:nvSpPr>
        <p:spPr>
          <a:xfrm>
            <a:off x="520995" y="404746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03984-9692-4720-890B-C8509B7800FF}"/>
              </a:ext>
            </a:extLst>
          </p:cNvPr>
          <p:cNvCxnSpPr>
            <a:stCxn id="6" idx="3"/>
          </p:cNvCxnSpPr>
          <p:nvPr/>
        </p:nvCxnSpPr>
        <p:spPr>
          <a:xfrm>
            <a:off x="1733107" y="2052121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3A8847-0BAF-446B-9246-A5B28CF7E7A3}"/>
              </a:ext>
            </a:extLst>
          </p:cNvPr>
          <p:cNvCxnSpPr/>
          <p:nvPr/>
        </p:nvCxnSpPr>
        <p:spPr>
          <a:xfrm>
            <a:off x="1733107" y="2574887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F9E02-69DA-4D5D-9FD2-81594BE08621}"/>
              </a:ext>
            </a:extLst>
          </p:cNvPr>
          <p:cNvCxnSpPr>
            <a:cxnSpLocks/>
          </p:cNvCxnSpPr>
          <p:nvPr/>
        </p:nvCxnSpPr>
        <p:spPr>
          <a:xfrm flipV="1">
            <a:off x="1733107" y="3777216"/>
            <a:ext cx="946298" cy="460725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F7D23-DA7D-44EB-9D8D-ED98667BDB1D}"/>
              </a:ext>
            </a:extLst>
          </p:cNvPr>
          <p:cNvSpPr/>
          <p:nvPr/>
        </p:nvSpPr>
        <p:spPr>
          <a:xfrm>
            <a:off x="744279" y="3048924"/>
            <a:ext cx="414670" cy="576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IN" sz="3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67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B1AEE-D179-4158-993E-ABB4919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This helped them to identify, and act upon opportunities for business growth faster by attracting and retaining customers, boosting productivity, proactively maintaining devices, and making informed decisions.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7921-4D5A-4949-8DFB-303471B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Why do You Need a Data Lake?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03399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B1AEE-D179-4158-993E-ABB4919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This helped them to identify, and act upon opportunities for business growth faster by attracting and retaining customers, boosting productivity, proactively maintaining devices, and making informed decisions.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7921-4D5A-4949-8DFB-303471B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Why do You Need a Data Lake?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2677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3C7F71-1735-48F8-9DA6-4C2EB934F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24081"/>
              </p:ext>
            </p:extLst>
          </p:nvPr>
        </p:nvGraphicFramePr>
        <p:xfrm>
          <a:off x="779489" y="1936420"/>
          <a:ext cx="7585021" cy="437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109">
                  <a:extLst>
                    <a:ext uri="{9D8B030D-6E8A-4147-A177-3AD203B41FA5}">
                      <a16:colId xmlns:a16="http://schemas.microsoft.com/office/drawing/2014/main" val="1961261170"/>
                    </a:ext>
                  </a:extLst>
                </a:gridCol>
                <a:gridCol w="2598956">
                  <a:extLst>
                    <a:ext uri="{9D8B030D-6E8A-4147-A177-3AD203B41FA5}">
                      <a16:colId xmlns:a16="http://schemas.microsoft.com/office/drawing/2014/main" val="1126267022"/>
                    </a:ext>
                  </a:extLst>
                </a:gridCol>
                <a:gridCol w="2598956">
                  <a:extLst>
                    <a:ext uri="{9D8B030D-6E8A-4147-A177-3AD203B41FA5}">
                      <a16:colId xmlns:a16="http://schemas.microsoft.com/office/drawing/2014/main" val="428368068"/>
                    </a:ext>
                  </a:extLst>
                </a:gridCol>
              </a:tblGrid>
              <a:tr h="57115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Characteristics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Data Lakes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Datawarehouse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34390"/>
                  </a:ext>
                </a:extLst>
              </a:tr>
              <a:tr h="1359892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from transactional systems, operational databases, and line of business applications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and relational from IoT devices, web sites, mobile apps, social media, and corporate applications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5648"/>
                  </a:ext>
                </a:extLst>
              </a:tr>
              <a:tr h="107657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prior to the DW implementation (schema-on-write)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 at the time of analysis (schema-on-read)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22483"/>
                  </a:ext>
                </a:extLst>
              </a:tr>
              <a:tr h="985821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effectLst/>
                          <a:latin typeface="AmazonEmberBold"/>
                        </a:rPr>
                        <a:t>Price/Performance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query results using higher cost storage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results getting faster using low-cost storage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110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F8ED5FC-39F7-4465-B52D-FFB17699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Data Lakes compared to Data Warehouses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57337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3C7F71-1735-48F8-9DA6-4C2EB934F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67933"/>
              </p:ext>
            </p:extLst>
          </p:nvPr>
        </p:nvGraphicFramePr>
        <p:xfrm>
          <a:off x="658999" y="1591648"/>
          <a:ext cx="7826001" cy="49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53">
                  <a:extLst>
                    <a:ext uri="{9D8B030D-6E8A-4147-A177-3AD203B41FA5}">
                      <a16:colId xmlns:a16="http://schemas.microsoft.com/office/drawing/2014/main" val="1961261170"/>
                    </a:ext>
                  </a:extLst>
                </a:gridCol>
                <a:gridCol w="3259981">
                  <a:extLst>
                    <a:ext uri="{9D8B030D-6E8A-4147-A177-3AD203B41FA5}">
                      <a16:colId xmlns:a16="http://schemas.microsoft.com/office/drawing/2014/main" val="1126267022"/>
                    </a:ext>
                  </a:extLst>
                </a:gridCol>
                <a:gridCol w="2608667">
                  <a:extLst>
                    <a:ext uri="{9D8B030D-6E8A-4147-A177-3AD203B41FA5}">
                      <a16:colId xmlns:a16="http://schemas.microsoft.com/office/drawing/2014/main" val="428368068"/>
                    </a:ext>
                  </a:extLst>
                </a:gridCol>
              </a:tblGrid>
              <a:tr h="7982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Characteristics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Data Lakes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Datawarehouse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2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34390"/>
                  </a:ext>
                </a:extLst>
              </a:tr>
              <a:tr h="114040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curated data that serves as the central version of the truth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data that may or may not be curated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raw data)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60048"/>
                  </a:ext>
                </a:extLst>
              </a:tr>
              <a:tr h="149519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analysts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scientists, Data developers, and Business analysts (using curated data)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56401"/>
                  </a:ext>
                </a:extLst>
              </a:tr>
              <a:tr h="149519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reporting, BI and visualizations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Learning, Predictive analytics, data discovery and profiling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76395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F8ED5FC-39F7-4465-B52D-FFB17699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Data Lakes compared to Data Warehouses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0472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87B70A-6F5A-48E9-8260-91D57D20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034113"/>
              </p:ext>
            </p:extLst>
          </p:nvPr>
        </p:nvGraphicFramePr>
        <p:xfrm>
          <a:off x="471054" y="1380983"/>
          <a:ext cx="8229601" cy="533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19E6CB4-C2D3-4202-BD2A-8379AAB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The Essential Elements of </a:t>
            </a:r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 </a:t>
            </a:r>
            <a:br>
              <a:rPr lang="en-US" sz="3200" b="0" i="0" dirty="0">
                <a:effectLst/>
              </a:rPr>
            </a:br>
            <a:r>
              <a:rPr lang="en-US" sz="3200" b="0" i="0" dirty="0">
                <a:effectLst/>
              </a:rPr>
              <a:t>Data Lake and Analytics Solution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1255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9903C0-9B6A-4FF4-933C-E067D98E8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21238"/>
              </p:ext>
            </p:extLst>
          </p:nvPr>
        </p:nvGraphicFramePr>
        <p:xfrm>
          <a:off x="471054" y="1380983"/>
          <a:ext cx="8229601" cy="533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D808A09-0B13-4158-8449-C50EED4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The Value of a Data Lake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7889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4153DC-E689-43CF-81A5-923F1C1AC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1796"/>
            <a:ext cx="9144000" cy="55062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8FD5F2-9038-4DB8-BBF9-F8DA9109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Challenges of Data Lake</a:t>
            </a:r>
          </a:p>
        </p:txBody>
      </p:sp>
    </p:spTree>
    <p:extLst>
      <p:ext uri="{BB962C8B-B14F-4D97-AF65-F5344CB8AC3E}">
        <p14:creationId xmlns:p14="http://schemas.microsoft.com/office/powerpoint/2010/main" val="3241011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8E93C-B88B-4A8E-9083-AC8D9E6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Data Streaming</a:t>
            </a:r>
            <a:endParaRPr dirty="0"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ECD21-E149-400F-B3DF-797EE535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" r="40"/>
          <a:stretch/>
        </p:blipFill>
        <p:spPr>
          <a:xfrm>
            <a:off x="2690037" y="1775636"/>
            <a:ext cx="2094614" cy="2094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E0AD3C-9DB6-464E-BE52-FF6A0F86942F}"/>
              </a:ext>
            </a:extLst>
          </p:cNvPr>
          <p:cNvSpPr/>
          <p:nvPr/>
        </p:nvSpPr>
        <p:spPr>
          <a:xfrm>
            <a:off x="2679405" y="4051005"/>
            <a:ext cx="2147776" cy="49973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latin charset="0" panose="020B0502040204020203" pitchFamily="34" typeface="Bahnschrift"/>
              </a:rPr>
              <a:t>Unstructured Data</a:t>
            </a:r>
            <a:endParaRPr dirty="0" lang="en-IN">
              <a:latin charset="0" panose="020B0502040204020203" pitchFamily="34" typeface="Bahnschrif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180A6-C1E0-4007-948D-807D30D7D653}"/>
              </a:ext>
            </a:extLst>
          </p:cNvPr>
          <p:cNvSpPr/>
          <p:nvPr/>
        </p:nvSpPr>
        <p:spPr>
          <a:xfrm>
            <a:off x="520995" y="186605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C4E47-FD01-4F71-A537-230CC33CDDA8}"/>
              </a:ext>
            </a:extLst>
          </p:cNvPr>
          <p:cNvSpPr/>
          <p:nvPr/>
        </p:nvSpPr>
        <p:spPr>
          <a:xfrm>
            <a:off x="520995" y="2406539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1E942-62BA-463E-A835-9445CA28AE70}"/>
              </a:ext>
            </a:extLst>
          </p:cNvPr>
          <p:cNvSpPr/>
          <p:nvPr/>
        </p:nvSpPr>
        <p:spPr>
          <a:xfrm>
            <a:off x="520995" y="404746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03984-9692-4720-890B-C8509B7800FF}"/>
              </a:ext>
            </a:extLst>
          </p:cNvPr>
          <p:cNvCxnSpPr>
            <a:stCxn id="6" idx="3"/>
          </p:cNvCxnSpPr>
          <p:nvPr/>
        </p:nvCxnSpPr>
        <p:spPr>
          <a:xfrm>
            <a:off x="1733107" y="2052121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3A8847-0BAF-446B-9246-A5B28CF7E7A3}"/>
              </a:ext>
            </a:extLst>
          </p:cNvPr>
          <p:cNvCxnSpPr/>
          <p:nvPr/>
        </p:nvCxnSpPr>
        <p:spPr>
          <a:xfrm>
            <a:off x="1733107" y="2574887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F9E02-69DA-4D5D-9FD2-81594BE08621}"/>
              </a:ext>
            </a:extLst>
          </p:cNvPr>
          <p:cNvCxnSpPr>
            <a:cxnSpLocks/>
          </p:cNvCxnSpPr>
          <p:nvPr/>
        </p:nvCxnSpPr>
        <p:spPr>
          <a:xfrm flipV="1">
            <a:off x="1733107" y="3777216"/>
            <a:ext cx="946298" cy="460725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F7D23-DA7D-44EB-9D8D-ED98667BDB1D}"/>
              </a:ext>
            </a:extLst>
          </p:cNvPr>
          <p:cNvSpPr/>
          <p:nvPr/>
        </p:nvSpPr>
        <p:spPr>
          <a:xfrm>
            <a:off x="744279" y="3048924"/>
            <a:ext cx="414670" cy="576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</a:p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</a:p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  <a:endParaRPr dirty="0" lang="en-IN" sz="3200">
              <a:solidFill>
                <a:schemeClr val="tx1"/>
              </a:solidFill>
              <a:latin charset="0" panose="020B0502040204020203" pitchFamily="34"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813965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8E93C-B88B-4A8E-9083-AC8D9E6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Data Streaming</a:t>
            </a:r>
            <a:endParaRPr dirty="0"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ECD21-E149-400F-B3DF-797EE535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" r="40"/>
          <a:stretch/>
        </p:blipFill>
        <p:spPr>
          <a:xfrm>
            <a:off x="2690037" y="1775636"/>
            <a:ext cx="2094614" cy="2094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E0AD3C-9DB6-464E-BE52-FF6A0F86942F}"/>
              </a:ext>
            </a:extLst>
          </p:cNvPr>
          <p:cNvSpPr/>
          <p:nvPr/>
        </p:nvSpPr>
        <p:spPr>
          <a:xfrm>
            <a:off x="2679405" y="4051005"/>
            <a:ext cx="2147776" cy="49973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latin charset="0" panose="020B0502040204020203" pitchFamily="34" typeface="Bahnschrift"/>
              </a:rPr>
              <a:t>Unstructured Data</a:t>
            </a:r>
            <a:endParaRPr dirty="0" lang="en-IN">
              <a:latin charset="0" panose="020B0502040204020203" pitchFamily="34" typeface="Bahnschrif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180A6-C1E0-4007-948D-807D30D7D653}"/>
              </a:ext>
            </a:extLst>
          </p:cNvPr>
          <p:cNvSpPr/>
          <p:nvPr/>
        </p:nvSpPr>
        <p:spPr>
          <a:xfrm>
            <a:off x="520995" y="186605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C4E47-FD01-4F71-A537-230CC33CDDA8}"/>
              </a:ext>
            </a:extLst>
          </p:cNvPr>
          <p:cNvSpPr/>
          <p:nvPr/>
        </p:nvSpPr>
        <p:spPr>
          <a:xfrm>
            <a:off x="520995" y="2406539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1E942-62BA-463E-A835-9445CA28AE70}"/>
              </a:ext>
            </a:extLst>
          </p:cNvPr>
          <p:cNvSpPr/>
          <p:nvPr/>
        </p:nvSpPr>
        <p:spPr>
          <a:xfrm>
            <a:off x="520995" y="4047461"/>
            <a:ext cx="1212112" cy="37214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Stream1</a:t>
            </a:r>
            <a:endParaRPr dirty="0"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03984-9692-4720-890B-C8509B7800FF}"/>
              </a:ext>
            </a:extLst>
          </p:cNvPr>
          <p:cNvCxnSpPr>
            <a:stCxn id="6" idx="3"/>
          </p:cNvCxnSpPr>
          <p:nvPr/>
        </p:nvCxnSpPr>
        <p:spPr>
          <a:xfrm>
            <a:off x="1733107" y="2052121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3A8847-0BAF-446B-9246-A5B28CF7E7A3}"/>
              </a:ext>
            </a:extLst>
          </p:cNvPr>
          <p:cNvCxnSpPr/>
          <p:nvPr/>
        </p:nvCxnSpPr>
        <p:spPr>
          <a:xfrm>
            <a:off x="1733107" y="2574887"/>
            <a:ext cx="956930" cy="354418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F9E02-69DA-4D5D-9FD2-81594BE08621}"/>
              </a:ext>
            </a:extLst>
          </p:cNvPr>
          <p:cNvCxnSpPr>
            <a:cxnSpLocks/>
          </p:cNvCxnSpPr>
          <p:nvPr/>
        </p:nvCxnSpPr>
        <p:spPr>
          <a:xfrm flipV="1">
            <a:off x="1733107" y="3777216"/>
            <a:ext cx="946298" cy="460725"/>
          </a:xfrm>
          <a:prstGeom prst="straightConnector1">
            <a:avLst/>
          </a:prstGeom>
          <a:ln w="38100">
            <a:solidFill>
              <a:srgbClr val="445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F7D23-DA7D-44EB-9D8D-ED98667BDB1D}"/>
              </a:ext>
            </a:extLst>
          </p:cNvPr>
          <p:cNvSpPr/>
          <p:nvPr/>
        </p:nvSpPr>
        <p:spPr>
          <a:xfrm>
            <a:off x="744279" y="3048924"/>
            <a:ext cx="414670" cy="576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</a:p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</a:p>
          <a:p>
            <a:pPr algn="ctr"/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.</a:t>
            </a:r>
            <a:endParaRPr dirty="0" lang="en-IN" sz="3200">
              <a:solidFill>
                <a:schemeClr val="tx1"/>
              </a:solidFill>
              <a:latin charset="0" panose="020B0502040204020203" pitchFamily="34" typeface="Bahnschrif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25916A-80DF-4C20-985C-146ECAA3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" r="-89"/>
          <a:stretch/>
        </p:blipFill>
        <p:spPr>
          <a:xfrm>
            <a:off x="4933508" y="2252369"/>
            <a:ext cx="3689497" cy="9985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F23D88-5816-4EF5-BABC-709EC2DC87CA}"/>
              </a:ext>
            </a:extLst>
          </p:cNvPr>
          <p:cNvSpPr/>
          <p:nvPr/>
        </p:nvSpPr>
        <p:spPr>
          <a:xfrm>
            <a:off x="5741581" y="3429000"/>
            <a:ext cx="2147776" cy="49973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latin charset="0" panose="020B0502040204020203" pitchFamily="34" typeface="Bahnschrift"/>
              </a:rPr>
              <a:t>Memory</a:t>
            </a:r>
            <a:endParaRPr dirty="0" lang="en-IN">
              <a:latin charset="0" panose="020B0502040204020203" pitchFamily="34"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21532330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885D0-D5F5-4F9B-9FB0-F9533349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Data Streaming</a:t>
            </a:r>
            <a:endParaRPr dirty="0"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92E22AC-5A1C-4D9C-AAC9-698C592F23A2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7" r="14"/>
          <a:stretch/>
        </p:blipFill>
        <p:spPr>
          <a:xfrm>
            <a:off x="584616" y="1641264"/>
            <a:ext cx="8064710" cy="4309157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D08D97-D4E0-4A04-A59A-E704B64C500F}"/>
              </a:ext>
            </a:extLst>
          </p:cNvPr>
          <p:cNvSpPr/>
          <p:nvPr/>
        </p:nvSpPr>
        <p:spPr>
          <a:xfrm>
            <a:off x="3498112" y="6166157"/>
            <a:ext cx="2393022" cy="499730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latin charset="0" panose="020B0502040204020203" pitchFamily="34" typeface="Bahnschrift"/>
              </a:rPr>
              <a:t>Cluster of servers</a:t>
            </a:r>
            <a:endParaRPr dirty="0" lang="en-IN">
              <a:latin charset="0" panose="020B0502040204020203" pitchFamily="34"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12277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852</Words>
  <Application>Microsoft Office PowerPoint</Application>
  <PresentationFormat>On-screen Show (4:3)</PresentationFormat>
  <Paragraphs>180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AmazonEmberBold</vt:lpstr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 What Does Big Data Streaming Mean </vt:lpstr>
      <vt:lpstr> What Does Big Data Streaming Mean </vt:lpstr>
      <vt:lpstr>Data Streaming</vt:lpstr>
      <vt:lpstr>Data Streaming</vt:lpstr>
      <vt:lpstr>Data Streaming</vt:lpstr>
      <vt:lpstr>Data Streaming</vt:lpstr>
      <vt:lpstr>Data Streaming</vt:lpstr>
      <vt:lpstr>Data Streaming</vt:lpstr>
      <vt:lpstr>Data Streaming</vt:lpstr>
      <vt:lpstr>Example Where Real Time  Streaming Data Is Created (Log Files)</vt:lpstr>
      <vt:lpstr>Example Where Real Time  Streaming Data is Created</vt:lpstr>
      <vt:lpstr>Example Where Real Time  Streaming Data is Created</vt:lpstr>
      <vt:lpstr>Example Where Real Time  Streaming Data is Created</vt:lpstr>
      <vt:lpstr>Example Where Real Time  Streaming Data is Created</vt:lpstr>
      <vt:lpstr>Example Where Real Time  Streaming Data is Created (Service Activity)</vt:lpstr>
      <vt:lpstr>Data Streaming</vt:lpstr>
      <vt:lpstr>Use Cases for  Real-Time &amp; Streaming Data</vt:lpstr>
      <vt:lpstr>Use Cases for Real-Time and Streaming Data</vt:lpstr>
      <vt:lpstr>Predictive Maintenance</vt:lpstr>
      <vt:lpstr>Predictive maintenance</vt:lpstr>
      <vt:lpstr>Predictive maintenance</vt:lpstr>
      <vt:lpstr>Predictive Maintenance (Monitoring Performance)</vt:lpstr>
      <vt:lpstr>Healthcare</vt:lpstr>
      <vt:lpstr>HealthCare</vt:lpstr>
      <vt:lpstr>HealthCare</vt:lpstr>
      <vt:lpstr>HealthCare</vt:lpstr>
      <vt:lpstr>HealthCare</vt:lpstr>
      <vt:lpstr>Retail</vt:lpstr>
      <vt:lpstr>Retail</vt:lpstr>
      <vt:lpstr>Retail</vt:lpstr>
      <vt:lpstr>Retail</vt:lpstr>
      <vt:lpstr>Retail</vt:lpstr>
      <vt:lpstr>Retail</vt:lpstr>
      <vt:lpstr>Retail</vt:lpstr>
      <vt:lpstr>Retail</vt:lpstr>
      <vt:lpstr>Social media</vt:lpstr>
      <vt:lpstr>Social media</vt:lpstr>
      <vt:lpstr>Social media</vt:lpstr>
      <vt:lpstr>Finance</vt:lpstr>
      <vt:lpstr>Finance</vt:lpstr>
      <vt:lpstr>Finance</vt:lpstr>
      <vt:lpstr>Finance (Identify Fraudulent Merchants)</vt:lpstr>
      <vt:lpstr>Finance</vt:lpstr>
      <vt:lpstr>Energy and Power</vt:lpstr>
      <vt:lpstr>Energy and Power</vt:lpstr>
      <vt:lpstr>Personalization of Products and Services</vt:lpstr>
      <vt:lpstr>Personalization of Products and Services</vt:lpstr>
      <vt:lpstr>Personalization of Products and Services</vt:lpstr>
      <vt:lpstr>Transportation and Supply-chain:</vt:lpstr>
      <vt:lpstr>Transportation and Supply-chain:</vt:lpstr>
      <vt:lpstr>KPIs</vt:lpstr>
      <vt:lpstr>KPIs</vt:lpstr>
      <vt:lpstr>KPIs</vt:lpstr>
      <vt:lpstr>KPIs</vt:lpstr>
      <vt:lpstr>Data Lake</vt:lpstr>
      <vt:lpstr>What is a Data Lake?</vt:lpstr>
      <vt:lpstr> Why do You Need a Data Lake? </vt:lpstr>
      <vt:lpstr>Why do You Need a Data Lake?</vt:lpstr>
      <vt:lpstr>Why do You Need a Data Lake?</vt:lpstr>
      <vt:lpstr>Data Lakes compared to Data Warehouses </vt:lpstr>
      <vt:lpstr>Data Lakes compared to Data Warehouses </vt:lpstr>
      <vt:lpstr>The Essential Elements of a  Data Lake and Analytics Solution</vt:lpstr>
      <vt:lpstr>The Value of a Data Lake</vt:lpstr>
      <vt:lpstr>The Challenges of Data Lake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108</cp:revision>
  <dcterms:created xsi:type="dcterms:W3CDTF">2021-05-13T17:45:44Z</dcterms:created>
  <dcterms:modified xsi:type="dcterms:W3CDTF">2021-06-28T07:45:21Z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1675324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