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66" r:id="rId2"/>
    <p:sldId id="261" r:id="rId3"/>
    <p:sldId id="264" r:id="rId4"/>
    <p:sldId id="267" r:id="rId5"/>
    <p:sldId id="271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81" r:id="rId15"/>
    <p:sldId id="277" r:id="rId16"/>
    <p:sldId id="285" r:id="rId17"/>
    <p:sldId id="286" r:id="rId18"/>
    <p:sldId id="287" r:id="rId19"/>
    <p:sldId id="288" r:id="rId20"/>
    <p:sldId id="291" r:id="rId21"/>
    <p:sldId id="292" r:id="rId22"/>
    <p:sldId id="298" r:id="rId23"/>
    <p:sldId id="299" r:id="rId24"/>
    <p:sldId id="302" r:id="rId25"/>
    <p:sldId id="312" r:id="rId26"/>
    <p:sldId id="309" r:id="rId27"/>
    <p:sldId id="311" r:id="rId28"/>
    <p:sldId id="306" r:id="rId29"/>
    <p:sldId id="313" r:id="rId30"/>
    <p:sldId id="314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235"/>
    <a:srgbClr val="E4E7E9"/>
    <a:srgbClr val="44525A"/>
    <a:srgbClr val="618495"/>
    <a:srgbClr val="44525B"/>
    <a:srgbClr val="453A38"/>
    <a:srgbClr val="B8B192"/>
    <a:srgbClr val="473B39"/>
    <a:srgbClr val="302C31"/>
    <a:srgbClr val="63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>
        <p:scale>
          <a:sx n="50" d="100"/>
          <a:sy n="50" d="100"/>
        </p:scale>
        <p:origin x="220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39FDF-16D9-44A3-8C40-06FBF1726F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0A86D862-0026-4DD8-9B5F-B9DE385D1B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Issue1: Too many orders Per Hour</a:t>
          </a:r>
          <a:endParaRPr lang="en-US"/>
        </a:p>
      </dgm:t>
    </dgm:pt>
    <dgm:pt modelId="{FAB9D774-87D3-4C57-90FA-9484376460B8}" type="parTrans" cxnId="{B5692721-BB55-49C3-AE33-5BEE3D985756}">
      <dgm:prSet/>
      <dgm:spPr/>
      <dgm:t>
        <a:bodyPr/>
        <a:lstStyle/>
        <a:p>
          <a:endParaRPr lang="en-US"/>
        </a:p>
      </dgm:t>
    </dgm:pt>
    <dgm:pt modelId="{6B023BC4-E628-431E-B3A6-CF6734081B78}" type="sibTrans" cxnId="{B5692721-BB55-49C3-AE33-5BEE3D985756}">
      <dgm:prSet/>
      <dgm:spPr/>
      <dgm:t>
        <a:bodyPr/>
        <a:lstStyle/>
        <a:p>
          <a:endParaRPr lang="en-US"/>
        </a:p>
      </dgm:t>
    </dgm:pt>
    <dgm:pt modelId="{38069A0E-89A9-452B-BA52-D6C4660FDE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Solution: Hire multiple Cook</a:t>
          </a:r>
          <a:endParaRPr lang="en-US"/>
        </a:p>
      </dgm:t>
    </dgm:pt>
    <dgm:pt modelId="{BD977F1A-247D-4047-AA43-DD6FD15FA8BF}" type="parTrans" cxnId="{2FAA607A-76D9-47EA-B05A-9FAE69F04909}">
      <dgm:prSet/>
      <dgm:spPr/>
      <dgm:t>
        <a:bodyPr/>
        <a:lstStyle/>
        <a:p>
          <a:endParaRPr lang="en-US"/>
        </a:p>
      </dgm:t>
    </dgm:pt>
    <dgm:pt modelId="{35FC50A2-1D29-42FE-AF32-F3F99B2C8A74}" type="sibTrans" cxnId="{2FAA607A-76D9-47EA-B05A-9FAE69F04909}">
      <dgm:prSet/>
      <dgm:spPr/>
      <dgm:t>
        <a:bodyPr/>
        <a:lstStyle/>
        <a:p>
          <a:endParaRPr lang="en-US"/>
        </a:p>
      </dgm:t>
    </dgm:pt>
    <dgm:pt modelId="{8EE20FDC-D161-4B50-A986-2B1D21FA517A}" type="pres">
      <dgm:prSet presAssocID="{C7739FDF-16D9-44A3-8C40-06FBF1726F01}" presName="root" presStyleCnt="0">
        <dgm:presLayoutVars>
          <dgm:dir/>
          <dgm:resizeHandles val="exact"/>
        </dgm:presLayoutVars>
      </dgm:prSet>
      <dgm:spPr/>
    </dgm:pt>
    <dgm:pt modelId="{1C684CF4-B5C2-451F-B7B5-958C13979BFD}" type="pres">
      <dgm:prSet presAssocID="{0A86D862-0026-4DD8-9B5F-B9DE385D1B86}" presName="compNode" presStyleCnt="0"/>
      <dgm:spPr/>
    </dgm:pt>
    <dgm:pt modelId="{314B90E9-BAB9-44B4-8D3D-D96365C2D659}" type="pres">
      <dgm:prSet presAssocID="{0A86D862-0026-4DD8-9B5F-B9DE385D1B86}" presName="iconBgRect" presStyleLbl="bgShp" presStyleIdx="0" presStyleCnt="2"/>
      <dgm:spPr/>
    </dgm:pt>
    <dgm:pt modelId="{E1E891B7-E076-47B9-8F9C-6AD4A3E5132B}" type="pres">
      <dgm:prSet presAssocID="{0A86D862-0026-4DD8-9B5F-B9DE385D1B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5E499A4D-753E-46A4-97C4-E8308DE84C71}" type="pres">
      <dgm:prSet presAssocID="{0A86D862-0026-4DD8-9B5F-B9DE385D1B86}" presName="spaceRect" presStyleCnt="0"/>
      <dgm:spPr/>
    </dgm:pt>
    <dgm:pt modelId="{5336AB16-F5B6-4D3D-84FE-70AF9989CDFA}" type="pres">
      <dgm:prSet presAssocID="{0A86D862-0026-4DD8-9B5F-B9DE385D1B86}" presName="textRect" presStyleLbl="revTx" presStyleIdx="0" presStyleCnt="2">
        <dgm:presLayoutVars>
          <dgm:chMax val="1"/>
          <dgm:chPref val="1"/>
        </dgm:presLayoutVars>
      </dgm:prSet>
      <dgm:spPr/>
    </dgm:pt>
    <dgm:pt modelId="{35F9ACC0-69E6-4A8E-AA17-F6CF0CD1D16E}" type="pres">
      <dgm:prSet presAssocID="{6B023BC4-E628-431E-B3A6-CF6734081B78}" presName="sibTrans" presStyleCnt="0"/>
      <dgm:spPr/>
    </dgm:pt>
    <dgm:pt modelId="{F02A0257-8186-4DF9-83E6-73C7E006EF9E}" type="pres">
      <dgm:prSet presAssocID="{38069A0E-89A9-452B-BA52-D6C4660FDE79}" presName="compNode" presStyleCnt="0"/>
      <dgm:spPr/>
    </dgm:pt>
    <dgm:pt modelId="{E3DBD2CE-360E-46DF-A042-4691AFAF0B41}" type="pres">
      <dgm:prSet presAssocID="{38069A0E-89A9-452B-BA52-D6C4660FDE79}" presName="iconBgRect" presStyleLbl="bgShp" presStyleIdx="1" presStyleCnt="2"/>
      <dgm:spPr/>
    </dgm:pt>
    <dgm:pt modelId="{B2F78042-C0E8-4E0D-A8B9-74BD6A4DA16A}" type="pres">
      <dgm:prSet presAssocID="{38069A0E-89A9-452B-BA52-D6C4660FDE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ED0C51D-1CC3-4D9A-8DE1-103D615C3EA6}" type="pres">
      <dgm:prSet presAssocID="{38069A0E-89A9-452B-BA52-D6C4660FDE79}" presName="spaceRect" presStyleCnt="0"/>
      <dgm:spPr/>
    </dgm:pt>
    <dgm:pt modelId="{3EBFEE48-7D24-4CC8-85FC-2F4CD76594D2}" type="pres">
      <dgm:prSet presAssocID="{38069A0E-89A9-452B-BA52-D6C4660FDE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692721-BB55-49C3-AE33-5BEE3D985756}" srcId="{C7739FDF-16D9-44A3-8C40-06FBF1726F01}" destId="{0A86D862-0026-4DD8-9B5F-B9DE385D1B86}" srcOrd="0" destOrd="0" parTransId="{FAB9D774-87D3-4C57-90FA-9484376460B8}" sibTransId="{6B023BC4-E628-431E-B3A6-CF6734081B78}"/>
    <dgm:cxn modelId="{2AE9A725-23C8-40F3-9D92-7F38E7BC2FA5}" type="presOf" srcId="{C7739FDF-16D9-44A3-8C40-06FBF1726F01}" destId="{8EE20FDC-D161-4B50-A986-2B1D21FA517A}" srcOrd="0" destOrd="0" presId="urn:microsoft.com/office/officeart/2018/5/layout/IconCircleLabelList"/>
    <dgm:cxn modelId="{2FAA607A-76D9-47EA-B05A-9FAE69F04909}" srcId="{C7739FDF-16D9-44A3-8C40-06FBF1726F01}" destId="{38069A0E-89A9-452B-BA52-D6C4660FDE79}" srcOrd="1" destOrd="0" parTransId="{BD977F1A-247D-4047-AA43-DD6FD15FA8BF}" sibTransId="{35FC50A2-1D29-42FE-AF32-F3F99B2C8A74}"/>
    <dgm:cxn modelId="{EFBFE795-BD3E-4253-BB81-BA0ED8F65DC5}" type="presOf" srcId="{38069A0E-89A9-452B-BA52-D6C4660FDE79}" destId="{3EBFEE48-7D24-4CC8-85FC-2F4CD76594D2}" srcOrd="0" destOrd="0" presId="urn:microsoft.com/office/officeart/2018/5/layout/IconCircleLabelList"/>
    <dgm:cxn modelId="{ACF3ADF7-2FB1-4E83-885C-5BF1516E49C7}" type="presOf" srcId="{0A86D862-0026-4DD8-9B5F-B9DE385D1B86}" destId="{5336AB16-F5B6-4D3D-84FE-70AF9989CDFA}" srcOrd="0" destOrd="0" presId="urn:microsoft.com/office/officeart/2018/5/layout/IconCircleLabelList"/>
    <dgm:cxn modelId="{81D46FEC-0B65-428E-BEEE-9D6704E90DE0}" type="presParOf" srcId="{8EE20FDC-D161-4B50-A986-2B1D21FA517A}" destId="{1C684CF4-B5C2-451F-B7B5-958C13979BFD}" srcOrd="0" destOrd="0" presId="urn:microsoft.com/office/officeart/2018/5/layout/IconCircleLabelList"/>
    <dgm:cxn modelId="{844788DC-B8BC-4A63-900B-CB87BF4049AD}" type="presParOf" srcId="{1C684CF4-B5C2-451F-B7B5-958C13979BFD}" destId="{314B90E9-BAB9-44B4-8D3D-D96365C2D659}" srcOrd="0" destOrd="0" presId="urn:microsoft.com/office/officeart/2018/5/layout/IconCircleLabelList"/>
    <dgm:cxn modelId="{8140CFB5-9282-4DD9-95B9-860D2B4F94B6}" type="presParOf" srcId="{1C684CF4-B5C2-451F-B7B5-958C13979BFD}" destId="{E1E891B7-E076-47B9-8F9C-6AD4A3E5132B}" srcOrd="1" destOrd="0" presId="urn:microsoft.com/office/officeart/2018/5/layout/IconCircleLabelList"/>
    <dgm:cxn modelId="{9CA0CB4F-68C8-4C58-8F00-CC9A7D4F882B}" type="presParOf" srcId="{1C684CF4-B5C2-451F-B7B5-958C13979BFD}" destId="{5E499A4D-753E-46A4-97C4-E8308DE84C71}" srcOrd="2" destOrd="0" presId="urn:microsoft.com/office/officeart/2018/5/layout/IconCircleLabelList"/>
    <dgm:cxn modelId="{0559AF3D-7C9B-4841-A224-D97A43A1B017}" type="presParOf" srcId="{1C684CF4-B5C2-451F-B7B5-958C13979BFD}" destId="{5336AB16-F5B6-4D3D-84FE-70AF9989CDFA}" srcOrd="3" destOrd="0" presId="urn:microsoft.com/office/officeart/2018/5/layout/IconCircleLabelList"/>
    <dgm:cxn modelId="{2DF433BF-9B61-43F6-B324-24148F7617F1}" type="presParOf" srcId="{8EE20FDC-D161-4B50-A986-2B1D21FA517A}" destId="{35F9ACC0-69E6-4A8E-AA17-F6CF0CD1D16E}" srcOrd="1" destOrd="0" presId="urn:microsoft.com/office/officeart/2018/5/layout/IconCircleLabelList"/>
    <dgm:cxn modelId="{2ED117BB-BEE3-447F-802A-1414F8D20384}" type="presParOf" srcId="{8EE20FDC-D161-4B50-A986-2B1D21FA517A}" destId="{F02A0257-8186-4DF9-83E6-73C7E006EF9E}" srcOrd="2" destOrd="0" presId="urn:microsoft.com/office/officeart/2018/5/layout/IconCircleLabelList"/>
    <dgm:cxn modelId="{64D00ECB-2C15-4C3D-8D4A-2451E6C652E7}" type="presParOf" srcId="{F02A0257-8186-4DF9-83E6-73C7E006EF9E}" destId="{E3DBD2CE-360E-46DF-A042-4691AFAF0B41}" srcOrd="0" destOrd="0" presId="urn:microsoft.com/office/officeart/2018/5/layout/IconCircleLabelList"/>
    <dgm:cxn modelId="{77CFE558-3E01-48E4-9A8D-6156047228D2}" type="presParOf" srcId="{F02A0257-8186-4DF9-83E6-73C7E006EF9E}" destId="{B2F78042-C0E8-4E0D-A8B9-74BD6A4DA16A}" srcOrd="1" destOrd="0" presId="urn:microsoft.com/office/officeart/2018/5/layout/IconCircleLabelList"/>
    <dgm:cxn modelId="{214F434B-B651-4A3E-B8D8-FA37AB5F7F84}" type="presParOf" srcId="{F02A0257-8186-4DF9-83E6-73C7E006EF9E}" destId="{AED0C51D-1CC3-4D9A-8DE1-103D615C3EA6}" srcOrd="2" destOrd="0" presId="urn:microsoft.com/office/officeart/2018/5/layout/IconCircleLabelList"/>
    <dgm:cxn modelId="{07FCF71A-FE66-4496-ADDE-39294EBDA6DE}" type="presParOf" srcId="{F02A0257-8186-4DF9-83E6-73C7E006EF9E}" destId="{3EBFEE48-7D24-4CC8-85FC-2F4CD76594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90E9-BAB9-44B4-8D3D-D96365C2D659}">
      <dsp:nvSpPr>
        <dsp:cNvPr id="0" name=""/>
        <dsp:cNvSpPr/>
      </dsp:nvSpPr>
      <dsp:spPr>
        <a:xfrm>
          <a:off x="730349" y="37627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891B7-E076-47B9-8F9C-6AD4A3E5132B}">
      <dsp:nvSpPr>
        <dsp:cNvPr id="0" name=""/>
        <dsp:cNvSpPr/>
      </dsp:nvSpPr>
      <dsp:spPr>
        <a:xfrm>
          <a:off x="1198349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6AB16-F5B6-4D3D-84FE-70AF9989CDFA}">
      <dsp:nvSpPr>
        <dsp:cNvPr id="0" name=""/>
        <dsp:cNvSpPr/>
      </dsp:nvSpPr>
      <dsp:spPr>
        <a:xfrm>
          <a:off x="28349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Issue1: Too many orders Per Hour</a:t>
          </a:r>
          <a:endParaRPr lang="en-US" sz="2300" kern="1200"/>
        </a:p>
      </dsp:txBody>
      <dsp:txXfrm>
        <a:off x="28349" y="3256272"/>
        <a:ext cx="3600000" cy="720000"/>
      </dsp:txXfrm>
    </dsp:sp>
    <dsp:sp modelId="{E3DBD2CE-360E-46DF-A042-4691AFAF0B41}">
      <dsp:nvSpPr>
        <dsp:cNvPr id="0" name=""/>
        <dsp:cNvSpPr/>
      </dsp:nvSpPr>
      <dsp:spPr>
        <a:xfrm>
          <a:off x="4960350" y="376271"/>
          <a:ext cx="2196000" cy="219600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78042-C0E8-4E0D-A8B9-74BD6A4DA16A}">
      <dsp:nvSpPr>
        <dsp:cNvPr id="0" name=""/>
        <dsp:cNvSpPr/>
      </dsp:nvSpPr>
      <dsp:spPr>
        <a:xfrm>
          <a:off x="542835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EE48-7D24-4CC8-85FC-2F4CD76594D2}">
      <dsp:nvSpPr>
        <dsp:cNvPr id="0" name=""/>
        <dsp:cNvSpPr/>
      </dsp:nvSpPr>
      <dsp:spPr>
        <a:xfrm>
          <a:off x="425835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Solution: Hire multiple Cook</a:t>
          </a:r>
          <a:endParaRPr lang="en-US" sz="2300" kern="1200"/>
        </a:p>
      </dsp:txBody>
      <dsp:txXfrm>
        <a:off x="425835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3" Target="../media/image24.png" Type="http://schemas.openxmlformats.org/officeDocument/2006/relationships/image"/><Relationship Id="rId2" Target="../media/image23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hdphoto2.wdp" Type="http://schemas.microsoft.com/office/2007/relationships/hdphoto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 ?><Relationships xmlns="http://schemas.openxmlformats.org/package/2006/relationships"><Relationship Id="rId3" Target="../media/image30.jpeg" Type="http://schemas.openxmlformats.org/officeDocument/2006/relationships/image"/><Relationship Id="rId2" Target="../media/image29.jpeg" Type="http://schemas.openxmlformats.org/officeDocument/2006/relationships/image"/><Relationship Id="rId1" Target="../slideLayouts/slideLayout3.xml" Type="http://schemas.openxmlformats.org/officeDocument/2006/relationships/slideLayout"/><Relationship Id="rId5" Target="../media/image31.jpe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 ?>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 ?><Relationships xmlns="http://schemas.openxmlformats.org/package/2006/relationships"><Relationship Id="rId2" Target="../media/image3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 ?><Relationships xmlns="http://schemas.openxmlformats.org/package/2006/relationships"><Relationship Id="rId2" Target="../media/image3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3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8.pn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3" Target="../media/image10.png" Type="http://schemas.openxmlformats.org/officeDocument/2006/relationships/image"/><Relationship Id="rId7" Target="../media/image14.pn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3.png" Type="http://schemas.openxmlformats.org/officeDocument/2006/relationships/image"/><Relationship Id="rId5" Target="../media/image12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4E178-35D5-4937-856B-FA48617C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046" y="1501479"/>
            <a:ext cx="2538584" cy="500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C539CF-2184-4B60-A2F8-F5DDFB3F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of Traditional Scenario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FC911-63CA-4B24-8452-7EAC015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99" y="1501479"/>
            <a:ext cx="4876800" cy="487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84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CA8E97FE-F25B-4C91-AF15-E9C6784EE6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9430469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7192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2137F-5B0D-409B-9ADC-EA3F672C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Introduction</a:t>
            </a:r>
            <a:endParaRPr dirty="0"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9352D-F706-4C8E-8E51-8EC7DCE4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52" y="3533590"/>
            <a:ext cx="2116309" cy="1238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BA406-934F-4933-B27F-5794DDFD3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892832" y="1897995"/>
            <a:ext cx="1074575" cy="1506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9F492-DE19-44BA-A0B5-6FBA2147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1036765" y="4598625"/>
            <a:ext cx="1074576" cy="1506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8059B-46C7-4205-8BC0-C793A7F5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3908276" y="1325563"/>
            <a:ext cx="945664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1C1DE-1F02-4DEB-8FCF-B44B6AAB8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6677672" y="1897995"/>
            <a:ext cx="1074575" cy="150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95B84-D260-4DEB-BA16-7922E818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7525069" y="4598625"/>
            <a:ext cx="848323" cy="1189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1990C-7C54-45DA-9536-594524F95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4319019" y="5433660"/>
            <a:ext cx="944097" cy="13233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2E96B0-BB4C-4547-82F8-B179A80A348E}"/>
              </a:ext>
            </a:extLst>
          </p:cNvPr>
          <p:cNvCxnSpPr/>
          <p:nvPr/>
        </p:nvCxnSpPr>
        <p:spPr>
          <a:xfrm>
            <a:off x="4476307" y="2775098"/>
            <a:ext cx="0" cy="653902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7196C0-7A81-465F-A762-5012143DC940}"/>
              </a:ext>
            </a:extLst>
          </p:cNvPr>
          <p:cNvCxnSpPr>
            <a:cxnSpLocks/>
          </p:cNvCxnSpPr>
          <p:nvPr/>
        </p:nvCxnSpPr>
        <p:spPr>
          <a:xfrm flipH="1">
            <a:off x="5932967" y="3429000"/>
            <a:ext cx="769514" cy="409353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F374E-D6DF-451F-AA16-F9891DB5851E}"/>
              </a:ext>
            </a:extLst>
          </p:cNvPr>
          <p:cNvCxnSpPr>
            <a:cxnSpLocks/>
          </p:cNvCxnSpPr>
          <p:nvPr/>
        </p:nvCxnSpPr>
        <p:spPr>
          <a:xfrm>
            <a:off x="2186763" y="3429000"/>
            <a:ext cx="971107" cy="303028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79D63-EC7D-488E-B44D-B0CF037D5EE6}"/>
              </a:ext>
            </a:extLst>
          </p:cNvPr>
          <p:cNvCxnSpPr>
            <a:cxnSpLocks/>
          </p:cNvCxnSpPr>
          <p:nvPr/>
        </p:nvCxnSpPr>
        <p:spPr>
          <a:xfrm flipV="1">
            <a:off x="2186762" y="4772283"/>
            <a:ext cx="1162494" cy="326451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4150AE-2B9A-4A86-9015-73AAA79F3727}"/>
              </a:ext>
            </a:extLst>
          </p:cNvPr>
          <p:cNvCxnSpPr>
            <a:cxnSpLocks/>
          </p:cNvCxnSpPr>
          <p:nvPr/>
        </p:nvCxnSpPr>
        <p:spPr>
          <a:xfrm flipH="1" flipV="1">
            <a:off x="5932967" y="4772283"/>
            <a:ext cx="1024270" cy="326451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4335F2-5091-43B7-B1D3-22D106A4112D}"/>
              </a:ext>
            </a:extLst>
          </p:cNvPr>
          <p:cNvCxnSpPr/>
          <p:nvPr/>
        </p:nvCxnSpPr>
        <p:spPr>
          <a:xfrm>
            <a:off x="4853940" y="4751404"/>
            <a:ext cx="0" cy="653902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2137F-5B0D-409B-9ADC-EA3F672C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Multipleprocessing</a:t>
            </a:r>
            <a:r>
              <a:rPr lang="en-IN" dirty="0"/>
              <a:t> unit for processing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ED7D94-5270-463D-96D1-D025B89D72F0}"/>
              </a:ext>
            </a:extLst>
          </p:cNvPr>
          <p:cNvGrpSpPr/>
          <p:nvPr/>
        </p:nvGrpSpPr>
        <p:grpSpPr>
          <a:xfrm>
            <a:off x="1235732" y="1838827"/>
            <a:ext cx="6591795" cy="4747167"/>
            <a:chOff x="827577" y="1051749"/>
            <a:chExt cx="6915145" cy="587039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2E96B0-BB4C-4547-82F8-B179A80A348E}"/>
                </a:ext>
              </a:extLst>
            </p:cNvPr>
            <p:cNvCxnSpPr/>
            <p:nvPr/>
          </p:nvCxnSpPr>
          <p:spPr>
            <a:xfrm>
              <a:off x="4476307" y="2775098"/>
              <a:ext cx="0" cy="653902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7196C0-7A81-465F-A762-5012143DC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0359" y="3600043"/>
              <a:ext cx="769514" cy="409353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4F374E-D6DF-451F-AA16-F9891DB5851E}"/>
                </a:ext>
              </a:extLst>
            </p:cNvPr>
            <p:cNvCxnSpPr>
              <a:cxnSpLocks/>
            </p:cNvCxnSpPr>
            <p:nvPr/>
          </p:nvCxnSpPr>
          <p:spPr>
            <a:xfrm>
              <a:off x="2698394" y="3580514"/>
              <a:ext cx="971107" cy="303028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B79D63-EC7D-488E-B44D-B0CF037D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145" y="4729174"/>
              <a:ext cx="1162494" cy="326451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4150AE-2B9A-4A86-9015-73AAA79F37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8673" y="4539537"/>
              <a:ext cx="1024270" cy="326451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4335F2-5091-43B7-B1D3-22D106A4112D}"/>
                </a:ext>
              </a:extLst>
            </p:cNvPr>
            <p:cNvCxnSpPr/>
            <p:nvPr/>
          </p:nvCxnSpPr>
          <p:spPr>
            <a:xfrm>
              <a:off x="4407373" y="4740239"/>
              <a:ext cx="0" cy="653902"/>
            </a:xfrm>
            <a:prstGeom prst="straightConnector1">
              <a:avLst/>
            </a:prstGeom>
            <a:ln w="57150">
              <a:solidFill>
                <a:srgbClr val="44525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A01025-9669-45B6-9BA9-D335D8417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7901" y="3580514"/>
              <a:ext cx="1219364" cy="128547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B16B6B-0AE8-4DF5-BF1D-881C595B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7686" y="2318173"/>
              <a:ext cx="1734764" cy="221021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15B32B7-2CE1-47E7-9AF0-B684091C6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7577" y="4289031"/>
              <a:ext cx="1734764" cy="221021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77BC39-735E-439B-877E-D0B32B48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57901" y="5129286"/>
              <a:ext cx="1407181" cy="179285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276C5D3-D6F1-44E2-89E6-9AAB4928D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1888" y="1051749"/>
              <a:ext cx="1570969" cy="20015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ADBE22-8088-495C-B70F-66692C51B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35920" y="2370039"/>
              <a:ext cx="1570969" cy="200153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255101-4C99-4913-A588-F7F9CE44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4" b="89535" l="9630" r="91852">
                          <a14:foregroundMark x1="91852" y1="41860" x2="91852" y2="41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71753" y="4128520"/>
              <a:ext cx="1570969" cy="2001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51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681B-807A-445C-B540-51FBC22E360A}"/>
              </a:ext>
            </a:extLst>
          </p:cNvPr>
          <p:cNvSpPr/>
          <p:nvPr/>
        </p:nvSpPr>
        <p:spPr>
          <a:xfrm>
            <a:off x="1358999" y="2298352"/>
            <a:ext cx="2196000" cy="2196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Warning">
            <a:extLst>
              <a:ext uri="{FF2B5EF4-FFF2-40B4-BE49-F238E27FC236}">
                <a16:creationId xmlns:a16="http://schemas.microsoft.com/office/drawing/2014/main" id="{8F9D1ABB-300D-4C26-AF56-937271EF6697}"/>
              </a:ext>
            </a:extLst>
          </p:cNvPr>
          <p:cNvSpPr/>
          <p:nvPr/>
        </p:nvSpPr>
        <p:spPr>
          <a:xfrm>
            <a:off x="1826999" y="2766352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90E79E-8CB4-47BD-9587-0E4A5991C7EA}"/>
              </a:ext>
            </a:extLst>
          </p:cNvPr>
          <p:cNvSpPr/>
          <p:nvPr/>
        </p:nvSpPr>
        <p:spPr>
          <a:xfrm>
            <a:off x="656999" y="5178353"/>
            <a:ext cx="3600000" cy="720000"/>
          </a:xfrm>
          <a:custGeom>
            <a:avLst/>
            <a:gdLst>
              <a:gd name="connsiteX0" fmla="*/ 0 w 3600000"/>
              <a:gd name="connsiteY0" fmla="*/ 0 h 720000"/>
              <a:gd name="connsiteX1" fmla="*/ 3600000 w 3600000"/>
              <a:gd name="connsiteY1" fmla="*/ 0 h 720000"/>
              <a:gd name="connsiteX2" fmla="*/ 3600000 w 3600000"/>
              <a:gd name="connsiteY2" fmla="*/ 720000 h 720000"/>
              <a:gd name="connsiteX3" fmla="*/ 0 w 3600000"/>
              <a:gd name="connsiteY3" fmla="*/ 720000 h 720000"/>
              <a:gd name="connsiteX4" fmla="*/ 0 w 36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720000">
                <a:moveTo>
                  <a:pt x="0" y="0"/>
                </a:moveTo>
                <a:lnTo>
                  <a:pt x="3600000" y="0"/>
                </a:lnTo>
                <a:lnTo>
                  <a:pt x="36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400" kern="1200"/>
              <a:t>Issue: Foodshelf become the bottleneck</a:t>
            </a:r>
            <a:endParaRPr lang="en-US" sz="2400" kern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479F1-891C-4300-BA83-40F9D066A00B}"/>
              </a:ext>
            </a:extLst>
          </p:cNvPr>
          <p:cNvSpPr/>
          <p:nvPr/>
        </p:nvSpPr>
        <p:spPr>
          <a:xfrm>
            <a:off x="5589000" y="2298352"/>
            <a:ext cx="2196000" cy="2196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Computer">
            <a:extLst>
              <a:ext uri="{FF2B5EF4-FFF2-40B4-BE49-F238E27FC236}">
                <a16:creationId xmlns:a16="http://schemas.microsoft.com/office/drawing/2014/main" id="{8637A2D3-DD74-413F-A44E-061227A3E10C}"/>
              </a:ext>
            </a:extLst>
          </p:cNvPr>
          <p:cNvSpPr/>
          <p:nvPr/>
        </p:nvSpPr>
        <p:spPr>
          <a:xfrm>
            <a:off x="6057000" y="2766352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A84AEB-8D5D-430C-AAC6-8E465CAC9BFC}"/>
              </a:ext>
            </a:extLst>
          </p:cNvPr>
          <p:cNvSpPr/>
          <p:nvPr/>
        </p:nvSpPr>
        <p:spPr>
          <a:xfrm>
            <a:off x="4887000" y="5178353"/>
            <a:ext cx="3600000" cy="720000"/>
          </a:xfrm>
          <a:custGeom>
            <a:avLst/>
            <a:gdLst>
              <a:gd name="connsiteX0" fmla="*/ 0 w 3600000"/>
              <a:gd name="connsiteY0" fmla="*/ 0 h 720000"/>
              <a:gd name="connsiteX1" fmla="*/ 3600000 w 3600000"/>
              <a:gd name="connsiteY1" fmla="*/ 0 h 720000"/>
              <a:gd name="connsiteX2" fmla="*/ 3600000 w 3600000"/>
              <a:gd name="connsiteY2" fmla="*/ 720000 h 720000"/>
              <a:gd name="connsiteX3" fmla="*/ 0 w 3600000"/>
              <a:gd name="connsiteY3" fmla="*/ 720000 h 720000"/>
              <a:gd name="connsiteX4" fmla="*/ 0 w 36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720000">
                <a:moveTo>
                  <a:pt x="0" y="0"/>
                </a:moveTo>
                <a:lnTo>
                  <a:pt x="3600000" y="0"/>
                </a:lnTo>
                <a:lnTo>
                  <a:pt x="36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400" kern="1200"/>
              <a:t>Solution: Distributed and parallel processing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171583812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C3CF223-8343-453F-91FA-C0EFF6B7EF91}"/>
              </a:ext>
            </a:extLst>
          </p:cNvPr>
          <p:cNvSpPr/>
          <p:nvPr/>
        </p:nvSpPr>
        <p:spPr>
          <a:xfrm>
            <a:off x="2721934" y="2892215"/>
            <a:ext cx="1168569" cy="2724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r>
              <a:rPr dirty="0" lang="en-IN">
                <a:solidFill>
                  <a:schemeClr val="tx1"/>
                </a:solidFill>
                <a:latin charset="0" panose="020B0502040204020203" pitchFamily="34" typeface="Bahnschrift"/>
              </a:rPr>
              <a:t>Reduce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8C9295-53E6-4303-B5FD-4C7FD2A1B732}"/>
              </a:ext>
            </a:extLst>
          </p:cNvPr>
          <p:cNvSpPr/>
          <p:nvPr/>
        </p:nvSpPr>
        <p:spPr>
          <a:xfrm>
            <a:off x="1014093" y="1435395"/>
            <a:ext cx="1301382" cy="5305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endParaRPr dirty="0" lang="en-IN">
              <a:latin charset="0" panose="020B0502040204020203" pitchFamily="34" typeface="Bahnschrift"/>
            </a:endParaRPr>
          </a:p>
          <a:p>
            <a:pPr algn="ctr"/>
            <a:r>
              <a:rPr dirty="0" lang="en-IN">
                <a:solidFill>
                  <a:schemeClr val="tx1"/>
                </a:solidFill>
                <a:latin charset="0" panose="020B0502040204020203" pitchFamily="34" typeface="Bahnschrift"/>
              </a:rPr>
              <a:t>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E7DF5D-600A-4C22-8256-E25B5710E961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167"/>
          <a:stretch/>
        </p:blipFill>
        <p:spPr>
          <a:xfrm>
            <a:off x="1063325" y="1704813"/>
            <a:ext cx="870897" cy="5681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7AE558-2BF0-442B-B78E-A692A32A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Introduction</a:t>
            </a:r>
            <a:endParaRPr dirty="0"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4FE5DEE-CED3-4C78-97A7-700DE0E46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67"/>
          <a:stretch/>
        </p:blipFill>
        <p:spPr>
          <a:xfrm>
            <a:off x="1098692" y="4338880"/>
            <a:ext cx="1248220" cy="814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926C7-B325-4AE2-8CBD-39D7700E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24" y="2892215"/>
            <a:ext cx="970408" cy="97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BB488-934E-47F4-8685-5F21CEC7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06" y="5629445"/>
            <a:ext cx="963231" cy="76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57D73-149E-4B06-B1C6-CFD880C5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7" y="1719964"/>
            <a:ext cx="861695" cy="504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53895-96F1-4FF9-B6C5-10BFA0992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3160048"/>
            <a:ext cx="861695" cy="504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A0CB6-DA7C-42E2-B292-69CBCFE5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0" y="4383969"/>
            <a:ext cx="861695" cy="504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ADCA8-7141-476B-99EF-3B1A040B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811383"/>
            <a:ext cx="861695" cy="504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F92B1-65DD-413C-B478-FFF3FB2ED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859" y="3073419"/>
            <a:ext cx="749860" cy="78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9C6110-6C4A-4A2C-BDBA-DDC6AB995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242" y="4140571"/>
            <a:ext cx="838507" cy="88250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58F54F-882D-4336-99E5-08BC78DEF114}"/>
              </a:ext>
            </a:extLst>
          </p:cNvPr>
          <p:cNvCxnSpPr/>
          <p:nvPr/>
        </p:nvCxnSpPr>
        <p:spPr>
          <a:xfrm>
            <a:off x="4497572" y="1967023"/>
            <a:ext cx="0" cy="3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D60271-11D3-4A42-970C-C07B17254014}"/>
              </a:ext>
            </a:extLst>
          </p:cNvPr>
          <p:cNvCxnSpPr>
            <a:cxnSpLocks/>
          </p:cNvCxnSpPr>
          <p:nvPr/>
        </p:nvCxnSpPr>
        <p:spPr>
          <a:xfrm>
            <a:off x="3625345" y="3479590"/>
            <a:ext cx="396680" cy="429600"/>
          </a:xfrm>
          <a:prstGeom prst="line">
            <a:avLst/>
          </a:prstGeom>
          <a:ln w="38100">
            <a:solidFill>
              <a:srgbClr val="445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518625-6193-4A5A-821E-708D7EB2103A}"/>
              </a:ext>
            </a:extLst>
          </p:cNvPr>
          <p:cNvCxnSpPr>
            <a:cxnSpLocks/>
          </p:cNvCxnSpPr>
          <p:nvPr/>
        </p:nvCxnSpPr>
        <p:spPr>
          <a:xfrm flipV="1">
            <a:off x="3625503" y="3909190"/>
            <a:ext cx="396522" cy="745131"/>
          </a:xfrm>
          <a:prstGeom prst="line">
            <a:avLst/>
          </a:prstGeom>
          <a:ln w="38100">
            <a:solidFill>
              <a:srgbClr val="445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3426916-E590-47E2-ADF6-B54DDB20C8BE}"/>
              </a:ext>
            </a:extLst>
          </p:cNvPr>
          <p:cNvSpPr/>
          <p:nvPr/>
        </p:nvSpPr>
        <p:spPr>
          <a:xfrm>
            <a:off x="3921425" y="3555017"/>
            <a:ext cx="1257808" cy="1468057"/>
          </a:xfrm>
          <a:prstGeom prst="round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1400">
                <a:latin charset="0" panose="020B0502040204020203" pitchFamily="34" typeface="Bahnschrift"/>
              </a:rPr>
              <a:t>Final order</a:t>
            </a:r>
          </a:p>
          <a:p>
            <a:pPr algn="ctr"/>
            <a:r>
              <a:rPr dirty="0" lang="en-IN" sz="1400">
                <a:latin charset="0" panose="020B0502040204020203" pitchFamily="34" typeface="Bahnschrift"/>
              </a:rPr>
              <a:t>Fried rice + </a:t>
            </a:r>
            <a:r>
              <a:rPr dirty="0" err="1" lang="en-IN" sz="1400">
                <a:latin charset="0" panose="020B0502040204020203" pitchFamily="34" typeface="Bahnschrift"/>
              </a:rPr>
              <a:t>manchurian</a:t>
            </a:r>
            <a:endParaRPr dirty="0" lang="en-IN" sz="1400">
              <a:latin charset="0" panose="020B0502040204020203" pitchFamily="34" typeface="Bahnschrift"/>
            </a:endParaRPr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BE1BCB40-C02D-4A30-84F9-9DDE1D5B7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67"/>
          <a:stretch/>
        </p:blipFill>
        <p:spPr>
          <a:xfrm>
            <a:off x="5403848" y="1310237"/>
            <a:ext cx="1589549" cy="10369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9C5EB15-3F62-4C25-AA8C-1BAAEE8D8622}"/>
              </a:ext>
            </a:extLst>
          </p:cNvPr>
          <p:cNvSpPr/>
          <p:nvPr/>
        </p:nvSpPr>
        <p:spPr>
          <a:xfrm>
            <a:off x="7345559" y="1513290"/>
            <a:ext cx="1420332" cy="566307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Cooks </a:t>
            </a:r>
            <a:r>
              <a:rPr dirty="0" err="1" lang="en-IN">
                <a:latin charset="0" panose="020B0502040204020203" pitchFamily="34" typeface="Bahnschrift"/>
              </a:rPr>
              <a:t>friedrice</a:t>
            </a:r>
            <a:endParaRPr dirty="0" lang="en-IN">
              <a:latin charset="0" panose="020B0502040204020203" pitchFamily="34" typeface="Bahnschrif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CD27785-F82F-4FF7-A858-0CF1618A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36" y="2439575"/>
            <a:ext cx="1100775" cy="110077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B5E648-A257-477B-B3EE-D5D8A2DD75FC}"/>
              </a:ext>
            </a:extLst>
          </p:cNvPr>
          <p:cNvSpPr/>
          <p:nvPr/>
        </p:nvSpPr>
        <p:spPr>
          <a:xfrm>
            <a:off x="7123942" y="2593764"/>
            <a:ext cx="1420332" cy="566307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Cooks </a:t>
            </a:r>
            <a:r>
              <a:rPr dirty="0" err="1" lang="en-IN">
                <a:latin charset="0" panose="020B0502040204020203" pitchFamily="34" typeface="Bahnschrift"/>
              </a:rPr>
              <a:t>manchurian</a:t>
            </a:r>
            <a:endParaRPr dirty="0" lang="en-IN">
              <a:latin charset="0" panose="020B0502040204020203" pitchFamily="34" typeface="Bahnschrif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A1C10A6-A758-4AE9-B9D6-1E543593D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237" y="3735060"/>
            <a:ext cx="1147434" cy="120763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CA3DCB1-8BE3-4ECE-890A-BD7FFEFD7C0F}"/>
              </a:ext>
            </a:extLst>
          </p:cNvPr>
          <p:cNvSpPr/>
          <p:nvPr/>
        </p:nvSpPr>
        <p:spPr>
          <a:xfrm>
            <a:off x="6912499" y="4066667"/>
            <a:ext cx="2054083" cy="679367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1600">
                <a:latin charset="0" panose="020B0502040204020203" pitchFamily="34" typeface="Bahnschrift"/>
              </a:rPr>
              <a:t>Assemble fried rice+ </a:t>
            </a:r>
            <a:r>
              <a:rPr dirty="0" err="1" lang="en-IN" sz="1600">
                <a:latin charset="0" panose="020B0502040204020203" pitchFamily="34" typeface="Bahnschrift"/>
              </a:rPr>
              <a:t>manchurian</a:t>
            </a:r>
            <a:endParaRPr dirty="0" lang="en-IN" sz="1600">
              <a:latin charset="0" panose="020B0502040204020203" pitchFamily="34" typeface="Bahnschrift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190A01-3671-4F26-B3D9-0661E707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48" y="5616295"/>
            <a:ext cx="1528308" cy="89453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5F53579-AF6B-45D3-81DB-E536DBC470A5}"/>
              </a:ext>
            </a:extLst>
          </p:cNvPr>
          <p:cNvSpPr/>
          <p:nvPr/>
        </p:nvSpPr>
        <p:spPr>
          <a:xfrm>
            <a:off x="7300691" y="5711124"/>
            <a:ext cx="1665891" cy="591863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1600">
                <a:latin charset="0" panose="020B0502040204020203" pitchFamily="34" typeface="Bahnschrift"/>
              </a:rPr>
              <a:t>Distributed Food Shelf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17FFD6-E014-4800-8D43-A24E246FB955}"/>
              </a:ext>
            </a:extLst>
          </p:cNvPr>
          <p:cNvCxnSpPr>
            <a:cxnSpLocks/>
          </p:cNvCxnSpPr>
          <p:nvPr/>
        </p:nvCxnSpPr>
        <p:spPr>
          <a:xfrm>
            <a:off x="2315475" y="2079597"/>
            <a:ext cx="151278" cy="0"/>
          </a:xfrm>
          <a:prstGeom prst="line">
            <a:avLst/>
          </a:prstGeom>
          <a:ln w="19050">
            <a:solidFill>
              <a:srgbClr val="07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2D4D87-682D-43CB-BF0F-083CDE97E91D}"/>
              </a:ext>
            </a:extLst>
          </p:cNvPr>
          <p:cNvCxnSpPr>
            <a:cxnSpLocks/>
          </p:cNvCxnSpPr>
          <p:nvPr/>
        </p:nvCxnSpPr>
        <p:spPr>
          <a:xfrm>
            <a:off x="2434854" y="2079597"/>
            <a:ext cx="80758" cy="4001396"/>
          </a:xfrm>
          <a:prstGeom prst="line">
            <a:avLst/>
          </a:prstGeom>
          <a:ln>
            <a:solidFill>
              <a:srgbClr val="07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7FB8A3-F798-4D3F-B7C0-9E47214DA818}"/>
              </a:ext>
            </a:extLst>
          </p:cNvPr>
          <p:cNvCxnSpPr>
            <a:cxnSpLocks/>
          </p:cNvCxnSpPr>
          <p:nvPr/>
        </p:nvCxnSpPr>
        <p:spPr>
          <a:xfrm flipV="1">
            <a:off x="2315475" y="6080993"/>
            <a:ext cx="211964" cy="21265"/>
          </a:xfrm>
          <a:prstGeom prst="line">
            <a:avLst/>
          </a:prstGeom>
          <a:ln w="19050">
            <a:solidFill>
              <a:srgbClr val="07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C5AA139-028D-4A06-9F7E-D96C3EDA4633}"/>
              </a:ext>
            </a:extLst>
          </p:cNvPr>
          <p:cNvCxnSpPr/>
          <p:nvPr/>
        </p:nvCxnSpPr>
        <p:spPr>
          <a:xfrm>
            <a:off x="2466753" y="4095914"/>
            <a:ext cx="255181" cy="0"/>
          </a:xfrm>
          <a:prstGeom prst="straightConnector1">
            <a:avLst/>
          </a:prstGeom>
          <a:ln w="38100">
            <a:solidFill>
              <a:srgbClr val="072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2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71" y="1247775"/>
            <a:ext cx="6858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5904" y="3912322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0E292-A156-4CE0-A977-0E5C1D647E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0550" y="2032722"/>
            <a:ext cx="7962900" cy="22225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200" dirty="0">
                <a:latin typeface="Bahnschrift" panose="020B0502040204020203" pitchFamily="34" charset="0"/>
              </a:rPr>
              <a:t>Do we have a framework that works like that for storing and processing big data?</a:t>
            </a:r>
          </a:p>
        </p:txBody>
      </p:sp>
    </p:spTree>
    <p:extLst>
      <p:ext uri="{BB962C8B-B14F-4D97-AF65-F5344CB8AC3E}">
        <p14:creationId xmlns:p14="http://schemas.microsoft.com/office/powerpoint/2010/main" val="11281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715FB-D1F2-4D1E-AAD5-56FEB8E08A79}"/>
              </a:ext>
            </a:extLst>
          </p:cNvPr>
          <p:cNvSpPr txBox="1"/>
          <p:nvPr/>
        </p:nvSpPr>
        <p:spPr>
          <a:xfrm>
            <a:off x="628648" y="4288119"/>
            <a:ext cx="7886700" cy="109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 defTabSz="91440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rPr>
              <a:t>Framework to process BIG 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5441771"/>
            <a:ext cx="78866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75459-E17F-4432-A7CA-F3844FC7962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90695" y="1135333"/>
            <a:ext cx="7886699" cy="23660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7136" y="5997149"/>
            <a:ext cx="109728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364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C688-497A-400E-A68D-58800701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35548"/>
            <a:ext cx="8386537" cy="5004884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Hadoop is a framework that allows us to store and process large datasets in parallel and distributed fashion.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41F8D2-714E-4639-AE05-E8F58689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04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A66F9-AC2A-4E8C-B1C8-BD94626E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12398"/>
            <a:ext cx="8386537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Two major problems in dealing with BIG DATA</a:t>
            </a:r>
          </a:p>
          <a:p>
            <a:pPr lvl="1" algn="just"/>
            <a:r>
              <a:rPr lang="en-IN" sz="2800" dirty="0"/>
              <a:t>Storage</a:t>
            </a:r>
          </a:p>
          <a:p>
            <a:pPr lvl="1" algn="just"/>
            <a:r>
              <a:rPr lang="en-IN" sz="2800" dirty="0"/>
              <a:t>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A384E-DF7A-42D3-8122-3E356A4B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6831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786977"/>
            <a:ext cx="7874577" cy="3773150"/>
          </a:xfrm>
        </p:spPr>
        <p:txBody>
          <a:bodyPr>
            <a:noAutofit/>
          </a:bodyPr>
          <a:lstStyle/>
          <a:p>
            <a:r>
              <a:rPr lang="en-US" sz="2400" dirty="0"/>
              <a:t>Learn introduction about Hadoop.</a:t>
            </a:r>
          </a:p>
          <a:p>
            <a:r>
              <a:rPr lang="en-US" sz="2400" dirty="0"/>
              <a:t>Learn h</a:t>
            </a:r>
            <a:r>
              <a:rPr lang="en-US" sz="2400" b="0" i="0" dirty="0">
                <a:effectLst/>
              </a:rPr>
              <a:t>ow Hadoop Improves on Traditional Databases</a:t>
            </a:r>
          </a:p>
          <a:p>
            <a:r>
              <a:rPr lang="en-US" sz="2400" b="0" i="0" dirty="0">
                <a:effectLst/>
              </a:rPr>
              <a:t>Understand </a:t>
            </a:r>
            <a:r>
              <a:rPr lang="en-IN" sz="2400" b="0" i="0" dirty="0">
                <a:effectLst/>
              </a:rPr>
              <a:t>Why is Hadoop important?</a:t>
            </a:r>
          </a:p>
          <a:p>
            <a:r>
              <a:rPr lang="en-US" sz="2400" b="0" i="0" dirty="0">
                <a:effectLst/>
              </a:rPr>
              <a:t>Understand </a:t>
            </a:r>
            <a:r>
              <a:rPr lang="en-US" sz="2400" dirty="0"/>
              <a:t>w</a:t>
            </a:r>
            <a:r>
              <a:rPr lang="en-US" sz="2400" b="0" i="0" dirty="0">
                <a:effectLst/>
              </a:rPr>
              <a:t>hat are the challenges of using Hadoop?</a:t>
            </a:r>
          </a:p>
          <a:p>
            <a:r>
              <a:rPr lang="en-US" sz="2400" b="0" i="0" dirty="0">
                <a:effectLst/>
              </a:rPr>
              <a:t>Learn benefits of Hadoop for bigdata</a:t>
            </a:r>
            <a:br>
              <a:rPr lang="en-US" sz="2400" b="0" i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A66F9-AC2A-4E8C-B1C8-BD94626E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70728"/>
            <a:ext cx="8597309" cy="512320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Storage problem resolved by </a:t>
            </a:r>
          </a:p>
          <a:p>
            <a:pPr lvl="1" algn="just"/>
            <a:r>
              <a:rPr lang="en-IN" dirty="0"/>
              <a:t>HDFS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A384E-DF7A-42D3-8122-3E356A4B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7EC15-C504-4F1F-93BA-7945B796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49" y="2003713"/>
            <a:ext cx="5009085" cy="4253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1B1E9E-AD85-46A5-87E6-0D75471D4F81}"/>
              </a:ext>
            </a:extLst>
          </p:cNvPr>
          <p:cNvSpPr/>
          <p:nvPr/>
        </p:nvSpPr>
        <p:spPr>
          <a:xfrm>
            <a:off x="3242930" y="6257460"/>
            <a:ext cx="2923954" cy="472949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13228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6A794-54F5-46B4-BEF4-FE428AEE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90985"/>
            <a:ext cx="8386537" cy="5004884"/>
          </a:xfrm>
        </p:spPr>
        <p:txBody>
          <a:bodyPr/>
          <a:lstStyle/>
          <a:p>
            <a:pPr algn="just"/>
            <a:r>
              <a:rPr lang="en-IN" dirty="0"/>
              <a:t>Processing problem </a:t>
            </a:r>
            <a:r>
              <a:rPr lang="en-IN" dirty="0" err="1"/>
              <a:t>resoved</a:t>
            </a:r>
            <a:r>
              <a:rPr lang="en-IN" dirty="0"/>
              <a:t> by</a:t>
            </a:r>
          </a:p>
          <a:p>
            <a:pPr lvl="1" algn="just"/>
            <a:r>
              <a:rPr lang="en-IN" dirty="0" err="1"/>
              <a:t>mapReduce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21B19-3F4E-4CBD-92BB-3C6A1542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C6237-6F5E-48A0-9C54-D39D07D1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21" y="1914787"/>
            <a:ext cx="2358190" cy="4431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AA5D9-7D6D-48CD-9C3F-442986E98E3A}"/>
              </a:ext>
            </a:extLst>
          </p:cNvPr>
          <p:cNvCxnSpPr/>
          <p:nvPr/>
        </p:nvCxnSpPr>
        <p:spPr>
          <a:xfrm>
            <a:off x="6251944" y="2977116"/>
            <a:ext cx="144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245B34-88F0-4FB2-80AE-6CD4CC50E248}"/>
              </a:ext>
            </a:extLst>
          </p:cNvPr>
          <p:cNvCxnSpPr/>
          <p:nvPr/>
        </p:nvCxnSpPr>
        <p:spPr>
          <a:xfrm>
            <a:off x="6251944" y="6220047"/>
            <a:ext cx="144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B0B112-3C27-48A2-949C-A5EE154D99C9}"/>
              </a:ext>
            </a:extLst>
          </p:cNvPr>
          <p:cNvSpPr/>
          <p:nvPr/>
        </p:nvSpPr>
        <p:spPr>
          <a:xfrm>
            <a:off x="1371600" y="3648882"/>
            <a:ext cx="3474720" cy="186799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Bahnschrift" panose="020B0502040204020203" pitchFamily="34" charset="0"/>
              </a:rPr>
              <a:t>Processing:Allow</a:t>
            </a:r>
            <a:r>
              <a:rPr lang="en-IN" sz="2400" dirty="0">
                <a:latin typeface="Bahnschrift" panose="020B0502040204020203" pitchFamily="34" charset="0"/>
              </a:rPr>
              <a:t> distributed and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56160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825C3-BA00-4E1E-B057-38B212C5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79" y="1503504"/>
            <a:ext cx="4320640" cy="50983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E600DF-E642-47E7-B893-4F22FA73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9104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E4C5D-4B7A-4D5D-9363-3F34C403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512398"/>
            <a:ext cx="8655167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At its core, Hadoop has two major layers namely </a:t>
            </a:r>
          </a:p>
          <a:p>
            <a:pPr lvl="1"/>
            <a:r>
              <a:rPr lang="en-US" sz="2800" b="0" i="0" dirty="0">
                <a:effectLst/>
              </a:rPr>
              <a:t>Processing/Computation layer (MapReduce), and</a:t>
            </a:r>
          </a:p>
          <a:p>
            <a:pPr lvl="1"/>
            <a:r>
              <a:rPr lang="en-US" sz="2800" b="0" i="0" dirty="0">
                <a:effectLst/>
              </a:rPr>
              <a:t>Storage layer (Hadoop Distributed File System)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2A6F2-D558-4FA8-B2BD-2837A54D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465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2A8263-E074-4AE5-BAE9-BD3AA735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42950"/>
            <a:ext cx="8386537" cy="1543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Capacity: Hadoop stores large volumes of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8157A5-4AF3-42E1-A73D-2C323FD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How Hadoop Improves on Traditional Databases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647B6-9F88-4A52-8A1A-381C79DF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1" y="3103655"/>
            <a:ext cx="6191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2A8263-E074-4AE5-BAE9-BD3AA735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42950"/>
            <a:ext cx="8386537" cy="1543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Capacity: Hadoop stores large volumes of data.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Speed: Hadoop stores and retrieves data faster.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8157A5-4AF3-42E1-A73D-2C323FD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How Hadoop Improves on Traditional Databases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647B6-9F88-4A52-8A1A-381C79DF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1" y="3103655"/>
            <a:ext cx="6191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6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A2FA05-3B96-4618-B6D2-8BD8356C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454525"/>
            <a:ext cx="8608869" cy="500488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Ability to store and process huge amounts of any kind of data,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Computing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Fault tolerance.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Flexibility.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Low cost.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Scalability.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D18E9-A4A4-4BB4-85D5-A0CA81F3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Bahnschrift" panose="020B0502040204020203" pitchFamily="34" charset="0"/>
              </a:rPr>
              <a:t>Why is Hadoop important?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6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7FC4A4-0432-454C-A6AE-42AA73B0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12398"/>
            <a:ext cx="8481548" cy="5004884"/>
          </a:xfrm>
        </p:spPr>
        <p:txBody>
          <a:bodyPr>
            <a:norm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MapReduce programming is not a good match for all problems.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There’s a widely acknowledged talent gap. 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Data security. 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Full-fledged data management and governance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E5E22C-CAD6-4D0D-A8F9-D4E70B76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What are the challenges of using Hadoop?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3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F175A-24EF-4FD3-87CF-2848E2B1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31" y="1500823"/>
            <a:ext cx="8386537" cy="500488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</a:rPr>
              <a:t> Resilience 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</a:rPr>
              <a:t> Scalability 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</a:rPr>
              <a:t> Low cost 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</a:rPr>
              <a:t> Speed 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</a:rPr>
              <a:t> Data diversity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88614-2EE6-4E76-AA80-D42687FE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Benefits of Hadoop for Big Data</a:t>
            </a:r>
            <a:br>
              <a:rPr lang="en-US" b="0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88103-519E-4350-8A93-B86CC28C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461890"/>
            <a:ext cx="8386537" cy="5004884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HDFS: Hadoop Distributed File System</a:t>
            </a:r>
          </a:p>
          <a:p>
            <a:pPr algn="just"/>
            <a:r>
              <a:rPr lang="en-IN" dirty="0"/>
              <a:t>YARN: Yet Another Resource </a:t>
            </a:r>
            <a:r>
              <a:rPr lang="en-IN" dirty="0" err="1"/>
              <a:t>Negotiat</a:t>
            </a:r>
            <a:r>
              <a:rPr lang="en-IN" dirty="0"/>
              <a:t> or</a:t>
            </a:r>
          </a:p>
          <a:p>
            <a:pPr algn="just"/>
            <a:r>
              <a:rPr lang="en-IN" dirty="0"/>
              <a:t>MapReduce: Programming based Data Processing</a:t>
            </a:r>
          </a:p>
          <a:p>
            <a:pPr algn="just"/>
            <a:r>
              <a:rPr lang="en-IN" dirty="0"/>
              <a:t>Spark: In-Memory data processing</a:t>
            </a:r>
          </a:p>
          <a:p>
            <a:pPr algn="just"/>
            <a:r>
              <a:rPr lang="en-IN" dirty="0"/>
              <a:t>PIG,HIVE: Query based processing of data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146C1-C171-4439-AEF3-086C9581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Ecosystem: Supplementary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5357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532D6-D3FE-4395-B26E-4F48F08A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1903228"/>
            <a:ext cx="5184038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A65A5-304C-4572-A4A2-86D40D706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5911407" y="1903228"/>
            <a:ext cx="2465547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88103-519E-4350-8A93-B86CC28C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461890"/>
            <a:ext cx="8386537" cy="5004884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HBase: NoSQL Database</a:t>
            </a:r>
          </a:p>
          <a:p>
            <a:pPr algn="just"/>
            <a:r>
              <a:rPr lang="en-IN" dirty="0" err="1"/>
              <a:t>Mahout,Spark</a:t>
            </a:r>
            <a:r>
              <a:rPr lang="en-IN" dirty="0"/>
              <a:t> </a:t>
            </a:r>
            <a:r>
              <a:rPr lang="en-IN" dirty="0" err="1"/>
              <a:t>MLLib</a:t>
            </a:r>
            <a:r>
              <a:rPr lang="en-IN" dirty="0"/>
              <a:t>: Machine Learning algorithm </a:t>
            </a:r>
            <a:r>
              <a:rPr lang="en-IN" dirty="0" err="1"/>
              <a:t>librarie</a:t>
            </a:r>
            <a:endParaRPr lang="en-IN" dirty="0"/>
          </a:p>
          <a:p>
            <a:pPr algn="just"/>
            <a:r>
              <a:rPr lang="en-IN" dirty="0"/>
              <a:t> </a:t>
            </a:r>
            <a:r>
              <a:rPr lang="en-IN" dirty="0" err="1"/>
              <a:t>Solar,Lucene</a:t>
            </a:r>
            <a:r>
              <a:rPr lang="en-IN" dirty="0"/>
              <a:t>: Searching and Indexing</a:t>
            </a:r>
          </a:p>
          <a:p>
            <a:pPr algn="just"/>
            <a:r>
              <a:rPr lang="en-IN" dirty="0"/>
              <a:t>Zookeeper: Managing cluster</a:t>
            </a:r>
          </a:p>
          <a:p>
            <a:pPr algn="just"/>
            <a:r>
              <a:rPr lang="en-IN" dirty="0"/>
              <a:t>Oozie: Job Scheduling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146C1-C171-4439-AEF3-086C9581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Ecosystem: Supplementary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468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532D6-D3FE-4395-B26E-4F48F08A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1903228"/>
            <a:ext cx="5184038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A65A5-304C-4572-A4A2-86D40D706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5911407" y="1903228"/>
            <a:ext cx="2465547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51E8FD70-DE62-4B5C-A0F9-B6659C3D9DEB}"/>
              </a:ext>
            </a:extLst>
          </p:cNvPr>
          <p:cNvSpPr/>
          <p:nvPr/>
        </p:nvSpPr>
        <p:spPr>
          <a:xfrm>
            <a:off x="5726295" y="1039555"/>
            <a:ext cx="3300746" cy="110046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Two order one hour</a:t>
            </a:r>
          </a:p>
        </p:txBody>
      </p:sp>
    </p:spTree>
    <p:extLst>
      <p:ext uri="{BB962C8B-B14F-4D97-AF65-F5344CB8AC3E}">
        <p14:creationId xmlns:p14="http://schemas.microsoft.com/office/powerpoint/2010/main" val="421820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lang="en-US" dirty="0"/>
              <a:t>Traditional Scenario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4A08F-2F0B-4CB1-A1FB-14506F75832F}"/>
              </a:ext>
            </a:extLst>
          </p:cNvPr>
          <p:cNvCxnSpPr>
            <a:cxnSpLocks/>
          </p:cNvCxnSpPr>
          <p:nvPr/>
        </p:nvCxnSpPr>
        <p:spPr>
          <a:xfrm flipV="1">
            <a:off x="3045271" y="4453042"/>
            <a:ext cx="991005" cy="1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1B444B-7AA3-424B-8F69-DD38658B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3161013"/>
            <a:ext cx="2183541" cy="2781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EFE94-657A-47AA-9F7F-970374E7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02" y="2755901"/>
            <a:ext cx="2603505" cy="2912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46DB10-F522-44FA-B66E-5CA5CCFA03AF}"/>
              </a:ext>
            </a:extLst>
          </p:cNvPr>
          <p:cNvSpPr/>
          <p:nvPr/>
        </p:nvSpPr>
        <p:spPr>
          <a:xfrm>
            <a:off x="4986670" y="5911361"/>
            <a:ext cx="1127051" cy="57415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RDBMS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F73F6-76CE-455D-867B-FCFCBBD9C577}"/>
              </a:ext>
            </a:extLst>
          </p:cNvPr>
          <p:cNvSpPr txBox="1"/>
          <p:nvPr/>
        </p:nvSpPr>
        <p:spPr>
          <a:xfrm>
            <a:off x="457200" y="1548522"/>
            <a:ext cx="8401050" cy="1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Bahnschrift" panose="020B0502040204020203" pitchFamily="34" charset="0"/>
              </a:rPr>
              <a:t>Data is generated at a steady rate and is structured in nature.</a:t>
            </a:r>
          </a:p>
        </p:txBody>
      </p:sp>
    </p:spTree>
    <p:extLst>
      <p:ext uri="{BB962C8B-B14F-4D97-AF65-F5344CB8AC3E}">
        <p14:creationId xmlns:p14="http://schemas.microsoft.com/office/powerpoint/2010/main" val="29828067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532D6-D3FE-4395-B26E-4F48F08A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1903228"/>
            <a:ext cx="5184038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A65A5-304C-4572-A4A2-86D40D706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2"/>
          <a:stretch/>
        </p:blipFill>
        <p:spPr>
          <a:xfrm>
            <a:off x="5911407" y="1903228"/>
            <a:ext cx="2465547" cy="3456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51E8FD70-DE62-4B5C-A0F9-B6659C3D9DEB}"/>
              </a:ext>
            </a:extLst>
          </p:cNvPr>
          <p:cNvSpPr/>
          <p:nvPr/>
        </p:nvSpPr>
        <p:spPr>
          <a:xfrm>
            <a:off x="5726295" y="1039555"/>
            <a:ext cx="3300746" cy="110046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Two order one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89A26-B23A-4AEB-AA91-67C283AF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57" y="4101177"/>
            <a:ext cx="2143125" cy="2143125"/>
          </a:xfrm>
          <a:prstGeom prst="rect">
            <a:avLst/>
          </a:prstGeo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7698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99905-D0DD-4BDA-87FD-5EA7471B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1168"/>
            <a:ext cx="1949515" cy="19556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677DB-81F0-41D1-A0BB-2F2CFDB9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65" y="1751168"/>
            <a:ext cx="2691589" cy="19556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3684B-584C-413B-9208-FFFFD64745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" r="-175"/>
          <a:stretch/>
        </p:blipFill>
        <p:spPr>
          <a:xfrm>
            <a:off x="6008272" y="1751167"/>
            <a:ext cx="2029942" cy="19415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285EF-F85E-4BBC-82B7-FB6D30789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50"/>
          <a:stretch/>
        </p:blipFill>
        <p:spPr>
          <a:xfrm>
            <a:off x="457199" y="4181593"/>
            <a:ext cx="1949515" cy="20240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04612-277C-4257-BF1C-AC9E3041B3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3" r="70"/>
          <a:stretch/>
        </p:blipFill>
        <p:spPr>
          <a:xfrm>
            <a:off x="2764466" y="4047230"/>
            <a:ext cx="2434856" cy="24111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69B25-A7DA-4E3E-BC13-CA34D666F8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-60" r="147"/>
          <a:stretch/>
        </p:blipFill>
        <p:spPr>
          <a:xfrm>
            <a:off x="5557074" y="4114411"/>
            <a:ext cx="3224618" cy="21584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5381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Failure of traditional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65A5-304C-4572-A4A2-86D40D70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2"/>
          <a:stretch/>
        </p:blipFill>
        <p:spPr>
          <a:xfrm>
            <a:off x="457200" y="1967023"/>
            <a:ext cx="2465547" cy="34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76097-9B78-41D6-B801-69EA507B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52" y="2189875"/>
            <a:ext cx="5144218" cy="30103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4A08F-2F0B-4CB1-A1FB-14506F75832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922747" y="3695035"/>
            <a:ext cx="991005" cy="1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953DBC10-E7B0-4969-9C44-C4C64D3B3D23}"/>
              </a:ext>
            </a:extLst>
          </p:cNvPr>
          <p:cNvSpPr/>
          <p:nvPr/>
        </p:nvSpPr>
        <p:spPr>
          <a:xfrm>
            <a:off x="1961223" y="1060709"/>
            <a:ext cx="3306725" cy="1643395"/>
          </a:xfrm>
          <a:prstGeom prst="irregularSeal2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000">
                <a:latin charset="0" panose="020B0502040204020203" pitchFamily="34" typeface="Bahnschrift"/>
              </a:rPr>
              <a:t>10 orders per hour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6928BC1-E001-4BDE-9C16-809D86DF116E}"/>
              </a:ext>
            </a:extLst>
          </p:cNvPr>
          <p:cNvSpPr/>
          <p:nvPr/>
        </p:nvSpPr>
        <p:spPr>
          <a:xfrm>
            <a:off x="1243524" y="3830712"/>
            <a:ext cx="2371061" cy="2360428"/>
          </a:xfrm>
          <a:prstGeom prst="mathMultiply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9525A-3F0A-45D6-9433-94C82856DFD0}"/>
              </a:ext>
            </a:extLst>
          </p:cNvPr>
          <p:cNvSpPr txBox="1"/>
          <p:nvPr/>
        </p:nvSpPr>
        <p:spPr>
          <a:xfrm>
            <a:off x="457200" y="5901070"/>
            <a:ext cx="7783975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/>
            <a:r>
              <a:rPr dirty="0" lang="en-IN" sz="2400">
                <a:latin charset="0" panose="020B0502040204020203" pitchFamily="34" typeface="Bahnschrift"/>
              </a:rPr>
              <a:t>Receiving much more order than expected</a:t>
            </a:r>
          </a:p>
          <a:p>
            <a:pPr algn="just"/>
            <a:r>
              <a:rPr dirty="0" lang="en-IN" sz="2400">
                <a:latin charset="0" panose="020B0502040204020203" pitchFamily="34" typeface="Bahnschrift"/>
              </a:rPr>
              <a:t>Cook is not capable of cooking 10 dishes per hour.</a:t>
            </a:r>
          </a:p>
        </p:txBody>
      </p:sp>
    </p:spTree>
    <p:extLst>
      <p:ext uri="{BB962C8B-B14F-4D97-AF65-F5344CB8AC3E}">
        <p14:creationId xmlns:p14="http://schemas.microsoft.com/office/powerpoint/2010/main" val="33957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lang="en-US" dirty="0"/>
              <a:t>Failure of Traditional Scenario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4A08F-2F0B-4CB1-A1FB-14506F75832F}"/>
              </a:ext>
            </a:extLst>
          </p:cNvPr>
          <p:cNvCxnSpPr>
            <a:cxnSpLocks/>
          </p:cNvCxnSpPr>
          <p:nvPr/>
        </p:nvCxnSpPr>
        <p:spPr>
          <a:xfrm flipV="1">
            <a:off x="3045271" y="4348874"/>
            <a:ext cx="991005" cy="1"/>
          </a:xfrm>
          <a:prstGeom prst="straightConnector1">
            <a:avLst/>
          </a:prstGeom>
          <a:ln w="57150">
            <a:solidFill>
              <a:srgbClr val="4452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1B444B-7AA3-424B-8F69-DD38658B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3114718"/>
            <a:ext cx="2183541" cy="2781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EFE94-657A-47AA-9F7F-970374E7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02" y="3114718"/>
            <a:ext cx="2603505" cy="2912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46DB10-F522-44FA-B66E-5CA5CCFA03AF}"/>
              </a:ext>
            </a:extLst>
          </p:cNvPr>
          <p:cNvSpPr/>
          <p:nvPr/>
        </p:nvSpPr>
        <p:spPr>
          <a:xfrm>
            <a:off x="4986670" y="6027112"/>
            <a:ext cx="1127051" cy="57415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RDBMS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7B50C4F-7818-4445-A56A-276EF99174E6}"/>
              </a:ext>
            </a:extLst>
          </p:cNvPr>
          <p:cNvSpPr/>
          <p:nvPr/>
        </p:nvSpPr>
        <p:spPr>
          <a:xfrm>
            <a:off x="674210" y="2357308"/>
            <a:ext cx="2371061" cy="2360428"/>
          </a:xfrm>
          <a:prstGeom prst="mathMultiply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BB1DD7C-D463-41A0-B284-EA57B977C3F1}"/>
              </a:ext>
            </a:extLst>
          </p:cNvPr>
          <p:cNvSpPr/>
          <p:nvPr/>
        </p:nvSpPr>
        <p:spPr>
          <a:xfrm>
            <a:off x="4450593" y="2167885"/>
            <a:ext cx="2371061" cy="2360428"/>
          </a:xfrm>
          <a:prstGeom prst="mathMultiply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79064-B592-4DBA-9942-05CF87FE66C5}"/>
              </a:ext>
            </a:extLst>
          </p:cNvPr>
          <p:cNvSpPr txBox="1"/>
          <p:nvPr/>
        </p:nvSpPr>
        <p:spPr>
          <a:xfrm>
            <a:off x="457200" y="1499777"/>
            <a:ext cx="840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Bahnschrift" panose="020B0502040204020203" pitchFamily="34" charset="0"/>
              </a:rPr>
              <a:t>Heterogeneous data is being generated at an alarming stage by multiple 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6F43F-E955-4F0B-9071-51082C630298}"/>
              </a:ext>
            </a:extLst>
          </p:cNvPr>
          <p:cNvSpPr txBox="1"/>
          <p:nvPr/>
        </p:nvSpPr>
        <p:spPr>
          <a:xfrm>
            <a:off x="457200" y="6149986"/>
            <a:ext cx="70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Velocity is really high.</a:t>
            </a:r>
          </a:p>
        </p:txBody>
      </p:sp>
    </p:spTree>
    <p:extLst>
      <p:ext uri="{BB962C8B-B14F-4D97-AF65-F5344CB8AC3E}">
        <p14:creationId xmlns:p14="http://schemas.microsoft.com/office/powerpoint/2010/main" val="40663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468</Words>
  <Application>Microsoft Office PowerPoint</Application>
  <PresentationFormat>On-screen Show (4:3)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Introduction</vt:lpstr>
      <vt:lpstr>Introduction</vt:lpstr>
      <vt:lpstr>Traditional Scenario</vt:lpstr>
      <vt:lpstr>Introduction</vt:lpstr>
      <vt:lpstr>Introduction</vt:lpstr>
      <vt:lpstr>Failure of traditional system</vt:lpstr>
      <vt:lpstr>Failure of Traditional Scenario</vt:lpstr>
      <vt:lpstr>Failure of Traditional Scenario</vt:lpstr>
      <vt:lpstr>PowerPoint Presentation</vt:lpstr>
      <vt:lpstr>Introduction</vt:lpstr>
      <vt:lpstr>Multipleprocessing unit for processing</vt:lpstr>
      <vt:lpstr>PowerPoint Presentation</vt:lpstr>
      <vt:lpstr>Introduction</vt:lpstr>
      <vt:lpstr>PowerPoint Presentation</vt:lpstr>
      <vt:lpstr>PowerPoint Presentation</vt:lpstr>
      <vt:lpstr>Introduction</vt:lpstr>
      <vt:lpstr>Hadoop</vt:lpstr>
      <vt:lpstr>Hadoop</vt:lpstr>
      <vt:lpstr>Hadoop</vt:lpstr>
      <vt:lpstr>Hadoop Architecture</vt:lpstr>
      <vt:lpstr>Hadoop Architecture</vt:lpstr>
      <vt:lpstr>How Hadoop Improves on Traditional Databases</vt:lpstr>
      <vt:lpstr>How Hadoop Improves on Traditional Databases</vt:lpstr>
      <vt:lpstr>Why is Hadoop important?</vt:lpstr>
      <vt:lpstr>What are the challenges of using Hadoop?</vt:lpstr>
      <vt:lpstr> Benefits of Hadoop for Big Data </vt:lpstr>
      <vt:lpstr>The Hadoop Ecosystem: Supplementary Components</vt:lpstr>
      <vt:lpstr>The Hadoop Ecosystem: Supplementary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106</cp:revision>
  <dcterms:created xsi:type="dcterms:W3CDTF">2021-05-13T17:45:44Z</dcterms:created>
  <dcterms:modified xsi:type="dcterms:W3CDTF">2021-07-02T08:49:52Z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803159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