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66" r:id="rId2"/>
    <p:sldId id="261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1" r:id="rId16"/>
    <p:sldId id="288" r:id="rId17"/>
    <p:sldId id="289" r:id="rId18"/>
    <p:sldId id="283" r:id="rId19"/>
    <p:sldId id="290" r:id="rId20"/>
    <p:sldId id="282" r:id="rId21"/>
    <p:sldId id="291" r:id="rId22"/>
    <p:sldId id="285" r:id="rId23"/>
    <p:sldId id="287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25A"/>
    <a:srgbClr val="618495"/>
    <a:srgbClr val="44525B"/>
    <a:srgbClr val="072235"/>
    <a:srgbClr val="453A38"/>
    <a:srgbClr val="B8B192"/>
    <a:srgbClr val="473B39"/>
    <a:srgbClr val="302C31"/>
    <a:srgbClr val="63504D"/>
    <a:srgbClr val="947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44609-D7C8-4283-8BAD-142D04DABC2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D4A295-6CAC-42D9-96CF-88867116887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dirty="0" err="1">
              <a:solidFill>
                <a:schemeClr val="tx1"/>
              </a:solidFill>
              <a:effectLst/>
              <a:latin typeface="Bahnschrift" panose="020B0502040204020203" pitchFamily="34" charset="0"/>
            </a:rPr>
            <a:t>Namenode</a:t>
          </a:r>
          <a:endParaRPr lang="en-US" sz="28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21075D01-7D39-4A91-8B65-AAD710ED6BCD}" type="parTrans" cxnId="{C42D8450-7B23-409C-A693-E69444597321}">
      <dgm:prSet/>
      <dgm:spPr/>
      <dgm:t>
        <a:bodyPr/>
        <a:lstStyle/>
        <a:p>
          <a:endParaRPr lang="en-US"/>
        </a:p>
      </dgm:t>
    </dgm:pt>
    <dgm:pt modelId="{8DFADE34-FC6E-4B4C-BBC4-FFAD9FD23358}" type="sibTrans" cxnId="{C42D8450-7B23-409C-A693-E69444597321}">
      <dgm:prSet/>
      <dgm:spPr/>
      <dgm:t>
        <a:bodyPr/>
        <a:lstStyle/>
        <a:p>
          <a:endParaRPr lang="en-US"/>
        </a:p>
      </dgm:t>
    </dgm:pt>
    <dgm:pt modelId="{D5614C9C-212B-4CBF-A127-DE97329B8D22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dirty="0" err="1">
              <a:solidFill>
                <a:schemeClr val="tx1"/>
              </a:solidFill>
              <a:effectLst/>
              <a:latin typeface="Bahnschrift" panose="020B0502040204020203" pitchFamily="34" charset="0"/>
            </a:rPr>
            <a:t>Datanode</a:t>
          </a:r>
          <a:endParaRPr lang="en-IN" sz="2800" b="0" i="0" dirty="0">
            <a:solidFill>
              <a:schemeClr val="tx1"/>
            </a:solidFill>
            <a:effectLst/>
            <a:latin typeface="Bahnschrift" panose="020B0502040204020203" pitchFamily="34" charset="0"/>
          </a:endParaRPr>
        </a:p>
      </dgm:t>
    </dgm:pt>
    <dgm:pt modelId="{C1050F47-1FBF-41F2-87D0-39EE38EC2E7F}" type="parTrans" cxnId="{4AD6DC25-A1E2-45E4-B5E9-FC5826B1D929}">
      <dgm:prSet/>
      <dgm:spPr/>
      <dgm:t>
        <a:bodyPr/>
        <a:lstStyle/>
        <a:p>
          <a:endParaRPr lang="en-US"/>
        </a:p>
      </dgm:t>
    </dgm:pt>
    <dgm:pt modelId="{921890FB-7ACC-453E-A413-41DAB989DFF5}" type="sibTrans" cxnId="{4AD6DC25-A1E2-45E4-B5E9-FC5826B1D929}">
      <dgm:prSet/>
      <dgm:spPr/>
      <dgm:t>
        <a:bodyPr/>
        <a:lstStyle/>
        <a:p>
          <a:endParaRPr lang="en-US"/>
        </a:p>
      </dgm:t>
    </dgm:pt>
    <dgm:pt modelId="{593FFE1C-0D4C-4001-A95F-B6AB713C64C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dirty="0">
              <a:solidFill>
                <a:schemeClr val="tx1"/>
              </a:solidFill>
              <a:effectLst/>
              <a:latin typeface="Bahnschrift" panose="020B0502040204020203" pitchFamily="34" charset="0"/>
            </a:rPr>
            <a:t>Block</a:t>
          </a:r>
        </a:p>
      </dgm:t>
    </dgm:pt>
    <dgm:pt modelId="{7A25D2B9-6536-4BAF-A72C-D6F04E34B484}" type="parTrans" cxnId="{8E515D3B-C33F-4D02-8CDB-E7D13FB05242}">
      <dgm:prSet/>
      <dgm:spPr/>
      <dgm:t>
        <a:bodyPr/>
        <a:lstStyle/>
        <a:p>
          <a:endParaRPr lang="en-US"/>
        </a:p>
      </dgm:t>
    </dgm:pt>
    <dgm:pt modelId="{E659BD64-094C-48DA-9E62-948F66C9B5A4}" type="sibTrans" cxnId="{8E515D3B-C33F-4D02-8CDB-E7D13FB05242}">
      <dgm:prSet/>
      <dgm:spPr/>
      <dgm:t>
        <a:bodyPr/>
        <a:lstStyle/>
        <a:p>
          <a:endParaRPr lang="en-US"/>
        </a:p>
      </dgm:t>
    </dgm:pt>
    <dgm:pt modelId="{A9A05DEA-4FA9-45F4-A243-1947FE4CEA68}" type="pres">
      <dgm:prSet presAssocID="{BAF44609-D7C8-4283-8BAD-142D04DABC2E}" presName="linear" presStyleCnt="0">
        <dgm:presLayoutVars>
          <dgm:animLvl val="lvl"/>
          <dgm:resizeHandles val="exact"/>
        </dgm:presLayoutVars>
      </dgm:prSet>
      <dgm:spPr/>
    </dgm:pt>
    <dgm:pt modelId="{1F52077A-D841-4255-A169-31C1D5DC36E6}" type="pres">
      <dgm:prSet presAssocID="{26D4A295-6CAC-42D9-96CF-888671168870}" presName="parentText" presStyleLbl="node1" presStyleIdx="0" presStyleCnt="3" custScaleX="54627" custScaleY="56887">
        <dgm:presLayoutVars>
          <dgm:chMax val="0"/>
          <dgm:bulletEnabled val="1"/>
        </dgm:presLayoutVars>
      </dgm:prSet>
      <dgm:spPr/>
    </dgm:pt>
    <dgm:pt modelId="{BC09F06D-68BA-475E-B2A3-C1090AB7E390}" type="pres">
      <dgm:prSet presAssocID="{8DFADE34-FC6E-4B4C-BBC4-FFAD9FD23358}" presName="spacer" presStyleCnt="0"/>
      <dgm:spPr/>
    </dgm:pt>
    <dgm:pt modelId="{A8CE2E50-CDD3-495A-9D55-8BC498DB96B6}" type="pres">
      <dgm:prSet presAssocID="{D5614C9C-212B-4CBF-A127-DE97329B8D22}" presName="parentText" presStyleLbl="node1" presStyleIdx="1" presStyleCnt="3" custScaleX="54627" custScaleY="56887">
        <dgm:presLayoutVars>
          <dgm:chMax val="0"/>
          <dgm:bulletEnabled val="1"/>
        </dgm:presLayoutVars>
      </dgm:prSet>
      <dgm:spPr/>
    </dgm:pt>
    <dgm:pt modelId="{BD47EBBA-9BE4-4088-821C-C612F791988E}" type="pres">
      <dgm:prSet presAssocID="{921890FB-7ACC-453E-A413-41DAB989DFF5}" presName="spacer" presStyleCnt="0"/>
      <dgm:spPr/>
    </dgm:pt>
    <dgm:pt modelId="{91001B31-E1DE-437F-9742-43836FC783D1}" type="pres">
      <dgm:prSet presAssocID="{593FFE1C-0D4C-4001-A95F-B6AB713C64C8}" presName="parentText" presStyleLbl="node1" presStyleIdx="2" presStyleCnt="3" custScaleX="54627" custScaleY="56887">
        <dgm:presLayoutVars>
          <dgm:chMax val="0"/>
          <dgm:bulletEnabled val="1"/>
        </dgm:presLayoutVars>
      </dgm:prSet>
      <dgm:spPr/>
    </dgm:pt>
  </dgm:ptLst>
  <dgm:cxnLst>
    <dgm:cxn modelId="{4AD6DC25-A1E2-45E4-B5E9-FC5826B1D929}" srcId="{BAF44609-D7C8-4283-8BAD-142D04DABC2E}" destId="{D5614C9C-212B-4CBF-A127-DE97329B8D22}" srcOrd="1" destOrd="0" parTransId="{C1050F47-1FBF-41F2-87D0-39EE38EC2E7F}" sibTransId="{921890FB-7ACC-453E-A413-41DAB989DFF5}"/>
    <dgm:cxn modelId="{8E515D3B-C33F-4D02-8CDB-E7D13FB05242}" srcId="{BAF44609-D7C8-4283-8BAD-142D04DABC2E}" destId="{593FFE1C-0D4C-4001-A95F-B6AB713C64C8}" srcOrd="2" destOrd="0" parTransId="{7A25D2B9-6536-4BAF-A72C-D6F04E34B484}" sibTransId="{E659BD64-094C-48DA-9E62-948F66C9B5A4}"/>
    <dgm:cxn modelId="{CB61D965-9924-41E9-87A0-8A4984B3E991}" type="presOf" srcId="{BAF44609-D7C8-4283-8BAD-142D04DABC2E}" destId="{A9A05DEA-4FA9-45F4-A243-1947FE4CEA68}" srcOrd="0" destOrd="0" presId="urn:microsoft.com/office/officeart/2005/8/layout/vList2"/>
    <dgm:cxn modelId="{3D71864A-B2DE-4670-AA9B-ECE554A17605}" type="presOf" srcId="{593FFE1C-0D4C-4001-A95F-B6AB713C64C8}" destId="{91001B31-E1DE-437F-9742-43836FC783D1}" srcOrd="0" destOrd="0" presId="urn:microsoft.com/office/officeart/2005/8/layout/vList2"/>
    <dgm:cxn modelId="{C42D8450-7B23-409C-A693-E69444597321}" srcId="{BAF44609-D7C8-4283-8BAD-142D04DABC2E}" destId="{26D4A295-6CAC-42D9-96CF-888671168870}" srcOrd="0" destOrd="0" parTransId="{21075D01-7D39-4A91-8B65-AAD710ED6BCD}" sibTransId="{8DFADE34-FC6E-4B4C-BBC4-FFAD9FD23358}"/>
    <dgm:cxn modelId="{4DDB9894-58A4-4D41-AB60-62C4F548D161}" type="presOf" srcId="{D5614C9C-212B-4CBF-A127-DE97329B8D22}" destId="{A8CE2E50-CDD3-495A-9D55-8BC498DB96B6}" srcOrd="0" destOrd="0" presId="urn:microsoft.com/office/officeart/2005/8/layout/vList2"/>
    <dgm:cxn modelId="{9D4DEBE7-0CE1-4E12-B563-6EDD09990DFD}" type="presOf" srcId="{26D4A295-6CAC-42D9-96CF-888671168870}" destId="{1F52077A-D841-4255-A169-31C1D5DC36E6}" srcOrd="0" destOrd="0" presId="urn:microsoft.com/office/officeart/2005/8/layout/vList2"/>
    <dgm:cxn modelId="{D6F5B61E-DBCC-4F7E-B92A-D90E1330828A}" type="presParOf" srcId="{A9A05DEA-4FA9-45F4-A243-1947FE4CEA68}" destId="{1F52077A-D841-4255-A169-31C1D5DC36E6}" srcOrd="0" destOrd="0" presId="urn:microsoft.com/office/officeart/2005/8/layout/vList2"/>
    <dgm:cxn modelId="{E0DD74FD-A14C-48E3-8510-C52500E9DF00}" type="presParOf" srcId="{A9A05DEA-4FA9-45F4-A243-1947FE4CEA68}" destId="{BC09F06D-68BA-475E-B2A3-C1090AB7E390}" srcOrd="1" destOrd="0" presId="urn:microsoft.com/office/officeart/2005/8/layout/vList2"/>
    <dgm:cxn modelId="{6DC1FEFC-8BC5-4BC5-B928-57B863F5649A}" type="presParOf" srcId="{A9A05DEA-4FA9-45F4-A243-1947FE4CEA68}" destId="{A8CE2E50-CDD3-495A-9D55-8BC498DB96B6}" srcOrd="2" destOrd="0" presId="urn:microsoft.com/office/officeart/2005/8/layout/vList2"/>
    <dgm:cxn modelId="{8FE2FA10-537D-4885-9FE4-787CFADE0D27}" type="presParOf" srcId="{A9A05DEA-4FA9-45F4-A243-1947FE4CEA68}" destId="{BD47EBBA-9BE4-4088-821C-C612F791988E}" srcOrd="3" destOrd="0" presId="urn:microsoft.com/office/officeart/2005/8/layout/vList2"/>
    <dgm:cxn modelId="{ADB6AC16-6B14-4662-B7FD-99435F4951F2}" type="presParOf" srcId="{A9A05DEA-4FA9-45F4-A243-1947FE4CEA68}" destId="{91001B31-E1DE-437F-9742-43836FC783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35E18D-777A-4B6B-AD26-FAEBC57F7CAD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CD6B45-B946-4F5F-9096-CBDA69083801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i="0" dirty="0">
              <a:solidFill>
                <a:schemeClr val="tx1"/>
              </a:solidFill>
              <a:latin typeface="Bahnschrift" panose="020B0502040204020203" pitchFamily="34" charset="0"/>
            </a:rPr>
            <a:t>Fault Detection and Recovery </a:t>
          </a:r>
          <a:endParaRPr lang="en-US" sz="28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B5DA947-BC01-4948-A36C-9C66AEB94D2E}" type="parTrans" cxnId="{CA00E054-02F5-4AEF-8340-B9C627A23010}">
      <dgm:prSet/>
      <dgm:spPr/>
      <dgm:t>
        <a:bodyPr/>
        <a:lstStyle/>
        <a:p>
          <a:endParaRPr lang="en-US"/>
        </a:p>
      </dgm:t>
    </dgm:pt>
    <dgm:pt modelId="{D23917D3-7540-4535-ACC1-9FFBD864FCBB}" type="sibTrans" cxnId="{CA00E054-02F5-4AEF-8340-B9C627A23010}">
      <dgm:prSet/>
      <dgm:spPr/>
      <dgm:t>
        <a:bodyPr/>
        <a:lstStyle/>
        <a:p>
          <a:endParaRPr lang="en-US"/>
        </a:p>
      </dgm:t>
    </dgm:pt>
    <dgm:pt modelId="{80D04702-CB0E-43F0-84B5-5735A01AE98B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i="0" dirty="0">
              <a:solidFill>
                <a:schemeClr val="tx1"/>
              </a:solidFill>
              <a:latin typeface="Bahnschrift" panose="020B0502040204020203" pitchFamily="34" charset="0"/>
            </a:rPr>
            <a:t>Huge Datasets </a:t>
          </a:r>
          <a:endParaRPr lang="en-US" sz="28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20B9C301-17AE-4A56-9CBC-7455FE8EB866}" type="parTrans" cxnId="{6BC51833-2DD6-4DA0-AC2B-ED9EDEA79C56}">
      <dgm:prSet/>
      <dgm:spPr/>
      <dgm:t>
        <a:bodyPr/>
        <a:lstStyle/>
        <a:p>
          <a:endParaRPr lang="en-US"/>
        </a:p>
      </dgm:t>
    </dgm:pt>
    <dgm:pt modelId="{D327EE8E-BA45-4413-A72C-09C55E4F1310}" type="sibTrans" cxnId="{6BC51833-2DD6-4DA0-AC2B-ED9EDEA79C56}">
      <dgm:prSet/>
      <dgm:spPr/>
      <dgm:t>
        <a:bodyPr/>
        <a:lstStyle/>
        <a:p>
          <a:endParaRPr lang="en-US"/>
        </a:p>
      </dgm:t>
    </dgm:pt>
    <dgm:pt modelId="{EF6BB020-149F-4AA3-A5A9-1DA057BD79B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i="0" dirty="0">
              <a:solidFill>
                <a:schemeClr val="tx1"/>
              </a:solidFill>
              <a:latin typeface="Bahnschrift" panose="020B0502040204020203" pitchFamily="34" charset="0"/>
            </a:rPr>
            <a:t>Hardware at Data </a:t>
          </a:r>
          <a:endParaRPr lang="en-US" sz="28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9F78CAAA-E517-498D-B0D1-0A5F13B96CC1}" type="parTrans" cxnId="{4B38AB07-AC09-47CD-A582-0D8D9254B1AF}">
      <dgm:prSet/>
      <dgm:spPr/>
      <dgm:t>
        <a:bodyPr/>
        <a:lstStyle/>
        <a:p>
          <a:endParaRPr lang="en-US"/>
        </a:p>
      </dgm:t>
    </dgm:pt>
    <dgm:pt modelId="{88C6EE27-AE0F-4E88-A265-41DD43665884}" type="sibTrans" cxnId="{4B38AB07-AC09-47CD-A582-0D8D9254B1AF}">
      <dgm:prSet/>
      <dgm:spPr/>
      <dgm:t>
        <a:bodyPr/>
        <a:lstStyle/>
        <a:p>
          <a:endParaRPr lang="en-US"/>
        </a:p>
      </dgm:t>
    </dgm:pt>
    <dgm:pt modelId="{407EF062-5E6B-48E3-BF6A-B89BF68D0EC7}" type="pres">
      <dgm:prSet presAssocID="{AA35E18D-777A-4B6B-AD26-FAEBC57F7CAD}" presName="linear" presStyleCnt="0">
        <dgm:presLayoutVars>
          <dgm:animLvl val="lvl"/>
          <dgm:resizeHandles val="exact"/>
        </dgm:presLayoutVars>
      </dgm:prSet>
      <dgm:spPr/>
    </dgm:pt>
    <dgm:pt modelId="{13A78C52-F6B9-43DD-9C1E-A5068A03E03F}" type="pres">
      <dgm:prSet presAssocID="{75CD6B45-B946-4F5F-9096-CBDA69083801}" presName="parentText" presStyleLbl="node1" presStyleIdx="0" presStyleCnt="3" custScaleX="66330" custScaleY="102908">
        <dgm:presLayoutVars>
          <dgm:chMax val="0"/>
          <dgm:bulletEnabled val="1"/>
        </dgm:presLayoutVars>
      </dgm:prSet>
      <dgm:spPr/>
    </dgm:pt>
    <dgm:pt modelId="{D42AD244-BC89-4B35-9DA3-A89E3B26F677}" type="pres">
      <dgm:prSet presAssocID="{D23917D3-7540-4535-ACC1-9FFBD864FCBB}" presName="spacer" presStyleCnt="0"/>
      <dgm:spPr/>
    </dgm:pt>
    <dgm:pt modelId="{4BD4B7CB-1F3F-4505-A5C9-31B47027C36C}" type="pres">
      <dgm:prSet presAssocID="{80D04702-CB0E-43F0-84B5-5735A01AE98B}" presName="parentText" presStyleLbl="node1" presStyleIdx="1" presStyleCnt="3" custScaleX="66330" custScaleY="102908">
        <dgm:presLayoutVars>
          <dgm:chMax val="0"/>
          <dgm:bulletEnabled val="1"/>
        </dgm:presLayoutVars>
      </dgm:prSet>
      <dgm:spPr/>
    </dgm:pt>
    <dgm:pt modelId="{3BD0113D-14E5-4E25-B74A-22B06858E2E8}" type="pres">
      <dgm:prSet presAssocID="{D327EE8E-BA45-4413-A72C-09C55E4F1310}" presName="spacer" presStyleCnt="0"/>
      <dgm:spPr/>
    </dgm:pt>
    <dgm:pt modelId="{55F14E3A-0821-444A-B47B-1228CB90B0F9}" type="pres">
      <dgm:prSet presAssocID="{EF6BB020-149F-4AA3-A5A9-1DA057BD79BE}" presName="parentText" presStyleLbl="node1" presStyleIdx="2" presStyleCnt="3" custScaleX="66330" custScaleY="102908">
        <dgm:presLayoutVars>
          <dgm:chMax val="0"/>
          <dgm:bulletEnabled val="1"/>
        </dgm:presLayoutVars>
      </dgm:prSet>
      <dgm:spPr/>
    </dgm:pt>
  </dgm:ptLst>
  <dgm:cxnLst>
    <dgm:cxn modelId="{4B38AB07-AC09-47CD-A582-0D8D9254B1AF}" srcId="{AA35E18D-777A-4B6B-AD26-FAEBC57F7CAD}" destId="{EF6BB020-149F-4AA3-A5A9-1DA057BD79BE}" srcOrd="2" destOrd="0" parTransId="{9F78CAAA-E517-498D-B0D1-0A5F13B96CC1}" sibTransId="{88C6EE27-AE0F-4E88-A265-41DD43665884}"/>
    <dgm:cxn modelId="{98F12112-D4CB-4C2A-A8B1-42A1FF32FDA8}" type="presOf" srcId="{75CD6B45-B946-4F5F-9096-CBDA69083801}" destId="{13A78C52-F6B9-43DD-9C1E-A5068A03E03F}" srcOrd="0" destOrd="0" presId="urn:microsoft.com/office/officeart/2005/8/layout/vList2"/>
    <dgm:cxn modelId="{6BC51833-2DD6-4DA0-AC2B-ED9EDEA79C56}" srcId="{AA35E18D-777A-4B6B-AD26-FAEBC57F7CAD}" destId="{80D04702-CB0E-43F0-84B5-5735A01AE98B}" srcOrd="1" destOrd="0" parTransId="{20B9C301-17AE-4A56-9CBC-7455FE8EB866}" sibTransId="{D327EE8E-BA45-4413-A72C-09C55E4F1310}"/>
    <dgm:cxn modelId="{CA00E054-02F5-4AEF-8340-B9C627A23010}" srcId="{AA35E18D-777A-4B6B-AD26-FAEBC57F7CAD}" destId="{75CD6B45-B946-4F5F-9096-CBDA69083801}" srcOrd="0" destOrd="0" parTransId="{0B5DA947-BC01-4948-A36C-9C66AEB94D2E}" sibTransId="{D23917D3-7540-4535-ACC1-9FFBD864FCBB}"/>
    <dgm:cxn modelId="{5939A598-40FF-4DF4-A11D-45396979428B}" type="presOf" srcId="{AA35E18D-777A-4B6B-AD26-FAEBC57F7CAD}" destId="{407EF062-5E6B-48E3-BF6A-B89BF68D0EC7}" srcOrd="0" destOrd="0" presId="urn:microsoft.com/office/officeart/2005/8/layout/vList2"/>
    <dgm:cxn modelId="{3C7197A8-8914-450C-B5CE-39F1A4A61AEA}" type="presOf" srcId="{EF6BB020-149F-4AA3-A5A9-1DA057BD79BE}" destId="{55F14E3A-0821-444A-B47B-1228CB90B0F9}" srcOrd="0" destOrd="0" presId="urn:microsoft.com/office/officeart/2005/8/layout/vList2"/>
    <dgm:cxn modelId="{E77F6FB9-97A3-4435-B0E6-121155EEFEF3}" type="presOf" srcId="{80D04702-CB0E-43F0-84B5-5735A01AE98B}" destId="{4BD4B7CB-1F3F-4505-A5C9-31B47027C36C}" srcOrd="0" destOrd="0" presId="urn:microsoft.com/office/officeart/2005/8/layout/vList2"/>
    <dgm:cxn modelId="{D7E53807-82E9-4CF9-8E2B-7D2BCAE408C4}" type="presParOf" srcId="{407EF062-5E6B-48E3-BF6A-B89BF68D0EC7}" destId="{13A78C52-F6B9-43DD-9C1E-A5068A03E03F}" srcOrd="0" destOrd="0" presId="urn:microsoft.com/office/officeart/2005/8/layout/vList2"/>
    <dgm:cxn modelId="{926432C7-7053-478C-8A53-98E919A9E241}" type="presParOf" srcId="{407EF062-5E6B-48E3-BF6A-B89BF68D0EC7}" destId="{D42AD244-BC89-4B35-9DA3-A89E3B26F677}" srcOrd="1" destOrd="0" presId="urn:microsoft.com/office/officeart/2005/8/layout/vList2"/>
    <dgm:cxn modelId="{00C36E6A-69AD-4418-9F4F-DA53B26001CD}" type="presParOf" srcId="{407EF062-5E6B-48E3-BF6A-B89BF68D0EC7}" destId="{4BD4B7CB-1F3F-4505-A5C9-31B47027C36C}" srcOrd="2" destOrd="0" presId="urn:microsoft.com/office/officeart/2005/8/layout/vList2"/>
    <dgm:cxn modelId="{3D32A562-46BA-4150-A0F6-E9C8E0008E4C}" type="presParOf" srcId="{407EF062-5E6B-48E3-BF6A-B89BF68D0EC7}" destId="{3BD0113D-14E5-4E25-B74A-22B06858E2E8}" srcOrd="3" destOrd="0" presId="urn:microsoft.com/office/officeart/2005/8/layout/vList2"/>
    <dgm:cxn modelId="{B18F8676-8428-4998-A1C1-091FABBEDF02}" type="presParOf" srcId="{407EF062-5E6B-48E3-BF6A-B89BF68D0EC7}" destId="{55F14E3A-0821-444A-B47B-1228CB90B0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2077A-D841-4255-A169-31C1D5DC36E6}">
      <dsp:nvSpPr>
        <dsp:cNvPr id="0" name=""/>
        <dsp:cNvSpPr/>
      </dsp:nvSpPr>
      <dsp:spPr>
        <a:xfrm>
          <a:off x="1382969" y="806498"/>
          <a:ext cx="3330061" cy="692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 err="1">
              <a:solidFill>
                <a:schemeClr val="tx1"/>
              </a:solidFill>
              <a:effectLst/>
              <a:latin typeface="Bahnschrift" panose="020B0502040204020203" pitchFamily="34" charset="0"/>
            </a:rPr>
            <a:t>Namenode</a:t>
          </a:r>
          <a:endParaRPr lang="en-US" sz="28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416759" y="840288"/>
        <a:ext cx="3262481" cy="624621"/>
      </dsp:txXfrm>
    </dsp:sp>
    <dsp:sp modelId="{A8CE2E50-CDD3-495A-9D55-8BC498DB96B6}">
      <dsp:nvSpPr>
        <dsp:cNvPr id="0" name=""/>
        <dsp:cNvSpPr/>
      </dsp:nvSpPr>
      <dsp:spPr>
        <a:xfrm>
          <a:off x="1382969" y="1685899"/>
          <a:ext cx="3330061" cy="692201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 err="1">
              <a:solidFill>
                <a:schemeClr val="tx1"/>
              </a:solidFill>
              <a:effectLst/>
              <a:latin typeface="Bahnschrift" panose="020B0502040204020203" pitchFamily="34" charset="0"/>
            </a:rPr>
            <a:t>Datanode</a:t>
          </a:r>
          <a:endParaRPr lang="en-IN" sz="2800" b="0" i="0" kern="1200" dirty="0">
            <a:solidFill>
              <a:schemeClr val="tx1"/>
            </a:solidFill>
            <a:effectLst/>
            <a:latin typeface="Bahnschrift" panose="020B0502040204020203" pitchFamily="34" charset="0"/>
          </a:endParaRPr>
        </a:p>
      </dsp:txBody>
      <dsp:txXfrm>
        <a:off x="1416759" y="1719689"/>
        <a:ext cx="3262481" cy="624621"/>
      </dsp:txXfrm>
    </dsp:sp>
    <dsp:sp modelId="{91001B31-E1DE-437F-9742-43836FC783D1}">
      <dsp:nvSpPr>
        <dsp:cNvPr id="0" name=""/>
        <dsp:cNvSpPr/>
      </dsp:nvSpPr>
      <dsp:spPr>
        <a:xfrm>
          <a:off x="1382969" y="2565300"/>
          <a:ext cx="3330061" cy="692201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effectLst/>
              <a:latin typeface="Bahnschrift" panose="020B0502040204020203" pitchFamily="34" charset="0"/>
            </a:rPr>
            <a:t>Block</a:t>
          </a:r>
        </a:p>
      </dsp:txBody>
      <dsp:txXfrm>
        <a:off x="1416759" y="2599090"/>
        <a:ext cx="3262481" cy="624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78C52-F6B9-43DD-9C1E-A5068A03E03F}">
      <dsp:nvSpPr>
        <dsp:cNvPr id="0" name=""/>
        <dsp:cNvSpPr/>
      </dsp:nvSpPr>
      <dsp:spPr>
        <a:xfrm>
          <a:off x="1385453" y="611797"/>
          <a:ext cx="5458694" cy="12521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>
              <a:solidFill>
                <a:schemeClr val="tx1"/>
              </a:solidFill>
              <a:latin typeface="Bahnschrift" panose="020B0502040204020203" pitchFamily="34" charset="0"/>
            </a:rPr>
            <a:t>Fault Detection and Recovery </a:t>
          </a:r>
          <a:endParaRPr lang="en-US" sz="28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446580" y="672924"/>
        <a:ext cx="5336440" cy="1129930"/>
      </dsp:txXfrm>
    </dsp:sp>
    <dsp:sp modelId="{4BD4B7CB-1F3F-4505-A5C9-31B47027C36C}">
      <dsp:nvSpPr>
        <dsp:cNvPr id="0" name=""/>
        <dsp:cNvSpPr/>
      </dsp:nvSpPr>
      <dsp:spPr>
        <a:xfrm>
          <a:off x="1385453" y="2051182"/>
          <a:ext cx="5458694" cy="1252184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>
              <a:solidFill>
                <a:schemeClr val="tx1"/>
              </a:solidFill>
              <a:latin typeface="Bahnschrift" panose="020B0502040204020203" pitchFamily="34" charset="0"/>
            </a:rPr>
            <a:t>Huge Datasets </a:t>
          </a:r>
          <a:endParaRPr lang="en-US" sz="28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446580" y="2112309"/>
        <a:ext cx="5336440" cy="1129930"/>
      </dsp:txXfrm>
    </dsp:sp>
    <dsp:sp modelId="{55F14E3A-0821-444A-B47B-1228CB90B0F9}">
      <dsp:nvSpPr>
        <dsp:cNvPr id="0" name=""/>
        <dsp:cNvSpPr/>
      </dsp:nvSpPr>
      <dsp:spPr>
        <a:xfrm>
          <a:off x="1385453" y="3490566"/>
          <a:ext cx="5458694" cy="125218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>
              <a:solidFill>
                <a:schemeClr val="tx1"/>
              </a:solidFill>
              <a:latin typeface="Bahnschrift" panose="020B0502040204020203" pitchFamily="34" charset="0"/>
            </a:rPr>
            <a:t>Hardware at Data </a:t>
          </a:r>
          <a:endParaRPr lang="en-US" sz="28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446580" y="3551693"/>
        <a:ext cx="5336440" cy="112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fmla="val 10415" name="adj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3200" u="none">
                <a:solidFill>
                  <a:schemeClr val="bg1"/>
                </a:solidFill>
                <a:latin charset="0" panose="020B0502040204020203" pitchFamily="34" typeface="Bahnschrift SemiBold"/>
              </a:rPr>
              <a:t>Introduction to Big Data</a:t>
            </a:r>
          </a:p>
        </p:txBody>
      </p:sp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" r="80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fmla="*/ 5282861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3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fmla="*/ 5282862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4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fmla="*/ 3909888 w 9144000" name="connsiteX0"/>
              <a:gd fmla="*/ 1376794 h 3809635" name="connsiteY0"/>
              <a:gd fmla="*/ 3815327 w 9144000" name="connsiteX1"/>
              <a:gd fmla="*/ 1514144 h 3809635" name="connsiteY1"/>
              <a:gd fmla="*/ 1032179 w 9144000" name="connsiteX2"/>
              <a:gd fmla="*/ 3516551 h 3809635" name="connsiteY2"/>
              <a:gd fmla="*/ 139693 w 9144000" name="connsiteX3"/>
              <a:gd fmla="*/ 3800747 h 3809635" name="connsiteY3"/>
              <a:gd fmla="*/ 101598 w 9144000" name="connsiteX4"/>
              <a:gd fmla="*/ 3809635 h 3809635" name="connsiteY4"/>
              <a:gd fmla="*/ 101598 w 9144000" name="connsiteX5"/>
              <a:gd fmla="*/ 3477088 h 3809635" name="connsiteY5"/>
              <a:gd fmla="*/ 181491 w 9144000" name="connsiteX6"/>
              <a:gd fmla="*/ 3460712 h 3809635" name="connsiteY6"/>
              <a:gd fmla="*/ 897358 w 9144000" name="connsiteX7"/>
              <a:gd fmla="*/ 3266910 h 3809635" name="connsiteY7"/>
              <a:gd fmla="*/ 3800595 w 9144000" name="connsiteX8"/>
              <a:gd fmla="*/ 1503680 h 3809635" name="connsiteY8"/>
              <a:gd fmla="*/ 4639132 w 9144000" name="connsiteX9"/>
              <a:gd fmla="*/ 0 h 3809635" name="connsiteY9"/>
              <a:gd fmla="*/ 9144000 w 9144000" name="connsiteX10"/>
              <a:gd fmla="*/ 0 h 3809635" name="connsiteY10"/>
              <a:gd fmla="*/ 9144000 w 9144000" name="connsiteX11"/>
              <a:gd fmla="*/ 545 h 3809635" name="connsiteY11"/>
              <a:gd fmla="*/ 4639015 w 9144000" name="connsiteX12"/>
              <a:gd fmla="*/ 545 h 3809635" name="connsiteY12"/>
              <a:gd fmla="*/ 0 w 9144000" name="connsiteX13"/>
              <a:gd fmla="*/ 0 h 3809635" name="connsiteY13"/>
              <a:gd fmla="*/ 2434 w 9144000" name="connsiteX14"/>
              <a:gd fmla="*/ 0 h 3809635" name="connsiteY14"/>
              <a:gd fmla="*/ 2434 w 9144000" name="connsiteX15"/>
              <a:gd fmla="*/ 116112 h 3809635" name="connsiteY15"/>
              <a:gd fmla="*/ 0 w 9144000" name="connsiteX16"/>
              <a:gd fmla="*/ 116112 h 3809635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3809635" w="9144000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fmla="*/ 11106409 w 11106409" name="connsiteX0"/>
              <a:gd fmla="*/ 695 h 4102154" name="connsiteY0"/>
              <a:gd fmla="*/ 5634601 w 11106409" name="connsiteX1"/>
              <a:gd fmla="*/ 695 h 4102154" name="connsiteY1"/>
              <a:gd fmla="*/ 5634744 w 11106409" name="connsiteX2"/>
              <a:gd fmla="*/ 0 h 4102154" name="connsiteY2"/>
              <a:gd fmla="*/ 11106409 w 11106409" name="connsiteX3"/>
              <a:gd fmla="*/ 0 h 4102154" name="connsiteY3"/>
              <a:gd fmla="*/ 2956 w 11106409" name="connsiteX4"/>
              <a:gd fmla="*/ 148068 h 4102154" name="connsiteY4"/>
              <a:gd fmla="*/ 0 w 11106409" name="connsiteX5"/>
              <a:gd fmla="*/ 148068 h 4102154" name="connsiteY5"/>
              <a:gd fmla="*/ 0 w 11106409" name="connsiteX6"/>
              <a:gd fmla="*/ 0 h 4102154" name="connsiteY6"/>
              <a:gd fmla="*/ 2956 w 11106409" name="connsiteX7"/>
              <a:gd fmla="*/ 0 h 4102154" name="connsiteY7"/>
              <a:gd fmla="*/ 2061703 w 11106409" name="connsiteX8"/>
              <a:gd fmla="*/ 4102154 h 4102154" name="connsiteY8"/>
              <a:gd fmla="*/ 2061703 w 11106409" name="connsiteX9"/>
              <a:gd fmla="*/ 3774848 h 4102154" name="connsiteY9"/>
              <a:gd fmla="*/ 2149929 w 11106409" name="connsiteX10"/>
              <a:gd fmla="*/ 3735822 h 4102154" name="connsiteY10"/>
              <a:gd fmla="*/ 4616246 w 11106409" name="connsiteX11"/>
              <a:gd fmla="*/ 1917518 h 4102154" name="connsiteY11"/>
              <a:gd fmla="*/ 4748995 w 11106409" name="connsiteX12"/>
              <a:gd fmla="*/ 1755710 h 4102154" name="connsiteY12"/>
              <a:gd fmla="*/ 4634140 w 11106409" name="connsiteX13"/>
              <a:gd fmla="*/ 1930861 h 4102154" name="connsiteY13"/>
              <a:gd fmla="*/ 2302010 w 11106409" name="connsiteX14"/>
              <a:gd fmla="*/ 3975502 h 4102154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102154" w="11106409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fmla="val 7564" name="adj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4000" u="none">
                <a:solidFill>
                  <a:srgbClr val="44525A"/>
                </a:solidFill>
                <a:latin charset="0" panose="020B0502040204020203" pitchFamily="34" typeface="Bahnschrift SemiBold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400">
                <a:latin charset="0" panose="020B0502040204020203" pitchFamily="34" typeface="Bahnschrift SemiBold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latin charset="0" panose="020B0502040204020203" pitchFamily="34" typeface="Bahnschrift SemiBold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64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70508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4" y="1406469"/>
            <a:ext cx="8229601" cy="535454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" y="0"/>
            <a:ext cx="8672945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ADOOP2/NameNod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22C18-486C-4A91-A0E4-6C9E3231AC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88473" y="2697627"/>
            <a:ext cx="5733470" cy="16829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3600" dirty="0">
                <a:latin typeface="Bahnschrift SemiBold" panose="020B0502040204020203" pitchFamily="34" charset="0"/>
                <a:ea typeface="+mn-ea"/>
                <a:cs typeface="+mn-cs"/>
              </a:rPr>
              <a:t>HDFS </a:t>
            </a:r>
            <a:br>
              <a:rPr lang="en-US" sz="3600" dirty="0">
                <a:latin typeface="Bahnschrift SemiBold" panose="020B0502040204020203" pitchFamily="34" charset="0"/>
                <a:ea typeface="+mn-ea"/>
                <a:cs typeface="+mn-cs"/>
              </a:rPr>
            </a:br>
            <a:r>
              <a:rPr lang="en-US" sz="3600" dirty="0">
                <a:latin typeface="Bahnschrift SemiBold" panose="020B0502040204020203" pitchFamily="34" charset="0"/>
                <a:ea typeface="+mn-ea"/>
                <a:cs typeface="+mn-cs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3571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3E340-7ACA-4D74-9EEA-73A329414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18" y="1695587"/>
            <a:ext cx="7522564" cy="49646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HDFS Architecture</a:t>
            </a:r>
          </a:p>
        </p:txBody>
      </p:sp>
    </p:spTree>
    <p:extLst>
      <p:ext uri="{BB962C8B-B14F-4D97-AF65-F5344CB8AC3E}">
        <p14:creationId xmlns:p14="http://schemas.microsoft.com/office/powerpoint/2010/main" val="50253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HDFS follows the master-slave architecture</a:t>
            </a:r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HDFS Architecture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E45087-6E31-4F06-ABBA-2E4B10F05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136243"/>
              </p:ext>
            </p:extLst>
          </p:nvPr>
        </p:nvGraphicFramePr>
        <p:xfrm>
          <a:off x="1537854" y="223644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39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just"/>
            <a:r>
              <a:rPr lang="en-US" sz="2800" b="0" i="0" dirty="0">
                <a:effectLst/>
              </a:rPr>
              <a:t>Centerpiece of an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HDFS file system.</a:t>
            </a:r>
          </a:p>
          <a:p>
            <a:pPr marL="228600" lvl="1" algn="just"/>
            <a:r>
              <a:rPr lang="en-US" sz="2800" dirty="0"/>
              <a:t>D</a:t>
            </a:r>
            <a:r>
              <a:rPr lang="en-US" sz="2800" b="0" i="0" dirty="0">
                <a:effectLst/>
              </a:rPr>
              <a:t>irectory tree of all files in the file system.</a:t>
            </a:r>
          </a:p>
          <a:p>
            <a:pPr marL="228600" lvl="1" algn="just"/>
            <a:r>
              <a:rPr lang="en-US" sz="2800" dirty="0"/>
              <a:t>T</a:t>
            </a:r>
            <a:r>
              <a:rPr lang="en-US" sz="2800" b="0" i="0" dirty="0">
                <a:effectLst/>
              </a:rPr>
              <a:t>racks where across the cluster the f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ile data is kept.</a:t>
            </a:r>
          </a:p>
          <a:p>
            <a:pPr marL="228600" lvl="1" algn="just"/>
            <a:r>
              <a:rPr lang="en-US" sz="2800" b="0" i="0" dirty="0">
                <a:effectLst/>
              </a:rPr>
              <a:t> It does not store the data of these files itself.</a:t>
            </a:r>
          </a:p>
          <a:p>
            <a:pPr marL="228600" lvl="1" algn="just"/>
            <a:r>
              <a:rPr lang="en-US" sz="2800" b="0" i="0" dirty="0">
                <a:effectLst/>
              </a:rPr>
              <a:t>Client applications talk to the </a:t>
            </a:r>
            <a:r>
              <a:rPr lang="en-US" sz="2800" b="0" i="0" u="none" strike="noStrike" dirty="0" err="1">
                <a:solidFill>
                  <a:srgbClr val="FF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NameNode</a:t>
            </a:r>
            <a:r>
              <a:rPr lang="en-US" sz="2800" b="0" i="0" u="none" strike="noStrike" dirty="0">
                <a:solidFill>
                  <a:srgbClr val="FF0000"/>
                </a:solidFill>
                <a:effectLst/>
              </a:rPr>
              <a:t>.</a:t>
            </a:r>
            <a:r>
              <a:rPr lang="en-US" sz="2800" b="0" i="0" dirty="0">
                <a:effectLst/>
              </a:rPr>
              <a:t> </a:t>
            </a:r>
          </a:p>
          <a:p>
            <a:pPr marL="228600" lvl="1" algn="just"/>
            <a:r>
              <a:rPr lang="en-US" sz="2800" b="0" i="0" u="none" strike="noStrike" dirty="0" err="1">
                <a:solidFill>
                  <a:srgbClr val="FF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NameNode</a:t>
            </a:r>
            <a:r>
              <a:rPr lang="en-US" sz="2800" b="0" i="0" dirty="0">
                <a:effectLst/>
              </a:rPr>
              <a:t> responds the successful requests.</a:t>
            </a:r>
            <a:endParaRPr lang="en-IN" sz="2800" b="0" i="0" dirty="0">
              <a:effectLst/>
            </a:endParaRPr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 </a:t>
            </a:r>
            <a:r>
              <a:rPr lang="en-IN" i="0" dirty="0">
                <a:solidFill>
                  <a:srgbClr val="FFC000"/>
                </a:solidFill>
              </a:rPr>
              <a:t>(</a:t>
            </a:r>
            <a:r>
              <a:rPr lang="en-IN" sz="3600" i="0" dirty="0" err="1">
                <a:solidFill>
                  <a:srgbClr val="FFC000"/>
                </a:solidFill>
              </a:rPr>
              <a:t>Namenode</a:t>
            </a:r>
            <a:r>
              <a:rPr lang="en-IN" i="0" dirty="0">
                <a:solidFill>
                  <a:srgbClr val="FFC000"/>
                </a:solidFill>
              </a:rPr>
              <a:t>)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2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800" b="0" i="0" dirty="0">
                <a:solidFill>
                  <a:srgbClr val="FF0000"/>
                </a:solidFill>
                <a:effectLst/>
              </a:rPr>
              <a:t>NAMENODE</a:t>
            </a:r>
          </a:p>
          <a:p>
            <a:pPr marL="225425" lvl="1" indent="-225425"/>
            <a:r>
              <a:rPr lang="en-IN" sz="2800" b="0" i="0" dirty="0">
                <a:solidFill>
                  <a:srgbClr val="172B4D"/>
                </a:solidFill>
                <a:effectLst/>
              </a:rPr>
              <a:t> </a:t>
            </a:r>
            <a:r>
              <a:rPr lang="en-IN" sz="2800" b="0" i="0" dirty="0">
                <a:effectLst/>
              </a:rPr>
              <a:t>Single Point of Failure </a:t>
            </a:r>
          </a:p>
          <a:p>
            <a:pPr marL="225425" lvl="1" indent="-225425"/>
            <a:r>
              <a:rPr lang="en-US" sz="2800" b="0" i="0" dirty="0">
                <a:solidFill>
                  <a:srgbClr val="FF0000"/>
                </a:solidFill>
                <a:effectLst/>
              </a:rPr>
              <a:t>When the </a:t>
            </a:r>
            <a:r>
              <a:rPr lang="en-US" sz="2800" b="0" i="0" u="none" strike="noStrike" dirty="0">
                <a:effectLst/>
              </a:rPr>
              <a:t>Name Node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 goes down</a:t>
            </a:r>
            <a:r>
              <a:rPr lang="en-IN" sz="2800" dirty="0">
                <a:solidFill>
                  <a:srgbClr val="FF0000"/>
                </a:solidFill>
              </a:rPr>
              <a:t>, ______________</a:t>
            </a:r>
          </a:p>
          <a:p>
            <a:pPr marL="225425" lvl="1" indent="-225425"/>
            <a:r>
              <a:rPr lang="en-IN" sz="2800" b="0" i="0" dirty="0">
                <a:solidFill>
                  <a:srgbClr val="FF0000"/>
                </a:solidFill>
                <a:effectLst/>
              </a:rPr>
              <a:t>Optional</a:t>
            </a:r>
            <a:r>
              <a:rPr lang="en-IN" sz="2800" b="0" i="0" dirty="0">
                <a:solidFill>
                  <a:srgbClr val="172B4D"/>
                </a:solidFill>
                <a:effectLst/>
              </a:rPr>
              <a:t> </a:t>
            </a:r>
            <a:r>
              <a:rPr lang="en-IN" sz="2800" b="0" i="0" dirty="0">
                <a:effectLst/>
              </a:rPr>
              <a:t>SecondaryNameNode </a:t>
            </a:r>
          </a:p>
          <a:p>
            <a:pPr marL="225425" lvl="1" indent="-225425"/>
            <a:r>
              <a:rPr lang="en-US" sz="2800" b="0" i="0" dirty="0">
                <a:solidFill>
                  <a:srgbClr val="FF0000"/>
                </a:solidFill>
                <a:effectLst/>
              </a:rPr>
              <a:t>Creates checkpoints of the namespace</a:t>
            </a:r>
            <a:endParaRPr lang="en-IN" sz="2800" dirty="0">
              <a:solidFill>
                <a:srgbClr val="FF0000"/>
              </a:solidFill>
            </a:endParaRPr>
          </a:p>
          <a:p>
            <a:pPr marL="225425" lvl="1" indent="-225425"/>
            <a:r>
              <a:rPr lang="en-IN" sz="2800" b="0" i="0" dirty="0">
                <a:effectLst/>
              </a:rPr>
              <a:t>BackupNameNode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16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Name Node </a:t>
            </a:r>
            <a:r>
              <a:rPr lang="en-US" sz="2800" b="0" i="0" dirty="0">
                <a:effectLst/>
              </a:rPr>
              <a:t>works as Master in Hadoop cluster. Below listed are the main function performed by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Name Node:</a:t>
            </a:r>
          </a:p>
          <a:p>
            <a:pPr marL="344488" lvl="1" indent="-344488" algn="just">
              <a:buFont typeface="+mj-lt"/>
              <a:buAutoNum type="arabicPeriod"/>
            </a:pPr>
            <a:r>
              <a:rPr lang="en-IN" sz="2800" b="0" i="0" dirty="0">
                <a:effectLst/>
              </a:rPr>
              <a:t>Stores metadata of actual data. </a:t>
            </a:r>
            <a:r>
              <a:rPr lang="en-US" sz="2800" dirty="0"/>
              <a:t>	</a:t>
            </a:r>
          </a:p>
          <a:p>
            <a:pPr marL="344488" lvl="1" indent="-344488" algn="just">
              <a:buFont typeface="+mj-lt"/>
              <a:buAutoNum type="arabicPeriod"/>
            </a:pPr>
            <a:r>
              <a:rPr lang="en-IN" sz="2800" b="0" i="0" dirty="0">
                <a:effectLst/>
              </a:rPr>
              <a:t>Manages File system namespace.</a:t>
            </a:r>
            <a:endParaRPr lang="en-US" sz="2800" b="0" i="0" dirty="0">
              <a:effectLst/>
            </a:endParaRPr>
          </a:p>
          <a:p>
            <a:pPr marL="344488" lvl="1" indent="-344488" algn="just">
              <a:buFont typeface="+mj-lt"/>
              <a:buAutoNum type="arabicPeriod"/>
            </a:pPr>
            <a:r>
              <a:rPr lang="en-US" sz="2800" b="0" i="0" dirty="0">
                <a:effectLst/>
              </a:rPr>
              <a:t>Regulates client access request for actual file data file.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90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Name Node </a:t>
            </a:r>
            <a:r>
              <a:rPr lang="en-US" sz="2800" b="0" i="0" dirty="0">
                <a:effectLst/>
              </a:rPr>
              <a:t>works as Master in Hadoop cluster. Below listed are the main function performed by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Name Node:</a:t>
            </a:r>
          </a:p>
          <a:p>
            <a:pPr marL="344488" lvl="1" indent="-344488" algn="just">
              <a:buFont typeface="+mj-lt"/>
              <a:buAutoNum type="arabicPeriod" startAt="4"/>
            </a:pPr>
            <a:r>
              <a:rPr lang="en-US" sz="2800" b="0" i="0" dirty="0">
                <a:effectLst/>
              </a:rPr>
              <a:t>Assign work to Slaves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DataNode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).</a:t>
            </a:r>
          </a:p>
          <a:p>
            <a:pPr marL="344488" lvl="1" indent="-344488" algn="just">
              <a:buFont typeface="+mj-lt"/>
              <a:buAutoNum type="arabicPeriod" startAt="4"/>
            </a:pPr>
            <a:r>
              <a:rPr lang="en-US" sz="2800" b="0" i="0" dirty="0">
                <a:effectLst/>
              </a:rPr>
              <a:t>Executes file system name space operation like opening/closing files, renaming files and directories.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99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Name Node </a:t>
            </a:r>
            <a:r>
              <a:rPr lang="en-US" sz="2800" b="0" i="0" dirty="0">
                <a:effectLst/>
              </a:rPr>
              <a:t>works as Master in Hadoop cluster. Below listed are the main function performed by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Name Node:</a:t>
            </a:r>
          </a:p>
          <a:p>
            <a:pPr marL="404813" lvl="1" indent="-404813" algn="just">
              <a:buFont typeface="+mj-lt"/>
              <a:buAutoNum type="arabicPeriod" startAt="6"/>
              <a:tabLst>
                <a:tab pos="404813" algn="l"/>
              </a:tabLst>
            </a:pPr>
            <a:r>
              <a:rPr lang="en-US" sz="2800" b="0" i="0" dirty="0">
                <a:effectLst/>
              </a:rPr>
              <a:t>As Name node keep metadata in memory for fast retrieval, the huge amount of memory is required for its operation. This should be hosted on reliable hardware.</a:t>
            </a:r>
            <a:endParaRPr lang="en-IN" sz="2800" b="0" i="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62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800" i="0" dirty="0">
                <a:solidFill>
                  <a:srgbClr val="FF0000"/>
                </a:solidFill>
                <a:effectLst/>
              </a:rPr>
              <a:t>Data Node </a:t>
            </a:r>
            <a:r>
              <a:rPr lang="en-US" sz="2800" b="0" i="0" dirty="0">
                <a:effectLst/>
              </a:rPr>
              <a:t>works as Slave in </a:t>
            </a:r>
            <a:r>
              <a:rPr lang="en-US" sz="2800" dirty="0">
                <a:solidFill>
                  <a:srgbClr val="FF0000"/>
                </a:solidFill>
              </a:rPr>
              <a:t>Hadoop cluster</a:t>
            </a:r>
            <a:r>
              <a:rPr lang="en-US" sz="2800" b="0" i="0" dirty="0">
                <a:effectLst/>
              </a:rPr>
              <a:t>. Below listed are the main function performed by </a:t>
            </a:r>
            <a:r>
              <a:rPr lang="en-US" sz="2800" dirty="0">
                <a:solidFill>
                  <a:srgbClr val="FF0000"/>
                </a:solidFill>
              </a:rPr>
              <a:t>Data Node</a:t>
            </a:r>
            <a:r>
              <a:rPr lang="en-US" sz="2800" b="0" i="0" dirty="0">
                <a:effectLst/>
              </a:rPr>
              <a:t>:</a:t>
            </a:r>
          </a:p>
          <a:p>
            <a:pPr marL="288925" lvl="1" indent="-288925" algn="just">
              <a:buFont typeface="+mj-lt"/>
              <a:buAutoNum type="arabicPeriod"/>
            </a:pPr>
            <a:r>
              <a:rPr lang="en-US" sz="2800" b="0" i="0" dirty="0">
                <a:effectLst/>
              </a:rPr>
              <a:t>Actually stores Business data.</a:t>
            </a:r>
          </a:p>
          <a:p>
            <a:pPr marL="288925" lvl="1" indent="-288925" algn="just">
              <a:buFont typeface="+mj-lt"/>
              <a:buAutoNum type="arabicPeriod"/>
            </a:pPr>
            <a:r>
              <a:rPr lang="en-US" sz="2800" b="0" i="0" dirty="0">
                <a:effectLst/>
              </a:rPr>
              <a:t>his is actual worker node were Read/Write/Data processing is handled.</a:t>
            </a:r>
          </a:p>
          <a:p>
            <a:pPr marL="288925" lvl="1" indent="-288925" algn="just">
              <a:buFont typeface="+mj-lt"/>
              <a:buAutoNum type="arabicPeriod"/>
            </a:pPr>
            <a:r>
              <a:rPr lang="en-US" sz="2800" b="0" i="0" dirty="0">
                <a:effectLst/>
              </a:rPr>
              <a:t>Upon instruction from Master, it performs creation/replication/deletion of data blocks.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87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800" i="0" dirty="0">
                <a:solidFill>
                  <a:srgbClr val="FF0000"/>
                </a:solidFill>
                <a:effectLst/>
              </a:rPr>
              <a:t>Data Node </a:t>
            </a:r>
            <a:r>
              <a:rPr lang="en-US" sz="2800" b="0" i="0" dirty="0">
                <a:effectLst/>
              </a:rPr>
              <a:t>works as Slave in </a:t>
            </a:r>
            <a:r>
              <a:rPr lang="en-US" sz="2800" dirty="0">
                <a:solidFill>
                  <a:srgbClr val="FF0000"/>
                </a:solidFill>
              </a:rPr>
              <a:t>Hadoop cluster</a:t>
            </a:r>
            <a:r>
              <a:rPr lang="en-US" sz="2800" b="0" i="0" dirty="0">
                <a:effectLst/>
              </a:rPr>
              <a:t>. Below listed are the main function performed by </a:t>
            </a:r>
            <a:r>
              <a:rPr lang="en-US" sz="2800" dirty="0">
                <a:solidFill>
                  <a:srgbClr val="FF0000"/>
                </a:solidFill>
              </a:rPr>
              <a:t>Data Node</a:t>
            </a:r>
            <a:r>
              <a:rPr lang="en-US" sz="2800" b="0" i="0" dirty="0">
                <a:effectLst/>
              </a:rPr>
              <a:t>:</a:t>
            </a:r>
          </a:p>
          <a:p>
            <a:pPr marL="288925" lvl="1" indent="-288925" algn="just">
              <a:buFont typeface="+mj-lt"/>
              <a:buAutoNum type="arabicPeriod" startAt="4"/>
            </a:pPr>
            <a:r>
              <a:rPr lang="en-US" sz="2800" b="0" i="0" dirty="0">
                <a:effectLst/>
              </a:rPr>
              <a:t>As all the Business data is stored on Data Node, the huge amount of storage is required for its operation. Commodity hardware can be used for hosting Data Node.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38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88" y="2683238"/>
            <a:ext cx="7830800" cy="3773150"/>
          </a:xfrm>
        </p:spPr>
        <p:txBody>
          <a:bodyPr/>
          <a:lstStyle/>
          <a:p>
            <a:pPr algn="just"/>
            <a:r>
              <a:rPr lang="en-US" dirty="0"/>
              <a:t>learn HDFS </a:t>
            </a:r>
          </a:p>
          <a:p>
            <a:pPr algn="just"/>
            <a:r>
              <a:rPr lang="en-IN" b="0" i="0" dirty="0">
                <a:effectLst/>
              </a:rPr>
              <a:t>HDFS Architecture</a:t>
            </a:r>
          </a:p>
          <a:p>
            <a:pPr algn="just"/>
            <a:r>
              <a:rPr lang="en-IN" dirty="0"/>
              <a:t>g</a:t>
            </a:r>
            <a:r>
              <a:rPr lang="en-IN" b="0" i="0" dirty="0">
                <a:effectLst/>
              </a:rPr>
              <a:t>oals of HDFS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 algn="just"/>
            <a:r>
              <a:rPr lang="en-US" sz="2800" b="0" i="0" dirty="0">
                <a:effectLst/>
              </a:rPr>
              <a:t>Storing the actual data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in HDFS.</a:t>
            </a:r>
          </a:p>
          <a:p>
            <a:pPr marL="228600" lvl="1" algn="just"/>
            <a:r>
              <a:rPr lang="en-US" sz="2800" b="0" i="0" dirty="0" err="1">
                <a:effectLst/>
              </a:rPr>
              <a:t>DataNode</a:t>
            </a:r>
            <a:r>
              <a:rPr lang="en-US" sz="2800" b="0" i="0" dirty="0">
                <a:effectLst/>
              </a:rPr>
              <a:t> is also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known as the Slave</a:t>
            </a:r>
          </a:p>
          <a:p>
            <a:pPr marL="228600" lvl="1" algn="just"/>
            <a:r>
              <a:rPr lang="en-US" sz="2800" b="0" i="0" dirty="0" err="1">
                <a:effectLst/>
              </a:rPr>
              <a:t>NameNode</a:t>
            </a:r>
            <a:r>
              <a:rPr lang="en-US" sz="2800" b="0" i="0" dirty="0">
                <a:effectLst/>
              </a:rPr>
              <a:t> and </a:t>
            </a:r>
            <a:r>
              <a:rPr lang="en-US" sz="2800" b="0" i="0" dirty="0" err="1">
                <a:effectLst/>
              </a:rPr>
              <a:t>DataNode</a:t>
            </a:r>
            <a:r>
              <a:rPr lang="en-US" sz="2800" b="0" i="0" dirty="0">
                <a:effectLst/>
              </a:rPr>
              <a:t> are in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constant communication.</a:t>
            </a:r>
          </a:p>
          <a:p>
            <a:pPr marL="228600" lvl="1" algn="just"/>
            <a:r>
              <a:rPr lang="en-US" sz="2800" b="0" i="0" dirty="0">
                <a:effectLst/>
              </a:rPr>
              <a:t>When a </a:t>
            </a:r>
            <a:r>
              <a:rPr lang="en-US" sz="2800" b="0" i="0" dirty="0" err="1">
                <a:effectLst/>
              </a:rPr>
              <a:t>DataNode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starts up </a:t>
            </a:r>
          </a:p>
          <a:p>
            <a:pPr marL="228600" lvl="1" algn="just"/>
            <a:r>
              <a:rPr lang="en-US" sz="2800" b="0" i="0" dirty="0">
                <a:effectLst/>
              </a:rPr>
              <a:t>When a </a:t>
            </a:r>
            <a:r>
              <a:rPr lang="en-US" sz="2800" b="0" i="0" dirty="0" err="1">
                <a:effectLst/>
              </a:rPr>
              <a:t>DataNode</a:t>
            </a:r>
            <a:r>
              <a:rPr lang="en-US" sz="2800" b="0" i="0" dirty="0">
                <a:effectLst/>
              </a:rPr>
              <a:t> is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down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04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 algn="just"/>
            <a:r>
              <a:rPr lang="en-US" sz="2800" b="0" i="0" dirty="0" err="1">
                <a:effectLst/>
              </a:rPr>
              <a:t>DataNode</a:t>
            </a:r>
            <a:r>
              <a:rPr lang="en-US" sz="2800" b="0" i="0" dirty="0">
                <a:effectLst/>
              </a:rPr>
              <a:t> is usually configured with a lot of hard disk space</a:t>
            </a:r>
          </a:p>
          <a:p>
            <a:pPr marL="228600" lvl="1" algn="just"/>
            <a:r>
              <a:rPr lang="en-US" sz="2800" i="0" dirty="0" err="1">
                <a:solidFill>
                  <a:srgbClr val="FF0000"/>
                </a:solidFill>
                <a:effectLst/>
              </a:rPr>
              <a:t>DataNode</a:t>
            </a:r>
            <a:r>
              <a:rPr lang="en-US" sz="2800" i="0" dirty="0">
                <a:solidFill>
                  <a:srgbClr val="FF0000"/>
                </a:solidFill>
                <a:effectLst/>
              </a:rPr>
              <a:t> periodically send HEARTBEATS to </a:t>
            </a:r>
            <a:r>
              <a:rPr lang="en-US" sz="2800" i="0" dirty="0" err="1">
                <a:solidFill>
                  <a:srgbClr val="FF0000"/>
                </a:solidFill>
                <a:effectLst/>
              </a:rPr>
              <a:t>NameNode</a:t>
            </a:r>
            <a:endParaRPr lang="en-US" sz="280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91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D2976-B012-4473-B8DD-36F21A4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</a:rPr>
              <a:t>Block</a:t>
            </a:r>
          </a:p>
          <a:p>
            <a:pPr marL="344488" lvl="1" indent="-344488" algn="just"/>
            <a:r>
              <a:rPr lang="en-US" sz="2800" b="0" i="0" dirty="0">
                <a:solidFill>
                  <a:srgbClr val="000000"/>
                </a:solidFill>
                <a:effectLst/>
              </a:rPr>
              <a:t>Stored in the files of HDFS. </a:t>
            </a:r>
          </a:p>
          <a:p>
            <a:pPr marL="344488" lvl="1" indent="-344488" algn="just"/>
            <a:r>
              <a:rPr lang="en-US" sz="2800" b="0" i="0" dirty="0">
                <a:solidFill>
                  <a:srgbClr val="000000"/>
                </a:solidFill>
                <a:effectLst/>
              </a:rPr>
              <a:t>Divided into one or more segments. </a:t>
            </a:r>
          </a:p>
          <a:p>
            <a:pPr marL="344488" lvl="1" indent="-344488" algn="just"/>
            <a:r>
              <a:rPr lang="en-US" sz="2800" b="0" i="0" dirty="0">
                <a:solidFill>
                  <a:srgbClr val="000000"/>
                </a:solidFill>
                <a:effectLst/>
              </a:rPr>
              <a:t>HDFS can read or write.</a:t>
            </a:r>
          </a:p>
          <a:p>
            <a:pPr marL="344488" lvl="1" indent="-344488" algn="just"/>
            <a:r>
              <a:rPr lang="en-US" sz="2800" b="0" i="0" dirty="0">
                <a:solidFill>
                  <a:srgbClr val="000000"/>
                </a:solidFill>
                <a:effectLst/>
              </a:rPr>
              <a:t>Block size is 64MB.</a:t>
            </a:r>
          </a:p>
          <a:p>
            <a:pPr marL="344488" lvl="1" indent="-344488" algn="just"/>
            <a:r>
              <a:rPr lang="en-US" sz="2800" dirty="0">
                <a:solidFill>
                  <a:srgbClr val="000000"/>
                </a:solidFill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ncreased as per the need to change in HDFS configuration.</a:t>
            </a:r>
            <a:endParaRPr lang="en-US" sz="2800" b="0" i="0" dirty="0">
              <a:solidFill>
                <a:srgbClr val="444444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57994-E8E9-4627-ACD6-BC697490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HDFS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27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07426-C3F8-48EB-82A3-A3FFDC05A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314895"/>
              </p:ext>
            </p:extLst>
          </p:nvPr>
        </p:nvGraphicFramePr>
        <p:xfrm>
          <a:off x="471054" y="1406469"/>
          <a:ext cx="8229601" cy="5354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B5209FC-B068-4F6B-BAC0-1A420A0A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Goals of 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81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1911D-4C18-4186-B779-481AE9E52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54" y="2369877"/>
            <a:ext cx="8229600" cy="27683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323C6-1D35-4814-96DD-9861A468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4" y="1406469"/>
            <a:ext cx="8229601" cy="5354549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FF0000"/>
                </a:solidFill>
                <a:effectLst/>
              </a:rPr>
              <a:t>Large amount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of data.</a:t>
            </a: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</a:rPr>
              <a:t>Easier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access.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To store such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huge data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the files are stored across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multiple machines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Stored in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redundant fashion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to rescue.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Makes applications available to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parallel processing.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5430564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E7EC8-AA97-4022-9DA6-12D48FD8AEB6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20"/>
          <a:stretch/>
        </p:blipFill>
        <p:spPr>
          <a:xfrm>
            <a:off x="1400184" y="1453567"/>
            <a:ext cx="6343632" cy="46711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20D6D-89F8-4616-A707-5091951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Features of HDFS</a:t>
            </a:r>
            <a:endParaRPr dirty="0"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B9C5C-F686-4730-B9C8-82761111DE4D}"/>
              </a:ext>
            </a:extLst>
          </p:cNvPr>
          <p:cNvSpPr txBox="1"/>
          <p:nvPr/>
        </p:nvSpPr>
        <p:spPr>
          <a:xfrm>
            <a:off x="1559236" y="6141508"/>
            <a:ext cx="6184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dirty="0" lang="en-IN" sz="2800">
                <a:latin charset="0" panose="020B0502040204020203" pitchFamily="34" typeface="Bahnschrift"/>
              </a:rPr>
              <a:t>Distributed Storage and Processing.</a:t>
            </a:r>
          </a:p>
        </p:txBody>
      </p:sp>
    </p:spTree>
    <p:extLst>
      <p:ext uri="{BB962C8B-B14F-4D97-AF65-F5344CB8AC3E}">
        <p14:creationId xmlns:p14="http://schemas.microsoft.com/office/powerpoint/2010/main" val="301161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620D6D-89F8-4616-A707-5091951528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6200000">
            <a:off x="-2766218" y="2766217"/>
            <a:ext cx="6858001" cy="1325563"/>
          </a:xfrm>
          <a:solidFill>
            <a:srgbClr val="44525A"/>
          </a:solidFill>
        </p:spPr>
        <p:txBody>
          <a:bodyPr>
            <a:normAutofit/>
          </a:bodyPr>
          <a:lstStyle/>
          <a:p>
            <a:pPr defTabSz="457200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Features of HDFS </a:t>
            </a:r>
            <a:b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</a:br>
            <a:r>
              <a:rPr lang="en-US" sz="3600" dirty="0">
                <a:solidFill>
                  <a:srgbClr val="FFC000"/>
                </a:solidFill>
                <a:latin typeface="Bahnschrift SemiBold" panose="020B0502040204020203" pitchFamily="34" charset="0"/>
                <a:ea typeface="+mn-ea"/>
                <a:cs typeface="+mn-cs"/>
              </a:rPr>
              <a:t>(</a:t>
            </a:r>
            <a:r>
              <a:rPr lang="en-IN" sz="3600" dirty="0">
                <a:solidFill>
                  <a:srgbClr val="FFC000"/>
                </a:solidFill>
                <a:latin typeface="Bahnschrift SemiBold" panose="020B0502040204020203" pitchFamily="34" charset="0"/>
                <a:ea typeface="+mn-ea"/>
                <a:cs typeface="+mn-cs"/>
              </a:rPr>
              <a:t>Command Interface</a:t>
            </a:r>
            <a:r>
              <a:rPr lang="en-US" sz="3600" dirty="0">
                <a:solidFill>
                  <a:srgbClr val="FFC000"/>
                </a:solidFill>
                <a:latin typeface="Bahnschrift SemiBold" panose="020B0502040204020203" pitchFamily="34" charset="0"/>
                <a:ea typeface="+mn-ea"/>
                <a:cs typeface="+mn-cs"/>
              </a:rPr>
              <a:t>)</a:t>
            </a:r>
            <a:endParaRPr lang="en-IN" sz="3600" dirty="0">
              <a:solidFill>
                <a:srgbClr val="FFC000"/>
              </a:solidFill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46527B-8F57-48D5-B4CA-A50F729E2D9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25565" y="0"/>
            <a:ext cx="7818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9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846C7-B820-4479-B32E-88912C01D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66" y="1325563"/>
            <a:ext cx="7748267" cy="49399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20D6D-89F8-4616-A707-5091951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HDFS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B9C5C-F686-4730-B9C8-82761111DE4D}"/>
              </a:ext>
            </a:extLst>
          </p:cNvPr>
          <p:cNvSpPr txBox="1"/>
          <p:nvPr/>
        </p:nvSpPr>
        <p:spPr>
          <a:xfrm>
            <a:off x="235528" y="6265536"/>
            <a:ext cx="8672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B</a:t>
            </a:r>
            <a:r>
              <a:rPr lang="en-US" sz="2800" b="0" i="0" dirty="0">
                <a:effectLst/>
                <a:latin typeface="Bahnschrift" panose="020B0502040204020203" pitchFamily="34" charset="0"/>
              </a:rPr>
              <a:t>uilt-in Servers of </a:t>
            </a:r>
            <a:r>
              <a:rPr lang="en-US" sz="2800" dirty="0" err="1">
                <a:latin typeface="Bahnschrift" panose="020B0502040204020203" pitchFamily="34" charset="0"/>
              </a:rPr>
              <a:t>N</a:t>
            </a:r>
            <a:r>
              <a:rPr lang="en-US" sz="2800" b="0" i="0" dirty="0" err="1">
                <a:effectLst/>
                <a:latin typeface="Bahnschrift" panose="020B0502040204020203" pitchFamily="34" charset="0"/>
              </a:rPr>
              <a:t>amenode</a:t>
            </a:r>
            <a:r>
              <a:rPr lang="en-US" sz="2800" b="0" i="0" dirty="0">
                <a:effectLst/>
                <a:latin typeface="Bahnschrift" panose="020B0502040204020203" pitchFamily="34" charset="0"/>
              </a:rPr>
              <a:t> and </a:t>
            </a:r>
            <a:r>
              <a:rPr lang="en-US" sz="2800" dirty="0" err="1">
                <a:latin typeface="Bahnschrift" panose="020B0502040204020203" pitchFamily="34" charset="0"/>
              </a:rPr>
              <a:t>D</a:t>
            </a:r>
            <a:r>
              <a:rPr lang="en-US" sz="2800" b="0" i="0" dirty="0" err="1">
                <a:effectLst/>
                <a:latin typeface="Bahnschrift" panose="020B0502040204020203" pitchFamily="34" charset="0"/>
              </a:rPr>
              <a:t>atanode</a:t>
            </a:r>
            <a:r>
              <a:rPr lang="en-US" sz="2800" b="0" i="0" dirty="0">
                <a:effectLst/>
                <a:latin typeface="Bahnschrift" panose="020B0502040204020203" pitchFamily="34" charset="0"/>
              </a:rPr>
              <a:t> </a:t>
            </a:r>
            <a:endParaRPr lang="en-IN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1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620D6D-89F8-4616-A707-50919515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ea typeface="+mj-ea"/>
                <a:cs typeface="+mj-cs"/>
              </a:rPr>
              <a:t>Features of HDFS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22C3C-BC51-4034-8C4E-BA989241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570" y="2169740"/>
            <a:ext cx="4152298" cy="26112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br>
              <a:rPr lang="en-US" b="0" i="0" dirty="0">
                <a:effectLst/>
                <a:latin typeface="+mn-lt"/>
              </a:rPr>
            </a:br>
            <a:r>
              <a:rPr lang="en-US" b="0" i="0" dirty="0">
                <a:effectLst/>
              </a:rPr>
              <a:t>Streaming access to file system data.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302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AEBCD7-E350-4C1C-AF42-E37CB347B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914400" y="1680766"/>
            <a:ext cx="7315200" cy="45558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20D6D-89F8-4616-A707-5091951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HDFS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E2F29-9438-4BBA-B66F-85B5BEEC1B0C}"/>
              </a:ext>
            </a:extLst>
          </p:cNvPr>
          <p:cNvSpPr txBox="1"/>
          <p:nvPr/>
        </p:nvSpPr>
        <p:spPr>
          <a:xfrm>
            <a:off x="684144" y="6236650"/>
            <a:ext cx="77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F</a:t>
            </a:r>
            <a:r>
              <a:rPr lang="en-IN" sz="2800" b="0" i="0" dirty="0">
                <a:effectLst/>
                <a:latin typeface="Bahnschrift" panose="020B0502040204020203" pitchFamily="34" charset="0"/>
              </a:rPr>
              <a:t>ile Permissions and Authentication</a:t>
            </a:r>
            <a:r>
              <a:rPr lang="en-IN" sz="2200" b="0" i="0" dirty="0">
                <a:effectLst/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12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544</Words>
  <Application>Microsoft Office PowerPoint</Application>
  <PresentationFormat>On-screen Show (4:3)</PresentationFormat>
  <Paragraphs>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Introduction</vt:lpstr>
      <vt:lpstr>Introduction</vt:lpstr>
      <vt:lpstr>Features of HDFS</vt:lpstr>
      <vt:lpstr>Features of HDFS  (Command Interface)</vt:lpstr>
      <vt:lpstr>Features of HDFS</vt:lpstr>
      <vt:lpstr>Features of HDFS</vt:lpstr>
      <vt:lpstr>Features of HDFS</vt:lpstr>
      <vt:lpstr>HDFS  Architecture</vt:lpstr>
      <vt:lpstr>HDFS Architecture</vt:lpstr>
      <vt:lpstr>HDFS Architecture</vt:lpstr>
      <vt:lpstr>HDFS Architecture (Namenode)</vt:lpstr>
      <vt:lpstr>HDFS Architecture</vt:lpstr>
      <vt:lpstr>HDFS Architecture</vt:lpstr>
      <vt:lpstr>HDFS Architecture</vt:lpstr>
      <vt:lpstr>HDFS Architecture</vt:lpstr>
      <vt:lpstr>HDFS Architecture</vt:lpstr>
      <vt:lpstr>HDFS Architecture</vt:lpstr>
      <vt:lpstr>HDFS Architecture</vt:lpstr>
      <vt:lpstr>HDFS Architecture</vt:lpstr>
      <vt:lpstr>HDFS Architecture</vt:lpstr>
      <vt:lpstr>Goals of HDFS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60</cp:revision>
  <dcterms:created xsi:type="dcterms:W3CDTF">2021-05-13T17:45:44Z</dcterms:created>
  <dcterms:modified xsi:type="dcterms:W3CDTF">2021-07-24T06:03:59Z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397584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