
<file path=[Content_Types].xml><?xml version="1.0" encoding="utf-8"?>
<Types xmlns="http://schemas.openxmlformats.org/package/2006/content-types">
  <Default ContentType="image/jpeg" Extension="jpeg"/>
  <Default ContentType="image/jpg" Extension="jpg"/>
  <Default ContentType="image/png" Extension="png"/>
  <Default ContentType="application/vnd.openxmlformats-package.relationships+xml" Extension="rels"/>
  <Default ContentType="image/vnd.ms-photo" Extension="wdp"/>
  <Default ContentType="image/x-wmf" Extension="wmf"/>
  <Default ContentType="application/vnd.openxmlformats-officedocument.spreadsheetml.sheet" Extension="xlsx"/>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drawingml.chart+xml" PartName="/ppt/charts/chart1.xml"/>
  <Override ContentType="application/vnd.ms-office.chartstyle+xml" PartName="/ppt/charts/style1.xml"/>
  <Override ContentType="application/vnd.ms-office.chartcolorstyle+xml" PartName="/ppt/charts/colors1.xml"/>
  <Override ContentType="application/vnd.openxmlformats-officedocument.drawingml.chartshapes+xml" PartName="/ppt/drawings/drawing1.xml"/>
  <Override ContentType="application/vnd.openxmlformats-officedocument.drawingml.chart+xml" PartName="/ppt/charts/chart2.xml"/>
  <Override ContentType="application/vnd.openxmlformats-officedocument.themeOverride+xml" PartName="/ppt/theme/themeOverride1.xml"/>
  <Override ContentType="application/vnd.openxmlformats-officedocument.drawingml.chartshapes+xml" PartName="/ppt/drawings/drawing2.xml"/>
  <Override ContentType="application/vnd.openxmlformats-officedocument.drawingml.chart+xml" PartName="/ppt/charts/chart3.xml"/>
  <Override ContentType="application/vnd.openxmlformats-officedocument.themeOverride+xml" PartName="/ppt/theme/themeOverride2.xml"/>
  <Override ContentType="application/vnd.openxmlformats-officedocument.drawingml.chartshapes+xml" PartName="/ppt/drawings/drawing3.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9" r:id="rId2"/>
    <p:sldId id="297" r:id="rId3"/>
    <p:sldId id="302" r:id="rId4"/>
    <p:sldId id="426" r:id="rId5"/>
    <p:sldId id="269" r:id="rId6"/>
    <p:sldId id="463" r:id="rId7"/>
    <p:sldId id="277" r:id="rId8"/>
    <p:sldId id="425" r:id="rId9"/>
    <p:sldId id="327" r:id="rId10"/>
    <p:sldId id="424" r:id="rId11"/>
    <p:sldId id="464" r:id="rId12"/>
    <p:sldId id="446" r:id="rId13"/>
    <p:sldId id="389" r:id="rId14"/>
    <p:sldId id="400" r:id="rId15"/>
    <p:sldId id="376" r:id="rId16"/>
    <p:sldId id="371" r:id="rId17"/>
    <p:sldId id="372" r:id="rId18"/>
    <p:sldId id="373" r:id="rId19"/>
    <p:sldId id="374" r:id="rId20"/>
    <p:sldId id="375" r:id="rId21"/>
    <p:sldId id="465" r:id="rId22"/>
    <p:sldId id="458" r:id="rId23"/>
    <p:sldId id="466" r:id="rId24"/>
    <p:sldId id="299" r:id="rId25"/>
    <p:sldId id="432" r:id="rId26"/>
    <p:sldId id="431" r:id="rId27"/>
    <p:sldId id="467" r:id="rId28"/>
    <p:sldId id="468" r:id="rId29"/>
    <p:sldId id="401" r:id="rId30"/>
    <p:sldId id="393" r:id="rId31"/>
    <p:sldId id="447" r:id="rId32"/>
    <p:sldId id="440" r:id="rId33"/>
    <p:sldId id="450" r:id="rId34"/>
    <p:sldId id="444" r:id="rId35"/>
    <p:sldId id="403" r:id="rId36"/>
    <p:sldId id="272" r:id="rId37"/>
    <p:sldId id="275" r:id="rId38"/>
    <p:sldId id="404" r:id="rId39"/>
    <p:sldId id="445" r:id="rId40"/>
    <p:sldId id="455" r:id="rId41"/>
    <p:sldId id="326" r:id="rId42"/>
    <p:sldId id="456" r:id="rId43"/>
    <p:sldId id="457" r:id="rId44"/>
    <p:sldId id="263"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D0F4"/>
    <a:srgbClr val="258989"/>
    <a:srgbClr val="1E426B"/>
    <a:srgbClr val="217C7F"/>
    <a:srgbClr val="1F3154"/>
    <a:srgbClr val="498682"/>
    <a:srgbClr val="9BABC8"/>
    <a:srgbClr val="ABD1CE"/>
    <a:srgbClr val="E6E6E6"/>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p:scale>
          <a:sx n="60" d="100"/>
          <a:sy n="60" d="100"/>
        </p:scale>
        <p:origin x="708" y="162"/>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arget="NULL" TargetMode="External" Type="http://schemas.openxmlformats.org/officeDocument/2006/relationships/oleObject"/><Relationship Id="rId2" Target="colors1.xml" Type="http://schemas.microsoft.com/office/2011/relationships/chartColorStyle"/><Relationship Id="rId1" Target="style1.xml" Type="http://schemas.microsoft.com/office/2011/relationships/chartStyle"/><Relationship Id="rId4" Target="../drawings/drawing1.xml" Type="http://schemas.openxmlformats.org/officeDocument/2006/relationships/chartUserShapes"/></Relationships>
</file>

<file path=ppt/charts/_rels/chart2.xml.rels><?xml version="1.0" encoding="UTF-8" standalone="yes" ?><Relationships xmlns="http://schemas.openxmlformats.org/package/2006/relationships"><Relationship Id="rId3" Target="../drawings/drawing2.xml" Type="http://schemas.openxmlformats.org/officeDocument/2006/relationships/chartUserShapes"/><Relationship Id="rId2" Target="NULL" TargetMode="External" Type="http://schemas.openxmlformats.org/officeDocument/2006/relationships/oleObject"/><Relationship Id="rId1" Target="../theme/themeOverride1.xml" Type="http://schemas.openxmlformats.org/officeDocument/2006/relationships/themeOverride"/></Relationships>
</file>

<file path=ppt/charts/_rels/chart3.xml.rels><?xml version="1.0" encoding="UTF-8" standalone="yes" ?><Relationships xmlns="http://schemas.openxmlformats.org/package/2006/relationships"><Relationship Id="rId3" Target="../drawings/drawing3.xml" Type="http://schemas.openxmlformats.org/officeDocument/2006/relationships/chartUserShapes"/><Relationship Id="rId2" Target="NULL" TargetMode="External" Type="http://schemas.openxmlformats.org/officeDocument/2006/relationships/oleObject"/><Relationship Id="rId1"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1"/>
          <c:showCatName val="0"/>
          <c:showSerName val="0"/>
          <c:showPercent val="0"/>
          <c:showBubbleSize val="0"/>
        </c:dLbls>
        <c:gapWidth val="444"/>
        <c:overlap val="-90"/>
        <c:axId val="137245056"/>
        <c:axId val="137246592"/>
      </c:barChart>
      <c:catAx>
        <c:axId val="13724505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37246592"/>
        <c:crosses val="autoZero"/>
        <c:auto val="1"/>
        <c:lblAlgn val="ctr"/>
        <c:lblOffset val="100"/>
        <c:noMultiLvlLbl val="0"/>
      </c:catAx>
      <c:valAx>
        <c:axId val="137246592"/>
        <c:scaling>
          <c:orientation val="minMax"/>
        </c:scaling>
        <c:delete val="1"/>
        <c:axPos val="l"/>
        <c:numFmt formatCode="General" sourceLinked="1"/>
        <c:majorTickMark val="none"/>
        <c:minorTickMark val="none"/>
        <c:tickLblPos val="nextTo"/>
        <c:crossAx val="1372450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dLbls>
          <c:showLegendKey val="0"/>
          <c:showVal val="0"/>
          <c:showCatName val="0"/>
          <c:showSerName val="0"/>
          <c:showPercent val="0"/>
          <c:showBubbleSize val="0"/>
        </c:dLbls>
        <c:gapWidth val="150"/>
        <c:axId val="115618176"/>
        <c:axId val="137278208"/>
      </c:barChart>
      <c:catAx>
        <c:axId val="115618176"/>
        <c:scaling>
          <c:orientation val="minMax"/>
        </c:scaling>
        <c:delete val="0"/>
        <c:axPos val="b"/>
        <c:majorTickMark val="none"/>
        <c:minorTickMark val="none"/>
        <c:tickLblPos val="nextTo"/>
        <c:crossAx val="137278208"/>
        <c:crosses val="autoZero"/>
        <c:auto val="1"/>
        <c:lblAlgn val="ctr"/>
        <c:lblOffset val="100"/>
        <c:noMultiLvlLbl val="0"/>
      </c:catAx>
      <c:valAx>
        <c:axId val="137278208"/>
        <c:scaling>
          <c:orientation val="minMax"/>
        </c:scaling>
        <c:delete val="0"/>
        <c:axPos val="l"/>
        <c:majorGridlines/>
        <c:numFmt formatCode="General" sourceLinked="1"/>
        <c:majorTickMark val="none"/>
        <c:minorTickMark val="none"/>
        <c:tickLblPos val="nextTo"/>
        <c:crossAx val="115618176"/>
        <c:crosses val="autoZero"/>
        <c:crossBetween val="between"/>
      </c:valAx>
    </c:plotArea>
    <c:legend>
      <c:legendPos val="r"/>
      <c:overlay val="0"/>
    </c:legend>
    <c:plotVisOnly val="1"/>
    <c:dispBlanksAs val="gap"/>
    <c:showDLblsOverMax val="0"/>
  </c:chart>
  <c:spPr>
    <a:ln>
      <a:noFill/>
    </a:ln>
  </c:spPr>
  <c:txPr>
    <a:bodyPr/>
    <a:lstStyle/>
    <a:p>
      <a:pPr>
        <a:defRPr sz="1800"/>
      </a:pPr>
      <a:endParaRPr lang="en-US"/>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dLbls>
          <c:showLegendKey val="0"/>
          <c:showVal val="0"/>
          <c:showCatName val="0"/>
          <c:showSerName val="0"/>
          <c:showPercent val="0"/>
          <c:showBubbleSize val="0"/>
        </c:dLbls>
        <c:gapWidth val="150"/>
        <c:axId val="116841856"/>
        <c:axId val="137316608"/>
      </c:barChart>
      <c:catAx>
        <c:axId val="116841856"/>
        <c:scaling>
          <c:orientation val="minMax"/>
        </c:scaling>
        <c:delete val="0"/>
        <c:axPos val="b"/>
        <c:majorTickMark val="none"/>
        <c:minorTickMark val="none"/>
        <c:tickLblPos val="nextTo"/>
        <c:crossAx val="137316608"/>
        <c:crosses val="autoZero"/>
        <c:auto val="1"/>
        <c:lblAlgn val="ctr"/>
        <c:lblOffset val="100"/>
        <c:noMultiLvlLbl val="0"/>
      </c:catAx>
      <c:valAx>
        <c:axId val="137316608"/>
        <c:scaling>
          <c:orientation val="minMax"/>
        </c:scaling>
        <c:delete val="0"/>
        <c:axPos val="l"/>
        <c:majorGridlines/>
        <c:numFmt formatCode="General" sourceLinked="1"/>
        <c:majorTickMark val="none"/>
        <c:minorTickMark val="none"/>
        <c:tickLblPos val="nextTo"/>
        <c:crossAx val="116841856"/>
        <c:crosses val="autoZero"/>
        <c:crossBetween val="between"/>
      </c:valAx>
    </c:plotArea>
    <c:legend>
      <c:legendPos val="r"/>
      <c:overlay val="0"/>
    </c:legend>
    <c:plotVisOnly val="1"/>
    <c:dispBlanksAs val="gap"/>
    <c:showDLblsOverMax val="0"/>
  </c:chart>
  <c:spPr>
    <a:ln>
      <a:noFill/>
    </a:ln>
  </c:spPr>
  <c:txPr>
    <a:bodyPr/>
    <a:lstStyle/>
    <a:p>
      <a:pPr>
        <a:defRPr sz="1800"/>
      </a:pPr>
      <a:endParaRPr lang="en-US"/>
    </a:p>
  </c:txPr>
  <c:externalData r:id="rId2">
    <c:autoUpdate val="0"/>
  </c:externalData>
  <c:userShapes r:id="rId3"/>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48596B-D9B3-4164-B107-38E9DB880900}"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en-GB"/>
        </a:p>
      </dgm:t>
    </dgm:pt>
    <dgm:pt modelId="{4368E5F5-4968-4079-8E35-2076144BFF23}">
      <dgm:prSet phldrT="[Text]" custT="1">
        <dgm:style>
          <a:lnRef idx="1">
            <a:schemeClr val="accent4"/>
          </a:lnRef>
          <a:fillRef idx="3">
            <a:schemeClr val="accent4"/>
          </a:fillRef>
          <a:effectRef idx="2">
            <a:schemeClr val="accent4"/>
          </a:effectRef>
          <a:fontRef idx="minor">
            <a:schemeClr val="lt1"/>
          </a:fontRef>
        </dgm:style>
      </dgm:prSet>
      <dgm:spPr>
        <a:ln w="28575">
          <a:solidFill>
            <a:srgbClr val="C00000"/>
          </a:solidFill>
        </a:ln>
      </dgm:spPr>
      <dgm:t>
        <a:bodyPr/>
        <a:lstStyle/>
        <a:p>
          <a:pPr algn="ctr"/>
          <a:r>
            <a:rPr lang="en-GB" sz="2400" b="1" dirty="0">
              <a:solidFill>
                <a:srgbClr val="C00000"/>
              </a:solidFill>
            </a:rPr>
            <a:t>Client-Server Computing</a:t>
          </a:r>
        </a:p>
      </dgm:t>
    </dgm:pt>
    <dgm:pt modelId="{B753B09B-6FF3-403F-88C9-83DFF6FC048D}" type="parTrans" cxnId="{131F4E43-71A1-4049-A0E4-750B6B08D0F8}">
      <dgm:prSet/>
      <dgm:spPr/>
      <dgm:t>
        <a:bodyPr/>
        <a:lstStyle/>
        <a:p>
          <a:endParaRPr lang="en-GB" sz="2400"/>
        </a:p>
      </dgm:t>
    </dgm:pt>
    <dgm:pt modelId="{F8F8E3BD-CC88-46C9-95B3-0A7F1D523D92}" type="sibTrans" cxnId="{131F4E43-71A1-4049-A0E4-750B6B08D0F8}">
      <dgm:prSet/>
      <dgm:spPr/>
      <dgm:t>
        <a:bodyPr/>
        <a:lstStyle/>
        <a:p>
          <a:endParaRPr lang="en-GB" sz="2400"/>
        </a:p>
      </dgm:t>
    </dgm:pt>
    <dgm:pt modelId="{B9E5C5C6-BF5F-4207-9931-DBBC11DB678C}">
      <dgm:prSet phldrT="[Text]" custT="1"/>
      <dgm:spPr>
        <a:solidFill>
          <a:srgbClr val="00B0F0"/>
        </a:solidFill>
      </dgm:spPr>
      <dgm:t>
        <a:bodyPr/>
        <a:lstStyle/>
        <a:p>
          <a:pPr algn="just"/>
          <a:r>
            <a:rPr lang="en-IN" sz="2500" dirty="0">
              <a:solidFill>
                <a:schemeClr val="tx1"/>
              </a:solidFill>
            </a:rPr>
            <a:t>Centralized storage in which all the software applications, all the data and all the controls are resided on the server side.</a:t>
          </a:r>
          <a:endParaRPr lang="en-GB" sz="2500" dirty="0">
            <a:solidFill>
              <a:schemeClr val="tx1"/>
            </a:solidFill>
          </a:endParaRPr>
        </a:p>
      </dgm:t>
    </dgm:pt>
    <dgm:pt modelId="{223A503D-03E2-44B8-847E-DDD2208AC8A4}" type="parTrans" cxnId="{6E26C8B2-1699-43E0-87AB-88C41A5C14E1}">
      <dgm:prSet/>
      <dgm:spPr/>
      <dgm:t>
        <a:bodyPr/>
        <a:lstStyle/>
        <a:p>
          <a:endParaRPr lang="en-GB" sz="2400"/>
        </a:p>
      </dgm:t>
    </dgm:pt>
    <dgm:pt modelId="{9F4183EB-A4B1-4272-9176-17CE1F962EF0}" type="sibTrans" cxnId="{6E26C8B2-1699-43E0-87AB-88C41A5C14E1}">
      <dgm:prSet/>
      <dgm:spPr/>
      <dgm:t>
        <a:bodyPr/>
        <a:lstStyle/>
        <a:p>
          <a:endParaRPr lang="en-GB" sz="2400"/>
        </a:p>
      </dgm:t>
    </dgm:pt>
    <dgm:pt modelId="{B8B79614-17DC-43F0-BD78-32EE90CBD0B1}">
      <dgm:prSet phldrT="[Text]" custT="1"/>
      <dgm:spPr>
        <a:solidFill>
          <a:srgbClr val="3BA786"/>
        </a:solidFill>
        <a:ln w="38100">
          <a:solidFill>
            <a:srgbClr val="C00000"/>
          </a:solidFill>
        </a:ln>
      </dgm:spPr>
      <dgm:t>
        <a:bodyPr/>
        <a:lstStyle/>
        <a:p>
          <a:pPr algn="ctr"/>
          <a:r>
            <a:rPr lang="en-GB" sz="2400" b="1" dirty="0">
              <a:solidFill>
                <a:srgbClr val="C00000"/>
              </a:solidFill>
            </a:rPr>
            <a:t>Distributed Computing</a:t>
          </a:r>
        </a:p>
      </dgm:t>
    </dgm:pt>
    <dgm:pt modelId="{4B160B01-0644-46CD-9A11-C6B772052DA2}" type="parTrans" cxnId="{421CAE23-5374-4099-8677-66398AC868EC}">
      <dgm:prSet/>
      <dgm:spPr/>
      <dgm:t>
        <a:bodyPr/>
        <a:lstStyle/>
        <a:p>
          <a:endParaRPr lang="en-GB" sz="2400"/>
        </a:p>
      </dgm:t>
    </dgm:pt>
    <dgm:pt modelId="{EF620D8B-C341-4984-9019-63D869279E06}" type="sibTrans" cxnId="{421CAE23-5374-4099-8677-66398AC868EC}">
      <dgm:prSet/>
      <dgm:spPr/>
      <dgm:t>
        <a:bodyPr/>
        <a:lstStyle/>
        <a:p>
          <a:endParaRPr lang="en-GB" sz="2400"/>
        </a:p>
      </dgm:t>
    </dgm:pt>
    <dgm:pt modelId="{1ABE2A9B-504D-43D1-A883-C937F3F152DB}">
      <dgm:prSet phldrT="[Text]" custT="1"/>
      <dgm:spPr>
        <a:solidFill>
          <a:srgbClr val="00B0F0"/>
        </a:solidFill>
      </dgm:spPr>
      <dgm:t>
        <a:bodyPr/>
        <a:lstStyle/>
        <a:p>
          <a:pPr algn="just"/>
          <a:r>
            <a:rPr lang="en-IN" sz="2500" dirty="0">
              <a:solidFill>
                <a:schemeClr val="tx1"/>
              </a:solidFill>
            </a:rPr>
            <a:t>All the computers are networked together and share their resources when needed.</a:t>
          </a:r>
          <a:endParaRPr lang="en-GB" sz="2500" dirty="0">
            <a:solidFill>
              <a:schemeClr val="tx1"/>
            </a:solidFill>
          </a:endParaRPr>
        </a:p>
      </dgm:t>
    </dgm:pt>
    <dgm:pt modelId="{2A966613-C05B-4E82-8B6D-D01B9C60D56D}" type="parTrans" cxnId="{27A29578-B6B0-4340-9A17-D97D4FA51C20}">
      <dgm:prSet/>
      <dgm:spPr/>
      <dgm:t>
        <a:bodyPr/>
        <a:lstStyle/>
        <a:p>
          <a:endParaRPr lang="en-GB" sz="2400"/>
        </a:p>
      </dgm:t>
    </dgm:pt>
    <dgm:pt modelId="{D5AB2301-F037-483A-ADB8-446CDACCCC89}" type="sibTrans" cxnId="{27A29578-B6B0-4340-9A17-D97D4FA51C20}">
      <dgm:prSet/>
      <dgm:spPr/>
      <dgm:t>
        <a:bodyPr/>
        <a:lstStyle/>
        <a:p>
          <a:endParaRPr lang="en-GB" sz="2400"/>
        </a:p>
      </dgm:t>
    </dgm:pt>
    <dgm:pt modelId="{140B0581-9AED-44FC-B178-33A2C8518E4D}">
      <dgm:prSet phldrT="[Text]" custT="1"/>
      <dgm:spPr>
        <a:solidFill>
          <a:srgbClr val="00B0F0"/>
        </a:solidFill>
        <a:ln w="38100">
          <a:solidFill>
            <a:srgbClr val="C00000"/>
          </a:solidFill>
        </a:ln>
      </dgm:spPr>
      <dgm:t>
        <a:bodyPr/>
        <a:lstStyle/>
        <a:p>
          <a:pPr algn="ctr"/>
          <a:r>
            <a:rPr lang="en-GB" sz="2400" b="1" dirty="0">
              <a:solidFill>
                <a:srgbClr val="C00000"/>
              </a:solidFill>
            </a:rPr>
            <a:t>Cloud Computing</a:t>
          </a:r>
        </a:p>
      </dgm:t>
    </dgm:pt>
    <dgm:pt modelId="{790184CB-F6D9-4A0D-90B1-FB7653E47017}" type="parTrans" cxnId="{AA5EE90B-F862-422F-8A7F-C212B28642C9}">
      <dgm:prSet/>
      <dgm:spPr/>
      <dgm:t>
        <a:bodyPr/>
        <a:lstStyle/>
        <a:p>
          <a:endParaRPr lang="en-GB" sz="2400"/>
        </a:p>
      </dgm:t>
    </dgm:pt>
    <dgm:pt modelId="{083CBE20-35EA-4A9F-A229-5727E0F056C0}" type="sibTrans" cxnId="{AA5EE90B-F862-422F-8A7F-C212B28642C9}">
      <dgm:prSet/>
      <dgm:spPr/>
      <dgm:t>
        <a:bodyPr/>
        <a:lstStyle/>
        <a:p>
          <a:endParaRPr lang="en-GB" sz="2400"/>
        </a:p>
      </dgm:t>
    </dgm:pt>
    <dgm:pt modelId="{477C54A6-68E0-453F-94E5-C219ECADA2FC}">
      <dgm:prSet phldrT="[Text]" custT="1"/>
      <dgm:spPr/>
      <dgm:t>
        <a:bodyPr/>
        <a:lstStyle/>
        <a:p>
          <a:pPr algn="just"/>
          <a:r>
            <a:rPr lang="en-IN" sz="2500" dirty="0">
              <a:solidFill>
                <a:schemeClr val="tx1"/>
              </a:solidFill>
            </a:rPr>
            <a:t>Emergence of </a:t>
          </a:r>
          <a:r>
            <a:rPr lang="en-IN" sz="2500" b="0" dirty="0">
              <a:solidFill>
                <a:schemeClr val="tx1"/>
              </a:solidFill>
            </a:rPr>
            <a:t>the concept of cloud computing</a:t>
          </a:r>
          <a:endParaRPr lang="en-GB" sz="2500" b="0" dirty="0">
            <a:solidFill>
              <a:schemeClr val="tx1"/>
            </a:solidFill>
          </a:endParaRPr>
        </a:p>
      </dgm:t>
    </dgm:pt>
    <dgm:pt modelId="{E5B89A19-ED16-4D3E-AACC-315CFC1A9D87}" type="parTrans" cxnId="{304C30A7-CC5D-492C-BF26-5BBE5BA962CC}">
      <dgm:prSet/>
      <dgm:spPr/>
      <dgm:t>
        <a:bodyPr/>
        <a:lstStyle/>
        <a:p>
          <a:endParaRPr lang="en-GB" sz="2400"/>
        </a:p>
      </dgm:t>
    </dgm:pt>
    <dgm:pt modelId="{29BB5CD6-4CBE-4F0A-8C0C-8B5B13762551}" type="sibTrans" cxnId="{304C30A7-CC5D-492C-BF26-5BBE5BA962CC}">
      <dgm:prSet/>
      <dgm:spPr/>
      <dgm:t>
        <a:bodyPr/>
        <a:lstStyle/>
        <a:p>
          <a:endParaRPr lang="en-GB" sz="2400"/>
        </a:p>
      </dgm:t>
    </dgm:pt>
    <dgm:pt modelId="{7F3C1E7A-8AEC-42EB-9672-D5FA7C275C36}" type="pres">
      <dgm:prSet presAssocID="{1048596B-D9B3-4164-B107-38E9DB880900}" presName="Name0" presStyleCnt="0">
        <dgm:presLayoutVars>
          <dgm:dir/>
          <dgm:animLvl val="lvl"/>
          <dgm:resizeHandles val="exact"/>
        </dgm:presLayoutVars>
      </dgm:prSet>
      <dgm:spPr/>
    </dgm:pt>
    <dgm:pt modelId="{F8E8B096-298B-4F9B-B4FE-CAC5DC640041}" type="pres">
      <dgm:prSet presAssocID="{4368E5F5-4968-4079-8E35-2076144BFF23}" presName="compositeNode" presStyleCnt="0">
        <dgm:presLayoutVars>
          <dgm:bulletEnabled val="1"/>
        </dgm:presLayoutVars>
      </dgm:prSet>
      <dgm:spPr/>
    </dgm:pt>
    <dgm:pt modelId="{EC9351C8-1807-47EC-9776-914A2F8B616B}" type="pres">
      <dgm:prSet presAssocID="{4368E5F5-4968-4079-8E35-2076144BFF23}" presName="bgRect" presStyleLbl="node1" presStyleIdx="0" presStyleCnt="3" custScaleY="125356"/>
      <dgm:spPr/>
    </dgm:pt>
    <dgm:pt modelId="{C57894F7-8321-45B9-B9F2-AE513DADF346}" type="pres">
      <dgm:prSet presAssocID="{4368E5F5-4968-4079-8E35-2076144BFF23}" presName="parentNode" presStyleLbl="node1" presStyleIdx="0" presStyleCnt="3">
        <dgm:presLayoutVars>
          <dgm:chMax val="0"/>
          <dgm:bulletEnabled val="1"/>
        </dgm:presLayoutVars>
      </dgm:prSet>
      <dgm:spPr/>
    </dgm:pt>
    <dgm:pt modelId="{C1026BA2-6777-4948-BF28-27DB3FCF369A}" type="pres">
      <dgm:prSet presAssocID="{4368E5F5-4968-4079-8E35-2076144BFF23}" presName="childNode" presStyleLbl="node1" presStyleIdx="0" presStyleCnt="3">
        <dgm:presLayoutVars>
          <dgm:bulletEnabled val="1"/>
        </dgm:presLayoutVars>
      </dgm:prSet>
      <dgm:spPr/>
    </dgm:pt>
    <dgm:pt modelId="{B6D747EA-5C60-4DDF-B18A-B3D4D192176A}" type="pres">
      <dgm:prSet presAssocID="{F8F8E3BD-CC88-46C9-95B3-0A7F1D523D92}" presName="hSp" presStyleCnt="0"/>
      <dgm:spPr/>
    </dgm:pt>
    <dgm:pt modelId="{D1B2A3E1-0EF6-485E-9489-C4264F88CEE5}" type="pres">
      <dgm:prSet presAssocID="{F8F8E3BD-CC88-46C9-95B3-0A7F1D523D92}" presName="vProcSp" presStyleCnt="0"/>
      <dgm:spPr/>
    </dgm:pt>
    <dgm:pt modelId="{C25182DD-877C-4887-9B1B-BFE6DF831B70}" type="pres">
      <dgm:prSet presAssocID="{F8F8E3BD-CC88-46C9-95B3-0A7F1D523D92}" presName="vSp1" presStyleCnt="0"/>
      <dgm:spPr/>
    </dgm:pt>
    <dgm:pt modelId="{4D08F959-BE62-4EAE-9717-8AF7B3100B7C}" type="pres">
      <dgm:prSet presAssocID="{F8F8E3BD-CC88-46C9-95B3-0A7F1D523D92}" presName="simulatedConn" presStyleLbl="solidFgAcc1" presStyleIdx="0" presStyleCnt="2"/>
      <dgm:spPr>
        <a:solidFill>
          <a:schemeClr val="accent5">
            <a:lumMod val="50000"/>
          </a:schemeClr>
        </a:solidFill>
      </dgm:spPr>
    </dgm:pt>
    <dgm:pt modelId="{99445695-740D-4060-B926-E5418BB208C2}" type="pres">
      <dgm:prSet presAssocID="{F8F8E3BD-CC88-46C9-95B3-0A7F1D523D92}" presName="vSp2" presStyleCnt="0"/>
      <dgm:spPr/>
    </dgm:pt>
    <dgm:pt modelId="{51D72D34-8C01-4F63-BDEB-4FF1B1721E92}" type="pres">
      <dgm:prSet presAssocID="{F8F8E3BD-CC88-46C9-95B3-0A7F1D523D92}" presName="sibTrans" presStyleCnt="0"/>
      <dgm:spPr/>
    </dgm:pt>
    <dgm:pt modelId="{C2E68ED6-D4D6-41B1-A12C-2EBDEF85D28F}" type="pres">
      <dgm:prSet presAssocID="{B8B79614-17DC-43F0-BD78-32EE90CBD0B1}" presName="compositeNode" presStyleCnt="0">
        <dgm:presLayoutVars>
          <dgm:bulletEnabled val="1"/>
        </dgm:presLayoutVars>
      </dgm:prSet>
      <dgm:spPr/>
    </dgm:pt>
    <dgm:pt modelId="{50FD93C4-E005-4F14-8280-C5DB75DE42CE}" type="pres">
      <dgm:prSet presAssocID="{B8B79614-17DC-43F0-BD78-32EE90CBD0B1}" presName="bgRect" presStyleLbl="node1" presStyleIdx="1" presStyleCnt="3" custScaleY="126424"/>
      <dgm:spPr/>
    </dgm:pt>
    <dgm:pt modelId="{99A7953C-F71B-4B46-A3D1-DB22D7433D94}" type="pres">
      <dgm:prSet presAssocID="{B8B79614-17DC-43F0-BD78-32EE90CBD0B1}" presName="parentNode" presStyleLbl="node1" presStyleIdx="1" presStyleCnt="3">
        <dgm:presLayoutVars>
          <dgm:chMax val="0"/>
          <dgm:bulletEnabled val="1"/>
        </dgm:presLayoutVars>
      </dgm:prSet>
      <dgm:spPr/>
    </dgm:pt>
    <dgm:pt modelId="{4054D039-8BD1-4F91-B079-A10FD913B2A1}" type="pres">
      <dgm:prSet presAssocID="{B8B79614-17DC-43F0-BD78-32EE90CBD0B1}" presName="childNode" presStyleLbl="node1" presStyleIdx="1" presStyleCnt="3">
        <dgm:presLayoutVars>
          <dgm:bulletEnabled val="1"/>
        </dgm:presLayoutVars>
      </dgm:prSet>
      <dgm:spPr/>
    </dgm:pt>
    <dgm:pt modelId="{C474E89B-8E0B-4338-B4FA-7DF92F92E53D}" type="pres">
      <dgm:prSet presAssocID="{EF620D8B-C341-4984-9019-63D869279E06}" presName="hSp" presStyleCnt="0"/>
      <dgm:spPr/>
    </dgm:pt>
    <dgm:pt modelId="{E1A02626-863D-4554-A7E0-423A07A8F1FE}" type="pres">
      <dgm:prSet presAssocID="{EF620D8B-C341-4984-9019-63D869279E06}" presName="vProcSp" presStyleCnt="0"/>
      <dgm:spPr/>
    </dgm:pt>
    <dgm:pt modelId="{655EF1E8-09DA-4F64-AC12-822095774C46}" type="pres">
      <dgm:prSet presAssocID="{EF620D8B-C341-4984-9019-63D869279E06}" presName="vSp1" presStyleCnt="0"/>
      <dgm:spPr/>
    </dgm:pt>
    <dgm:pt modelId="{8B857EF2-C362-4098-97BD-D4E0F52E6B47}" type="pres">
      <dgm:prSet presAssocID="{EF620D8B-C341-4984-9019-63D869279E06}" presName="simulatedConn" presStyleLbl="solidFgAcc1" presStyleIdx="1" presStyleCnt="2"/>
      <dgm:spPr>
        <a:solidFill>
          <a:schemeClr val="accent5">
            <a:lumMod val="50000"/>
          </a:schemeClr>
        </a:solidFill>
      </dgm:spPr>
    </dgm:pt>
    <dgm:pt modelId="{C7C5E976-6607-4AFA-9B38-98CE08F3CEE3}" type="pres">
      <dgm:prSet presAssocID="{EF620D8B-C341-4984-9019-63D869279E06}" presName="vSp2" presStyleCnt="0"/>
      <dgm:spPr/>
    </dgm:pt>
    <dgm:pt modelId="{71290685-B2DB-429F-ABB8-4AB5406260A9}" type="pres">
      <dgm:prSet presAssocID="{EF620D8B-C341-4984-9019-63D869279E06}" presName="sibTrans" presStyleCnt="0"/>
      <dgm:spPr/>
    </dgm:pt>
    <dgm:pt modelId="{0DFD3D03-36A1-4137-995E-118BBC820F98}" type="pres">
      <dgm:prSet presAssocID="{140B0581-9AED-44FC-B178-33A2C8518E4D}" presName="compositeNode" presStyleCnt="0">
        <dgm:presLayoutVars>
          <dgm:bulletEnabled val="1"/>
        </dgm:presLayoutVars>
      </dgm:prSet>
      <dgm:spPr/>
    </dgm:pt>
    <dgm:pt modelId="{6449C09D-441C-4CED-8BA6-028FBB5F84A4}" type="pres">
      <dgm:prSet presAssocID="{140B0581-9AED-44FC-B178-33A2C8518E4D}" presName="bgRect" presStyleLbl="node1" presStyleIdx="2" presStyleCnt="3" custScaleY="125774"/>
      <dgm:spPr/>
    </dgm:pt>
    <dgm:pt modelId="{C96D67B2-56AF-4301-8C7B-5274437381F2}" type="pres">
      <dgm:prSet presAssocID="{140B0581-9AED-44FC-B178-33A2C8518E4D}" presName="parentNode" presStyleLbl="node1" presStyleIdx="2" presStyleCnt="3">
        <dgm:presLayoutVars>
          <dgm:chMax val="0"/>
          <dgm:bulletEnabled val="1"/>
        </dgm:presLayoutVars>
      </dgm:prSet>
      <dgm:spPr/>
    </dgm:pt>
    <dgm:pt modelId="{D93A0EE0-241B-46B8-AAC1-9FB23CD27E92}" type="pres">
      <dgm:prSet presAssocID="{140B0581-9AED-44FC-B178-33A2C8518E4D}" presName="childNode" presStyleLbl="node1" presStyleIdx="2" presStyleCnt="3">
        <dgm:presLayoutVars>
          <dgm:bulletEnabled val="1"/>
        </dgm:presLayoutVars>
      </dgm:prSet>
      <dgm:spPr/>
    </dgm:pt>
  </dgm:ptLst>
  <dgm:cxnLst>
    <dgm:cxn modelId="{AA5EE90B-F862-422F-8A7F-C212B28642C9}" srcId="{1048596B-D9B3-4164-B107-38E9DB880900}" destId="{140B0581-9AED-44FC-B178-33A2C8518E4D}" srcOrd="2" destOrd="0" parTransId="{790184CB-F6D9-4A0D-90B1-FB7653E47017}" sibTransId="{083CBE20-35EA-4A9F-A229-5727E0F056C0}"/>
    <dgm:cxn modelId="{8AA8F30D-8DAC-46D5-A253-066F1462BB14}" type="presOf" srcId="{1ABE2A9B-504D-43D1-A883-C937F3F152DB}" destId="{4054D039-8BD1-4F91-B079-A10FD913B2A1}" srcOrd="0" destOrd="0" presId="urn:microsoft.com/office/officeart/2005/8/layout/hProcess7"/>
    <dgm:cxn modelId="{421CAE23-5374-4099-8677-66398AC868EC}" srcId="{1048596B-D9B3-4164-B107-38E9DB880900}" destId="{B8B79614-17DC-43F0-BD78-32EE90CBD0B1}" srcOrd="1" destOrd="0" parTransId="{4B160B01-0644-46CD-9A11-C6B772052DA2}" sibTransId="{EF620D8B-C341-4984-9019-63D869279E06}"/>
    <dgm:cxn modelId="{FDFE5629-250B-4D2A-AA2E-C03F04FADF0F}" type="presOf" srcId="{4368E5F5-4968-4079-8E35-2076144BFF23}" destId="{C57894F7-8321-45B9-B9F2-AE513DADF346}" srcOrd="1" destOrd="0" presId="urn:microsoft.com/office/officeart/2005/8/layout/hProcess7"/>
    <dgm:cxn modelId="{72256631-777D-4C68-8FD5-6208417B66E0}" type="presOf" srcId="{140B0581-9AED-44FC-B178-33A2C8518E4D}" destId="{6449C09D-441C-4CED-8BA6-028FBB5F84A4}" srcOrd="0" destOrd="0" presId="urn:microsoft.com/office/officeart/2005/8/layout/hProcess7"/>
    <dgm:cxn modelId="{50F2BE39-6CF5-4727-8BBE-C18C1465C8B3}" type="presOf" srcId="{140B0581-9AED-44FC-B178-33A2C8518E4D}" destId="{C96D67B2-56AF-4301-8C7B-5274437381F2}" srcOrd="1" destOrd="0" presId="urn:microsoft.com/office/officeart/2005/8/layout/hProcess7"/>
    <dgm:cxn modelId="{131F4E43-71A1-4049-A0E4-750B6B08D0F8}" srcId="{1048596B-D9B3-4164-B107-38E9DB880900}" destId="{4368E5F5-4968-4079-8E35-2076144BFF23}" srcOrd="0" destOrd="0" parTransId="{B753B09B-6FF3-403F-88C9-83DFF6FC048D}" sibTransId="{F8F8E3BD-CC88-46C9-95B3-0A7F1D523D92}"/>
    <dgm:cxn modelId="{3D86E268-E81C-4509-8694-AFB0267B28B5}" type="presOf" srcId="{1048596B-D9B3-4164-B107-38E9DB880900}" destId="{7F3C1E7A-8AEC-42EB-9672-D5FA7C275C36}" srcOrd="0" destOrd="0" presId="urn:microsoft.com/office/officeart/2005/8/layout/hProcess7"/>
    <dgm:cxn modelId="{E1942657-E987-49D8-8F6A-99C9A6AC58DA}" type="presOf" srcId="{B8B79614-17DC-43F0-BD78-32EE90CBD0B1}" destId="{50FD93C4-E005-4F14-8280-C5DB75DE42CE}" srcOrd="0" destOrd="0" presId="urn:microsoft.com/office/officeart/2005/8/layout/hProcess7"/>
    <dgm:cxn modelId="{27A29578-B6B0-4340-9A17-D97D4FA51C20}" srcId="{B8B79614-17DC-43F0-BD78-32EE90CBD0B1}" destId="{1ABE2A9B-504D-43D1-A883-C937F3F152DB}" srcOrd="0" destOrd="0" parTransId="{2A966613-C05B-4E82-8B6D-D01B9C60D56D}" sibTransId="{D5AB2301-F037-483A-ADB8-446CDACCCC89}"/>
    <dgm:cxn modelId="{E998D286-B69D-4419-AE40-7FFB7C0EA90A}" type="presOf" srcId="{B8B79614-17DC-43F0-BD78-32EE90CBD0B1}" destId="{99A7953C-F71B-4B46-A3D1-DB22D7433D94}" srcOrd="1" destOrd="0" presId="urn:microsoft.com/office/officeart/2005/8/layout/hProcess7"/>
    <dgm:cxn modelId="{79EC3795-9592-4F8E-936F-B7F315786619}" type="presOf" srcId="{4368E5F5-4968-4079-8E35-2076144BFF23}" destId="{EC9351C8-1807-47EC-9776-914A2F8B616B}" srcOrd="0" destOrd="0" presId="urn:microsoft.com/office/officeart/2005/8/layout/hProcess7"/>
    <dgm:cxn modelId="{98A7B497-8A7F-4061-9EDC-3D1A81A6F93D}" type="presOf" srcId="{477C54A6-68E0-453F-94E5-C219ECADA2FC}" destId="{D93A0EE0-241B-46B8-AAC1-9FB23CD27E92}" srcOrd="0" destOrd="0" presId="urn:microsoft.com/office/officeart/2005/8/layout/hProcess7"/>
    <dgm:cxn modelId="{304C30A7-CC5D-492C-BF26-5BBE5BA962CC}" srcId="{140B0581-9AED-44FC-B178-33A2C8518E4D}" destId="{477C54A6-68E0-453F-94E5-C219ECADA2FC}" srcOrd="0" destOrd="0" parTransId="{E5B89A19-ED16-4D3E-AACC-315CFC1A9D87}" sibTransId="{29BB5CD6-4CBE-4F0A-8C0C-8B5B13762551}"/>
    <dgm:cxn modelId="{6E26C8B2-1699-43E0-87AB-88C41A5C14E1}" srcId="{4368E5F5-4968-4079-8E35-2076144BFF23}" destId="{B9E5C5C6-BF5F-4207-9931-DBBC11DB678C}" srcOrd="0" destOrd="0" parTransId="{223A503D-03E2-44B8-847E-DDD2208AC8A4}" sibTransId="{9F4183EB-A4B1-4272-9176-17CE1F962EF0}"/>
    <dgm:cxn modelId="{FC5F90D4-5925-4D21-9993-F6F7F3401C91}" type="presOf" srcId="{B9E5C5C6-BF5F-4207-9931-DBBC11DB678C}" destId="{C1026BA2-6777-4948-BF28-27DB3FCF369A}" srcOrd="0" destOrd="0" presId="urn:microsoft.com/office/officeart/2005/8/layout/hProcess7"/>
    <dgm:cxn modelId="{1F95620F-3C7C-44FA-A9FA-FAF8808AD990}" type="presParOf" srcId="{7F3C1E7A-8AEC-42EB-9672-D5FA7C275C36}" destId="{F8E8B096-298B-4F9B-B4FE-CAC5DC640041}" srcOrd="0" destOrd="0" presId="urn:microsoft.com/office/officeart/2005/8/layout/hProcess7"/>
    <dgm:cxn modelId="{2DFBDA72-2076-4B88-B06F-E145A8220120}" type="presParOf" srcId="{F8E8B096-298B-4F9B-B4FE-CAC5DC640041}" destId="{EC9351C8-1807-47EC-9776-914A2F8B616B}" srcOrd="0" destOrd="0" presId="urn:microsoft.com/office/officeart/2005/8/layout/hProcess7"/>
    <dgm:cxn modelId="{7A0CC886-C2EA-480F-AD47-38C0A882555A}" type="presParOf" srcId="{F8E8B096-298B-4F9B-B4FE-CAC5DC640041}" destId="{C57894F7-8321-45B9-B9F2-AE513DADF346}" srcOrd="1" destOrd="0" presId="urn:microsoft.com/office/officeart/2005/8/layout/hProcess7"/>
    <dgm:cxn modelId="{B1E2019F-B003-4220-8F43-BB86F3CA2E31}" type="presParOf" srcId="{F8E8B096-298B-4F9B-B4FE-CAC5DC640041}" destId="{C1026BA2-6777-4948-BF28-27DB3FCF369A}" srcOrd="2" destOrd="0" presId="urn:microsoft.com/office/officeart/2005/8/layout/hProcess7"/>
    <dgm:cxn modelId="{2DBBD555-507A-463C-BA37-BEE3613847C7}" type="presParOf" srcId="{7F3C1E7A-8AEC-42EB-9672-D5FA7C275C36}" destId="{B6D747EA-5C60-4DDF-B18A-B3D4D192176A}" srcOrd="1" destOrd="0" presId="urn:microsoft.com/office/officeart/2005/8/layout/hProcess7"/>
    <dgm:cxn modelId="{D86F609E-9AB2-4ED2-BDAB-E8D26E58D1B0}" type="presParOf" srcId="{7F3C1E7A-8AEC-42EB-9672-D5FA7C275C36}" destId="{D1B2A3E1-0EF6-485E-9489-C4264F88CEE5}" srcOrd="2" destOrd="0" presId="urn:microsoft.com/office/officeart/2005/8/layout/hProcess7"/>
    <dgm:cxn modelId="{8EEC17BB-2742-4D7E-A4EC-1D0CB0966608}" type="presParOf" srcId="{D1B2A3E1-0EF6-485E-9489-C4264F88CEE5}" destId="{C25182DD-877C-4887-9B1B-BFE6DF831B70}" srcOrd="0" destOrd="0" presId="urn:microsoft.com/office/officeart/2005/8/layout/hProcess7"/>
    <dgm:cxn modelId="{4BFD4418-641E-40E7-9597-3BF70DAB1D0F}" type="presParOf" srcId="{D1B2A3E1-0EF6-485E-9489-C4264F88CEE5}" destId="{4D08F959-BE62-4EAE-9717-8AF7B3100B7C}" srcOrd="1" destOrd="0" presId="urn:microsoft.com/office/officeart/2005/8/layout/hProcess7"/>
    <dgm:cxn modelId="{8288783B-DA82-4A74-A812-4539CBC3AFCD}" type="presParOf" srcId="{D1B2A3E1-0EF6-485E-9489-C4264F88CEE5}" destId="{99445695-740D-4060-B926-E5418BB208C2}" srcOrd="2" destOrd="0" presId="urn:microsoft.com/office/officeart/2005/8/layout/hProcess7"/>
    <dgm:cxn modelId="{4CB4202F-CC76-47E2-8303-92E0BF0A3EF8}" type="presParOf" srcId="{7F3C1E7A-8AEC-42EB-9672-D5FA7C275C36}" destId="{51D72D34-8C01-4F63-BDEB-4FF1B1721E92}" srcOrd="3" destOrd="0" presId="urn:microsoft.com/office/officeart/2005/8/layout/hProcess7"/>
    <dgm:cxn modelId="{D9BAEC7E-6562-471E-A271-C5B4F90A27C2}" type="presParOf" srcId="{7F3C1E7A-8AEC-42EB-9672-D5FA7C275C36}" destId="{C2E68ED6-D4D6-41B1-A12C-2EBDEF85D28F}" srcOrd="4" destOrd="0" presId="urn:microsoft.com/office/officeart/2005/8/layout/hProcess7"/>
    <dgm:cxn modelId="{08E42D24-729A-4924-A756-9BED80F4C8A9}" type="presParOf" srcId="{C2E68ED6-D4D6-41B1-A12C-2EBDEF85D28F}" destId="{50FD93C4-E005-4F14-8280-C5DB75DE42CE}" srcOrd="0" destOrd="0" presId="urn:microsoft.com/office/officeart/2005/8/layout/hProcess7"/>
    <dgm:cxn modelId="{62672DF6-FB42-4C3C-AB76-4AD316751CFE}" type="presParOf" srcId="{C2E68ED6-D4D6-41B1-A12C-2EBDEF85D28F}" destId="{99A7953C-F71B-4B46-A3D1-DB22D7433D94}" srcOrd="1" destOrd="0" presId="urn:microsoft.com/office/officeart/2005/8/layout/hProcess7"/>
    <dgm:cxn modelId="{8D0EC6D5-6B12-4574-A915-B385772A9AA4}" type="presParOf" srcId="{C2E68ED6-D4D6-41B1-A12C-2EBDEF85D28F}" destId="{4054D039-8BD1-4F91-B079-A10FD913B2A1}" srcOrd="2" destOrd="0" presId="urn:microsoft.com/office/officeart/2005/8/layout/hProcess7"/>
    <dgm:cxn modelId="{0C166CD9-777E-4E8F-8DD8-756AD631436F}" type="presParOf" srcId="{7F3C1E7A-8AEC-42EB-9672-D5FA7C275C36}" destId="{C474E89B-8E0B-4338-B4FA-7DF92F92E53D}" srcOrd="5" destOrd="0" presId="urn:microsoft.com/office/officeart/2005/8/layout/hProcess7"/>
    <dgm:cxn modelId="{917B9C1E-DA08-475D-AF36-7898F86E39F6}" type="presParOf" srcId="{7F3C1E7A-8AEC-42EB-9672-D5FA7C275C36}" destId="{E1A02626-863D-4554-A7E0-423A07A8F1FE}" srcOrd="6" destOrd="0" presId="urn:microsoft.com/office/officeart/2005/8/layout/hProcess7"/>
    <dgm:cxn modelId="{B4B4A8C3-0596-4861-A184-784AA867F2CD}" type="presParOf" srcId="{E1A02626-863D-4554-A7E0-423A07A8F1FE}" destId="{655EF1E8-09DA-4F64-AC12-822095774C46}" srcOrd="0" destOrd="0" presId="urn:microsoft.com/office/officeart/2005/8/layout/hProcess7"/>
    <dgm:cxn modelId="{60351D08-B440-4A14-9891-133A90A86891}" type="presParOf" srcId="{E1A02626-863D-4554-A7E0-423A07A8F1FE}" destId="{8B857EF2-C362-4098-97BD-D4E0F52E6B47}" srcOrd="1" destOrd="0" presId="urn:microsoft.com/office/officeart/2005/8/layout/hProcess7"/>
    <dgm:cxn modelId="{ADD2BA4A-09BC-4361-968F-AAFF5DBF5A15}" type="presParOf" srcId="{E1A02626-863D-4554-A7E0-423A07A8F1FE}" destId="{C7C5E976-6607-4AFA-9B38-98CE08F3CEE3}" srcOrd="2" destOrd="0" presId="urn:microsoft.com/office/officeart/2005/8/layout/hProcess7"/>
    <dgm:cxn modelId="{1386E074-A7C3-4C16-8648-9857CFB92161}" type="presParOf" srcId="{7F3C1E7A-8AEC-42EB-9672-D5FA7C275C36}" destId="{71290685-B2DB-429F-ABB8-4AB5406260A9}" srcOrd="7" destOrd="0" presId="urn:microsoft.com/office/officeart/2005/8/layout/hProcess7"/>
    <dgm:cxn modelId="{F6318DA3-E562-443D-A90A-9FD8E5B5BE0D}" type="presParOf" srcId="{7F3C1E7A-8AEC-42EB-9672-D5FA7C275C36}" destId="{0DFD3D03-36A1-4137-995E-118BBC820F98}" srcOrd="8" destOrd="0" presId="urn:microsoft.com/office/officeart/2005/8/layout/hProcess7"/>
    <dgm:cxn modelId="{D848F3A9-B7D1-4C53-A72C-1D99520C7297}" type="presParOf" srcId="{0DFD3D03-36A1-4137-995E-118BBC820F98}" destId="{6449C09D-441C-4CED-8BA6-028FBB5F84A4}" srcOrd="0" destOrd="0" presId="urn:microsoft.com/office/officeart/2005/8/layout/hProcess7"/>
    <dgm:cxn modelId="{5486F668-6511-4A5A-AC56-84FC26FFBA71}" type="presParOf" srcId="{0DFD3D03-36A1-4137-995E-118BBC820F98}" destId="{C96D67B2-56AF-4301-8C7B-5274437381F2}" srcOrd="1" destOrd="0" presId="urn:microsoft.com/office/officeart/2005/8/layout/hProcess7"/>
    <dgm:cxn modelId="{C7CC9F6D-3680-4639-BDC5-3455C2F725DB}" type="presParOf" srcId="{0DFD3D03-36A1-4137-995E-118BBC820F98}" destId="{D93A0EE0-241B-46B8-AAC1-9FB23CD27E92}" srcOrd="2" destOrd="0" presId="urn:microsoft.com/office/officeart/2005/8/layout/hProcess7"/>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351C8-1807-47EC-9776-914A2F8B616B}">
      <dsp:nvSpPr>
        <dsp:cNvPr id="0" name=""/>
        <dsp:cNvSpPr/>
      </dsp:nvSpPr>
      <dsp:spPr>
        <a:xfrm>
          <a:off x="654" y="366418"/>
          <a:ext cx="2817330" cy="4238031"/>
        </a:xfrm>
        <a:prstGeom prst="roundRect">
          <a:avLst>
            <a:gd name="adj" fmla="val 5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28575" cap="flat" cmpd="sng" algn="ctr">
          <a:solidFill>
            <a:srgbClr val="C00000"/>
          </a:solidFill>
          <a:prstDash val="solid"/>
          <a:miter lim="800000"/>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82296" rIns="106680" bIns="0" numCol="1" spcCol="1270" anchor="t" anchorCtr="0">
          <a:noAutofit/>
        </a:bodyPr>
        <a:lstStyle/>
        <a:p>
          <a:pPr marL="0" lvl="0" indent="0" algn="ctr" defTabSz="1066800">
            <a:lnSpc>
              <a:spcPct val="90000"/>
            </a:lnSpc>
            <a:spcBef>
              <a:spcPct val="0"/>
            </a:spcBef>
            <a:spcAft>
              <a:spcPct val="35000"/>
            </a:spcAft>
            <a:buNone/>
          </a:pPr>
          <a:r>
            <a:rPr lang="en-GB" sz="2400" b="1" kern="1200" dirty="0">
              <a:solidFill>
                <a:srgbClr val="C00000"/>
              </a:solidFill>
            </a:rPr>
            <a:t>Client-Server Computing</a:t>
          </a:r>
        </a:p>
      </dsp:txBody>
      <dsp:txXfrm rot="16200000">
        <a:off x="-1455205" y="1822278"/>
        <a:ext cx="3475185" cy="563466"/>
      </dsp:txXfrm>
    </dsp:sp>
    <dsp:sp modelId="{C1026BA2-6777-4948-BF28-27DB3FCF369A}">
      <dsp:nvSpPr>
        <dsp:cNvPr id="0" name=""/>
        <dsp:cNvSpPr/>
      </dsp:nvSpPr>
      <dsp:spPr>
        <a:xfrm>
          <a:off x="564120" y="366418"/>
          <a:ext cx="2098911" cy="423803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725" rIns="0" bIns="0" numCol="1" spcCol="1270" anchor="t" anchorCtr="0">
          <a:noAutofit/>
        </a:bodyPr>
        <a:lstStyle/>
        <a:p>
          <a:pPr marL="0" lvl="0" indent="0" algn="just" defTabSz="1111250">
            <a:lnSpc>
              <a:spcPct val="90000"/>
            </a:lnSpc>
            <a:spcBef>
              <a:spcPct val="0"/>
            </a:spcBef>
            <a:spcAft>
              <a:spcPct val="35000"/>
            </a:spcAft>
            <a:buNone/>
          </a:pPr>
          <a:r>
            <a:rPr lang="en-IN" sz="2500" kern="1200" dirty="0">
              <a:solidFill>
                <a:schemeClr val="tx1"/>
              </a:solidFill>
            </a:rPr>
            <a:t>Centralized storage in which all the software applications, all the data and all the controls are resided on the server side.</a:t>
          </a:r>
          <a:endParaRPr lang="en-GB" sz="2500" kern="1200" dirty="0">
            <a:solidFill>
              <a:schemeClr val="tx1"/>
            </a:solidFill>
          </a:endParaRPr>
        </a:p>
      </dsp:txBody>
      <dsp:txXfrm>
        <a:off x="564120" y="366418"/>
        <a:ext cx="2098911" cy="4238031"/>
      </dsp:txXfrm>
    </dsp:sp>
    <dsp:sp modelId="{50FD93C4-E005-4F14-8280-C5DB75DE42CE}">
      <dsp:nvSpPr>
        <dsp:cNvPr id="0" name=""/>
        <dsp:cNvSpPr/>
      </dsp:nvSpPr>
      <dsp:spPr>
        <a:xfrm>
          <a:off x="2916591" y="366418"/>
          <a:ext cx="2817330" cy="4274138"/>
        </a:xfrm>
        <a:prstGeom prst="roundRect">
          <a:avLst>
            <a:gd name="adj" fmla="val 5000"/>
          </a:avLst>
        </a:prstGeom>
        <a:solidFill>
          <a:srgbClr val="3BA786"/>
        </a:solidFill>
        <a:ln w="381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ctr" defTabSz="1066800">
            <a:lnSpc>
              <a:spcPct val="90000"/>
            </a:lnSpc>
            <a:spcBef>
              <a:spcPct val="0"/>
            </a:spcBef>
            <a:spcAft>
              <a:spcPct val="35000"/>
            </a:spcAft>
            <a:buNone/>
          </a:pPr>
          <a:r>
            <a:rPr lang="en-GB" sz="2400" b="1" kern="1200" dirty="0">
              <a:solidFill>
                <a:srgbClr val="C00000"/>
              </a:solidFill>
            </a:rPr>
            <a:t>Distributed Computing</a:t>
          </a:r>
        </a:p>
      </dsp:txBody>
      <dsp:txXfrm rot="16200000">
        <a:off x="1445928" y="1837082"/>
        <a:ext cx="3504793" cy="563466"/>
      </dsp:txXfrm>
    </dsp:sp>
    <dsp:sp modelId="{4D08F959-BE62-4EAE-9717-8AF7B3100B7C}">
      <dsp:nvSpPr>
        <dsp:cNvPr id="0" name=""/>
        <dsp:cNvSpPr/>
      </dsp:nvSpPr>
      <dsp:spPr>
        <a:xfrm rot="5400000">
          <a:off x="2682275" y="3053157"/>
          <a:ext cx="496806" cy="422599"/>
        </a:xfrm>
        <a:prstGeom prst="flowChartExtract">
          <a:avLst/>
        </a:prstGeom>
        <a:solidFill>
          <a:schemeClr val="accent5">
            <a:lumMod val="5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54D039-8BD1-4F91-B079-A10FD913B2A1}">
      <dsp:nvSpPr>
        <dsp:cNvPr id="0" name=""/>
        <dsp:cNvSpPr/>
      </dsp:nvSpPr>
      <dsp:spPr>
        <a:xfrm>
          <a:off x="3480057" y="366418"/>
          <a:ext cx="2098911" cy="42741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725" rIns="0" bIns="0" numCol="1" spcCol="1270" anchor="t" anchorCtr="0">
          <a:noAutofit/>
        </a:bodyPr>
        <a:lstStyle/>
        <a:p>
          <a:pPr marL="0" lvl="0" indent="0" algn="just" defTabSz="1111250">
            <a:lnSpc>
              <a:spcPct val="90000"/>
            </a:lnSpc>
            <a:spcBef>
              <a:spcPct val="0"/>
            </a:spcBef>
            <a:spcAft>
              <a:spcPct val="35000"/>
            </a:spcAft>
            <a:buNone/>
          </a:pPr>
          <a:r>
            <a:rPr lang="en-IN" sz="2500" kern="1200" dirty="0">
              <a:solidFill>
                <a:schemeClr val="tx1"/>
              </a:solidFill>
            </a:rPr>
            <a:t>All the computers are networked together and share their resources when needed.</a:t>
          </a:r>
          <a:endParaRPr lang="en-GB" sz="2500" kern="1200" dirty="0">
            <a:solidFill>
              <a:schemeClr val="tx1"/>
            </a:solidFill>
          </a:endParaRPr>
        </a:p>
      </dsp:txBody>
      <dsp:txXfrm>
        <a:off x="3480057" y="366418"/>
        <a:ext cx="2098911" cy="4274138"/>
      </dsp:txXfrm>
    </dsp:sp>
    <dsp:sp modelId="{6449C09D-441C-4CED-8BA6-028FBB5F84A4}">
      <dsp:nvSpPr>
        <dsp:cNvPr id="0" name=""/>
        <dsp:cNvSpPr/>
      </dsp:nvSpPr>
      <dsp:spPr>
        <a:xfrm>
          <a:off x="5832528" y="366418"/>
          <a:ext cx="2817330" cy="4252163"/>
        </a:xfrm>
        <a:prstGeom prst="roundRect">
          <a:avLst>
            <a:gd name="adj" fmla="val 5000"/>
          </a:avLst>
        </a:prstGeom>
        <a:solidFill>
          <a:srgbClr val="00B0F0"/>
        </a:solidFill>
        <a:ln w="381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ctr" defTabSz="1066800">
            <a:lnSpc>
              <a:spcPct val="90000"/>
            </a:lnSpc>
            <a:spcBef>
              <a:spcPct val="0"/>
            </a:spcBef>
            <a:spcAft>
              <a:spcPct val="35000"/>
            </a:spcAft>
            <a:buNone/>
          </a:pPr>
          <a:r>
            <a:rPr lang="en-GB" sz="2400" b="1" kern="1200" dirty="0">
              <a:solidFill>
                <a:srgbClr val="C00000"/>
              </a:solidFill>
            </a:rPr>
            <a:t>Cloud Computing</a:t>
          </a:r>
        </a:p>
      </dsp:txBody>
      <dsp:txXfrm rot="16200000">
        <a:off x="4370874" y="1828072"/>
        <a:ext cx="3486773" cy="563466"/>
      </dsp:txXfrm>
    </dsp:sp>
    <dsp:sp modelId="{8B857EF2-C362-4098-97BD-D4E0F52E6B47}">
      <dsp:nvSpPr>
        <dsp:cNvPr id="0" name=""/>
        <dsp:cNvSpPr/>
      </dsp:nvSpPr>
      <dsp:spPr>
        <a:xfrm rot="5400000">
          <a:off x="5598212" y="3053157"/>
          <a:ext cx="496806" cy="422599"/>
        </a:xfrm>
        <a:prstGeom prst="flowChartExtract">
          <a:avLst/>
        </a:prstGeom>
        <a:solidFill>
          <a:schemeClr val="accent5">
            <a:lumMod val="5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3A0EE0-241B-46B8-AAC1-9FB23CD27E92}">
      <dsp:nvSpPr>
        <dsp:cNvPr id="0" name=""/>
        <dsp:cNvSpPr/>
      </dsp:nvSpPr>
      <dsp:spPr>
        <a:xfrm>
          <a:off x="6395994" y="366418"/>
          <a:ext cx="2098911" cy="42521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725" rIns="0" bIns="0" numCol="1" spcCol="1270" anchor="t" anchorCtr="0">
          <a:noAutofit/>
        </a:bodyPr>
        <a:lstStyle/>
        <a:p>
          <a:pPr marL="0" lvl="0" indent="0" algn="just" defTabSz="1111250">
            <a:lnSpc>
              <a:spcPct val="90000"/>
            </a:lnSpc>
            <a:spcBef>
              <a:spcPct val="0"/>
            </a:spcBef>
            <a:spcAft>
              <a:spcPct val="35000"/>
            </a:spcAft>
            <a:buNone/>
          </a:pPr>
          <a:r>
            <a:rPr lang="en-IN" sz="2500" kern="1200" dirty="0">
              <a:solidFill>
                <a:schemeClr val="tx1"/>
              </a:solidFill>
            </a:rPr>
            <a:t>Emergence of </a:t>
          </a:r>
          <a:r>
            <a:rPr lang="en-IN" sz="2500" b="0" kern="1200" dirty="0">
              <a:solidFill>
                <a:schemeClr val="tx1"/>
              </a:solidFill>
            </a:rPr>
            <a:t>the concept of cloud computing</a:t>
          </a:r>
          <a:endParaRPr lang="en-GB" sz="2500" b="0" kern="1200" dirty="0">
            <a:solidFill>
              <a:schemeClr val="tx1"/>
            </a:solidFill>
          </a:endParaRPr>
        </a:p>
      </dsp:txBody>
      <dsp:txXfrm>
        <a:off x="6395994" y="366418"/>
        <a:ext cx="2098911" cy="425216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0.21082</cdr:x>
      <cdr:y>0</cdr:y>
    </cdr:from>
    <cdr:to>
      <cdr:x>0.21082</cdr:x>
      <cdr:y>0.74104</cdr:y>
    </cdr:to>
    <cdr:cxnSp macro="">
      <cdr:nvCxnSpPr>
        <cdr:cNvPr id="9" name="Straight Connector 8">
          <a:extLst xmlns:a="http://schemas.openxmlformats.org/drawingml/2006/main">
            <a:ext uri="{FF2B5EF4-FFF2-40B4-BE49-F238E27FC236}">
              <a16:creationId xmlns:a16="http://schemas.microsoft.com/office/drawing/2014/main" id="{13FAB599-EAB0-48A0-8040-0725CBBAB17A}"/>
            </a:ext>
          </a:extLst>
        </cdr:cNvPr>
        <cdr:cNvCxnSpPr/>
      </cdr:nvCxnSpPr>
      <cdr:spPr>
        <a:xfrm xmlns:a="http://schemas.openxmlformats.org/drawingml/2006/main">
          <a:off x="1662642" y="0"/>
          <a:ext cx="0" cy="370800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0.15005</cdr:x>
      <cdr:y>0.49125</cdr:y>
    </cdr:from>
    <cdr:to>
      <cdr:x>0.26116</cdr:x>
      <cdr:y>0.69328</cdr:y>
    </cdr:to>
    <cdr:sp macro="" textlink="">
      <cdr:nvSpPr>
        <cdr:cNvPr id="6" name="TextBox 5"/>
        <cdr:cNvSpPr txBox="1"/>
      </cdr:nvSpPr>
      <cdr:spPr>
        <a:xfrm xmlns:a="http://schemas.openxmlformats.org/drawingml/2006/main">
          <a:off x="1183405" y="2458095"/>
          <a:ext cx="876291" cy="10109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0.20934</cdr:x>
      <cdr:y>0.74048</cdr:y>
    </cdr:from>
    <cdr:to>
      <cdr:x>0.92195</cdr:x>
      <cdr:y>0.74048</cdr:y>
    </cdr:to>
    <cdr:cxnSp macro="">
      <cdr:nvCxnSpPr>
        <cdr:cNvPr id="3" name="Straight Connector 2">
          <a:extLst xmlns:a="http://schemas.openxmlformats.org/drawingml/2006/main">
            <a:ext uri="{FF2B5EF4-FFF2-40B4-BE49-F238E27FC236}">
              <a16:creationId xmlns:a16="http://schemas.microsoft.com/office/drawing/2014/main" id="{B7463BA2-B23C-448B-8822-8A9E5CBE212A}"/>
            </a:ext>
          </a:extLst>
        </cdr:cNvPr>
        <cdr:cNvCxnSpPr/>
      </cdr:nvCxnSpPr>
      <cdr:spPr>
        <a:xfrm xmlns:a="http://schemas.openxmlformats.org/drawingml/2006/main">
          <a:off x="1651000" y="3705225"/>
          <a:ext cx="5620166" cy="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0.22222</cdr:x>
      <cdr:y>0.67345</cdr:y>
    </cdr:from>
    <cdr:to>
      <cdr:x>0.30556</cdr:x>
      <cdr:y>0.82497</cdr:y>
    </cdr:to>
    <cdr:sp macro="" textlink="">
      <cdr:nvSpPr>
        <cdr:cNvPr id="2" name="Rectangle 1"/>
        <cdr:cNvSpPr/>
      </cdr:nvSpPr>
      <cdr:spPr>
        <a:xfrm xmlns:a="http://schemas.openxmlformats.org/drawingml/2006/main">
          <a:off x="1828800" y="3048000"/>
          <a:ext cx="685800" cy="6858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0.5</cdr:x>
      <cdr:y>0.35356</cdr:y>
    </cdr:from>
    <cdr:to>
      <cdr:x>0.58333</cdr:x>
      <cdr:y>0.82497</cdr:y>
    </cdr:to>
    <cdr:sp macro="" textlink="">
      <cdr:nvSpPr>
        <cdr:cNvPr id="3" name="Rectangle 2"/>
        <cdr:cNvSpPr/>
      </cdr:nvSpPr>
      <cdr:spPr>
        <a:xfrm xmlns:a="http://schemas.openxmlformats.org/drawingml/2006/main">
          <a:off x="4114800" y="1600200"/>
          <a:ext cx="685800" cy="21336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0.40741</cdr:x>
      <cdr:y>0.45458</cdr:y>
    </cdr:from>
    <cdr:to>
      <cdr:x>0.49074</cdr:x>
      <cdr:y>0.82497</cdr:y>
    </cdr:to>
    <cdr:sp macro="" textlink="">
      <cdr:nvSpPr>
        <cdr:cNvPr id="4" name="Rectangle 3"/>
        <cdr:cNvSpPr/>
      </cdr:nvSpPr>
      <cdr:spPr>
        <a:xfrm xmlns:a="http://schemas.openxmlformats.org/drawingml/2006/main">
          <a:off x="3352800" y="2057400"/>
          <a:ext cx="685800" cy="16764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0.31481</cdr:x>
      <cdr:y>0.57243</cdr:y>
    </cdr:from>
    <cdr:to>
      <cdr:x>0.39815</cdr:x>
      <cdr:y>0.82497</cdr:y>
    </cdr:to>
    <cdr:sp macro="" textlink="">
      <cdr:nvSpPr>
        <cdr:cNvPr id="5" name="Rectangle 4"/>
        <cdr:cNvSpPr/>
      </cdr:nvSpPr>
      <cdr:spPr>
        <a:xfrm xmlns:a="http://schemas.openxmlformats.org/drawingml/2006/main">
          <a:off x="2590800" y="2590800"/>
          <a:ext cx="685800" cy="11430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0.22222</cdr:x>
      <cdr:y>0.06734</cdr:y>
    </cdr:from>
    <cdr:to>
      <cdr:x>0.22222</cdr:x>
      <cdr:y>0.82497</cdr:y>
    </cdr:to>
    <cdr:cxnSp macro="">
      <cdr:nvCxnSpPr>
        <cdr:cNvPr id="9" name="Straight Connector 8">
          <a:extLst xmlns:a="http://schemas.openxmlformats.org/drawingml/2006/main">
            <a:ext uri="{FF2B5EF4-FFF2-40B4-BE49-F238E27FC236}">
              <a16:creationId xmlns:a16="http://schemas.microsoft.com/office/drawing/2014/main" id="{CDEACE26-84B5-4841-94FF-89AD37A1A54E}"/>
            </a:ext>
          </a:extLst>
        </cdr:cNvPr>
        <cdr:cNvCxnSpPr/>
      </cdr:nvCxnSpPr>
      <cdr:spPr>
        <a:xfrm xmlns:a="http://schemas.openxmlformats.org/drawingml/2006/main">
          <a:off x="1828800" y="304800"/>
          <a:ext cx="0" cy="342900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0.22222</cdr:x>
      <cdr:y>0.82497</cdr:y>
    </cdr:from>
    <cdr:to>
      <cdr:x>0.76852</cdr:x>
      <cdr:y>0.82497</cdr:y>
    </cdr:to>
    <cdr:cxnSp macro="">
      <cdr:nvCxnSpPr>
        <cdr:cNvPr id="11" name="Straight Connector 10">
          <a:extLst xmlns:a="http://schemas.openxmlformats.org/drawingml/2006/main">
            <a:ext uri="{FF2B5EF4-FFF2-40B4-BE49-F238E27FC236}">
              <a16:creationId xmlns:a16="http://schemas.microsoft.com/office/drawing/2014/main" id="{4D04DD5C-9B1E-4A58-B76C-156CD92DD470}"/>
            </a:ext>
          </a:extLst>
        </cdr:cNvPr>
        <cdr:cNvCxnSpPr/>
      </cdr:nvCxnSpPr>
      <cdr:spPr>
        <a:xfrm xmlns:a="http://schemas.openxmlformats.org/drawingml/2006/main" flipH="1">
          <a:off x="1828800" y="3733800"/>
          <a:ext cx="4495800" cy="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0.31481</cdr:x>
      <cdr:y>0.57243</cdr:y>
    </cdr:from>
    <cdr:to>
      <cdr:x>0.39815</cdr:x>
      <cdr:y>0.66658</cdr:y>
    </cdr:to>
    <cdr:sp macro="" textlink="">
      <cdr:nvSpPr>
        <cdr:cNvPr id="16" name="Right Triangle 15"/>
        <cdr:cNvSpPr/>
      </cdr:nvSpPr>
      <cdr:spPr>
        <a:xfrm xmlns:a="http://schemas.openxmlformats.org/drawingml/2006/main" rot="5400000">
          <a:off x="2720634" y="2460966"/>
          <a:ext cx="426132" cy="685800"/>
        </a:xfrm>
        <a:prstGeom xmlns:a="http://schemas.openxmlformats.org/drawingml/2006/main" prst="rtTriangle">
          <a:avLst/>
        </a:prstGeom>
        <a:solidFill xmlns:a="http://schemas.openxmlformats.org/drawingml/2006/main">
          <a:schemeClr val="accent2"/>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0.40741</cdr:x>
      <cdr:y>0.45329</cdr:y>
    </cdr:from>
    <cdr:to>
      <cdr:x>0.49074</cdr:x>
      <cdr:y>0.55559</cdr:y>
    </cdr:to>
    <cdr:sp macro="" textlink="">
      <cdr:nvSpPr>
        <cdr:cNvPr id="17" name="Right Triangle 16"/>
        <cdr:cNvSpPr/>
      </cdr:nvSpPr>
      <cdr:spPr>
        <a:xfrm xmlns:a="http://schemas.openxmlformats.org/drawingml/2006/main" rot="5400000">
          <a:off x="3464193" y="1940195"/>
          <a:ext cx="463034" cy="685779"/>
        </a:xfrm>
        <a:prstGeom xmlns:a="http://schemas.openxmlformats.org/drawingml/2006/main" prst="rtTriangle">
          <a:avLst/>
        </a:prstGeom>
        <a:solidFill xmlns:a="http://schemas.openxmlformats.org/drawingml/2006/main">
          <a:schemeClr val="accent2"/>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0.5</cdr:x>
      <cdr:y>0.35356</cdr:y>
    </cdr:from>
    <cdr:to>
      <cdr:x>0.58333</cdr:x>
      <cdr:y>0.44771</cdr:y>
    </cdr:to>
    <cdr:sp macro="" textlink="">
      <cdr:nvSpPr>
        <cdr:cNvPr id="18" name="Right Triangle 17"/>
        <cdr:cNvSpPr/>
      </cdr:nvSpPr>
      <cdr:spPr>
        <a:xfrm xmlns:a="http://schemas.openxmlformats.org/drawingml/2006/main" rot="5400000">
          <a:off x="4244634" y="1470366"/>
          <a:ext cx="426132" cy="685800"/>
        </a:xfrm>
        <a:prstGeom xmlns:a="http://schemas.openxmlformats.org/drawingml/2006/main" prst="rtTriangle">
          <a:avLst/>
        </a:prstGeom>
        <a:solidFill xmlns:a="http://schemas.openxmlformats.org/drawingml/2006/main">
          <a:schemeClr val="accent2"/>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0.22222</cdr:x>
      <cdr:y>0.67345</cdr:y>
    </cdr:from>
    <cdr:to>
      <cdr:x>0.30556</cdr:x>
      <cdr:y>0.77447</cdr:y>
    </cdr:to>
    <cdr:sp macro="" textlink="">
      <cdr:nvSpPr>
        <cdr:cNvPr id="19" name="Right Triangle 18"/>
        <cdr:cNvSpPr/>
      </cdr:nvSpPr>
      <cdr:spPr>
        <a:xfrm xmlns:a="http://schemas.openxmlformats.org/drawingml/2006/main" rot="5400000">
          <a:off x="1943100" y="2933700"/>
          <a:ext cx="457200" cy="685800"/>
        </a:xfrm>
        <a:prstGeom xmlns:a="http://schemas.openxmlformats.org/drawingml/2006/main" prst="rtTriangle">
          <a:avLst/>
        </a:prstGeom>
        <a:solidFill xmlns:a="http://schemas.openxmlformats.org/drawingml/2006/main">
          <a:schemeClr val="accent2"/>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0.22222</cdr:x>
      <cdr:y>0.67345</cdr:y>
    </cdr:from>
    <cdr:to>
      <cdr:x>0.30556</cdr:x>
      <cdr:y>0.82497</cdr:y>
    </cdr:to>
    <cdr:sp macro="" textlink="">
      <cdr:nvSpPr>
        <cdr:cNvPr id="2" name="Rectangle 1"/>
        <cdr:cNvSpPr/>
      </cdr:nvSpPr>
      <cdr:spPr>
        <a:xfrm xmlns:a="http://schemas.openxmlformats.org/drawingml/2006/main">
          <a:off x="1828800" y="3048000"/>
          <a:ext cx="685800" cy="6858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0.5</cdr:x>
      <cdr:y>0.35356</cdr:y>
    </cdr:from>
    <cdr:to>
      <cdr:x>0.58333</cdr:x>
      <cdr:y>0.82497</cdr:y>
    </cdr:to>
    <cdr:sp macro="" textlink="">
      <cdr:nvSpPr>
        <cdr:cNvPr id="3" name="Rectangle 2"/>
        <cdr:cNvSpPr/>
      </cdr:nvSpPr>
      <cdr:spPr>
        <a:xfrm xmlns:a="http://schemas.openxmlformats.org/drawingml/2006/main">
          <a:off x="4114800" y="1600200"/>
          <a:ext cx="685800" cy="21336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0.40741</cdr:x>
      <cdr:y>0.45458</cdr:y>
    </cdr:from>
    <cdr:to>
      <cdr:x>0.49074</cdr:x>
      <cdr:y>0.82497</cdr:y>
    </cdr:to>
    <cdr:sp macro="" textlink="">
      <cdr:nvSpPr>
        <cdr:cNvPr id="4" name="Rectangle 3"/>
        <cdr:cNvSpPr/>
      </cdr:nvSpPr>
      <cdr:spPr>
        <a:xfrm xmlns:a="http://schemas.openxmlformats.org/drawingml/2006/main">
          <a:off x="3352800" y="2057400"/>
          <a:ext cx="685800" cy="16764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0.31481</cdr:x>
      <cdr:y>0.57243</cdr:y>
    </cdr:from>
    <cdr:to>
      <cdr:x>0.39815</cdr:x>
      <cdr:y>0.82497</cdr:y>
    </cdr:to>
    <cdr:sp macro="" textlink="">
      <cdr:nvSpPr>
        <cdr:cNvPr id="5" name="Rectangle 4"/>
        <cdr:cNvSpPr/>
      </cdr:nvSpPr>
      <cdr:spPr>
        <a:xfrm xmlns:a="http://schemas.openxmlformats.org/drawingml/2006/main">
          <a:off x="2590800" y="2590800"/>
          <a:ext cx="685800" cy="11430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dr:relSizeAnchor xmlns:cdr="http://schemas.openxmlformats.org/drawingml/2006/chartDrawing">
    <cdr:from>
      <cdr:x>0.22222</cdr:x>
      <cdr:y>0.06734</cdr:y>
    </cdr:from>
    <cdr:to>
      <cdr:x>0.22222</cdr:x>
      <cdr:y>0.82497</cdr:y>
    </cdr:to>
    <cdr:cxnSp macro="">
      <cdr:nvCxnSpPr>
        <cdr:cNvPr id="9" name="Straight Connector 8">
          <a:extLst xmlns:a="http://schemas.openxmlformats.org/drawingml/2006/main">
            <a:ext uri="{FF2B5EF4-FFF2-40B4-BE49-F238E27FC236}">
              <a16:creationId xmlns:a16="http://schemas.microsoft.com/office/drawing/2014/main" id="{E9FA1573-5483-4DF9-B6C4-73184AC59837}"/>
            </a:ext>
          </a:extLst>
        </cdr:cNvPr>
        <cdr:cNvCxnSpPr/>
      </cdr:nvCxnSpPr>
      <cdr:spPr>
        <a:xfrm xmlns:a="http://schemas.openxmlformats.org/drawingml/2006/main">
          <a:off x="1828800" y="304800"/>
          <a:ext cx="0" cy="342900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0.22222</cdr:x>
      <cdr:y>0.82497</cdr:y>
    </cdr:from>
    <cdr:to>
      <cdr:x>0.76852</cdr:x>
      <cdr:y>0.82497</cdr:y>
    </cdr:to>
    <cdr:cxnSp macro="">
      <cdr:nvCxnSpPr>
        <cdr:cNvPr id="11" name="Straight Connector 10">
          <a:extLst xmlns:a="http://schemas.openxmlformats.org/drawingml/2006/main">
            <a:ext uri="{FF2B5EF4-FFF2-40B4-BE49-F238E27FC236}">
              <a16:creationId xmlns:a16="http://schemas.microsoft.com/office/drawing/2014/main" id="{AE44FCEB-A490-4052-8D7D-EDEFBFE8CA17}"/>
            </a:ext>
          </a:extLst>
        </cdr:cNvPr>
        <cdr:cNvCxnSpPr/>
      </cdr:nvCxnSpPr>
      <cdr:spPr>
        <a:xfrm xmlns:a="http://schemas.openxmlformats.org/drawingml/2006/main" flipH="1">
          <a:off x="1828800" y="3733800"/>
          <a:ext cx="4495800" cy="0"/>
        </a:xfrm>
        <a:prstGeom xmlns:a="http://schemas.openxmlformats.org/drawingml/2006/main" prst="line">
          <a:avLst/>
        </a:prstGeom>
        <a:ln xmlns:a="http://schemas.openxmlformats.org/drawingml/2006/main" w="381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0.72222</cdr:x>
      <cdr:y>0.57243</cdr:y>
    </cdr:from>
    <cdr:to>
      <cdr:x>0.83333</cdr:x>
      <cdr:y>0.77447</cdr:y>
    </cdr:to>
    <cdr:sp macro="" textlink="">
      <cdr:nvSpPr>
        <cdr:cNvPr id="6" name="TextBox 5"/>
        <cdr:cNvSpPr txBox="1"/>
      </cdr:nvSpPr>
      <cdr:spPr>
        <a:xfrm xmlns:a="http://schemas.openxmlformats.org/drawingml/2006/main">
          <a:off x="5943600" y="2590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C33EAC-57B8-431D-95E9-C90B04D0A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D1628D-69F0-4B63-A19C-A0FC446EBB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EB377A-8226-4F90-9398-64E2554DACD2}" type="datetimeFigureOut">
              <a:rPr lang="en-US" smtClean="0"/>
              <a:t>6/22/2021</a:t>
            </a:fld>
            <a:endParaRPr lang="en-US"/>
          </a:p>
        </p:txBody>
      </p:sp>
      <p:sp>
        <p:nvSpPr>
          <p:cNvPr id="4" name="Footer Placeholder 3">
            <a:extLst>
              <a:ext uri="{FF2B5EF4-FFF2-40B4-BE49-F238E27FC236}">
                <a16:creationId xmlns:a16="http://schemas.microsoft.com/office/drawing/2014/main" id="{58DBE7A7-68DC-4292-ACC3-797A6549A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007311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3DE28-7922-42F3-BC5D-00874A7FED29}" type="datetimeFigureOut">
              <a:rPr lang="en-GB" smtClean="0"/>
              <a:t>22/06/2021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F631E-97BB-415D-8386-15CD0B57ED75}" type="slidenum">
              <a:rPr lang="en-GB" smtClean="0"/>
              <a:t>‹#›</a:t>
            </a:fld>
            <a:endParaRPr lang="en-GB"/>
          </a:p>
        </p:txBody>
      </p:sp>
    </p:spTree>
    <p:extLst>
      <p:ext uri="{BB962C8B-B14F-4D97-AF65-F5344CB8AC3E}">
        <p14:creationId xmlns:p14="http://schemas.microsoft.com/office/powerpoint/2010/main" val="3697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46084" name="Slide Number Placeholder 3"/>
          <p:cNvSpPr>
            <a:spLocks noGrp="1"/>
          </p:cNvSpPr>
          <p:nvPr>
            <p:ph type="sldNum" sz="quarter" idx="5"/>
          </p:nvPr>
        </p:nvSpPr>
        <p:spPr>
          <a:noFill/>
        </p:spPr>
        <p:txBody>
          <a:bodyPr/>
          <a:lstStyle/>
          <a:p>
            <a:fld id="{5EE9C916-59CD-4612-8900-1BFE12CEF878}" type="slidenum">
              <a:rPr lang="en-US" smtClean="0"/>
              <a:pPr/>
              <a:t>9</a:t>
            </a:fld>
            <a:endParaRPr lang="en-US"/>
          </a:p>
        </p:txBody>
      </p:sp>
    </p:spTree>
    <p:extLst>
      <p:ext uri="{BB962C8B-B14F-4D97-AF65-F5344CB8AC3E}">
        <p14:creationId xmlns:p14="http://schemas.microsoft.com/office/powerpoint/2010/main" val="1050510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Title Slide">
    <p:spTree>
      <p:nvGrpSpPr>
        <p:cNvPr id="1" name=""/>
        <p:cNvGrpSpPr/>
        <p:nvPr/>
      </p:nvGrpSpPr>
      <p:grpSpPr>
        <a:xfrm>
          <a:off x="0" y="0"/>
          <a:ext cx="0" cy="0"/>
          <a:chOff x="0" y="0"/>
          <a:chExt cx="0" cy="0"/>
        </a:xfrm>
      </p:grpSpPr>
      <p:pic>
        <p:nvPicPr>
          <p:cNvPr descr="A picture containing sky, light, electronic&#10;&#10;Description automatically generated" id="12" name="Picture 11">
            <a:extLst>
              <a:ext uri="{FF2B5EF4-FFF2-40B4-BE49-F238E27FC236}">
                <a16:creationId xmlns:a16="http://schemas.microsoft.com/office/drawing/2014/main" id="{12EC47E8-B0B5-4C35-877A-C039559BC6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8"/>
          <a:stretch/>
        </p:blipFill>
        <p:spPr>
          <a:xfrm>
            <a:off x="-24208" y="-12769"/>
            <a:ext cx="9192416" cy="6883539"/>
          </a:xfrm>
          <a:prstGeom prst="rect">
            <a:avLst/>
          </a:prstGeom>
        </p:spPr>
      </p:pic>
      <p:sp>
        <p:nvSpPr>
          <p:cNvPr id="8" name="Rectangle 7">
            <a:extLst>
              <a:ext uri="{FF2B5EF4-FFF2-40B4-BE49-F238E27FC236}">
                <a16:creationId xmlns:a16="http://schemas.microsoft.com/office/drawing/2014/main" id="{C925F5D0-0EF2-4964-B69C-D312A8140A58}"/>
              </a:ext>
            </a:extLst>
          </p:cNvPr>
          <p:cNvSpPr/>
          <p:nvPr userDrawn="1"/>
        </p:nvSpPr>
        <p:spPr>
          <a:xfrm>
            <a:off x="0" y="0"/>
            <a:ext cx="9144000" cy="6868918"/>
          </a:xfrm>
          <a:prstGeom prst="rect">
            <a:avLst/>
          </a:prstGeom>
          <a:solidFill>
            <a:schemeClr val="bg1">
              <a:lumMod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fmla="*/ 5086350 w 7429500" name="connsiteX0"/>
              <a:gd fmla="*/ 0 h 6858000" name="connsiteY0"/>
              <a:gd fmla="*/ 7429500 w 7429500" name="connsiteX1"/>
              <a:gd fmla="*/ 0 h 6858000" name="connsiteY1"/>
              <a:gd fmla="*/ 7429500 w 7429500" name="connsiteX2"/>
              <a:gd fmla="*/ 6858000 h 6858000" name="connsiteY2"/>
              <a:gd fmla="*/ 5086350 w 7429500" name="connsiteX3"/>
              <a:gd fmla="*/ 6858000 h 6858000" name="connsiteY3"/>
              <a:gd fmla="*/ 0 w 7429500" name="connsiteX4"/>
              <a:gd fmla="*/ 6858000 h 685800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6858000" w="74295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27448" y="-239605"/>
            <a:ext cx="891957" cy="6445252"/>
          </a:xfrm>
          <a:prstGeom prst="round2SameRect">
            <a:avLst>
              <a:gd fmla="val 8391" name="adj1"/>
              <a:gd fmla="val 0" name="adj2"/>
            </a:avLst>
          </a:prstGeom>
          <a:gradFill>
            <a:gsLst>
              <a:gs pos="0">
                <a:schemeClr val="accent1">
                  <a:lumMod val="5000"/>
                  <a:lumOff val="95000"/>
                  <a:alpha val="70000"/>
                </a:schemeClr>
              </a:gs>
              <a:gs pos="85000">
                <a:srgbClr val="CDD9EF">
                  <a:alpha val="70000"/>
                </a:srgbClr>
              </a:gs>
              <a:gs pos="100000">
                <a:schemeClr val="accent1">
                  <a:lumMod val="30000"/>
                  <a:lumOff val="70000"/>
                  <a:alpha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dir="t" rig="contrasting">
              <a:rot lat="0" lon="0" rev="7800000"/>
            </a:lightRig>
          </a:scene3d>
          <a:sp3d>
            <a:bevelT h="139700" w="139700"/>
          </a:sp3d>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fmla="*/ 0 w 377716" name="connsiteX0"/>
              <a:gd fmla="*/ 482420 h 661591" name="connsiteY0"/>
              <a:gd fmla="*/ 0 w 377716" name="connsiteX1"/>
              <a:gd fmla="*/ 0 h 661591" name="connsiteY1"/>
              <a:gd fmla="*/ 377716 w 377716" name="connsiteX2"/>
              <a:gd fmla="*/ 661591 h 661591" name="connsiteY2"/>
            </a:gdLst>
            <a:ahLst/>
            <a:cxnLst>
              <a:cxn ang="0">
                <a:pos x="connsiteX0" y="connsiteY0"/>
              </a:cxn>
              <a:cxn ang="0">
                <a:pos x="connsiteX1" y="connsiteY1"/>
              </a:cxn>
              <a:cxn ang="0">
                <a:pos x="connsiteX2" y="connsiteY2"/>
              </a:cxn>
            </a:cxnLst>
            <a:rect b="b" l="l" r="r" t="t"/>
            <a:pathLst>
              <a:path h="661591" w="377716">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50800" y="2629078"/>
            <a:ext cx="6637557" cy="707886"/>
          </a:xfrm>
          <a:prstGeom prst="rect">
            <a:avLst/>
          </a:prstGeom>
          <a:noFill/>
        </p:spPr>
        <p:txBody>
          <a:bodyPr anchor="ctr" bIns="91440" rtlCol="0" tIns="0" wrap="square">
            <a:spAutoFit/>
          </a:bodyPr>
          <a:lstStyle/>
          <a:p>
            <a:r>
              <a:rPr dirty="0" lang="en-US" sz="4000">
                <a:solidFill>
                  <a:srgbClr val="1E426B"/>
                </a:solidFill>
                <a:latin charset="0" panose="020B0502040204020203" pitchFamily="34" typeface="Bahnschrift SemiBold"/>
              </a:rPr>
              <a:t>ECAP470: </a:t>
            </a:r>
            <a:r>
              <a:rPr baseline="0" cap="small" dirty="0" lang="en-US" sz="4000">
                <a:solidFill>
                  <a:srgbClr val="1E426B"/>
                </a:solidFill>
                <a:latin charset="0" panose="020B0502040204020203" pitchFamily="34" typeface="Bahnschrift SemiBold"/>
              </a:rPr>
              <a:t>Cloud Computing</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fmla="*/ 394187 w 4584969" name="connsiteX0"/>
              <a:gd fmla="*/ 0 h 830997" name="connsiteY0"/>
              <a:gd fmla="*/ 4446467 w 4584969" name="connsiteX1"/>
              <a:gd fmla="*/ 0 h 830997" name="connsiteY1"/>
              <a:gd fmla="*/ 4584969 w 4584969" name="connsiteX2"/>
              <a:gd fmla="*/ 138502 h 830997" name="connsiteY2"/>
              <a:gd fmla="*/ 4584969 w 4584969" name="connsiteX3"/>
              <a:gd fmla="*/ 692495 h 830997" name="connsiteY3"/>
              <a:gd fmla="*/ 4446467 w 4584969" name="connsiteX4"/>
              <a:gd fmla="*/ 830997 h 830997" name="connsiteY4"/>
              <a:gd fmla="*/ 0 w 4584969" name="connsiteX5"/>
              <a:gd fmla="*/ 830997 h 830997"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830997" w="4584969">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endParaRPr lang="en-US" sz="4400">
              <a:latin charset="0" panose="020B0502040204020203" pitchFamily="34" typeface="Bahnschrift SemiBold"/>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rtlCol="0" wrap="square">
            <a:spAutoFit/>
          </a:bodyPr>
          <a:lstStyle/>
          <a:p>
            <a:pPr algn="r"/>
            <a:r>
              <a:rPr dirty="0" lang="en-US" sz="2800">
                <a:solidFill>
                  <a:srgbClr val="1E426B"/>
                </a:solidFill>
                <a:latin charset="0" panose="020B0502040204020203" pitchFamily="34" typeface="Bahnschrift SemiBold"/>
              </a:rPr>
              <a:t>Dr. </a:t>
            </a:r>
            <a:r>
              <a:rPr dirty="0" err="1" lang="en-US" sz="2800">
                <a:solidFill>
                  <a:srgbClr val="1E426B"/>
                </a:solidFill>
                <a:latin charset="0" panose="020B0502040204020203" pitchFamily="34" typeface="Bahnschrift SemiBold"/>
              </a:rPr>
              <a:t>Tarandeep</a:t>
            </a:r>
            <a:r>
              <a:rPr dirty="0" lang="en-US" sz="2800">
                <a:solidFill>
                  <a:srgbClr val="1E426B"/>
                </a:solidFill>
                <a:latin charset="0" panose="020B0502040204020203" pitchFamily="34" typeface="Bahnschrift SemiBold"/>
              </a:rPr>
              <a:t> Kaur</a:t>
            </a:r>
          </a:p>
          <a:p>
            <a:pPr algn="r"/>
            <a:r>
              <a:rPr dirty="0" lang="en-US" sz="2000">
                <a:solidFill>
                  <a:srgbClr val="1E426B"/>
                </a:solidFill>
                <a:latin charset="0" panose="020B0502040204020203" pitchFamily="34" typeface="Bahnschrift SemiBold"/>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bg>
      <p:bgPr>
        <a:blipFill dpi="0" rotWithShape="1">
          <a:blip r:embed="rId2" cstate="print">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B271DD-569D-4824-BCE8-9A8F84980FB0}"/>
              </a:ext>
            </a:extLst>
          </p:cNvPr>
          <p:cNvSpPr/>
          <p:nvPr userDrawn="1"/>
        </p:nvSpPr>
        <p:spPr>
          <a:xfrm>
            <a:off x="0" y="-1"/>
            <a:ext cx="9144000" cy="1064871"/>
          </a:xfrm>
          <a:prstGeom prst="rect">
            <a:avLst/>
          </a:prstGeom>
          <a:solidFill>
            <a:srgbClr val="215D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9833" y="0"/>
            <a:ext cx="8654247" cy="106487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69834" y="1361440"/>
            <a:ext cx="8654246" cy="4994911"/>
          </a:xfrm>
        </p:spPr>
        <p:txBody>
          <a:bodyPr/>
          <a:lstStyle>
            <a:lvl1pPr>
              <a:buClr>
                <a:srgbClr val="0070C0"/>
              </a:buClr>
              <a:defRPr/>
            </a:lvl1pPr>
            <a:lvl2pPr>
              <a:buClr>
                <a:srgbClr val="0070C0"/>
              </a:buClr>
              <a:defRPr/>
            </a:lvl2pPr>
            <a:lvl3pPr>
              <a:buClr>
                <a:srgbClr val="0070C0"/>
              </a:buClr>
              <a:defRPr/>
            </a:lvl3pPr>
            <a:lvl4pPr>
              <a:buClr>
                <a:srgbClr val="0070C0"/>
              </a:buClr>
              <a:defRPr/>
            </a:lvl4pPr>
            <a:lvl5pPr>
              <a:buClr>
                <a:srgbClr val="0070C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F08F71-6993-4278-9FEC-9DDE6AC48524}"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D014-A928-4C77-8587-40F29E6AE248}" type="slidenum">
              <a:rPr lang="en-US" smtClean="0"/>
              <a:pPr/>
              <a:t>‹#›</a:t>
            </a:fld>
            <a:endParaRPr lang="en-US"/>
          </a:p>
        </p:txBody>
      </p:sp>
      <p:sp>
        <p:nvSpPr>
          <p:cNvPr id="8" name="Oval 7">
            <a:extLst>
              <a:ext uri="{FF2B5EF4-FFF2-40B4-BE49-F238E27FC236}">
                <a16:creationId xmlns:a16="http://schemas.microsoft.com/office/drawing/2014/main" id="{6B8FC9AB-5EFE-442E-8DC9-73C4CB3DE956}"/>
              </a:ext>
            </a:extLst>
          </p:cNvPr>
          <p:cNvSpPr/>
          <p:nvPr userDrawn="1"/>
        </p:nvSpPr>
        <p:spPr>
          <a:xfrm>
            <a:off x="8858250" y="6544221"/>
            <a:ext cx="228600" cy="228600"/>
          </a:xfrm>
          <a:prstGeom prst="ellipse">
            <a:avLst/>
          </a:prstGeom>
          <a:solidFill>
            <a:srgbClr val="215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BBCB97-F83E-47EF-842C-75225581C6B3}"/>
              </a:ext>
            </a:extLst>
          </p:cNvPr>
          <p:cNvSpPr/>
          <p:nvPr userDrawn="1"/>
        </p:nvSpPr>
        <p:spPr>
          <a:xfrm>
            <a:off x="0" y="1136955"/>
            <a:ext cx="9144000" cy="91440"/>
          </a:xfrm>
          <a:prstGeom prst="rect">
            <a:avLst/>
          </a:prstGeom>
          <a:solidFill>
            <a:srgbClr val="215D4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26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58989"/>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2208716"/>
            <a:ext cx="7886700" cy="4308198"/>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258989"/>
              </a:gs>
              <a:gs pos="100000">
                <a:srgbClr val="25898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1">
                <a:lumMod val="5000"/>
                <a:lumOff val="95000"/>
              </a:schemeClr>
            </a:gs>
            <a:gs pos="100000">
              <a:srgbClr val="25898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6/22/2021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360497" y="3075057"/>
            <a:ext cx="4423006" cy="707886"/>
          </a:xfrm>
          <a:prstGeom prst="rect">
            <a:avLst/>
          </a:prstGeom>
          <a:noFill/>
        </p:spPr>
        <p:txBody>
          <a:bodyPr wrap="none" rtlCol="0">
            <a:spAutoFit/>
          </a:bodyPr>
          <a:lstStyle/>
          <a:p>
            <a:r>
              <a:rPr lang="en-US" sz="40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arget="../media/image34.jpeg" Type="http://schemas.openxmlformats.org/officeDocument/2006/relationships/image"/><Relationship Id="rId1" Target="../slideLayouts/slideLayout3.xml" Type="http://schemas.openxmlformats.org/officeDocument/2006/relationships/slideLayout"/></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arget="../media/hdphoto2.wdp" Type="http://schemas.microsoft.com/office/2007/relationships/hdphoto"/><Relationship Id="rId2" Target="../media/image36.jpeg" Type="http://schemas.openxmlformats.org/officeDocument/2006/relationships/image"/><Relationship Id="rId1" Target="../slideLayouts/slideLayout3.xml" Type="http://schemas.openxmlformats.org/officeDocument/2006/relationships/slideLayout"/></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g"/><Relationship Id="rId18" Type="http://schemas.openxmlformats.org/officeDocument/2006/relationships/image" Target="../media/image20.jpg"/><Relationship Id="rId3" Type="http://schemas.openxmlformats.org/officeDocument/2006/relationships/image" Target="../media/image5.jpg"/><Relationship Id="rId21" Type="http://schemas.openxmlformats.org/officeDocument/2006/relationships/image" Target="../media/image23.jpg"/><Relationship Id="rId7" Type="http://schemas.openxmlformats.org/officeDocument/2006/relationships/image" Target="../media/image9.jpg"/><Relationship Id="rId12" Type="http://schemas.openxmlformats.org/officeDocument/2006/relationships/image" Target="../media/image14.jpg"/><Relationship Id="rId17" Type="http://schemas.openxmlformats.org/officeDocument/2006/relationships/image" Target="../media/image19.png"/><Relationship Id="rId2" Type="http://schemas.openxmlformats.org/officeDocument/2006/relationships/image" Target="../media/image4.jpg"/><Relationship Id="rId16" Type="http://schemas.openxmlformats.org/officeDocument/2006/relationships/image" Target="../media/image18.jpg"/><Relationship Id="rId20" Type="http://schemas.openxmlformats.org/officeDocument/2006/relationships/image" Target="../media/image22.jpg"/><Relationship Id="rId1" Type="http://schemas.openxmlformats.org/officeDocument/2006/relationships/slideLayout" Target="../slideLayouts/slideLayout3.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5" Type="http://schemas.openxmlformats.org/officeDocument/2006/relationships/image" Target="../media/image17.jpg"/><Relationship Id="rId23" Type="http://schemas.openxmlformats.org/officeDocument/2006/relationships/image" Target="../media/image25.jpg"/><Relationship Id="rId10" Type="http://schemas.openxmlformats.org/officeDocument/2006/relationships/image" Target="../media/image12.jpg"/><Relationship Id="rId19" Type="http://schemas.openxmlformats.org/officeDocument/2006/relationships/image" Target="../media/image21.jpg"/><Relationship Id="rId4" Type="http://schemas.openxmlformats.org/officeDocument/2006/relationships/image" Target="../media/image6.jpg"/><Relationship Id="rId9" Type="http://schemas.openxmlformats.org/officeDocument/2006/relationships/image" Target="../media/image11.jpg"/><Relationship Id="rId14" Type="http://schemas.openxmlformats.org/officeDocument/2006/relationships/image" Target="../media/image16.jpg"/><Relationship Id="rId22" Type="http://schemas.openxmlformats.org/officeDocument/2006/relationships/image" Target="../media/image2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1122B-0A64-43C8-9255-8F63F73B09D2}"/>
              </a:ext>
            </a:extLst>
          </p:cNvPr>
          <p:cNvSpPr>
            <a:spLocks noGrp="1"/>
          </p:cNvSpPr>
          <p:nvPr>
            <p:ph idx="1"/>
          </p:nvPr>
        </p:nvSpPr>
        <p:spPr>
          <a:xfrm>
            <a:off x="246743" y="1524000"/>
            <a:ext cx="8679543" cy="5109029"/>
          </a:xfrm>
        </p:spPr>
        <p:txBody>
          <a:bodyPr>
            <a:normAutofit lnSpcReduction="10000"/>
          </a:bodyPr>
          <a:lstStyle/>
          <a:p>
            <a:pPr algn="just">
              <a:lnSpc>
                <a:spcPct val="150000"/>
              </a:lnSpc>
              <a:spcBef>
                <a:spcPts val="0"/>
              </a:spcBef>
              <a:buClr>
                <a:srgbClr val="258989"/>
              </a:buClr>
            </a:pPr>
            <a:r>
              <a:rPr lang="en-IN" spc="-5" dirty="0">
                <a:latin typeface="Bahnschrift SemiLight" panose="020B0502040204020203" pitchFamily="34" charset="0"/>
                <a:cs typeface="Times New Roman"/>
              </a:rPr>
              <a:t>Refers </a:t>
            </a:r>
            <a:r>
              <a:rPr lang="en-IN" dirty="0">
                <a:latin typeface="Bahnschrift SemiLight" panose="020B0502040204020203" pitchFamily="34" charset="0"/>
                <a:cs typeface="Times New Roman"/>
              </a:rPr>
              <a:t>to </a:t>
            </a:r>
            <a:r>
              <a:rPr lang="en-IN" spc="-5" dirty="0">
                <a:solidFill>
                  <a:srgbClr val="C00000"/>
                </a:solidFill>
                <a:latin typeface="Bahnschrift SemiLight" panose="020B0502040204020203" pitchFamily="34" charset="0"/>
                <a:cs typeface="Times New Roman"/>
              </a:rPr>
              <a:t>manipulating,  configuring, and accessing </a:t>
            </a:r>
            <a:r>
              <a:rPr lang="en-IN" dirty="0">
                <a:solidFill>
                  <a:srgbClr val="C00000"/>
                </a:solidFill>
                <a:latin typeface="Bahnschrift SemiLight" panose="020B0502040204020203" pitchFamily="34" charset="0"/>
                <a:cs typeface="Times New Roman"/>
              </a:rPr>
              <a:t>the applications</a:t>
            </a:r>
            <a:r>
              <a:rPr lang="en-IN" spc="5" dirty="0">
                <a:solidFill>
                  <a:srgbClr val="C00000"/>
                </a:solidFill>
                <a:latin typeface="Bahnschrift SemiLight" panose="020B0502040204020203" pitchFamily="34" charset="0"/>
                <a:cs typeface="Times New Roman"/>
              </a:rPr>
              <a:t> </a:t>
            </a:r>
            <a:r>
              <a:rPr lang="en-IN" dirty="0">
                <a:solidFill>
                  <a:srgbClr val="C00000"/>
                </a:solidFill>
                <a:latin typeface="Bahnschrift SemiLight" panose="020B0502040204020203" pitchFamily="34" charset="0"/>
                <a:cs typeface="Times New Roman"/>
              </a:rPr>
              <a:t>online.</a:t>
            </a:r>
          </a:p>
          <a:p>
            <a:pPr algn="just">
              <a:lnSpc>
                <a:spcPct val="150000"/>
              </a:lnSpc>
              <a:spcBef>
                <a:spcPts val="0"/>
              </a:spcBef>
              <a:buClr>
                <a:srgbClr val="258989"/>
              </a:buClr>
            </a:pPr>
            <a:r>
              <a:rPr lang="en-IN" dirty="0">
                <a:latin typeface="Bahnschrift SemiLight" panose="020B0502040204020203" pitchFamily="34" charset="0"/>
                <a:cs typeface="Times New Roman"/>
              </a:rPr>
              <a:t>O</a:t>
            </a:r>
            <a:r>
              <a:rPr lang="en-IN" spc="-5" dirty="0">
                <a:latin typeface="Bahnschrift SemiLight" panose="020B0502040204020203" pitchFamily="34" charset="0"/>
                <a:cs typeface="Times New Roman"/>
              </a:rPr>
              <a:t>ffers </a:t>
            </a:r>
            <a:r>
              <a:rPr lang="en-IN" dirty="0">
                <a:solidFill>
                  <a:srgbClr val="C00000"/>
                </a:solidFill>
                <a:latin typeface="Bahnschrift SemiLight" panose="020B0502040204020203" pitchFamily="34" charset="0"/>
                <a:cs typeface="Times New Roman"/>
              </a:rPr>
              <a:t>online data storage, infrastructure and</a:t>
            </a:r>
            <a:r>
              <a:rPr lang="en-IN" spc="-80" dirty="0">
                <a:solidFill>
                  <a:srgbClr val="C00000"/>
                </a:solidFill>
                <a:latin typeface="Bahnschrift SemiLight" panose="020B0502040204020203" pitchFamily="34" charset="0"/>
                <a:cs typeface="Times New Roman"/>
              </a:rPr>
              <a:t> </a:t>
            </a:r>
            <a:r>
              <a:rPr lang="en-IN" dirty="0">
                <a:solidFill>
                  <a:srgbClr val="C00000"/>
                </a:solidFill>
                <a:latin typeface="Bahnschrift SemiLight" panose="020B0502040204020203" pitchFamily="34" charset="0"/>
                <a:cs typeface="Times New Roman"/>
              </a:rPr>
              <a:t>application.</a:t>
            </a:r>
          </a:p>
          <a:p>
            <a:pPr algn="just">
              <a:lnSpc>
                <a:spcPct val="150000"/>
              </a:lnSpc>
              <a:spcBef>
                <a:spcPts val="0"/>
              </a:spcBef>
              <a:buClr>
                <a:srgbClr val="258989"/>
              </a:buClr>
            </a:pPr>
            <a:r>
              <a:rPr lang="en-IN" spc="-5" dirty="0">
                <a:solidFill>
                  <a:srgbClr val="C00000"/>
                </a:solidFill>
                <a:latin typeface="Bahnschrift SemiLight" panose="020B0502040204020203" pitchFamily="34" charset="0"/>
                <a:cs typeface="Times New Roman"/>
              </a:rPr>
              <a:t>Combination </a:t>
            </a:r>
            <a:r>
              <a:rPr lang="en-IN" dirty="0">
                <a:solidFill>
                  <a:srgbClr val="C00000"/>
                </a:solidFill>
                <a:latin typeface="Bahnschrift SemiLight" panose="020B0502040204020203" pitchFamily="34" charset="0"/>
                <a:cs typeface="Times New Roman"/>
              </a:rPr>
              <a:t>of </a:t>
            </a:r>
            <a:r>
              <a:rPr lang="en-IN" spc="-5" dirty="0">
                <a:solidFill>
                  <a:srgbClr val="C00000"/>
                </a:solidFill>
                <a:latin typeface="Bahnschrift SemiLight" panose="020B0502040204020203" pitchFamily="34" charset="0"/>
                <a:cs typeface="Times New Roman"/>
              </a:rPr>
              <a:t>software </a:t>
            </a:r>
            <a:r>
              <a:rPr lang="en-IN" dirty="0">
                <a:solidFill>
                  <a:srgbClr val="C00000"/>
                </a:solidFill>
                <a:latin typeface="Bahnschrift SemiLight" panose="020B0502040204020203" pitchFamily="34" charset="0"/>
                <a:cs typeface="Times New Roman"/>
              </a:rPr>
              <a:t>and  </a:t>
            </a:r>
            <a:r>
              <a:rPr lang="en-IN" spc="-5" dirty="0">
                <a:solidFill>
                  <a:srgbClr val="C00000"/>
                </a:solidFill>
                <a:latin typeface="Bahnschrift SemiLight" panose="020B0502040204020203" pitchFamily="34" charset="0"/>
                <a:cs typeface="Times New Roman"/>
              </a:rPr>
              <a:t>hardware-</a:t>
            </a:r>
            <a:r>
              <a:rPr lang="en-IN" spc="-5" dirty="0">
                <a:latin typeface="Bahnschrift SemiLight" panose="020B0502040204020203" pitchFamily="34" charset="0"/>
                <a:cs typeface="Times New Roman"/>
              </a:rPr>
              <a:t>based computing </a:t>
            </a:r>
            <a:r>
              <a:rPr lang="en-IN" dirty="0">
                <a:latin typeface="Bahnschrift SemiLight" panose="020B0502040204020203" pitchFamily="34" charset="0"/>
                <a:cs typeface="Times New Roman"/>
              </a:rPr>
              <a:t>resources delivered </a:t>
            </a:r>
            <a:r>
              <a:rPr lang="en-IN" spc="-5" dirty="0">
                <a:latin typeface="Bahnschrift SemiLight" panose="020B0502040204020203" pitchFamily="34" charset="0"/>
                <a:cs typeface="Times New Roman"/>
              </a:rPr>
              <a:t>as </a:t>
            </a:r>
            <a:r>
              <a:rPr lang="en-IN" dirty="0">
                <a:latin typeface="Bahnschrift SemiLight" panose="020B0502040204020203" pitchFamily="34" charset="0"/>
                <a:cs typeface="Times New Roman"/>
              </a:rPr>
              <a:t>a  </a:t>
            </a:r>
            <a:r>
              <a:rPr lang="en-IN" spc="-5" dirty="0">
                <a:latin typeface="Bahnschrift SemiLight" panose="020B0502040204020203" pitchFamily="34" charset="0"/>
                <a:cs typeface="Times New Roman"/>
              </a:rPr>
              <a:t>network service.</a:t>
            </a:r>
          </a:p>
          <a:p>
            <a:pPr algn="just">
              <a:lnSpc>
                <a:spcPct val="150000"/>
              </a:lnSpc>
              <a:spcBef>
                <a:spcPts val="0"/>
              </a:spcBef>
              <a:buClr>
                <a:srgbClr val="258989"/>
              </a:buClr>
            </a:pPr>
            <a:r>
              <a:rPr lang="en-IN" spc="-5" dirty="0">
                <a:latin typeface="Bahnschrift SemiLight" panose="020B0502040204020203" pitchFamily="34" charset="0"/>
                <a:cs typeface="Times New Roman"/>
              </a:rPr>
              <a:t>Example:-</a:t>
            </a:r>
            <a:endParaRPr lang="en-IN" dirty="0">
              <a:latin typeface="Bahnschrift SemiLight" panose="020B0502040204020203" pitchFamily="34" charset="0"/>
              <a:cs typeface="Times New Roman"/>
            </a:endParaRPr>
          </a:p>
          <a:p>
            <a:pPr marL="0" indent="0" algn="just">
              <a:lnSpc>
                <a:spcPct val="150000"/>
              </a:lnSpc>
              <a:spcBef>
                <a:spcPts val="0"/>
              </a:spcBef>
              <a:buClr>
                <a:srgbClr val="215D4B"/>
              </a:buClr>
              <a:buNone/>
            </a:pPr>
            <a:endParaRPr lang="en-US" dirty="0">
              <a:latin typeface="Bahnschrift SemiLight" panose="020B0502040204020203" pitchFamily="34" charset="0"/>
            </a:endParaRPr>
          </a:p>
          <a:p>
            <a:pPr marL="731520" lvl="1" indent="-457200" algn="just">
              <a:lnSpc>
                <a:spcPct val="150000"/>
              </a:lnSpc>
              <a:spcBef>
                <a:spcPts val="0"/>
              </a:spcBef>
              <a:buClr>
                <a:srgbClr val="215D4B"/>
              </a:buClr>
            </a:pPr>
            <a:endParaRPr lang="en-US" sz="2800" dirty="0">
              <a:latin typeface="Bahnschrift SemiLight" panose="020B0502040204020203" pitchFamily="34" charset="0"/>
            </a:endParaRPr>
          </a:p>
          <a:p>
            <a:endParaRPr lang="en-GB" dirty="0">
              <a:latin typeface="Bahnschrift SemiLight" panose="020B0502040204020203" pitchFamily="34" charset="0"/>
            </a:endParaRPr>
          </a:p>
        </p:txBody>
      </p:sp>
      <p:sp>
        <p:nvSpPr>
          <p:cNvPr id="2" name="Title 1">
            <a:extLst>
              <a:ext uri="{FF2B5EF4-FFF2-40B4-BE49-F238E27FC236}">
                <a16:creationId xmlns:a16="http://schemas.microsoft.com/office/drawing/2014/main" id="{0DEF167E-E024-41C9-9916-39A4AA804D61}"/>
              </a:ext>
            </a:extLst>
          </p:cNvPr>
          <p:cNvSpPr>
            <a:spLocks noGrp="1"/>
          </p:cNvSpPr>
          <p:nvPr>
            <p:ph type="title"/>
          </p:nvPr>
        </p:nvSpPr>
        <p:spPr>
          <a:xfrm>
            <a:off x="159657" y="0"/>
            <a:ext cx="8065406" cy="1325563"/>
          </a:xfrm>
        </p:spPr>
        <p:txBody>
          <a:bodyPr>
            <a:normAutofit/>
          </a:bodyPr>
          <a:lstStyle/>
          <a:p>
            <a:r>
              <a:rPr lang="en-GB" sz="3200" dirty="0"/>
              <a:t>What is Cloud Computing?</a:t>
            </a:r>
          </a:p>
        </p:txBody>
      </p:sp>
    </p:spTree>
    <p:extLst>
      <p:ext uri="{BB962C8B-B14F-4D97-AF65-F5344CB8AC3E}">
        <p14:creationId xmlns:p14="http://schemas.microsoft.com/office/powerpoint/2010/main" val="123915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439459"/>
            <a:ext cx="8694057" cy="5004884"/>
          </a:xfrm>
        </p:spPr>
        <p:txBody>
          <a:bodyPr>
            <a:noAutofit/>
          </a:bodyPr>
          <a:lstStyle/>
          <a:p>
            <a:pPr algn="just">
              <a:lnSpc>
                <a:spcPct val="150000"/>
              </a:lnSpc>
              <a:spcBef>
                <a:spcPts val="0"/>
              </a:spcBef>
              <a:buClr>
                <a:srgbClr val="258989"/>
              </a:buClr>
            </a:pPr>
            <a:r>
              <a:rPr lang="en-US" dirty="0"/>
              <a:t>If some other company hosts your application, that is, they handle the cost of servers, manage the software update.</a:t>
            </a:r>
          </a:p>
          <a:p>
            <a:pPr algn="just">
              <a:lnSpc>
                <a:spcPct val="150000"/>
              </a:lnSpc>
              <a:spcBef>
                <a:spcPts val="0"/>
              </a:spcBef>
              <a:buClr>
                <a:srgbClr val="258989"/>
              </a:buClr>
            </a:pPr>
            <a:r>
              <a:rPr lang="en-US" dirty="0">
                <a:solidFill>
                  <a:srgbClr val="C00000"/>
                </a:solidFill>
              </a:rPr>
              <a:t>Charge the customer as per their utilization</a:t>
            </a:r>
            <a:r>
              <a:rPr lang="en-US" dirty="0"/>
              <a:t>, that is, as per the usage you will pay them.</a:t>
            </a:r>
          </a:p>
          <a:p>
            <a:pPr algn="just">
              <a:lnSpc>
                <a:spcPct val="150000"/>
              </a:lnSpc>
              <a:spcBef>
                <a:spcPts val="0"/>
              </a:spcBef>
              <a:buClr>
                <a:srgbClr val="258989"/>
              </a:buClr>
            </a:pPr>
            <a:r>
              <a:rPr lang="en-US" dirty="0"/>
              <a:t>Reduce the cost of using this software.</a:t>
            </a:r>
          </a:p>
          <a:p>
            <a:pPr algn="just">
              <a:lnSpc>
                <a:spcPct val="150000"/>
              </a:lnSpc>
              <a:spcBef>
                <a:spcPts val="0"/>
              </a:spcBef>
              <a:buClr>
                <a:srgbClr val="258989"/>
              </a:buClr>
            </a:pPr>
            <a:r>
              <a:rPr lang="en-US" dirty="0"/>
              <a:t>Reduce the cost of installation of heavy servers.</a:t>
            </a:r>
          </a:p>
          <a:p>
            <a:pPr algn="just">
              <a:lnSpc>
                <a:spcPct val="150000"/>
              </a:lnSpc>
              <a:spcBef>
                <a:spcPts val="0"/>
              </a:spcBef>
              <a:buClr>
                <a:srgbClr val="258989"/>
              </a:buClr>
            </a:pPr>
            <a:r>
              <a:rPr lang="en-US" dirty="0"/>
              <a:t>Reduce the cost of electricity bills.</a:t>
            </a:r>
          </a:p>
          <a:p>
            <a:pPr algn="just">
              <a:lnSpc>
                <a:spcPct val="150000"/>
              </a:lnSpc>
              <a:spcBef>
                <a:spcPts val="0"/>
              </a:spcBef>
              <a:buClr>
                <a:srgbClr val="258989"/>
              </a:buClr>
            </a:pPr>
            <a:endParaRPr lang="en-US" dirty="0"/>
          </a:p>
          <a:p>
            <a:pPr marL="662940" lvl="1" indent="-342900" algn="just">
              <a:lnSpc>
                <a:spcPct val="150000"/>
              </a:lnSpc>
              <a:spcBef>
                <a:spcPts val="0"/>
              </a:spcBef>
              <a:buClr>
                <a:srgbClr val="258989"/>
              </a:buClr>
            </a:pPr>
            <a:endParaRPr lang="en-US" sz="2800" dirty="0"/>
          </a:p>
          <a:p>
            <a:pPr algn="just">
              <a:lnSpc>
                <a:spcPct val="150000"/>
              </a:lnSpc>
              <a:spcBef>
                <a:spcPts val="0"/>
              </a:spcBef>
              <a:buClr>
                <a:srgbClr val="258989"/>
              </a:buClr>
            </a:pPr>
            <a:endParaRPr lang="en-IN" dirty="0"/>
          </a:p>
        </p:txBody>
      </p:sp>
      <p:sp>
        <p:nvSpPr>
          <p:cNvPr id="2" name="Title 1">
            <a:extLst>
              <a:ext uri="{FF2B5EF4-FFF2-40B4-BE49-F238E27FC236}">
                <a16:creationId xmlns:a16="http://schemas.microsoft.com/office/drawing/2014/main" id="{5BEC11FA-2D5F-4566-96A1-E91535000D42}"/>
              </a:ext>
            </a:extLst>
          </p:cNvPr>
          <p:cNvSpPr>
            <a:spLocks noGrp="1"/>
          </p:cNvSpPr>
          <p:nvPr>
            <p:ph type="title"/>
          </p:nvPr>
        </p:nvSpPr>
        <p:spPr>
          <a:xfrm>
            <a:off x="261257" y="0"/>
            <a:ext cx="7963806" cy="1325563"/>
          </a:xfrm>
        </p:spPr>
        <p:txBody>
          <a:bodyPr>
            <a:normAutofit/>
          </a:bodyPr>
          <a:lstStyle/>
          <a:p>
            <a:pPr algn="just"/>
            <a:r>
              <a:rPr lang="en-GB" sz="3200" dirty="0"/>
              <a:t>Cloud Scenario</a:t>
            </a:r>
          </a:p>
        </p:txBody>
      </p:sp>
    </p:spTree>
    <p:extLst>
      <p:ext uri="{BB962C8B-B14F-4D97-AF65-F5344CB8AC3E}">
        <p14:creationId xmlns:p14="http://schemas.microsoft.com/office/powerpoint/2010/main" val="304650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11FA-2D5F-4566-96A1-E91535000D42}"/>
              </a:ext>
            </a:extLst>
          </p:cNvPr>
          <p:cNvSpPr>
            <a:spLocks noGrp="1"/>
          </p:cNvSpPr>
          <p:nvPr>
            <p:ph type="title"/>
          </p:nvPr>
        </p:nvSpPr>
        <p:spPr>
          <a:xfrm>
            <a:off x="232229" y="0"/>
            <a:ext cx="7992834" cy="1325563"/>
          </a:xfrm>
        </p:spPr>
        <p:txBody>
          <a:bodyPr>
            <a:normAutofit/>
          </a:bodyPr>
          <a:lstStyle/>
          <a:p>
            <a:r>
              <a:rPr lang="en-GB" sz="3200" dirty="0"/>
              <a:t>Cloud Scenario</a:t>
            </a:r>
          </a:p>
        </p:txBody>
      </p:sp>
      <p:grpSp>
        <p:nvGrpSpPr>
          <p:cNvPr id="8" name="Group 7"/>
          <p:cNvGrpSpPr/>
          <p:nvPr/>
        </p:nvGrpSpPr>
        <p:grpSpPr>
          <a:xfrm>
            <a:off x="192505" y="1323474"/>
            <a:ext cx="8855241" cy="4728410"/>
            <a:chOff x="325821" y="3886200"/>
            <a:chExt cx="8318938" cy="2675929"/>
          </a:xfrm>
        </p:grpSpPr>
        <p:pic>
          <p:nvPicPr>
            <p:cNvPr id="1027" name="Picture 3" descr="C:\Users\Dr. Manmohan Sharma\AppData\Local\Microsoft\Windows\Temporary Internet Files\Content.IE5\K0I5MVAM\468px-Client-server-model.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3886200"/>
              <a:ext cx="5102116" cy="26759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5821" y="4614772"/>
              <a:ext cx="1502979" cy="1200329"/>
            </a:xfrm>
            <a:prstGeom prst="rect">
              <a:avLst/>
            </a:prstGeom>
            <a:noFill/>
          </p:spPr>
          <p:txBody>
            <a:bodyPr wrap="square" rtlCol="0">
              <a:spAutoFit/>
            </a:bodyPr>
            <a:lstStyle/>
            <a:p>
              <a:pPr algn="just"/>
              <a:r>
                <a:rPr lang="en-US" dirty="0"/>
                <a:t>The client don’t need to pay for hardware and maintenance</a:t>
              </a:r>
              <a:endParaRPr lang="en-IN" dirty="0"/>
            </a:p>
          </p:txBody>
        </p:sp>
        <p:sp>
          <p:nvSpPr>
            <p:cNvPr id="9" name="TextBox 8"/>
            <p:cNvSpPr txBox="1"/>
            <p:nvPr/>
          </p:nvSpPr>
          <p:spPr>
            <a:xfrm>
              <a:off x="6587360" y="4762499"/>
              <a:ext cx="2057399" cy="923330"/>
            </a:xfrm>
            <a:prstGeom prst="rect">
              <a:avLst/>
            </a:prstGeom>
            <a:noFill/>
          </p:spPr>
          <p:txBody>
            <a:bodyPr wrap="square" rtlCol="0">
              <a:spAutoFit/>
            </a:bodyPr>
            <a:lstStyle/>
            <a:p>
              <a:pPr algn="just"/>
              <a:r>
                <a:rPr lang="en-US" dirty="0"/>
                <a:t>The service providers pays for hardware and maintenance</a:t>
              </a:r>
              <a:endParaRPr lang="en-IN" dirty="0"/>
            </a:p>
          </p:txBody>
        </p:sp>
      </p:grpSp>
    </p:spTree>
    <p:extLst>
      <p:ext uri="{BB962C8B-B14F-4D97-AF65-F5344CB8AC3E}">
        <p14:creationId xmlns:p14="http://schemas.microsoft.com/office/powerpoint/2010/main" val="34005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43" y="1524000"/>
            <a:ext cx="8592457" cy="5109029"/>
          </a:xfrm>
        </p:spPr>
        <p:txBody>
          <a:bodyPr>
            <a:noAutofit/>
          </a:bodyPr>
          <a:lstStyle/>
          <a:p>
            <a:pPr marL="177800" indent="-177800" algn="just">
              <a:lnSpc>
                <a:spcPct val="150000"/>
              </a:lnSpc>
              <a:spcBef>
                <a:spcPts val="0"/>
              </a:spcBef>
              <a:buClr>
                <a:srgbClr val="258989"/>
              </a:buClr>
            </a:pPr>
            <a:r>
              <a:rPr lang="en-IN" dirty="0"/>
              <a:t>With the growth of the Internet, there was no need to limit group collaboration to a </a:t>
            </a:r>
            <a:r>
              <a:rPr lang="en-US" dirty="0"/>
              <a:t>single enterprise’s network environment.</a:t>
            </a:r>
            <a:endParaRPr lang="en-GB" dirty="0"/>
          </a:p>
          <a:p>
            <a:pPr marL="177800" indent="-177800" algn="just">
              <a:lnSpc>
                <a:spcPct val="150000"/>
              </a:lnSpc>
              <a:spcBef>
                <a:spcPts val="0"/>
              </a:spcBef>
              <a:buClr>
                <a:srgbClr val="258989"/>
              </a:buClr>
            </a:pPr>
            <a:r>
              <a:rPr lang="en-IN" dirty="0">
                <a:solidFill>
                  <a:srgbClr val="C00000"/>
                </a:solidFill>
              </a:rPr>
              <a:t>Users from multiple locations within a corporation, </a:t>
            </a:r>
            <a:r>
              <a:rPr lang="en-US" dirty="0">
                <a:solidFill>
                  <a:srgbClr val="C00000"/>
                </a:solidFill>
              </a:rPr>
              <a:t>and from multiple organizations, </a:t>
            </a:r>
            <a:r>
              <a:rPr lang="en-IN" dirty="0"/>
              <a:t>desired to collaborate on projects that crossed company and geographic boundaries. </a:t>
            </a:r>
          </a:p>
        </p:txBody>
      </p:sp>
      <p:sp>
        <p:nvSpPr>
          <p:cNvPr id="2" name="Title 1"/>
          <p:cNvSpPr>
            <a:spLocks noGrp="1"/>
          </p:cNvSpPr>
          <p:nvPr>
            <p:ph type="title"/>
          </p:nvPr>
        </p:nvSpPr>
        <p:spPr>
          <a:xfrm>
            <a:off x="188686" y="0"/>
            <a:ext cx="8036377" cy="1325563"/>
          </a:xfrm>
        </p:spPr>
        <p:txBody>
          <a:bodyPr>
            <a:normAutofit/>
          </a:bodyPr>
          <a:lstStyle/>
          <a:p>
            <a:pPr algn="just"/>
            <a:r>
              <a:rPr lang="en-IN" sz="3200" b="1" dirty="0"/>
              <a:t>Cloud Computing Collaboration</a:t>
            </a:r>
            <a:endParaRPr lang="en-US" sz="3200" dirty="0"/>
          </a:p>
        </p:txBody>
      </p:sp>
    </p:spTree>
    <p:extLst>
      <p:ext uri="{BB962C8B-B14F-4D97-AF65-F5344CB8AC3E}">
        <p14:creationId xmlns:p14="http://schemas.microsoft.com/office/powerpoint/2010/main" val="421975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43" y="1483002"/>
            <a:ext cx="8679543" cy="5004884"/>
          </a:xfrm>
        </p:spPr>
        <p:txBody>
          <a:bodyPr>
            <a:noAutofit/>
          </a:bodyPr>
          <a:lstStyle/>
          <a:p>
            <a:pPr marL="177800" indent="-177800" algn="just">
              <a:lnSpc>
                <a:spcPct val="150000"/>
              </a:lnSpc>
              <a:spcBef>
                <a:spcPts val="0"/>
              </a:spcBef>
              <a:buClr>
                <a:srgbClr val="258989"/>
              </a:buClr>
            </a:pPr>
            <a:r>
              <a:rPr lang="en-IN" dirty="0"/>
              <a:t>Projects have to be housed in the “cloud” of the Internet and accessed from any Internet-enabled location.</a:t>
            </a:r>
            <a:endParaRPr lang="en-GB" dirty="0"/>
          </a:p>
          <a:p>
            <a:pPr marL="177800" indent="-177800" algn="just">
              <a:lnSpc>
                <a:spcPct val="150000"/>
              </a:lnSpc>
              <a:spcBef>
                <a:spcPts val="0"/>
              </a:spcBef>
              <a:buClr>
                <a:srgbClr val="258989"/>
              </a:buClr>
            </a:pPr>
            <a:r>
              <a:rPr lang="en-IN" dirty="0"/>
              <a:t>The concept of cloud-based documents and services took wing with the </a:t>
            </a:r>
            <a:r>
              <a:rPr lang="en-IN" dirty="0">
                <a:solidFill>
                  <a:srgbClr val="C00000"/>
                </a:solidFill>
              </a:rPr>
              <a:t>development of large server farms</a:t>
            </a:r>
            <a:r>
              <a:rPr lang="en-IN" dirty="0"/>
              <a:t>, such as those run by Google and other search </a:t>
            </a:r>
            <a:r>
              <a:rPr lang="en-US" dirty="0"/>
              <a:t>companies.</a:t>
            </a:r>
            <a:endParaRPr lang="en-GB" dirty="0"/>
          </a:p>
          <a:p>
            <a:pPr marL="177800" indent="-177800" algn="just">
              <a:lnSpc>
                <a:spcPct val="150000"/>
              </a:lnSpc>
              <a:spcBef>
                <a:spcPts val="0"/>
              </a:spcBef>
              <a:buClr>
                <a:srgbClr val="258989"/>
              </a:buClr>
            </a:pPr>
            <a:r>
              <a:rPr lang="en-US" dirty="0">
                <a:solidFill>
                  <a:srgbClr val="C00000"/>
                </a:solidFill>
              </a:rPr>
              <a:t>Internet-based group collaboration.</a:t>
            </a:r>
          </a:p>
        </p:txBody>
      </p:sp>
      <p:sp>
        <p:nvSpPr>
          <p:cNvPr id="2" name="Title 1"/>
          <p:cNvSpPr>
            <a:spLocks noGrp="1"/>
          </p:cNvSpPr>
          <p:nvPr>
            <p:ph type="title"/>
          </p:nvPr>
        </p:nvSpPr>
        <p:spPr>
          <a:xfrm>
            <a:off x="159657" y="0"/>
            <a:ext cx="8065406" cy="1325563"/>
          </a:xfrm>
        </p:spPr>
        <p:txBody>
          <a:bodyPr>
            <a:normAutofit/>
          </a:bodyPr>
          <a:lstStyle/>
          <a:p>
            <a:pPr algn="just"/>
            <a:r>
              <a:rPr lang="en-IN" sz="3200" b="1" dirty="0"/>
              <a:t>Cloud Computing Collaboration</a:t>
            </a:r>
            <a:endParaRPr lang="en-US" sz="3200" dirty="0"/>
          </a:p>
        </p:txBody>
      </p:sp>
    </p:spTree>
    <p:extLst>
      <p:ext uri="{BB962C8B-B14F-4D97-AF65-F5344CB8AC3E}">
        <p14:creationId xmlns:p14="http://schemas.microsoft.com/office/powerpoint/2010/main" val="317429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555573"/>
            <a:ext cx="8606972" cy="5004884"/>
          </a:xfrm>
        </p:spPr>
        <p:txBody>
          <a:bodyPr>
            <a:normAutofit/>
          </a:bodyPr>
          <a:lstStyle/>
          <a:p>
            <a:pPr algn="just">
              <a:lnSpc>
                <a:spcPct val="150000"/>
              </a:lnSpc>
              <a:spcBef>
                <a:spcPts val="600"/>
              </a:spcBef>
              <a:buClr>
                <a:srgbClr val="258989"/>
              </a:buClr>
            </a:pPr>
            <a:r>
              <a:rPr lang="en-US" sz="2400" dirty="0"/>
              <a:t>Cloud computing is User-centric</a:t>
            </a:r>
          </a:p>
          <a:p>
            <a:pPr algn="just">
              <a:lnSpc>
                <a:spcPct val="150000"/>
              </a:lnSpc>
              <a:spcBef>
                <a:spcPts val="600"/>
              </a:spcBef>
              <a:buClr>
                <a:srgbClr val="258989"/>
              </a:buClr>
            </a:pPr>
            <a:r>
              <a:rPr lang="en-US" sz="2400" dirty="0"/>
              <a:t>Cloud computing is Task-centric</a:t>
            </a:r>
          </a:p>
          <a:p>
            <a:pPr>
              <a:lnSpc>
                <a:spcPct val="150000"/>
              </a:lnSpc>
              <a:spcBef>
                <a:spcPts val="600"/>
              </a:spcBef>
              <a:buClr>
                <a:srgbClr val="258989"/>
              </a:buClr>
            </a:pPr>
            <a:r>
              <a:rPr lang="en-IN" sz="2400" dirty="0"/>
              <a:t>Cloud computing is Powerful</a:t>
            </a:r>
          </a:p>
          <a:p>
            <a:pPr>
              <a:lnSpc>
                <a:spcPct val="150000"/>
              </a:lnSpc>
              <a:spcBef>
                <a:spcPts val="600"/>
              </a:spcBef>
              <a:buClr>
                <a:srgbClr val="258989"/>
              </a:buClr>
            </a:pPr>
            <a:r>
              <a:rPr lang="en-IN" sz="2400" dirty="0"/>
              <a:t>Cloud computing is Accessible</a:t>
            </a:r>
          </a:p>
          <a:p>
            <a:pPr>
              <a:lnSpc>
                <a:spcPct val="150000"/>
              </a:lnSpc>
              <a:spcBef>
                <a:spcPts val="600"/>
              </a:spcBef>
              <a:buClr>
                <a:srgbClr val="258989"/>
              </a:buClr>
            </a:pPr>
            <a:r>
              <a:rPr lang="en-IN" sz="2400" dirty="0"/>
              <a:t>Cloud computing is Intelligent</a:t>
            </a:r>
          </a:p>
          <a:p>
            <a:pPr>
              <a:lnSpc>
                <a:spcPct val="150000"/>
              </a:lnSpc>
              <a:spcBef>
                <a:spcPts val="600"/>
              </a:spcBef>
              <a:buClr>
                <a:srgbClr val="258989"/>
              </a:buClr>
            </a:pPr>
            <a:r>
              <a:rPr lang="en-IN" sz="2400" dirty="0"/>
              <a:t>Cloud computing is Programmable</a:t>
            </a:r>
            <a:endParaRPr lang="en-US" sz="2400" dirty="0"/>
          </a:p>
          <a:p>
            <a:pPr algn="just">
              <a:lnSpc>
                <a:spcPct val="150000"/>
              </a:lnSpc>
              <a:spcBef>
                <a:spcPts val="600"/>
              </a:spcBef>
              <a:buClrTx/>
            </a:pPr>
            <a:endParaRPr lang="en-IN" sz="2400" dirty="0"/>
          </a:p>
          <a:p>
            <a:pPr algn="just">
              <a:lnSpc>
                <a:spcPct val="150000"/>
              </a:lnSpc>
              <a:spcBef>
                <a:spcPts val="600"/>
              </a:spcBef>
              <a:buClrTx/>
            </a:pPr>
            <a:endParaRPr lang="en-US" sz="2400" dirty="0"/>
          </a:p>
        </p:txBody>
      </p:sp>
      <p:sp>
        <p:nvSpPr>
          <p:cNvPr id="2" name="Title 1"/>
          <p:cNvSpPr>
            <a:spLocks noGrp="1"/>
          </p:cNvSpPr>
          <p:nvPr>
            <p:ph type="title"/>
          </p:nvPr>
        </p:nvSpPr>
        <p:spPr>
          <a:xfrm>
            <a:off x="159657" y="0"/>
            <a:ext cx="8737600" cy="1325563"/>
          </a:xfrm>
        </p:spPr>
        <p:txBody>
          <a:bodyPr>
            <a:normAutofit/>
          </a:bodyPr>
          <a:lstStyle/>
          <a:p>
            <a:r>
              <a:rPr lang="en-GB" sz="3200" dirty="0"/>
              <a:t>Cloud Properties: Google’s Perspective</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286000" y="481309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en-US" dirty="0"/>
          </a:p>
        </p:txBody>
      </p:sp>
      <p:sp>
        <p:nvSpPr>
          <p:cNvPr id="37" name="Rectangle 36"/>
          <p:cNvSpPr/>
          <p:nvPr/>
        </p:nvSpPr>
        <p:spPr>
          <a:xfrm>
            <a:off x="4572000" y="3365290"/>
            <a:ext cx="6858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en-US" dirty="0"/>
          </a:p>
        </p:txBody>
      </p:sp>
      <p:sp>
        <p:nvSpPr>
          <p:cNvPr id="38" name="Rectangle 37"/>
          <p:cNvSpPr/>
          <p:nvPr/>
        </p:nvSpPr>
        <p:spPr>
          <a:xfrm>
            <a:off x="3810000" y="3822490"/>
            <a:ext cx="685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en-US" dirty="0"/>
          </a:p>
        </p:txBody>
      </p:sp>
      <p:sp>
        <p:nvSpPr>
          <p:cNvPr id="39" name="Rectangle 38"/>
          <p:cNvSpPr/>
          <p:nvPr/>
        </p:nvSpPr>
        <p:spPr>
          <a:xfrm>
            <a:off x="3048000" y="4355890"/>
            <a:ext cx="685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en-US" dirty="0"/>
          </a:p>
        </p:txBody>
      </p:sp>
      <p:graphicFrame>
        <p:nvGraphicFramePr>
          <p:cNvPr id="27" name="Content Placeholder 3"/>
          <p:cNvGraphicFramePr>
            <a:graphicFrameLocks noGrp="1"/>
          </p:cNvGraphicFramePr>
          <p:nvPr>
            <p:ph idx="1"/>
            <p:extLst>
              <p:ext uri="{D42A27DB-BD31-4B8C-83A1-F6EECF244321}">
                <p14:modId xmlns:p14="http://schemas.microsoft.com/office/powerpoint/2010/main" val="2774645199"/>
              </p:ext>
            </p:extLst>
          </p:nvPr>
        </p:nvGraphicFramePr>
        <p:xfrm>
          <a:off x="628650" y="1793665"/>
          <a:ext cx="7886700" cy="5003800"/>
        </p:xfrm>
        <a:graphic>
          <a:graphicData uri="http://schemas.openxmlformats.org/drawingml/2006/chart">
            <c:chart xmlns:c="http://schemas.openxmlformats.org/drawingml/2006/chart" xmlns:r="http://schemas.openxmlformats.org/officeDocument/2006/relationships" r:id="rId2"/>
          </a:graphicData>
        </a:graphic>
      </p:graphicFrame>
      <p:sp>
        <p:nvSpPr>
          <p:cNvPr id="7174" name="Title 1"/>
          <p:cNvSpPr>
            <a:spLocks noGrp="1"/>
          </p:cNvSpPr>
          <p:nvPr>
            <p:ph type="title"/>
          </p:nvPr>
        </p:nvSpPr>
        <p:spPr/>
        <p:txBody>
          <a:bodyPr>
            <a:normAutofit/>
          </a:bodyPr>
          <a:lstStyle/>
          <a:p>
            <a:r>
              <a:rPr lang="en-US" sz="3200" dirty="0"/>
              <a:t>Traditional Infrastructure Model</a:t>
            </a:r>
          </a:p>
        </p:txBody>
      </p:sp>
      <p:cxnSp>
        <p:nvCxnSpPr>
          <p:cNvPr id="28" name="Straight Arrow Connector 27"/>
          <p:cNvCxnSpPr/>
          <p:nvPr/>
        </p:nvCxnSpPr>
        <p:spPr>
          <a:xfrm flipV="1">
            <a:off x="2286000" y="2477878"/>
            <a:ext cx="4349750" cy="2792412"/>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29" name="TextBox 28"/>
          <p:cNvSpPr txBox="1">
            <a:spLocks noChangeArrowheads="1"/>
          </p:cNvSpPr>
          <p:nvPr/>
        </p:nvSpPr>
        <p:spPr bwMode="auto">
          <a:xfrm>
            <a:off x="6705600" y="1993690"/>
            <a:ext cx="1487488" cy="1200150"/>
          </a:xfrm>
          <a:prstGeom prst="rect">
            <a:avLst/>
          </a:prstGeom>
          <a:noFill/>
          <a:ln w="9525">
            <a:noFill/>
            <a:miter lim="800000"/>
            <a:headEnd/>
            <a:tailEnd/>
          </a:ln>
        </p:spPr>
        <p:txBody>
          <a:bodyPr>
            <a:spAutoFit/>
          </a:bodyPr>
          <a:lstStyle/>
          <a:p>
            <a:r>
              <a:rPr lang="en-US" dirty="0">
                <a:latin typeface="Calibri" pitchFamily="34" charset="0"/>
              </a:rPr>
              <a:t>Forecasted Infrastructure Demand</a:t>
            </a:r>
          </a:p>
          <a:p>
            <a:endParaRPr lang="en-US" dirty="0">
              <a:latin typeface="Calibri" pitchFamily="34" charset="0"/>
            </a:endParaRPr>
          </a:p>
        </p:txBody>
      </p:sp>
      <p:sp>
        <p:nvSpPr>
          <p:cNvPr id="7178" name="TextBox 39"/>
          <p:cNvSpPr txBox="1">
            <a:spLocks noChangeArrowheads="1"/>
          </p:cNvSpPr>
          <p:nvPr/>
        </p:nvSpPr>
        <p:spPr bwMode="auto">
          <a:xfrm>
            <a:off x="4135438" y="5575090"/>
            <a:ext cx="649287" cy="369888"/>
          </a:xfrm>
          <a:prstGeom prst="rect">
            <a:avLst/>
          </a:prstGeom>
          <a:noFill/>
          <a:ln w="9525">
            <a:noFill/>
            <a:miter lim="800000"/>
            <a:headEnd/>
            <a:tailEnd/>
          </a:ln>
        </p:spPr>
        <p:txBody>
          <a:bodyPr wrap="none">
            <a:spAutoFit/>
          </a:bodyPr>
          <a:lstStyle/>
          <a:p>
            <a:r>
              <a:rPr lang="en-US" dirty="0">
                <a:latin typeface="Calibri" pitchFamily="34" charset="0"/>
              </a:rPr>
              <a:t>Time</a:t>
            </a:r>
          </a:p>
        </p:txBody>
      </p:sp>
      <p:sp>
        <p:nvSpPr>
          <p:cNvPr id="7179" name="TextBox 40"/>
          <p:cNvSpPr txBox="1">
            <a:spLocks noChangeArrowheads="1"/>
          </p:cNvSpPr>
          <p:nvPr/>
        </p:nvSpPr>
        <p:spPr bwMode="auto">
          <a:xfrm>
            <a:off x="1447800" y="3463715"/>
            <a:ext cx="831850" cy="369888"/>
          </a:xfrm>
          <a:prstGeom prst="rect">
            <a:avLst/>
          </a:prstGeom>
          <a:noFill/>
          <a:ln w="9525">
            <a:noFill/>
            <a:miter lim="800000"/>
            <a:headEnd/>
            <a:tailEnd/>
          </a:ln>
        </p:spPr>
        <p:txBody>
          <a:bodyPr wrap="none">
            <a:spAutoFit/>
          </a:bodyPr>
          <a:lstStyle/>
          <a:p>
            <a:r>
              <a:rPr lang="en-US" dirty="0">
                <a:latin typeface="Calibri" pitchFamily="34" charset="0"/>
              </a:rPr>
              <a:t>Capital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3"/>
          <p:cNvGraphicFramePr>
            <a:graphicFrameLocks noGrp="1"/>
          </p:cNvGraphicFramePr>
          <p:nvPr>
            <p:ph idx="1"/>
          </p:nvPr>
        </p:nvGraphicFramePr>
        <p:xfrm>
          <a:off x="628650" y="1628775"/>
          <a:ext cx="7886700" cy="5003800"/>
        </p:xfrm>
        <a:graphic>
          <a:graphicData uri="http://schemas.openxmlformats.org/drawingml/2006/chart">
            <c:chart xmlns:c="http://schemas.openxmlformats.org/drawingml/2006/chart" xmlns:r="http://schemas.openxmlformats.org/officeDocument/2006/relationships" r:id="rId2"/>
          </a:graphicData>
        </a:graphic>
      </p:graphicFrame>
      <p:sp>
        <p:nvSpPr>
          <p:cNvPr id="8194" name="Title 1"/>
          <p:cNvSpPr>
            <a:spLocks noGrp="1"/>
          </p:cNvSpPr>
          <p:nvPr>
            <p:ph type="title"/>
          </p:nvPr>
        </p:nvSpPr>
        <p:spPr/>
        <p:txBody>
          <a:bodyPr>
            <a:normAutofit/>
          </a:bodyPr>
          <a:lstStyle/>
          <a:p>
            <a:pPr algn="just"/>
            <a:r>
              <a:rPr lang="en-US" sz="3200" dirty="0"/>
              <a:t>Acceptable Surplus</a:t>
            </a:r>
          </a:p>
        </p:txBody>
      </p:sp>
      <p:cxnSp>
        <p:nvCxnSpPr>
          <p:cNvPr id="29" name="Straight Arrow Connector 28"/>
          <p:cNvCxnSpPr>
            <a:cxnSpLocks/>
          </p:cNvCxnSpPr>
          <p:nvPr/>
        </p:nvCxnSpPr>
        <p:spPr>
          <a:xfrm flipV="1">
            <a:off x="2362201" y="2312988"/>
            <a:ext cx="4273549" cy="2708717"/>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sp>
        <p:nvSpPr>
          <p:cNvPr id="8197" name="TextBox 29"/>
          <p:cNvSpPr txBox="1">
            <a:spLocks noChangeArrowheads="1"/>
          </p:cNvSpPr>
          <p:nvPr/>
        </p:nvSpPr>
        <p:spPr bwMode="auto">
          <a:xfrm>
            <a:off x="6781800" y="1524000"/>
            <a:ext cx="1524000" cy="1200150"/>
          </a:xfrm>
          <a:prstGeom prst="rect">
            <a:avLst/>
          </a:prstGeom>
          <a:noFill/>
          <a:ln w="9525">
            <a:noFill/>
            <a:miter lim="800000"/>
            <a:headEnd/>
            <a:tailEnd/>
          </a:ln>
        </p:spPr>
        <p:txBody>
          <a:bodyPr wrap="square">
            <a:spAutoFit/>
          </a:bodyPr>
          <a:lstStyle/>
          <a:p>
            <a:r>
              <a:rPr lang="en-US" dirty="0">
                <a:latin typeface="Calibri" pitchFamily="34" charset="0"/>
              </a:rPr>
              <a:t>Forecasted Infrastructure Demand</a:t>
            </a:r>
          </a:p>
          <a:p>
            <a:endParaRPr lang="en-US" dirty="0">
              <a:latin typeface="Calibri" pitchFamily="34" charset="0"/>
            </a:endParaRPr>
          </a:p>
        </p:txBody>
      </p:sp>
      <p:sp>
        <p:nvSpPr>
          <p:cNvPr id="31" name="TextBox 30"/>
          <p:cNvSpPr txBox="1">
            <a:spLocks noChangeArrowheads="1"/>
          </p:cNvSpPr>
          <p:nvPr/>
        </p:nvSpPr>
        <p:spPr bwMode="auto">
          <a:xfrm>
            <a:off x="2971800" y="2743200"/>
            <a:ext cx="990600" cy="369888"/>
          </a:xfrm>
          <a:prstGeom prst="rect">
            <a:avLst/>
          </a:prstGeom>
          <a:noFill/>
          <a:ln w="9525">
            <a:noFill/>
            <a:miter lim="800000"/>
            <a:headEnd/>
            <a:tailEnd/>
          </a:ln>
        </p:spPr>
        <p:txBody>
          <a:bodyPr>
            <a:spAutoFit/>
          </a:bodyPr>
          <a:lstStyle/>
          <a:p>
            <a:r>
              <a:rPr lang="en-US" dirty="0">
                <a:latin typeface="Calibri" pitchFamily="34" charset="0"/>
              </a:rPr>
              <a:t>Surplus</a:t>
            </a:r>
          </a:p>
        </p:txBody>
      </p:sp>
      <p:cxnSp>
        <p:nvCxnSpPr>
          <p:cNvPr id="32" name="Straight Arrow Connector 31"/>
          <p:cNvCxnSpPr/>
          <p:nvPr/>
        </p:nvCxnSpPr>
        <p:spPr>
          <a:xfrm rot="5400000">
            <a:off x="2133600" y="3429000"/>
            <a:ext cx="1600200" cy="990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276600" y="3113088"/>
            <a:ext cx="152400" cy="10779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429000" y="3113088"/>
            <a:ext cx="533400" cy="596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429000" y="3113088"/>
            <a:ext cx="1295400" cy="2397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03" name="TextBox 35"/>
          <p:cNvSpPr txBox="1">
            <a:spLocks noChangeArrowheads="1"/>
          </p:cNvSpPr>
          <p:nvPr/>
        </p:nvSpPr>
        <p:spPr bwMode="auto">
          <a:xfrm>
            <a:off x="4135438" y="5410200"/>
            <a:ext cx="649287" cy="369888"/>
          </a:xfrm>
          <a:prstGeom prst="rect">
            <a:avLst/>
          </a:prstGeom>
          <a:noFill/>
          <a:ln w="9525">
            <a:noFill/>
            <a:miter lim="800000"/>
            <a:headEnd/>
            <a:tailEnd/>
          </a:ln>
        </p:spPr>
        <p:txBody>
          <a:bodyPr wrap="none">
            <a:spAutoFit/>
          </a:bodyPr>
          <a:lstStyle/>
          <a:p>
            <a:r>
              <a:rPr lang="en-US" dirty="0">
                <a:latin typeface="Calibri" pitchFamily="34" charset="0"/>
              </a:rPr>
              <a:t>Time</a:t>
            </a:r>
          </a:p>
        </p:txBody>
      </p:sp>
      <p:sp>
        <p:nvSpPr>
          <p:cNvPr id="8204" name="TextBox 36"/>
          <p:cNvSpPr txBox="1">
            <a:spLocks noChangeArrowheads="1"/>
          </p:cNvSpPr>
          <p:nvPr/>
        </p:nvSpPr>
        <p:spPr bwMode="auto">
          <a:xfrm>
            <a:off x="1447800" y="3298825"/>
            <a:ext cx="831850" cy="369888"/>
          </a:xfrm>
          <a:prstGeom prst="rect">
            <a:avLst/>
          </a:prstGeom>
          <a:noFill/>
          <a:ln w="9525">
            <a:noFill/>
            <a:miter lim="800000"/>
            <a:headEnd/>
            <a:tailEnd/>
          </a:ln>
        </p:spPr>
        <p:txBody>
          <a:bodyPr wrap="none">
            <a:spAutoFit/>
          </a:bodyPr>
          <a:lstStyle/>
          <a:p>
            <a:r>
              <a:rPr lang="en-US" dirty="0">
                <a:latin typeface="Calibri" pitchFamily="34" charset="0"/>
              </a:rPr>
              <a:t>Capital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28650" y="1628775"/>
          <a:ext cx="7886700" cy="50038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39A0F893-D54B-42E0-A5DB-E12F9CEEC118}"/>
              </a:ext>
            </a:extLst>
          </p:cNvPr>
          <p:cNvSpPr>
            <a:spLocks noGrp="1"/>
          </p:cNvSpPr>
          <p:nvPr>
            <p:ph type="title"/>
          </p:nvPr>
        </p:nvSpPr>
        <p:spPr/>
        <p:txBody>
          <a:bodyPr>
            <a:normAutofit/>
          </a:bodyPr>
          <a:lstStyle/>
          <a:p>
            <a:r>
              <a:rPr lang="en-GB" sz="3200" dirty="0"/>
              <a:t>Actual Demand</a:t>
            </a:r>
          </a:p>
        </p:txBody>
      </p:sp>
      <p:sp>
        <p:nvSpPr>
          <p:cNvPr id="14" name="Freeform 13"/>
          <p:cNvSpPr/>
          <p:nvPr/>
        </p:nvSpPr>
        <p:spPr>
          <a:xfrm>
            <a:off x="2297113" y="2466975"/>
            <a:ext cx="3575050" cy="2595563"/>
          </a:xfrm>
          <a:custGeom>
            <a:avLst/>
            <a:gdLst>
              <a:gd name="connsiteX0" fmla="*/ 0 w 3202824"/>
              <a:gd name="connsiteY0" fmla="*/ 2594921 h 2594921"/>
              <a:gd name="connsiteX1" fmla="*/ 347623 w 3202824"/>
              <a:gd name="connsiteY1" fmla="*/ 1582279 h 2594921"/>
              <a:gd name="connsiteX2" fmla="*/ 1027755 w 3202824"/>
              <a:gd name="connsiteY2" fmla="*/ 2277526 h 2594921"/>
              <a:gd name="connsiteX3" fmla="*/ 1299808 w 3202824"/>
              <a:gd name="connsiteY3" fmla="*/ 1136415 h 2594921"/>
              <a:gd name="connsiteX4" fmla="*/ 2070624 w 3202824"/>
              <a:gd name="connsiteY4" fmla="*/ 2073486 h 2594921"/>
              <a:gd name="connsiteX5" fmla="*/ 2418247 w 3202824"/>
              <a:gd name="connsiteY5" fmla="*/ 17975 h 2594921"/>
              <a:gd name="connsiteX6" fmla="*/ 3136165 w 3202824"/>
              <a:gd name="connsiteY6" fmla="*/ 1068402 h 2594921"/>
              <a:gd name="connsiteX7" fmla="*/ 3128608 w 3202824"/>
              <a:gd name="connsiteY7" fmla="*/ 1000388 h 2594921"/>
              <a:gd name="connsiteX0" fmla="*/ 0 w 3323852"/>
              <a:gd name="connsiteY0" fmla="*/ 2595582 h 2595582"/>
              <a:gd name="connsiteX1" fmla="*/ 347623 w 3323852"/>
              <a:gd name="connsiteY1" fmla="*/ 1582940 h 2595582"/>
              <a:gd name="connsiteX2" fmla="*/ 1027755 w 3323852"/>
              <a:gd name="connsiteY2" fmla="*/ 2278187 h 2595582"/>
              <a:gd name="connsiteX3" fmla="*/ 1299808 w 3323852"/>
              <a:gd name="connsiteY3" fmla="*/ 1137076 h 2595582"/>
              <a:gd name="connsiteX4" fmla="*/ 2070624 w 3323852"/>
              <a:gd name="connsiteY4" fmla="*/ 2074147 h 2595582"/>
              <a:gd name="connsiteX5" fmla="*/ 2418247 w 3323852"/>
              <a:gd name="connsiteY5" fmla="*/ 18636 h 2595582"/>
              <a:gd name="connsiteX6" fmla="*/ 3136165 w 3323852"/>
              <a:gd name="connsiteY6" fmla="*/ 1069063 h 2595582"/>
              <a:gd name="connsiteX7" fmla="*/ 3302419 w 3323852"/>
              <a:gd name="connsiteY7" fmla="*/ 1257988 h 2595582"/>
              <a:gd name="connsiteX0" fmla="*/ 0 w 3575392"/>
              <a:gd name="connsiteY0" fmla="*/ 2596960 h 2596960"/>
              <a:gd name="connsiteX1" fmla="*/ 347623 w 3575392"/>
              <a:gd name="connsiteY1" fmla="*/ 1584318 h 2596960"/>
              <a:gd name="connsiteX2" fmla="*/ 1027755 w 3575392"/>
              <a:gd name="connsiteY2" fmla="*/ 2279565 h 2596960"/>
              <a:gd name="connsiteX3" fmla="*/ 1299808 w 3575392"/>
              <a:gd name="connsiteY3" fmla="*/ 1138454 h 2596960"/>
              <a:gd name="connsiteX4" fmla="*/ 2070624 w 3575392"/>
              <a:gd name="connsiteY4" fmla="*/ 2075525 h 2596960"/>
              <a:gd name="connsiteX5" fmla="*/ 2418247 w 3575392"/>
              <a:gd name="connsiteY5" fmla="*/ 20014 h 2596960"/>
              <a:gd name="connsiteX6" fmla="*/ 3136165 w 3575392"/>
              <a:gd name="connsiteY6" fmla="*/ 1070441 h 2596960"/>
              <a:gd name="connsiteX7" fmla="*/ 3566915 w 3575392"/>
              <a:gd name="connsiteY7" fmla="*/ 1743016 h 259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5392" h="2596960">
                <a:moveTo>
                  <a:pt x="0" y="2596960"/>
                </a:moveTo>
                <a:cubicBezTo>
                  <a:pt x="88165" y="2117088"/>
                  <a:pt x="176330" y="1637217"/>
                  <a:pt x="347623" y="1584318"/>
                </a:cubicBezTo>
                <a:cubicBezTo>
                  <a:pt x="518916" y="1531419"/>
                  <a:pt x="869058" y="2353876"/>
                  <a:pt x="1027755" y="2279565"/>
                </a:cubicBezTo>
                <a:cubicBezTo>
                  <a:pt x="1186452" y="2205254"/>
                  <a:pt x="1125997" y="1172461"/>
                  <a:pt x="1299808" y="1138454"/>
                </a:cubicBezTo>
                <a:cubicBezTo>
                  <a:pt x="1473619" y="1104447"/>
                  <a:pt x="1884218" y="2261932"/>
                  <a:pt x="2070624" y="2075525"/>
                </a:cubicBezTo>
                <a:cubicBezTo>
                  <a:pt x="2257030" y="1889118"/>
                  <a:pt x="2240657" y="187528"/>
                  <a:pt x="2418247" y="20014"/>
                </a:cubicBezTo>
                <a:cubicBezTo>
                  <a:pt x="2595837" y="-147500"/>
                  <a:pt x="2944720" y="783274"/>
                  <a:pt x="3136165" y="1070441"/>
                </a:cubicBezTo>
                <a:cubicBezTo>
                  <a:pt x="3327610" y="1357608"/>
                  <a:pt x="3629890" y="1858890"/>
                  <a:pt x="3566915" y="1743016"/>
                </a:cubicBezTo>
              </a:path>
            </a:pathLst>
          </a:custGeom>
          <a:ln>
            <a:tailEnd type="triangle"/>
          </a:ln>
        </p:spPr>
        <p:style>
          <a:lnRef idx="2">
            <a:schemeClr val="accent2"/>
          </a:lnRef>
          <a:fillRef idx="0">
            <a:schemeClr val="accent2"/>
          </a:fillRef>
          <a:effectRef idx="1">
            <a:schemeClr val="accent2"/>
          </a:effectRef>
          <a:fontRef idx="minor">
            <a:schemeClr val="tx1"/>
          </a:fontRef>
        </p:style>
        <p:txBody>
          <a:bodyPr anchor="ctr"/>
          <a:lstStyle/>
          <a:p>
            <a:pPr algn="ctr" fontAlgn="auto">
              <a:spcBef>
                <a:spcPts val="0"/>
              </a:spcBef>
              <a:spcAft>
                <a:spcPts val="0"/>
              </a:spcAft>
              <a:defRPr/>
            </a:pPr>
            <a:endParaRPr lang="en-US" dirty="0"/>
          </a:p>
        </p:txBody>
      </p:sp>
      <p:sp>
        <p:nvSpPr>
          <p:cNvPr id="20" name="TextBox 19"/>
          <p:cNvSpPr txBox="1">
            <a:spLocks noChangeArrowheads="1"/>
          </p:cNvSpPr>
          <p:nvPr/>
        </p:nvSpPr>
        <p:spPr bwMode="auto">
          <a:xfrm>
            <a:off x="6019800" y="3810000"/>
            <a:ext cx="1600200" cy="923925"/>
          </a:xfrm>
          <a:prstGeom prst="rect">
            <a:avLst/>
          </a:prstGeom>
          <a:noFill/>
          <a:ln w="9525">
            <a:noFill/>
            <a:miter lim="800000"/>
            <a:headEnd/>
            <a:tailEnd/>
          </a:ln>
        </p:spPr>
        <p:txBody>
          <a:bodyPr>
            <a:spAutoFit/>
          </a:bodyPr>
          <a:lstStyle/>
          <a:p>
            <a:r>
              <a:rPr lang="en-US" dirty="0">
                <a:latin typeface="Calibri" pitchFamily="34" charset="0"/>
              </a:rPr>
              <a:t>Actual Infrastructure Demand</a:t>
            </a:r>
          </a:p>
        </p:txBody>
      </p:sp>
      <p:sp>
        <p:nvSpPr>
          <p:cNvPr id="9222" name="TextBox 20"/>
          <p:cNvSpPr txBox="1">
            <a:spLocks noChangeArrowheads="1"/>
          </p:cNvSpPr>
          <p:nvPr/>
        </p:nvSpPr>
        <p:spPr bwMode="auto">
          <a:xfrm>
            <a:off x="4191000" y="5181600"/>
            <a:ext cx="649287" cy="369888"/>
          </a:xfrm>
          <a:prstGeom prst="rect">
            <a:avLst/>
          </a:prstGeom>
          <a:noFill/>
          <a:ln w="9525">
            <a:noFill/>
            <a:miter lim="800000"/>
            <a:headEnd/>
            <a:tailEnd/>
          </a:ln>
        </p:spPr>
        <p:txBody>
          <a:bodyPr wrap="none">
            <a:spAutoFit/>
          </a:bodyPr>
          <a:lstStyle/>
          <a:p>
            <a:r>
              <a:rPr lang="en-US" dirty="0">
                <a:latin typeface="Calibri" pitchFamily="34" charset="0"/>
              </a:rPr>
              <a:t>Time</a:t>
            </a:r>
          </a:p>
        </p:txBody>
      </p:sp>
      <p:sp>
        <p:nvSpPr>
          <p:cNvPr id="9223" name="TextBox 21"/>
          <p:cNvSpPr txBox="1">
            <a:spLocks noChangeArrowheads="1"/>
          </p:cNvSpPr>
          <p:nvPr/>
        </p:nvSpPr>
        <p:spPr bwMode="auto">
          <a:xfrm>
            <a:off x="1447800" y="3298825"/>
            <a:ext cx="831850" cy="369888"/>
          </a:xfrm>
          <a:prstGeom prst="rect">
            <a:avLst/>
          </a:prstGeom>
          <a:noFill/>
          <a:ln w="9525">
            <a:noFill/>
            <a:miter lim="800000"/>
            <a:headEnd/>
            <a:tailEnd/>
          </a:ln>
        </p:spPr>
        <p:txBody>
          <a:bodyPr wrap="none">
            <a:spAutoFit/>
          </a:bodyPr>
          <a:lstStyle/>
          <a:p>
            <a:r>
              <a:rPr lang="en-US" dirty="0">
                <a:latin typeface="Calibri" pitchFamily="34" charset="0"/>
              </a:rPr>
              <a:t>Capital</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5">
            <a:alpha val="0"/>
          </a:srgbClr>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r>
              <a:rPr dirty="0" lang="en-US" sz="3200"/>
              <a:t>Unacceptable Surplus </a:t>
            </a:r>
          </a:p>
        </p:txBody>
      </p:sp>
      <p:pic>
        <p:nvPicPr>
          <p:cNvPr id="10243" name="Picture 2"/>
          <p:cNvPicPr>
            <a:picLocks noChangeArrowheads="1" noChangeAspect="1"/>
          </p:cNvPicPr>
          <p:nvPr/>
        </p:nvPicPr>
        <p:blipFill rotWithShape="1">
          <a:blip cstate="print" r:embed="rId2"/>
          <a:srcRect r="37"/>
          <a:stretch/>
        </p:blipFill>
        <p:spPr bwMode="auto">
          <a:xfrm>
            <a:off x="592015" y="1825053"/>
            <a:ext cx="7959969" cy="4524375"/>
          </a:xfrm>
          <a:prstGeom prst="rect">
            <a:avLst/>
          </a:prstGeom>
          <a:noFill/>
          <a:ln w="9525">
            <a:noFill/>
            <a:miter lim="800000"/>
            <a:headEnd/>
            <a:tailEnd/>
          </a:ln>
        </p:spPr>
      </p:pic>
      <p:sp>
        <p:nvSpPr>
          <p:cNvPr id="4" name="TextBox 3"/>
          <p:cNvSpPr txBox="1">
            <a:spLocks noChangeArrowheads="1"/>
          </p:cNvSpPr>
          <p:nvPr/>
        </p:nvSpPr>
        <p:spPr bwMode="auto">
          <a:xfrm>
            <a:off x="2878015" y="3196653"/>
            <a:ext cx="879475" cy="369888"/>
          </a:xfrm>
          <a:prstGeom prst="rect">
            <a:avLst/>
          </a:prstGeom>
          <a:noFill/>
          <a:ln w="9525">
            <a:noFill/>
            <a:miter lim="800000"/>
            <a:headEnd/>
            <a:tailEnd/>
          </a:ln>
        </p:spPr>
        <p:txBody>
          <a:bodyPr wrap="none">
            <a:spAutoFit/>
          </a:bodyPr>
          <a:lstStyle/>
          <a:p>
            <a:r>
              <a:rPr dirty="0" lang="en-US">
                <a:latin charset="0" pitchFamily="34" typeface="Calibri"/>
              </a:rPr>
              <a:t>Surplus</a:t>
            </a:r>
          </a:p>
        </p:txBody>
      </p:sp>
      <p:cxnSp>
        <p:nvCxnSpPr>
          <p:cNvPr id="6" name="Straight Arrow Connector 5"/>
          <p:cNvCxnSpPr>
            <a:stCxn id="4" idx="2"/>
          </p:cNvCxnSpPr>
          <p:nvPr/>
        </p:nvCxnSpPr>
        <p:spPr>
          <a:xfrm flipH="1">
            <a:off x="2497015" y="3566541"/>
            <a:ext cx="820738" cy="13827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17753" y="3566541"/>
            <a:ext cx="0" cy="10779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p:cNvCxnSpPr>
          <p:nvPr/>
        </p:nvCxnSpPr>
        <p:spPr>
          <a:xfrm>
            <a:off x="3317753" y="3566541"/>
            <a:ext cx="855662" cy="5207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48" name="TextBox 11"/>
          <p:cNvSpPr txBox="1">
            <a:spLocks noChangeArrowheads="1"/>
          </p:cNvSpPr>
          <p:nvPr/>
        </p:nvSpPr>
        <p:spPr bwMode="auto">
          <a:xfrm>
            <a:off x="4270253" y="5635053"/>
            <a:ext cx="649287" cy="369888"/>
          </a:xfrm>
          <a:prstGeom prst="rect">
            <a:avLst/>
          </a:prstGeom>
          <a:noFill/>
          <a:ln w="9525">
            <a:noFill/>
            <a:miter lim="800000"/>
            <a:headEnd/>
            <a:tailEnd/>
          </a:ln>
        </p:spPr>
        <p:txBody>
          <a:bodyPr wrap="none">
            <a:spAutoFit/>
          </a:bodyPr>
          <a:lstStyle/>
          <a:p>
            <a:r>
              <a:rPr dirty="0" lang="en-US">
                <a:latin charset="0" pitchFamily="34" typeface="Calibri"/>
              </a:rPr>
              <a:t>Time</a:t>
            </a:r>
          </a:p>
        </p:txBody>
      </p:sp>
      <p:sp>
        <p:nvSpPr>
          <p:cNvPr id="10249" name="TextBox 12"/>
          <p:cNvSpPr txBox="1">
            <a:spLocks noChangeArrowheads="1"/>
          </p:cNvSpPr>
          <p:nvPr/>
        </p:nvSpPr>
        <p:spPr bwMode="auto">
          <a:xfrm>
            <a:off x="1582615" y="3523678"/>
            <a:ext cx="831850" cy="369888"/>
          </a:xfrm>
          <a:prstGeom prst="rect">
            <a:avLst/>
          </a:prstGeom>
          <a:noFill/>
          <a:ln w="9525">
            <a:noFill/>
            <a:miter lim="800000"/>
            <a:headEnd/>
            <a:tailEnd/>
          </a:ln>
        </p:spPr>
        <p:txBody>
          <a:bodyPr wrap="none">
            <a:spAutoFit/>
          </a:bodyPr>
          <a:lstStyle/>
          <a:p>
            <a:r>
              <a:rPr dirty="0" lang="en-US">
                <a:latin charset="0" pitchFamily="34" typeface="Calibri"/>
              </a:rPr>
              <a:t>Capital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46668-0819-425B-B455-1C16439819AF}"/>
              </a:ext>
            </a:extLst>
          </p:cNvPr>
          <p:cNvSpPr>
            <a:spLocks noGrp="1"/>
          </p:cNvSpPr>
          <p:nvPr>
            <p:ph idx="1"/>
          </p:nvPr>
        </p:nvSpPr>
        <p:spPr>
          <a:xfrm>
            <a:off x="406399" y="2208716"/>
            <a:ext cx="8287657" cy="4308198"/>
          </a:xfrm>
        </p:spPr>
        <p:txBody>
          <a:bodyPr/>
          <a:lstStyle/>
          <a:p>
            <a:pPr marL="0" indent="0">
              <a:buNone/>
            </a:pPr>
            <a:r>
              <a:rPr lang="en-US" sz="2400" dirty="0">
                <a:solidFill>
                  <a:srgbClr val="FF0000"/>
                </a:solidFill>
              </a:rPr>
              <a:t>After this lecture, you will be able to</a:t>
            </a:r>
          </a:p>
          <a:p>
            <a:pPr marL="800100" lvl="1" indent="-342900">
              <a:lnSpc>
                <a:spcPct val="200000"/>
              </a:lnSpc>
              <a:buClr>
                <a:srgbClr val="FF0000"/>
              </a:buClr>
              <a:buFont typeface="Wingdings" panose="05000000000000000000" pitchFamily="2" charset="2"/>
              <a:buChar char="ü"/>
            </a:pPr>
            <a:r>
              <a:rPr lang="en-IN" dirty="0"/>
              <a:t>explore cloud computing fundamentals,</a:t>
            </a:r>
          </a:p>
          <a:p>
            <a:pPr marL="800100" lvl="1" indent="-342900">
              <a:lnSpc>
                <a:spcPct val="200000"/>
              </a:lnSpc>
              <a:buClr>
                <a:srgbClr val="FF0000"/>
              </a:buClr>
              <a:buFont typeface="Wingdings" panose="05000000000000000000" pitchFamily="2" charset="2"/>
              <a:buChar char="ü"/>
            </a:pPr>
            <a:r>
              <a:rPr lang="en-IN" dirty="0"/>
              <a:t>know about the history of cloud computing,</a:t>
            </a:r>
          </a:p>
          <a:p>
            <a:pPr marL="800100" lvl="1" indent="-342900">
              <a:lnSpc>
                <a:spcPct val="200000"/>
              </a:lnSpc>
              <a:buClr>
                <a:srgbClr val="FF0000"/>
              </a:buClr>
              <a:buFont typeface="Wingdings" panose="05000000000000000000" pitchFamily="2" charset="2"/>
              <a:buChar char="ü"/>
            </a:pPr>
            <a:r>
              <a:rPr lang="en-IN" dirty="0"/>
              <a:t>analyse the evolution of cloud computing,</a:t>
            </a:r>
          </a:p>
          <a:p>
            <a:pPr marL="800100" lvl="1" indent="-342900">
              <a:lnSpc>
                <a:spcPct val="200000"/>
              </a:lnSpc>
              <a:buClr>
                <a:srgbClr val="FF0000"/>
              </a:buClr>
              <a:buFont typeface="Wingdings" panose="05000000000000000000" pitchFamily="2" charset="2"/>
              <a:buChar char="ü"/>
            </a:pPr>
            <a:r>
              <a:rPr lang="en-IN" dirty="0"/>
              <a:t>learn about the different cloud components.</a:t>
            </a:r>
            <a:endParaRPr lang="en-US" dirty="0"/>
          </a:p>
          <a:p>
            <a:endParaRPr lang="en-US" dirty="0"/>
          </a:p>
        </p:txBody>
      </p:sp>
    </p:spTree>
    <p:extLst>
      <p:ext uri="{BB962C8B-B14F-4D97-AF65-F5344CB8AC3E}">
        <p14:creationId xmlns:p14="http://schemas.microsoft.com/office/powerpoint/2010/main" val="2535001357"/>
      </p:ext>
    </p:extLst>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F5">
            <a:alpha val="0"/>
          </a:srgbClr>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algn="just"/>
            <a:r>
              <a:rPr dirty="0" lang="en-US" sz="3200"/>
              <a:t>Unacceptable Deficit</a:t>
            </a:r>
          </a:p>
        </p:txBody>
      </p:sp>
      <p:pic>
        <p:nvPicPr>
          <p:cNvPr id="11267" name="Picture 4"/>
          <p:cNvPicPr>
            <a:picLocks noChangeArrowheads="1" noChangeAspect="1"/>
          </p:cNvPicPr>
          <p:nvPr/>
        </p:nvPicPr>
        <p:blipFill rotWithShape="1">
          <a:blip cstate="print" r:embed="rId2"/>
          <a:srcRect r="37"/>
          <a:stretch/>
        </p:blipFill>
        <p:spPr bwMode="auto">
          <a:xfrm>
            <a:off x="592015" y="1716571"/>
            <a:ext cx="7959969" cy="4524375"/>
          </a:xfrm>
          <a:prstGeom prst="rect">
            <a:avLst/>
          </a:prstGeom>
          <a:noFill/>
          <a:ln w="19050">
            <a:noFill/>
            <a:miter lim="800000"/>
            <a:headEnd/>
            <a:tailEnd/>
          </a:ln>
        </p:spPr>
      </p:pic>
      <p:sp>
        <p:nvSpPr>
          <p:cNvPr id="7" name="TextBox 6"/>
          <p:cNvSpPr txBox="1">
            <a:spLocks noChangeArrowheads="1"/>
          </p:cNvSpPr>
          <p:nvPr/>
        </p:nvSpPr>
        <p:spPr bwMode="auto">
          <a:xfrm>
            <a:off x="3281659" y="2380313"/>
            <a:ext cx="792162" cy="369888"/>
          </a:xfrm>
          <a:prstGeom prst="rect">
            <a:avLst/>
          </a:prstGeom>
          <a:noFill/>
          <a:ln w="9525">
            <a:noFill/>
            <a:miter lim="800000"/>
            <a:headEnd/>
            <a:tailEnd/>
          </a:ln>
        </p:spPr>
        <p:txBody>
          <a:bodyPr wrap="none">
            <a:spAutoFit/>
          </a:bodyPr>
          <a:lstStyle/>
          <a:p>
            <a:r>
              <a:rPr dirty="0" lang="en-US">
                <a:latin charset="0" pitchFamily="34" typeface="Calibri"/>
              </a:rPr>
              <a:t>Deficit</a:t>
            </a:r>
          </a:p>
        </p:txBody>
      </p:sp>
      <p:cxnSp>
        <p:nvCxnSpPr>
          <p:cNvPr id="8" name="Straight Arrow Connector 7"/>
          <p:cNvCxnSpPr>
            <a:stCxn id="7" idx="2"/>
          </p:cNvCxnSpPr>
          <p:nvPr/>
        </p:nvCxnSpPr>
        <p:spPr>
          <a:xfrm flipH="1">
            <a:off x="2765721" y="2750201"/>
            <a:ext cx="911225" cy="19542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2"/>
          </p:cNvCxnSpPr>
          <p:nvPr/>
        </p:nvCxnSpPr>
        <p:spPr>
          <a:xfrm>
            <a:off x="3676946" y="2750201"/>
            <a:ext cx="44450" cy="14208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a:off x="3676946" y="2750201"/>
            <a:ext cx="1298575" cy="5207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72" name="TextBox 16"/>
          <p:cNvSpPr txBox="1">
            <a:spLocks noChangeArrowheads="1"/>
          </p:cNvSpPr>
          <p:nvPr/>
        </p:nvSpPr>
        <p:spPr bwMode="auto">
          <a:xfrm>
            <a:off x="4234159" y="5695013"/>
            <a:ext cx="649287" cy="369888"/>
          </a:xfrm>
          <a:prstGeom prst="rect">
            <a:avLst/>
          </a:prstGeom>
          <a:noFill/>
          <a:ln w="9525">
            <a:noFill/>
            <a:miter lim="800000"/>
            <a:headEnd/>
            <a:tailEnd/>
          </a:ln>
        </p:spPr>
        <p:txBody>
          <a:bodyPr wrap="none">
            <a:spAutoFit/>
          </a:bodyPr>
          <a:lstStyle/>
          <a:p>
            <a:r>
              <a:rPr dirty="0" lang="en-US">
                <a:latin charset="0" pitchFamily="34" typeface="Calibri"/>
              </a:rPr>
              <a:t>Time</a:t>
            </a:r>
          </a:p>
        </p:txBody>
      </p:sp>
      <p:sp>
        <p:nvSpPr>
          <p:cNvPr id="11273" name="TextBox 17"/>
          <p:cNvSpPr txBox="1">
            <a:spLocks noChangeArrowheads="1"/>
          </p:cNvSpPr>
          <p:nvPr/>
        </p:nvSpPr>
        <p:spPr bwMode="auto">
          <a:xfrm>
            <a:off x="1546521" y="3583638"/>
            <a:ext cx="831850" cy="369888"/>
          </a:xfrm>
          <a:prstGeom prst="rect">
            <a:avLst/>
          </a:prstGeom>
          <a:noFill/>
          <a:ln w="9525">
            <a:noFill/>
            <a:miter lim="800000"/>
            <a:headEnd/>
            <a:tailEnd/>
          </a:ln>
        </p:spPr>
        <p:txBody>
          <a:bodyPr wrap="none">
            <a:spAutoFit/>
          </a:bodyPr>
          <a:lstStyle/>
          <a:p>
            <a:r>
              <a:rPr dirty="0" lang="en-US">
                <a:latin charset="0" pitchFamily="34" typeface="Calibri"/>
              </a:rPr>
              <a:t>Capital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E31059D-DF7F-4BED-BB9C-62D6513AEFD1}"/>
              </a:ext>
            </a:extLst>
          </p:cNvPr>
          <p:cNvGraphicFramePr>
            <a:graphicFrameLocks noGrp="1"/>
          </p:cNvGraphicFramePr>
          <p:nvPr>
            <p:ph idx="1"/>
            <p:extLst>
              <p:ext uri="{D42A27DB-BD31-4B8C-83A1-F6EECF244321}">
                <p14:modId xmlns:p14="http://schemas.microsoft.com/office/powerpoint/2010/main" val="68662399"/>
              </p:ext>
            </p:extLst>
          </p:nvPr>
        </p:nvGraphicFramePr>
        <p:xfrm>
          <a:off x="304800" y="1625600"/>
          <a:ext cx="8650514" cy="5006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25988EE-F218-4CE5-B381-B9048686AAF3}"/>
              </a:ext>
            </a:extLst>
          </p:cNvPr>
          <p:cNvSpPr>
            <a:spLocks noGrp="1"/>
          </p:cNvSpPr>
          <p:nvPr>
            <p:ph type="title"/>
          </p:nvPr>
        </p:nvSpPr>
        <p:spPr>
          <a:xfrm>
            <a:off x="130629" y="0"/>
            <a:ext cx="8094434" cy="1325563"/>
          </a:xfrm>
        </p:spPr>
        <p:txBody>
          <a:bodyPr>
            <a:normAutofit/>
          </a:bodyPr>
          <a:lstStyle/>
          <a:p>
            <a:r>
              <a:rPr lang="en-GB" sz="3200" b="1" dirty="0"/>
              <a:t>History of Cloud Computing</a:t>
            </a:r>
            <a:endParaRPr lang="en-GB" sz="3200" dirty="0"/>
          </a:p>
        </p:txBody>
      </p:sp>
    </p:spTree>
    <p:extLst>
      <p:ext uri="{BB962C8B-B14F-4D97-AF65-F5344CB8AC3E}">
        <p14:creationId xmlns:p14="http://schemas.microsoft.com/office/powerpoint/2010/main" val="1027334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7F193-3FC7-413A-B26C-9FC0B59A87E7}"/>
              </a:ext>
            </a:extLst>
          </p:cNvPr>
          <p:cNvSpPr>
            <a:spLocks noGrp="1"/>
          </p:cNvSpPr>
          <p:nvPr>
            <p:ph idx="1"/>
          </p:nvPr>
        </p:nvSpPr>
        <p:spPr>
          <a:xfrm>
            <a:off x="261257" y="1451429"/>
            <a:ext cx="8679543" cy="5181600"/>
          </a:xfrm>
        </p:spPr>
        <p:txBody>
          <a:bodyPr>
            <a:normAutofit lnSpcReduction="10000"/>
          </a:bodyPr>
          <a:lstStyle/>
          <a:p>
            <a:pPr algn="just">
              <a:lnSpc>
                <a:spcPct val="150000"/>
              </a:lnSpc>
              <a:spcBef>
                <a:spcPts val="0"/>
              </a:spcBef>
              <a:buClr>
                <a:srgbClr val="258989"/>
              </a:buClr>
            </a:pPr>
            <a:r>
              <a:rPr lang="en-IN" dirty="0"/>
              <a:t>Cloud Computing was invented in the early 1960s by J.C.R </a:t>
            </a:r>
            <a:r>
              <a:rPr lang="en-IN" dirty="0" err="1"/>
              <a:t>Licklider</a:t>
            </a:r>
            <a:r>
              <a:rPr lang="en-IN" dirty="0"/>
              <a:t> (Joseph Carl </a:t>
            </a:r>
            <a:r>
              <a:rPr lang="en-IN" dirty="0" err="1"/>
              <a:t>Robnett</a:t>
            </a:r>
            <a:r>
              <a:rPr lang="en-IN" dirty="0"/>
              <a:t> </a:t>
            </a:r>
            <a:r>
              <a:rPr lang="en-IN" dirty="0" err="1"/>
              <a:t>Licklider</a:t>
            </a:r>
            <a:r>
              <a:rPr lang="en-IN" dirty="0"/>
              <a:t>). </a:t>
            </a:r>
          </a:p>
          <a:p>
            <a:pPr algn="just">
              <a:lnSpc>
                <a:spcPct val="150000"/>
              </a:lnSpc>
              <a:spcBef>
                <a:spcPts val="0"/>
              </a:spcBef>
              <a:buClr>
                <a:srgbClr val="258989"/>
              </a:buClr>
            </a:pPr>
            <a:r>
              <a:rPr lang="en-IN" dirty="0"/>
              <a:t>During his network research work on </a:t>
            </a:r>
            <a:r>
              <a:rPr lang="en-IN" dirty="0" err="1"/>
              <a:t>ARPANet</a:t>
            </a:r>
            <a:r>
              <a:rPr lang="en-IN" dirty="0"/>
              <a:t> (Advanced Research Project Agency Network).</a:t>
            </a:r>
          </a:p>
          <a:p>
            <a:pPr algn="just">
              <a:lnSpc>
                <a:spcPct val="150000"/>
              </a:lnSpc>
              <a:spcBef>
                <a:spcPts val="0"/>
              </a:spcBef>
              <a:buClr>
                <a:srgbClr val="258989"/>
              </a:buClr>
            </a:pPr>
            <a:r>
              <a:rPr lang="en-IN" dirty="0"/>
              <a:t>His interest in Information Technology made him appointed as Head of IPTO at ARPA (US Department of </a:t>
            </a:r>
            <a:r>
              <a:rPr lang="en-IN" dirty="0" err="1"/>
              <a:t>Defense</a:t>
            </a:r>
            <a:r>
              <a:rPr lang="en-IN" dirty="0"/>
              <a:t> Advanced Research Project Agency) in 1962. </a:t>
            </a:r>
          </a:p>
          <a:p>
            <a:pPr algn="just">
              <a:lnSpc>
                <a:spcPct val="150000"/>
              </a:lnSpc>
              <a:spcBef>
                <a:spcPts val="0"/>
              </a:spcBef>
              <a:buClr>
                <a:srgbClr val="215D4B"/>
              </a:buClr>
            </a:pPr>
            <a:endParaRPr lang="en-IN" dirty="0"/>
          </a:p>
          <a:p>
            <a:pPr marL="0" indent="0" algn="just">
              <a:lnSpc>
                <a:spcPct val="150000"/>
              </a:lnSpc>
              <a:spcBef>
                <a:spcPts val="0"/>
              </a:spcBef>
              <a:buClr>
                <a:srgbClr val="215D4B"/>
              </a:buClr>
              <a:buNone/>
            </a:pPr>
            <a:endParaRPr lang="en-GB" dirty="0"/>
          </a:p>
        </p:txBody>
      </p:sp>
      <p:sp>
        <p:nvSpPr>
          <p:cNvPr id="2" name="Title 1">
            <a:extLst>
              <a:ext uri="{FF2B5EF4-FFF2-40B4-BE49-F238E27FC236}">
                <a16:creationId xmlns:a16="http://schemas.microsoft.com/office/drawing/2014/main" id="{A7AB9E59-F05B-4910-B6AB-4C99B71DDDA1}"/>
              </a:ext>
            </a:extLst>
          </p:cNvPr>
          <p:cNvSpPr>
            <a:spLocks noGrp="1"/>
          </p:cNvSpPr>
          <p:nvPr>
            <p:ph type="title"/>
          </p:nvPr>
        </p:nvSpPr>
        <p:spPr>
          <a:xfrm>
            <a:off x="203200" y="0"/>
            <a:ext cx="8021863" cy="1325563"/>
          </a:xfrm>
        </p:spPr>
        <p:txBody>
          <a:bodyPr>
            <a:normAutofit/>
          </a:bodyPr>
          <a:lstStyle/>
          <a:p>
            <a:r>
              <a:rPr lang="en-GB" sz="3200" b="1" dirty="0"/>
              <a:t>History of Cloud Computing</a:t>
            </a:r>
            <a:endParaRPr lang="en-GB" sz="3200" dirty="0"/>
          </a:p>
        </p:txBody>
      </p:sp>
    </p:spTree>
    <p:extLst>
      <p:ext uri="{BB962C8B-B14F-4D97-AF65-F5344CB8AC3E}">
        <p14:creationId xmlns:p14="http://schemas.microsoft.com/office/powerpoint/2010/main" val="1661768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85E69-C761-4103-AE53-D75742C27980}"/>
              </a:ext>
            </a:extLst>
          </p:cNvPr>
          <p:cNvSpPr>
            <a:spLocks noGrp="1"/>
          </p:cNvSpPr>
          <p:nvPr>
            <p:ph idx="1"/>
          </p:nvPr>
        </p:nvSpPr>
        <p:spPr>
          <a:xfrm>
            <a:off x="275771" y="1628145"/>
            <a:ext cx="8679543" cy="5004884"/>
          </a:xfrm>
        </p:spPr>
        <p:txBody>
          <a:bodyPr>
            <a:noAutofit/>
          </a:bodyPr>
          <a:lstStyle/>
          <a:p>
            <a:pPr algn="just">
              <a:lnSpc>
                <a:spcPct val="150000"/>
              </a:lnSpc>
              <a:spcBef>
                <a:spcPts val="0"/>
              </a:spcBef>
              <a:buClr>
                <a:srgbClr val="258989"/>
              </a:buClr>
            </a:pPr>
            <a:r>
              <a:rPr lang="en-IN" dirty="0"/>
              <a:t>At around 1961, John </a:t>
            </a:r>
            <a:r>
              <a:rPr lang="en-IN" dirty="0" err="1"/>
              <a:t>MacCharty</a:t>
            </a:r>
            <a:r>
              <a:rPr lang="en-IN" dirty="0"/>
              <a:t> suggested in a speech at MIT that computing can be sold like a utility, just like  water or electricity.</a:t>
            </a:r>
          </a:p>
          <a:p>
            <a:pPr algn="just">
              <a:lnSpc>
                <a:spcPct val="150000"/>
              </a:lnSpc>
              <a:spcBef>
                <a:spcPts val="0"/>
              </a:spcBef>
              <a:buClr>
                <a:srgbClr val="258989"/>
              </a:buClr>
            </a:pPr>
            <a:r>
              <a:rPr lang="en-IN" dirty="0"/>
              <a:t>In 1999, </a:t>
            </a:r>
            <a:r>
              <a:rPr lang="en-IN" b="1" dirty="0">
                <a:solidFill>
                  <a:srgbClr val="C00000"/>
                </a:solidFill>
              </a:rPr>
              <a:t>Salesforce.com</a:t>
            </a:r>
            <a:endParaRPr lang="en-IN" dirty="0"/>
          </a:p>
          <a:p>
            <a:pPr algn="just">
              <a:lnSpc>
                <a:spcPct val="150000"/>
              </a:lnSpc>
              <a:spcBef>
                <a:spcPts val="0"/>
              </a:spcBef>
              <a:buClr>
                <a:srgbClr val="258989"/>
              </a:buClr>
            </a:pPr>
            <a:r>
              <a:rPr lang="en-IN" dirty="0"/>
              <a:t>The beauty of the cloud computing phase went on running throughout the era of the 21</a:t>
            </a:r>
            <a:r>
              <a:rPr lang="en-IN" baseline="30000" dirty="0"/>
              <a:t>st</a:t>
            </a:r>
            <a:r>
              <a:rPr lang="en-IN" dirty="0"/>
              <a:t> Century. </a:t>
            </a:r>
          </a:p>
        </p:txBody>
      </p:sp>
      <p:sp>
        <p:nvSpPr>
          <p:cNvPr id="2" name="Title 1">
            <a:extLst>
              <a:ext uri="{FF2B5EF4-FFF2-40B4-BE49-F238E27FC236}">
                <a16:creationId xmlns:a16="http://schemas.microsoft.com/office/drawing/2014/main" id="{7A8AFEDD-0658-4AE5-9463-CE7694D96DAE}"/>
              </a:ext>
            </a:extLst>
          </p:cNvPr>
          <p:cNvSpPr>
            <a:spLocks noGrp="1"/>
          </p:cNvSpPr>
          <p:nvPr>
            <p:ph type="title"/>
          </p:nvPr>
        </p:nvSpPr>
        <p:spPr>
          <a:xfrm>
            <a:off x="203200" y="0"/>
            <a:ext cx="8021863" cy="1325563"/>
          </a:xfrm>
        </p:spPr>
        <p:txBody>
          <a:bodyPr>
            <a:normAutofit/>
          </a:bodyPr>
          <a:lstStyle/>
          <a:p>
            <a:r>
              <a:rPr lang="en-GB" sz="3200" b="1" dirty="0"/>
              <a:t>History of Cloud Computing</a:t>
            </a:r>
            <a:endParaRPr lang="en-US" sz="3200" dirty="0"/>
          </a:p>
        </p:txBody>
      </p:sp>
    </p:spTree>
    <p:extLst>
      <p:ext uri="{BB962C8B-B14F-4D97-AF65-F5344CB8AC3E}">
        <p14:creationId xmlns:p14="http://schemas.microsoft.com/office/powerpoint/2010/main" val="230464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85E69-C761-4103-AE53-D75742C27980}"/>
              </a:ext>
            </a:extLst>
          </p:cNvPr>
          <p:cNvSpPr>
            <a:spLocks noGrp="1"/>
          </p:cNvSpPr>
          <p:nvPr>
            <p:ph idx="1"/>
          </p:nvPr>
        </p:nvSpPr>
        <p:spPr>
          <a:xfrm>
            <a:off x="275771" y="1524000"/>
            <a:ext cx="8708572" cy="5109029"/>
          </a:xfrm>
        </p:spPr>
        <p:txBody>
          <a:bodyPr>
            <a:normAutofit fontScale="77500" lnSpcReduction="20000"/>
          </a:bodyPr>
          <a:lstStyle/>
          <a:p>
            <a:pPr algn="just">
              <a:lnSpc>
                <a:spcPct val="150000"/>
              </a:lnSpc>
              <a:buClr>
                <a:srgbClr val="258989"/>
              </a:buClr>
            </a:pPr>
            <a:r>
              <a:rPr lang="en-IN" dirty="0"/>
              <a:t>In 2002, </a:t>
            </a:r>
            <a:r>
              <a:rPr lang="en-IN" b="1" dirty="0">
                <a:solidFill>
                  <a:srgbClr val="C00000"/>
                </a:solidFill>
              </a:rPr>
              <a:t>Amazon </a:t>
            </a:r>
            <a:r>
              <a:rPr lang="en-IN" dirty="0"/>
              <a:t>started Amazon Web Services.</a:t>
            </a:r>
          </a:p>
          <a:p>
            <a:pPr algn="just">
              <a:lnSpc>
                <a:spcPct val="150000"/>
              </a:lnSpc>
              <a:buClr>
                <a:srgbClr val="258989"/>
              </a:buClr>
            </a:pPr>
            <a:r>
              <a:rPr lang="en-IN" dirty="0"/>
              <a:t>By 2008, Google too introduced its beta version of the search engine. </a:t>
            </a:r>
          </a:p>
          <a:p>
            <a:pPr algn="just">
              <a:lnSpc>
                <a:spcPct val="150000"/>
              </a:lnSpc>
              <a:buClr>
                <a:srgbClr val="258989"/>
              </a:buClr>
            </a:pPr>
            <a:r>
              <a:rPr lang="en-IN" dirty="0"/>
              <a:t>In 2009, </a:t>
            </a:r>
            <a:r>
              <a:rPr lang="en-IN" b="1" dirty="0">
                <a:solidFill>
                  <a:srgbClr val="C00000"/>
                </a:solidFill>
              </a:rPr>
              <a:t>Google Apps</a:t>
            </a:r>
            <a:r>
              <a:rPr lang="en-IN" dirty="0">
                <a:solidFill>
                  <a:srgbClr val="C00000"/>
                </a:solidFill>
              </a:rPr>
              <a:t> </a:t>
            </a:r>
          </a:p>
          <a:p>
            <a:pPr algn="just">
              <a:lnSpc>
                <a:spcPct val="150000"/>
              </a:lnSpc>
              <a:buClr>
                <a:srgbClr val="258989"/>
              </a:buClr>
            </a:pPr>
            <a:r>
              <a:rPr lang="en-IN" dirty="0"/>
              <a:t>In the year 2008, </a:t>
            </a:r>
            <a:r>
              <a:rPr lang="en-IN" b="1" dirty="0">
                <a:solidFill>
                  <a:srgbClr val="C00000"/>
                </a:solidFill>
              </a:rPr>
              <a:t>Microsoft Azure</a:t>
            </a:r>
          </a:p>
          <a:p>
            <a:pPr algn="just">
              <a:lnSpc>
                <a:spcPct val="150000"/>
              </a:lnSpc>
              <a:buClr>
                <a:srgbClr val="258989"/>
              </a:buClr>
            </a:pPr>
            <a:r>
              <a:rPr lang="en-IN" dirty="0"/>
              <a:t>In the year 2012, </a:t>
            </a:r>
            <a:r>
              <a:rPr lang="en-IN" b="1" dirty="0">
                <a:solidFill>
                  <a:srgbClr val="C00000"/>
                </a:solidFill>
              </a:rPr>
              <a:t>Google Compute Engine</a:t>
            </a:r>
          </a:p>
          <a:p>
            <a:pPr algn="just">
              <a:lnSpc>
                <a:spcPct val="150000"/>
              </a:lnSpc>
              <a:buClr>
                <a:srgbClr val="258989"/>
              </a:buClr>
            </a:pPr>
            <a:r>
              <a:rPr lang="en-IN" dirty="0"/>
              <a:t>By the end of 2013, </a:t>
            </a:r>
            <a:r>
              <a:rPr lang="en-IN" b="1" dirty="0">
                <a:solidFill>
                  <a:srgbClr val="C00000"/>
                </a:solidFill>
              </a:rPr>
              <a:t>Oracle Cloud</a:t>
            </a:r>
          </a:p>
          <a:p>
            <a:pPr algn="just">
              <a:lnSpc>
                <a:spcPct val="150000"/>
              </a:lnSpc>
              <a:buClr>
                <a:srgbClr val="258989"/>
              </a:buClr>
            </a:pPr>
            <a:r>
              <a:rPr lang="en-IN" dirty="0"/>
              <a:t>Currently, as per the record, Linux and Microsoft Azure share most of their work in parallel.</a:t>
            </a:r>
          </a:p>
          <a:p>
            <a:pPr algn="just">
              <a:lnSpc>
                <a:spcPct val="150000"/>
              </a:lnSpc>
              <a:buClr>
                <a:srgbClr val="258989"/>
              </a:buClr>
            </a:pPr>
            <a:endParaRPr lang="en-IN" b="1" dirty="0"/>
          </a:p>
        </p:txBody>
      </p:sp>
      <p:sp>
        <p:nvSpPr>
          <p:cNvPr id="2" name="Title 1">
            <a:extLst>
              <a:ext uri="{FF2B5EF4-FFF2-40B4-BE49-F238E27FC236}">
                <a16:creationId xmlns:a16="http://schemas.microsoft.com/office/drawing/2014/main" id="{7A8AFEDD-0658-4AE5-9463-CE7694D96DAE}"/>
              </a:ext>
            </a:extLst>
          </p:cNvPr>
          <p:cNvSpPr>
            <a:spLocks noGrp="1"/>
          </p:cNvSpPr>
          <p:nvPr>
            <p:ph type="title"/>
          </p:nvPr>
        </p:nvSpPr>
        <p:spPr>
          <a:xfrm>
            <a:off x="159657" y="0"/>
            <a:ext cx="8065406" cy="1325563"/>
          </a:xfrm>
        </p:spPr>
        <p:txBody>
          <a:bodyPr>
            <a:normAutofit/>
          </a:bodyPr>
          <a:lstStyle/>
          <a:p>
            <a:r>
              <a:rPr lang="en-GB" sz="3200" b="1" dirty="0"/>
              <a:t>History of Cloud Computing</a:t>
            </a:r>
            <a:endParaRPr lang="en-US" sz="3200" dirty="0"/>
          </a:p>
        </p:txBody>
      </p:sp>
    </p:spTree>
    <p:extLst>
      <p:ext uri="{BB962C8B-B14F-4D97-AF65-F5344CB8AC3E}">
        <p14:creationId xmlns:p14="http://schemas.microsoft.com/office/powerpoint/2010/main" val="3094314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1BBDF-ECAF-4BF5-AB36-CF14E131BE4E}"/>
              </a:ext>
            </a:extLst>
          </p:cNvPr>
          <p:cNvSpPr>
            <a:spLocks noGrp="1"/>
          </p:cNvSpPr>
          <p:nvPr>
            <p:ph idx="1"/>
          </p:nvPr>
        </p:nvSpPr>
        <p:spPr>
          <a:xfrm>
            <a:off x="159658" y="1407886"/>
            <a:ext cx="8839200" cy="5138057"/>
          </a:xfrm>
        </p:spPr>
        <p:txBody>
          <a:bodyPr>
            <a:noAutofit/>
          </a:bodyPr>
          <a:lstStyle/>
          <a:p>
            <a:pPr algn="just">
              <a:lnSpc>
                <a:spcPct val="150000"/>
              </a:lnSpc>
              <a:spcBef>
                <a:spcPts val="0"/>
              </a:spcBef>
              <a:buClr>
                <a:srgbClr val="258989"/>
              </a:buClr>
            </a:pPr>
            <a:r>
              <a:rPr lang="en-IN" dirty="0"/>
              <a:t>Five intermediary stages, from </a:t>
            </a:r>
            <a:r>
              <a:rPr lang="en-IN" b="1" dirty="0">
                <a:solidFill>
                  <a:srgbClr val="C00000"/>
                </a:solidFill>
              </a:rPr>
              <a:t>mainframe computing </a:t>
            </a:r>
            <a:r>
              <a:rPr lang="en-IN" dirty="0"/>
              <a:t>to </a:t>
            </a:r>
            <a:r>
              <a:rPr lang="en-IN" b="1" dirty="0">
                <a:solidFill>
                  <a:srgbClr val="C00000"/>
                </a:solidFill>
              </a:rPr>
              <a:t>personal computing </a:t>
            </a:r>
            <a:r>
              <a:rPr lang="en-IN" dirty="0"/>
              <a:t>to the influx of </a:t>
            </a:r>
            <a:r>
              <a:rPr lang="en-IN" b="1" dirty="0">
                <a:solidFill>
                  <a:srgbClr val="C00000"/>
                </a:solidFill>
              </a:rPr>
              <a:t>network computing. </a:t>
            </a:r>
          </a:p>
          <a:p>
            <a:pPr algn="just">
              <a:lnSpc>
                <a:spcPct val="150000"/>
              </a:lnSpc>
              <a:spcBef>
                <a:spcPts val="0"/>
              </a:spcBef>
              <a:buClr>
                <a:srgbClr val="258989"/>
              </a:buClr>
            </a:pPr>
            <a:r>
              <a:rPr lang="en-IN" dirty="0"/>
              <a:t>Network computing results in </a:t>
            </a:r>
            <a:r>
              <a:rPr lang="en-IN" b="1" dirty="0">
                <a:solidFill>
                  <a:srgbClr val="C00000"/>
                </a:solidFill>
              </a:rPr>
              <a:t>autonomic computing</a:t>
            </a:r>
            <a:r>
              <a:rPr lang="en-IN" dirty="0"/>
              <a:t> or follows client-server architectures, resulting in </a:t>
            </a:r>
            <a:r>
              <a:rPr lang="en-IN" b="1" dirty="0">
                <a:solidFill>
                  <a:srgbClr val="C00000"/>
                </a:solidFill>
              </a:rPr>
              <a:t>client-server computing. </a:t>
            </a:r>
          </a:p>
          <a:p>
            <a:pPr algn="just">
              <a:lnSpc>
                <a:spcPct val="150000"/>
              </a:lnSpc>
              <a:spcBef>
                <a:spcPts val="0"/>
              </a:spcBef>
              <a:buClr>
                <a:srgbClr val="258989"/>
              </a:buClr>
            </a:pPr>
            <a:r>
              <a:rPr lang="en-IN" dirty="0"/>
              <a:t>Development of </a:t>
            </a:r>
            <a:r>
              <a:rPr lang="en-IN" b="1" dirty="0">
                <a:solidFill>
                  <a:srgbClr val="C00000"/>
                </a:solidFill>
              </a:rPr>
              <a:t>grid computing, </a:t>
            </a:r>
            <a:r>
              <a:rPr lang="en-IN" dirty="0"/>
              <a:t>followed by the rise of </a:t>
            </a:r>
            <a:r>
              <a:rPr lang="en-IN" b="1" dirty="0">
                <a:solidFill>
                  <a:srgbClr val="C00000"/>
                </a:solidFill>
              </a:rPr>
              <a:t>cloud computing.</a:t>
            </a:r>
          </a:p>
          <a:p>
            <a:pPr algn="just">
              <a:lnSpc>
                <a:spcPct val="150000"/>
              </a:lnSpc>
              <a:spcBef>
                <a:spcPts val="0"/>
              </a:spcBef>
              <a:buClr>
                <a:srgbClr val="215D4B"/>
              </a:buClr>
            </a:pPr>
            <a:endParaRPr lang="en-IN" b="1" dirty="0">
              <a:solidFill>
                <a:srgbClr val="C00000"/>
              </a:solidFill>
            </a:endParaRPr>
          </a:p>
          <a:p>
            <a:pPr algn="just">
              <a:lnSpc>
                <a:spcPct val="150000"/>
              </a:lnSpc>
              <a:spcBef>
                <a:spcPts val="0"/>
              </a:spcBef>
              <a:buClr>
                <a:srgbClr val="215D4B"/>
              </a:buClr>
            </a:pPr>
            <a:endParaRPr lang="en-IN" dirty="0"/>
          </a:p>
        </p:txBody>
      </p:sp>
      <p:sp>
        <p:nvSpPr>
          <p:cNvPr id="2" name="Title 1">
            <a:extLst>
              <a:ext uri="{FF2B5EF4-FFF2-40B4-BE49-F238E27FC236}">
                <a16:creationId xmlns:a16="http://schemas.microsoft.com/office/drawing/2014/main" id="{49208C54-7A4F-4C05-873D-5D8C8BC201CD}"/>
              </a:ext>
            </a:extLst>
          </p:cNvPr>
          <p:cNvSpPr>
            <a:spLocks noGrp="1"/>
          </p:cNvSpPr>
          <p:nvPr>
            <p:ph type="title"/>
          </p:nvPr>
        </p:nvSpPr>
        <p:spPr>
          <a:xfrm>
            <a:off x="145143" y="0"/>
            <a:ext cx="8079920" cy="1325563"/>
          </a:xfrm>
        </p:spPr>
        <p:txBody>
          <a:bodyPr>
            <a:normAutofit/>
          </a:bodyPr>
          <a:lstStyle/>
          <a:p>
            <a:r>
              <a:rPr lang="en-GB" sz="3200" dirty="0"/>
              <a:t>Evolution of Cloud Computing</a:t>
            </a:r>
          </a:p>
        </p:txBody>
      </p:sp>
    </p:spTree>
    <p:extLst>
      <p:ext uri="{BB962C8B-B14F-4D97-AF65-F5344CB8AC3E}">
        <p14:creationId xmlns:p14="http://schemas.microsoft.com/office/powerpoint/2010/main" val="2461913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5">
            <a:alpha val="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0CE47-C8B8-4566-9E52-DC5142EA1A07}"/>
              </a:ext>
            </a:extLst>
          </p:cNvPr>
          <p:cNvSpPr>
            <a:spLocks noGrp="1"/>
          </p:cNvSpPr>
          <p:nvPr>
            <p:ph idx="1"/>
          </p:nvPr>
        </p:nvSpPr>
        <p:spPr/>
        <p:txBody>
          <a:bodyPr/>
          <a:lstStyle/>
          <a:p>
            <a:endParaRPr lang="en-GB"/>
          </a:p>
        </p:txBody>
      </p:sp>
      <p:sp>
        <p:nvSpPr>
          <p:cNvPr id="2" name="Title 1">
            <a:extLst>
              <a:ext uri="{FF2B5EF4-FFF2-40B4-BE49-F238E27FC236}">
                <a16:creationId xmlns:a16="http://schemas.microsoft.com/office/drawing/2014/main" id="{49208C54-7A4F-4C05-873D-5D8C8BC201CD}"/>
              </a:ext>
            </a:extLst>
          </p:cNvPr>
          <p:cNvSpPr>
            <a:spLocks noGrp="1"/>
          </p:cNvSpPr>
          <p:nvPr>
            <p:ph type="title"/>
          </p:nvPr>
        </p:nvSpPr>
        <p:spPr>
          <a:xfrm>
            <a:off x="116114" y="0"/>
            <a:ext cx="8108949" cy="1325563"/>
          </a:xfrm>
        </p:spPr>
        <p:txBody>
          <a:bodyPr>
            <a:normAutofit/>
          </a:bodyPr>
          <a:lstStyle/>
          <a:p>
            <a:r>
              <a:rPr lang="en-GB" sz="3200" dirty="0"/>
              <a:t>Evolution of Cloud Computing</a:t>
            </a:r>
          </a:p>
        </p:txBody>
      </p:sp>
      <p:pic>
        <p:nvPicPr>
          <p:cNvPr id="6" name="Picture 5">
            <a:extLst>
              <a:ext uri="{FF2B5EF4-FFF2-40B4-BE49-F238E27FC236}">
                <a16:creationId xmlns:a16="http://schemas.microsoft.com/office/drawing/2014/main" id="{141C36E9-CA12-4629-BD6C-F8E6783ED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90" y="1422401"/>
            <a:ext cx="8576009" cy="5304971"/>
          </a:xfrm>
          <a:prstGeom prst="rect">
            <a:avLst/>
          </a:prstGeom>
          <a:ln w="28575">
            <a:noFill/>
          </a:ln>
        </p:spPr>
      </p:pic>
    </p:spTree>
    <p:extLst>
      <p:ext uri="{BB962C8B-B14F-4D97-AF65-F5344CB8AC3E}">
        <p14:creationId xmlns:p14="http://schemas.microsoft.com/office/powerpoint/2010/main" val="1985692243"/>
      </p:ext>
    </p:extLst>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F29D9D-4E09-4812-9A69-CC7B9BBBF4FA}"/>
              </a:ext>
            </a:extLst>
          </p:cNvPr>
          <p:cNvSpPr>
            <a:spLocks noGrp="1"/>
          </p:cNvSpPr>
          <p:nvPr>
            <p:ph type="title"/>
          </p:nvPr>
        </p:nvSpPr>
        <p:spPr>
          <a:xfrm>
            <a:off x="116114" y="0"/>
            <a:ext cx="8108949" cy="1325563"/>
          </a:xfrm>
        </p:spPr>
        <p:txBody>
          <a:bodyPr>
            <a:normAutofit/>
          </a:bodyPr>
          <a:lstStyle/>
          <a:p>
            <a:r>
              <a:rPr dirty="0" lang="en-GB" sz="3200"/>
              <a:t>Evolution of Cloud Computing</a:t>
            </a:r>
          </a:p>
        </p:txBody>
      </p:sp>
      <p:pic>
        <p:nvPicPr>
          <p:cNvPr id="7" name="Picture 6">
            <a:extLst>
              <a:ext uri="{FF2B5EF4-FFF2-40B4-BE49-F238E27FC236}">
                <a16:creationId xmlns:a16="http://schemas.microsoft.com/office/drawing/2014/main" id="{01833D12-18BC-495B-B82A-54DD1413CA3D}"/>
              </a:ext>
            </a:extLst>
          </p:cNvPr>
          <p:cNvPicPr>
            <a:picLocks noChangeAspect="1"/>
          </p:cNvPicPr>
          <p:nvPr/>
        </p:nvPicPr>
        <p:blipFill rotWithShape="1">
          <a:blip r:embed="rId2">
            <a:duotone>
              <a:prstClr val="black"/>
              <a:schemeClr val="accent4">
                <a:tint val="45000"/>
                <a:satMod val="400000"/>
              </a:schemeClr>
            </a:duotone>
          </a:blip>
          <a:srcRect b="-55" r="51336" t="34"/>
          <a:stretch/>
        </p:blipFill>
        <p:spPr>
          <a:xfrm>
            <a:off x="1548437" y="1721109"/>
            <a:ext cx="6047125" cy="4857112"/>
          </a:xfrm>
          <a:prstGeom prst="rect">
            <a:avLst/>
          </a:prstGeom>
          <a:ln w="28575">
            <a:solidFill>
              <a:srgbClr val="258989"/>
            </a:solidFill>
          </a:ln>
          <a:effectLst>
            <a:outerShdw algn="ctr" blurRad="63500" rotWithShape="0" sx="102000" sy="102000">
              <a:prstClr val="black">
                <a:alpha val="40000"/>
              </a:prstClr>
            </a:outerShdw>
          </a:effectLst>
        </p:spPr>
      </p:pic>
    </p:spTree>
    <p:extLst>
      <p:ext uri="{BB962C8B-B14F-4D97-AF65-F5344CB8AC3E}">
        <p14:creationId xmlns:p14="http://schemas.microsoft.com/office/powerpoint/2010/main" val="1606574228"/>
      </p:ext>
    </p:extLst>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F29D9D-4E09-4812-9A69-CC7B9BBBF4FA}"/>
              </a:ext>
            </a:extLst>
          </p:cNvPr>
          <p:cNvSpPr>
            <a:spLocks noGrp="1"/>
          </p:cNvSpPr>
          <p:nvPr>
            <p:ph type="title"/>
          </p:nvPr>
        </p:nvSpPr>
        <p:spPr>
          <a:xfrm>
            <a:off x="116114" y="0"/>
            <a:ext cx="8108949" cy="1325563"/>
          </a:xfrm>
        </p:spPr>
        <p:txBody>
          <a:bodyPr>
            <a:normAutofit/>
          </a:bodyPr>
          <a:lstStyle/>
          <a:p>
            <a:r>
              <a:rPr dirty="0" lang="en-GB" sz="3200"/>
              <a:t>Evolution of Cloud Computing</a:t>
            </a:r>
          </a:p>
        </p:txBody>
      </p:sp>
      <p:pic>
        <p:nvPicPr>
          <p:cNvPr id="7" name="Picture 6">
            <a:extLst>
              <a:ext uri="{FF2B5EF4-FFF2-40B4-BE49-F238E27FC236}">
                <a16:creationId xmlns:a16="http://schemas.microsoft.com/office/drawing/2014/main" id="{01833D12-18BC-495B-B82A-54DD1413CA3D}"/>
              </a:ext>
            </a:extLst>
          </p:cNvPr>
          <p:cNvPicPr>
            <a:picLocks noChangeAspect="1"/>
          </p:cNvPicPr>
          <p:nvPr/>
        </p:nvPicPr>
        <p:blipFill rotWithShape="1">
          <a:blip r:embed="rId2">
            <a:duotone>
              <a:prstClr val="black"/>
              <a:schemeClr val="accent4">
                <a:tint val="45000"/>
                <a:satMod val="400000"/>
              </a:schemeClr>
            </a:duotone>
          </a:blip>
          <a:srcRect b="156" l="51391" r="-26"/>
          <a:stretch/>
        </p:blipFill>
        <p:spPr>
          <a:xfrm>
            <a:off x="1545445" y="1665027"/>
            <a:ext cx="6053109" cy="4856400"/>
          </a:xfrm>
          <a:prstGeom prst="rect">
            <a:avLst/>
          </a:prstGeom>
          <a:ln w="28575">
            <a:solidFill>
              <a:srgbClr val="258989"/>
            </a:solidFill>
          </a:ln>
          <a:effectLst>
            <a:outerShdw algn="ctr" blurRad="63500" rotWithShape="0" sx="102000" sy="102000">
              <a:prstClr val="black">
                <a:alpha val="40000"/>
              </a:prstClr>
            </a:outerShdw>
          </a:effectLst>
        </p:spPr>
      </p:pic>
    </p:spTree>
    <p:extLst>
      <p:ext uri="{BB962C8B-B14F-4D97-AF65-F5344CB8AC3E}">
        <p14:creationId xmlns:p14="http://schemas.microsoft.com/office/powerpoint/2010/main" val="3345188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43" y="1628145"/>
            <a:ext cx="8563428" cy="5004884"/>
          </a:xfrm>
        </p:spPr>
        <p:txBody>
          <a:bodyPr>
            <a:noAutofit/>
          </a:bodyPr>
          <a:lstStyle/>
          <a:p>
            <a:pPr marL="0" indent="0" algn="just">
              <a:lnSpc>
                <a:spcPct val="150000"/>
              </a:lnSpc>
              <a:buClrTx/>
              <a:buNone/>
            </a:pPr>
            <a:r>
              <a:rPr lang="en-IN" sz="2700" dirty="0"/>
              <a:t>“Cloud” makes reference to the </a:t>
            </a:r>
            <a:r>
              <a:rPr lang="en-IN" sz="2700" dirty="0">
                <a:solidFill>
                  <a:srgbClr val="C00000"/>
                </a:solidFill>
              </a:rPr>
              <a:t>two essential concepts:</a:t>
            </a:r>
          </a:p>
          <a:p>
            <a:pPr marL="514350" indent="-514350" algn="just">
              <a:lnSpc>
                <a:spcPct val="150000"/>
              </a:lnSpc>
              <a:buClr>
                <a:srgbClr val="258989"/>
              </a:buClr>
              <a:buFont typeface="+mj-lt"/>
              <a:buAutoNum type="arabicPeriod"/>
            </a:pPr>
            <a:r>
              <a:rPr lang="en-IN" sz="2700" dirty="0"/>
              <a:t>Abstraction</a:t>
            </a:r>
          </a:p>
          <a:p>
            <a:pPr marL="514350" indent="-514350" algn="just">
              <a:lnSpc>
                <a:spcPct val="150000"/>
              </a:lnSpc>
              <a:buClr>
                <a:srgbClr val="258989"/>
              </a:buClr>
              <a:buFont typeface="+mj-lt"/>
              <a:buAutoNum type="arabicPeriod"/>
            </a:pPr>
            <a:r>
              <a:rPr lang="en-IN" sz="2700" dirty="0"/>
              <a:t>Virtualization</a:t>
            </a:r>
          </a:p>
        </p:txBody>
      </p:sp>
      <p:sp>
        <p:nvSpPr>
          <p:cNvPr id="2" name="Title 1">
            <a:extLst>
              <a:ext uri="{FF2B5EF4-FFF2-40B4-BE49-F238E27FC236}">
                <a16:creationId xmlns:a16="http://schemas.microsoft.com/office/drawing/2014/main" id="{E534B20E-49F4-46E9-95D9-9CB2642ADF73}"/>
              </a:ext>
            </a:extLst>
          </p:cNvPr>
          <p:cNvSpPr>
            <a:spLocks noGrp="1"/>
          </p:cNvSpPr>
          <p:nvPr>
            <p:ph type="title"/>
          </p:nvPr>
        </p:nvSpPr>
        <p:spPr>
          <a:xfrm>
            <a:off x="203200" y="0"/>
            <a:ext cx="8021863" cy="1325563"/>
          </a:xfrm>
        </p:spPr>
        <p:txBody>
          <a:bodyPr>
            <a:normAutofit/>
          </a:bodyPr>
          <a:lstStyle/>
          <a:p>
            <a:pPr algn="just"/>
            <a:r>
              <a:rPr lang="en-US" sz="3200" b="1" dirty="0"/>
              <a:t>Essential Cloud Computing Concepts</a:t>
            </a:r>
            <a:endParaRPr lang="en-GB" sz="3200" dirty="0"/>
          </a:p>
        </p:txBody>
      </p:sp>
    </p:spTree>
    <p:extLst>
      <p:ext uri="{BB962C8B-B14F-4D97-AF65-F5344CB8AC3E}">
        <p14:creationId xmlns:p14="http://schemas.microsoft.com/office/powerpoint/2010/main" val="143493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6238E-AFBD-4616-81BC-AA1B9745F31E}"/>
              </a:ext>
            </a:extLst>
          </p:cNvPr>
          <p:cNvSpPr>
            <a:spLocks noGrp="1"/>
          </p:cNvSpPr>
          <p:nvPr>
            <p:ph idx="1"/>
          </p:nvPr>
        </p:nvSpPr>
        <p:spPr>
          <a:xfrm>
            <a:off x="246743" y="1555573"/>
            <a:ext cx="8650514" cy="5004884"/>
          </a:xfrm>
        </p:spPr>
        <p:txBody>
          <a:bodyPr>
            <a:normAutofit fontScale="85000" lnSpcReduction="10000"/>
          </a:bodyPr>
          <a:lstStyle/>
          <a:p>
            <a:pPr algn="just">
              <a:lnSpc>
                <a:spcPct val="170000"/>
              </a:lnSpc>
              <a:spcBef>
                <a:spcPts val="0"/>
              </a:spcBef>
              <a:buClr>
                <a:srgbClr val="258989"/>
              </a:buClr>
            </a:pPr>
            <a:r>
              <a:rPr lang="en-IN" dirty="0"/>
              <a:t>Cloud refers to a </a:t>
            </a:r>
            <a:r>
              <a:rPr lang="en-IN" dirty="0">
                <a:solidFill>
                  <a:srgbClr val="C00000"/>
                </a:solidFill>
              </a:rPr>
              <a:t>Network or Internet.  </a:t>
            </a:r>
          </a:p>
          <a:p>
            <a:pPr algn="just">
              <a:lnSpc>
                <a:spcPct val="170000"/>
              </a:lnSpc>
              <a:spcBef>
                <a:spcPts val="0"/>
              </a:spcBef>
              <a:buClr>
                <a:srgbClr val="258989"/>
              </a:buClr>
            </a:pPr>
            <a:r>
              <a:rPr lang="en-IN" dirty="0"/>
              <a:t>Cloud is something, which is present at a remote location.</a:t>
            </a:r>
          </a:p>
          <a:p>
            <a:pPr algn="just">
              <a:lnSpc>
                <a:spcPct val="170000"/>
              </a:lnSpc>
              <a:spcBef>
                <a:spcPts val="0"/>
              </a:spcBef>
              <a:buClr>
                <a:srgbClr val="258989"/>
              </a:buClr>
            </a:pPr>
            <a:r>
              <a:rPr lang="en-IN" dirty="0"/>
              <a:t>Cloud can provide services over the network, that is,  on public networks or on private networks, that is,  Wide Area Networks (WANs), Local Area Networks (LANs), or Virtual Private Networks (VPNs).</a:t>
            </a:r>
          </a:p>
          <a:p>
            <a:pPr algn="just">
              <a:lnSpc>
                <a:spcPct val="170000"/>
              </a:lnSpc>
              <a:spcBef>
                <a:spcPts val="0"/>
              </a:spcBef>
              <a:buClr>
                <a:srgbClr val="258989"/>
              </a:buClr>
            </a:pPr>
            <a:r>
              <a:rPr lang="en-IN" dirty="0"/>
              <a:t>Applications such as e-mail, web conferencing,  customer relationship management (CRM),  all run in the cloud.</a:t>
            </a:r>
          </a:p>
          <a:p>
            <a:pPr algn="just">
              <a:lnSpc>
                <a:spcPct val="170000"/>
              </a:lnSpc>
              <a:spcBef>
                <a:spcPts val="0"/>
              </a:spcBef>
              <a:buClr>
                <a:srgbClr val="215D4B"/>
              </a:buClr>
            </a:pPr>
            <a:endParaRPr lang="en-GB" dirty="0"/>
          </a:p>
        </p:txBody>
      </p:sp>
      <p:sp>
        <p:nvSpPr>
          <p:cNvPr id="2" name="Title 1">
            <a:extLst>
              <a:ext uri="{FF2B5EF4-FFF2-40B4-BE49-F238E27FC236}">
                <a16:creationId xmlns:a16="http://schemas.microsoft.com/office/drawing/2014/main" id="{3477F1EC-F8C9-482A-939E-B50EB3E4C4D5}"/>
              </a:ext>
            </a:extLst>
          </p:cNvPr>
          <p:cNvSpPr>
            <a:spLocks noGrp="1"/>
          </p:cNvSpPr>
          <p:nvPr>
            <p:ph type="title"/>
          </p:nvPr>
        </p:nvSpPr>
        <p:spPr>
          <a:xfrm>
            <a:off x="145143" y="0"/>
            <a:ext cx="8079920" cy="1325563"/>
          </a:xfrm>
        </p:spPr>
        <p:txBody>
          <a:bodyPr>
            <a:normAutofit/>
          </a:bodyPr>
          <a:lstStyle/>
          <a:p>
            <a:r>
              <a:rPr lang="en-GB" sz="3200" b="1" dirty="0">
                <a:cs typeface="Times New Roman"/>
              </a:rPr>
              <a:t>What </a:t>
            </a:r>
            <a:r>
              <a:rPr lang="en-GB" sz="3200" b="1" spc="-5" dirty="0">
                <a:cs typeface="Times New Roman"/>
              </a:rPr>
              <a:t>is</a:t>
            </a:r>
            <a:r>
              <a:rPr lang="en-GB" sz="3200" b="1" spc="-75" dirty="0">
                <a:cs typeface="Times New Roman"/>
              </a:rPr>
              <a:t> </a:t>
            </a:r>
            <a:r>
              <a:rPr lang="en-GB" sz="3200" b="1" dirty="0">
                <a:cs typeface="Times New Roman"/>
              </a:rPr>
              <a:t>Cloud?</a:t>
            </a:r>
            <a:endParaRPr lang="en-GB" sz="3200" b="1" dirty="0"/>
          </a:p>
        </p:txBody>
      </p:sp>
    </p:spTree>
    <p:extLst>
      <p:ext uri="{BB962C8B-B14F-4D97-AF65-F5344CB8AC3E}">
        <p14:creationId xmlns:p14="http://schemas.microsoft.com/office/powerpoint/2010/main" val="3823946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628145"/>
            <a:ext cx="8606972" cy="5004884"/>
          </a:xfrm>
        </p:spPr>
        <p:txBody>
          <a:bodyPr>
            <a:noAutofit/>
          </a:bodyPr>
          <a:lstStyle/>
          <a:p>
            <a:pPr algn="just">
              <a:lnSpc>
                <a:spcPct val="150000"/>
              </a:lnSpc>
              <a:spcBef>
                <a:spcPts val="0"/>
              </a:spcBef>
              <a:buClr>
                <a:srgbClr val="258989"/>
              </a:buClr>
            </a:pPr>
            <a:r>
              <a:rPr lang="en-US" dirty="0"/>
              <a:t>Collaborators</a:t>
            </a:r>
          </a:p>
          <a:p>
            <a:pPr algn="just">
              <a:lnSpc>
                <a:spcPct val="150000"/>
              </a:lnSpc>
              <a:spcBef>
                <a:spcPts val="0"/>
              </a:spcBef>
              <a:buClr>
                <a:srgbClr val="258989"/>
              </a:buClr>
            </a:pPr>
            <a:r>
              <a:rPr lang="en-GB" dirty="0"/>
              <a:t>Road Warriors</a:t>
            </a:r>
          </a:p>
          <a:p>
            <a:pPr algn="just">
              <a:lnSpc>
                <a:spcPct val="150000"/>
              </a:lnSpc>
              <a:spcBef>
                <a:spcPts val="0"/>
              </a:spcBef>
              <a:buClr>
                <a:srgbClr val="258989"/>
              </a:buClr>
            </a:pPr>
            <a:r>
              <a:rPr lang="en-US" dirty="0"/>
              <a:t>Cost-Conscious Users</a:t>
            </a:r>
          </a:p>
          <a:p>
            <a:pPr algn="just">
              <a:lnSpc>
                <a:spcPct val="150000"/>
              </a:lnSpc>
              <a:spcBef>
                <a:spcPts val="0"/>
              </a:spcBef>
              <a:buClr>
                <a:srgbClr val="258989"/>
              </a:buClr>
            </a:pPr>
            <a:r>
              <a:rPr lang="en-US" dirty="0"/>
              <a:t>Cost-Conscious IT Departments</a:t>
            </a:r>
          </a:p>
          <a:p>
            <a:pPr algn="just">
              <a:lnSpc>
                <a:spcPct val="150000"/>
              </a:lnSpc>
              <a:spcBef>
                <a:spcPts val="0"/>
              </a:spcBef>
              <a:buClr>
                <a:srgbClr val="258989"/>
              </a:buClr>
            </a:pPr>
            <a:r>
              <a:rPr lang="en-US" dirty="0"/>
              <a:t>Users with Increasing Needs</a:t>
            </a:r>
          </a:p>
          <a:p>
            <a:pPr algn="just">
              <a:lnSpc>
                <a:spcPct val="100000"/>
              </a:lnSpc>
              <a:spcBef>
                <a:spcPts val="0"/>
              </a:spcBef>
              <a:buClrTx/>
            </a:pPr>
            <a:endParaRPr lang="en-US" sz="2400" b="1" dirty="0">
              <a:solidFill>
                <a:srgbClr val="C00000"/>
              </a:solidFill>
            </a:endParaRPr>
          </a:p>
          <a:p>
            <a:pPr algn="just">
              <a:lnSpc>
                <a:spcPct val="100000"/>
              </a:lnSpc>
              <a:spcBef>
                <a:spcPts val="0"/>
              </a:spcBef>
              <a:buClrTx/>
            </a:pPr>
            <a:endParaRPr lang="en-US" sz="2400" b="1" dirty="0">
              <a:solidFill>
                <a:srgbClr val="C00000"/>
              </a:solidFill>
            </a:endParaRPr>
          </a:p>
          <a:p>
            <a:pPr algn="just">
              <a:lnSpc>
                <a:spcPct val="100000"/>
              </a:lnSpc>
              <a:spcBef>
                <a:spcPts val="0"/>
              </a:spcBef>
              <a:buClrTx/>
            </a:pPr>
            <a:endParaRPr lang="en-GB" sz="2400" b="1" dirty="0">
              <a:solidFill>
                <a:srgbClr val="C00000"/>
              </a:solidFill>
            </a:endParaRPr>
          </a:p>
          <a:p>
            <a:pPr algn="just">
              <a:lnSpc>
                <a:spcPct val="100000"/>
              </a:lnSpc>
              <a:spcBef>
                <a:spcPts val="0"/>
              </a:spcBef>
              <a:buClrTx/>
            </a:pPr>
            <a:endParaRPr lang="en-US" sz="2400" b="1" dirty="0">
              <a:solidFill>
                <a:srgbClr val="C00000"/>
              </a:solidFill>
            </a:endParaRPr>
          </a:p>
          <a:p>
            <a:pPr marL="273050" indent="-95250" algn="just">
              <a:lnSpc>
                <a:spcPct val="100000"/>
              </a:lnSpc>
              <a:spcBef>
                <a:spcPts val="0"/>
              </a:spcBef>
              <a:buClrTx/>
              <a:buFont typeface="Courier New" pitchFamily="49" charset="0"/>
              <a:buChar char="o"/>
            </a:pPr>
            <a:endParaRPr lang="en-US" sz="2400" dirty="0">
              <a:solidFill>
                <a:srgbClr val="C00000"/>
              </a:solidFill>
            </a:endParaRPr>
          </a:p>
        </p:txBody>
      </p:sp>
      <p:sp>
        <p:nvSpPr>
          <p:cNvPr id="2" name="Title 1"/>
          <p:cNvSpPr>
            <a:spLocks noGrp="1"/>
          </p:cNvSpPr>
          <p:nvPr>
            <p:ph type="title"/>
          </p:nvPr>
        </p:nvSpPr>
        <p:spPr>
          <a:xfrm>
            <a:off x="130629" y="0"/>
            <a:ext cx="8094434" cy="1325563"/>
          </a:xfrm>
        </p:spPr>
        <p:txBody>
          <a:bodyPr>
            <a:normAutofit/>
          </a:bodyPr>
          <a:lstStyle/>
          <a:p>
            <a:pPr algn="just">
              <a:lnSpc>
                <a:spcPct val="150000"/>
              </a:lnSpc>
            </a:pPr>
            <a:r>
              <a:rPr lang="en-IN" sz="3200" b="1" dirty="0"/>
              <a:t>Who Benefits from Cloud Computing?</a:t>
            </a:r>
            <a:endParaRPr lang="en-US" sz="3200" dirty="0"/>
          </a:p>
        </p:txBody>
      </p:sp>
    </p:spTree>
    <p:extLst>
      <p:ext uri="{BB962C8B-B14F-4D97-AF65-F5344CB8AC3E}">
        <p14:creationId xmlns:p14="http://schemas.microsoft.com/office/powerpoint/2010/main" val="366861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0B16F-3B99-4A0E-A9B8-FBA432ABDCC5}"/>
              </a:ext>
            </a:extLst>
          </p:cNvPr>
          <p:cNvSpPr>
            <a:spLocks noGrp="1"/>
          </p:cNvSpPr>
          <p:nvPr>
            <p:ph idx="1"/>
          </p:nvPr>
        </p:nvSpPr>
        <p:spPr>
          <a:xfrm>
            <a:off x="290286" y="1628145"/>
            <a:ext cx="8636000" cy="5004884"/>
          </a:xfrm>
        </p:spPr>
        <p:txBody>
          <a:bodyPr>
            <a:normAutofit/>
          </a:bodyPr>
          <a:lstStyle/>
          <a:p>
            <a:pPr marL="514350" indent="-514350" algn="just">
              <a:lnSpc>
                <a:spcPct val="150000"/>
              </a:lnSpc>
              <a:spcBef>
                <a:spcPts val="0"/>
              </a:spcBef>
              <a:buClr>
                <a:srgbClr val="258989"/>
              </a:buClr>
              <a:buFont typeface="+mj-lt"/>
              <a:buAutoNum type="arabicPeriod"/>
            </a:pPr>
            <a:r>
              <a:rPr lang="en-IN" dirty="0">
                <a:ea typeface="Times New Roman" panose="02020603050405020304" pitchFamily="18" charset="0"/>
                <a:cs typeface="Arial" panose="020B0604020202020204" pitchFamily="34" charset="0"/>
              </a:rPr>
              <a:t>Cost Efficiency</a:t>
            </a:r>
          </a:p>
          <a:p>
            <a:pPr marL="514350" indent="-514350" algn="just">
              <a:lnSpc>
                <a:spcPct val="150000"/>
              </a:lnSpc>
              <a:spcBef>
                <a:spcPts val="0"/>
              </a:spcBef>
              <a:buClr>
                <a:srgbClr val="258989"/>
              </a:buClr>
              <a:buFont typeface="+mj-lt"/>
              <a:buAutoNum type="arabicPeriod"/>
            </a:pPr>
            <a:r>
              <a:rPr lang="en-IN" dirty="0">
                <a:ea typeface="Times New Roman" panose="02020603050405020304" pitchFamily="18" charset="0"/>
                <a:cs typeface="Arial" panose="020B0604020202020204" pitchFamily="34" charset="0"/>
              </a:rPr>
              <a:t>High Speed</a:t>
            </a:r>
          </a:p>
          <a:p>
            <a:pPr marL="514350" indent="-514350" algn="just">
              <a:lnSpc>
                <a:spcPct val="150000"/>
              </a:lnSpc>
              <a:spcBef>
                <a:spcPts val="0"/>
              </a:spcBef>
              <a:buClr>
                <a:srgbClr val="258989"/>
              </a:buClr>
              <a:buFont typeface="+mj-lt"/>
              <a:buAutoNum type="arabicPeriod"/>
            </a:pPr>
            <a:r>
              <a:rPr lang="en-IN" dirty="0">
                <a:ea typeface="Times New Roman" panose="02020603050405020304" pitchFamily="18" charset="0"/>
                <a:cs typeface="Arial" panose="020B0604020202020204" pitchFamily="34" charset="0"/>
              </a:rPr>
              <a:t>Excellent Accessibility</a:t>
            </a:r>
          </a:p>
          <a:p>
            <a:pPr marL="514350" indent="-514350" algn="just">
              <a:lnSpc>
                <a:spcPct val="150000"/>
              </a:lnSpc>
              <a:spcBef>
                <a:spcPts val="0"/>
              </a:spcBef>
              <a:buClr>
                <a:srgbClr val="258989"/>
              </a:buClr>
              <a:buFont typeface="+mj-lt"/>
              <a:buAutoNum type="arabicPeriod"/>
            </a:pPr>
            <a:r>
              <a:rPr lang="en-IN" dirty="0"/>
              <a:t>Back-up and Restore data</a:t>
            </a:r>
            <a:endParaRPr lang="en-IN" dirty="0">
              <a:ea typeface="Times New Roman" panose="02020603050405020304" pitchFamily="18" charset="0"/>
              <a:cs typeface="Arial" panose="020B0604020202020204" pitchFamily="34" charset="0"/>
            </a:endParaRPr>
          </a:p>
          <a:p>
            <a:pPr marL="514350" indent="-514350" algn="just">
              <a:lnSpc>
                <a:spcPct val="150000"/>
              </a:lnSpc>
              <a:spcBef>
                <a:spcPts val="0"/>
              </a:spcBef>
              <a:buClr>
                <a:srgbClr val="258989"/>
              </a:buClr>
              <a:buFont typeface="+mj-lt"/>
              <a:buAutoNum type="arabicPeriod"/>
            </a:pPr>
            <a:r>
              <a:rPr lang="en-IN" dirty="0"/>
              <a:t>Manageability</a:t>
            </a:r>
          </a:p>
          <a:p>
            <a:pPr marL="514350" indent="-514350" algn="just">
              <a:lnSpc>
                <a:spcPct val="150000"/>
              </a:lnSpc>
              <a:spcBef>
                <a:spcPts val="0"/>
              </a:spcBef>
              <a:buClr>
                <a:srgbClr val="258989"/>
              </a:buClr>
              <a:buFont typeface="+mj-lt"/>
              <a:buAutoNum type="arabicPeriod"/>
            </a:pPr>
            <a:r>
              <a:rPr lang="en-IN" dirty="0"/>
              <a:t>Sporadic Batch Processing</a:t>
            </a:r>
          </a:p>
          <a:p>
            <a:pPr marL="514350" indent="-514350" algn="just">
              <a:lnSpc>
                <a:spcPct val="150000"/>
              </a:lnSpc>
              <a:spcBef>
                <a:spcPts val="0"/>
              </a:spcBef>
              <a:buClr>
                <a:srgbClr val="258989"/>
              </a:buClr>
              <a:buFont typeface="+mj-lt"/>
              <a:buAutoNum type="arabicPeriod"/>
            </a:pPr>
            <a:r>
              <a:rPr lang="en-IN" dirty="0"/>
              <a:t>Strategic Edge</a:t>
            </a:r>
            <a:endParaRPr lang="en-GB" dirty="0"/>
          </a:p>
        </p:txBody>
      </p:sp>
      <p:sp>
        <p:nvSpPr>
          <p:cNvPr id="2" name="Title 1">
            <a:extLst>
              <a:ext uri="{FF2B5EF4-FFF2-40B4-BE49-F238E27FC236}">
                <a16:creationId xmlns:a16="http://schemas.microsoft.com/office/drawing/2014/main" id="{C7DA8F43-5D01-464B-ABE8-D0D2F60D52F9}"/>
              </a:ext>
            </a:extLst>
          </p:cNvPr>
          <p:cNvSpPr>
            <a:spLocks noGrp="1"/>
          </p:cNvSpPr>
          <p:nvPr>
            <p:ph type="title"/>
          </p:nvPr>
        </p:nvSpPr>
        <p:spPr>
          <a:xfrm>
            <a:off x="116114" y="0"/>
            <a:ext cx="8108949" cy="1325563"/>
          </a:xfrm>
        </p:spPr>
        <p:txBody>
          <a:bodyPr>
            <a:normAutofit/>
          </a:bodyPr>
          <a:lstStyle/>
          <a:p>
            <a:r>
              <a:rPr lang="en-IN" sz="3200" b="1" dirty="0">
                <a:ea typeface="Times New Roman" panose="02020603050405020304" pitchFamily="18" charset="0"/>
                <a:cs typeface="Arial" panose="020B0604020202020204" pitchFamily="34" charset="0"/>
              </a:rPr>
              <a:t>Advantages of Cloud Computing</a:t>
            </a:r>
            <a:endParaRPr lang="en-GB" sz="3200" dirty="0"/>
          </a:p>
        </p:txBody>
      </p:sp>
    </p:spTree>
    <p:extLst>
      <p:ext uri="{BB962C8B-B14F-4D97-AF65-F5344CB8AC3E}">
        <p14:creationId xmlns:p14="http://schemas.microsoft.com/office/powerpoint/2010/main" val="258988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oud Computing Advantages AWS">
            <a:extLst>
              <a:ext uri="{FF2B5EF4-FFF2-40B4-BE49-F238E27FC236}">
                <a16:creationId xmlns:a16="http://schemas.microsoft.com/office/drawing/2014/main" id="{12CDEDFF-ADF4-4EAE-99A3-EC0829E89DB7}"/>
              </a:ext>
            </a:extLst>
          </p:cNvPr>
          <p:cNvPicPr>
            <a:picLocks noGrp="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bwMode="auto">
          <a:xfrm>
            <a:off x="914018" y="1764630"/>
            <a:ext cx="7272422" cy="4755649"/>
          </a:xfrm>
          <a:prstGeom prst="rect">
            <a:avLst/>
          </a:prstGeom>
          <a:noFill/>
          <a:ln>
            <a:solidFill>
              <a:schemeClr val="tx1"/>
            </a:solidFill>
          </a:ln>
          <a:effectLst>
            <a:outerShdw blurRad="63500" sx="102000" sy="102000" algn="ctr" rotWithShape="0">
              <a:prstClr val="black">
                <a:alpha val="40000"/>
              </a:prstClr>
            </a:outerShdw>
          </a:effectLst>
        </p:spPr>
      </p:pic>
      <p:sp>
        <p:nvSpPr>
          <p:cNvPr id="2" name="Title 1">
            <a:extLst>
              <a:ext uri="{FF2B5EF4-FFF2-40B4-BE49-F238E27FC236}">
                <a16:creationId xmlns:a16="http://schemas.microsoft.com/office/drawing/2014/main" id="{C7DA8F43-5D01-464B-ABE8-D0D2F60D52F9}"/>
              </a:ext>
            </a:extLst>
          </p:cNvPr>
          <p:cNvSpPr>
            <a:spLocks noGrp="1"/>
          </p:cNvSpPr>
          <p:nvPr>
            <p:ph type="title"/>
          </p:nvPr>
        </p:nvSpPr>
        <p:spPr>
          <a:xfrm>
            <a:off x="130629" y="0"/>
            <a:ext cx="8839200" cy="1325563"/>
          </a:xfrm>
        </p:spPr>
        <p:txBody>
          <a:bodyPr>
            <a:normAutofit/>
          </a:bodyPr>
          <a:lstStyle/>
          <a:p>
            <a:r>
              <a:rPr lang="en-IN" sz="3200" b="1" dirty="0">
                <a:ea typeface="Times New Roman" panose="02020603050405020304" pitchFamily="18" charset="0"/>
                <a:cs typeface="Arial" panose="020B0604020202020204" pitchFamily="34" charset="0"/>
              </a:rPr>
              <a:t>Summarization of Cloud Computing Advantages</a:t>
            </a:r>
            <a:endParaRPr lang="en-GB" sz="3200" dirty="0"/>
          </a:p>
        </p:txBody>
      </p:sp>
      <p:sp>
        <p:nvSpPr>
          <p:cNvPr id="3" name="Rectangle 2">
            <a:extLst>
              <a:ext uri="{FF2B5EF4-FFF2-40B4-BE49-F238E27FC236}">
                <a16:creationId xmlns:a16="http://schemas.microsoft.com/office/drawing/2014/main" id="{CAF16955-92A9-47C1-9888-AB09BF2E4C9A}"/>
              </a:ext>
            </a:extLst>
          </p:cNvPr>
          <p:cNvSpPr/>
          <p:nvPr/>
        </p:nvSpPr>
        <p:spPr>
          <a:xfrm>
            <a:off x="6304547" y="5791200"/>
            <a:ext cx="1764632" cy="625642"/>
          </a:xfrm>
          <a:prstGeom prst="rect">
            <a:avLst/>
          </a:prstGeom>
          <a:solidFill>
            <a:srgbClr val="96D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6281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0B16F-3B99-4A0E-A9B8-FBA432ABDCC5}"/>
              </a:ext>
            </a:extLst>
          </p:cNvPr>
          <p:cNvSpPr>
            <a:spLocks noGrp="1"/>
          </p:cNvSpPr>
          <p:nvPr>
            <p:ph idx="1"/>
          </p:nvPr>
        </p:nvSpPr>
        <p:spPr>
          <a:xfrm>
            <a:off x="280307" y="1584602"/>
            <a:ext cx="7886700" cy="5004884"/>
          </a:xfrm>
        </p:spPr>
        <p:txBody>
          <a:bodyPr>
            <a:normAutofit/>
          </a:bodyPr>
          <a:lstStyle/>
          <a:p>
            <a:pPr marL="514350" indent="-514350" algn="just">
              <a:lnSpc>
                <a:spcPct val="150000"/>
              </a:lnSpc>
              <a:spcAft>
                <a:spcPts val="600"/>
              </a:spcAft>
              <a:buClr>
                <a:srgbClr val="258989"/>
              </a:buClr>
              <a:buFont typeface="+mj-lt"/>
              <a:buAutoNum type="arabicPeriod"/>
            </a:pPr>
            <a:r>
              <a:rPr lang="en-IN" dirty="0">
                <a:cs typeface="Arial" panose="020B0604020202020204" pitchFamily="34" charset="0"/>
              </a:rPr>
              <a:t>Vulnerability to Attacks</a:t>
            </a:r>
          </a:p>
          <a:p>
            <a:pPr marL="514350" indent="-514350" algn="just">
              <a:lnSpc>
                <a:spcPct val="150000"/>
              </a:lnSpc>
              <a:spcAft>
                <a:spcPts val="600"/>
              </a:spcAft>
              <a:buClr>
                <a:srgbClr val="258989"/>
              </a:buClr>
              <a:buFont typeface="+mj-lt"/>
              <a:buAutoNum type="arabicPeriod"/>
            </a:pPr>
            <a:r>
              <a:rPr lang="en-IN" dirty="0">
                <a:cs typeface="Arial" panose="020B0604020202020204" pitchFamily="34" charset="0"/>
              </a:rPr>
              <a:t>Network Connectivity Dependency</a:t>
            </a:r>
          </a:p>
          <a:p>
            <a:pPr marL="514350" indent="-514350" algn="just">
              <a:lnSpc>
                <a:spcPct val="150000"/>
              </a:lnSpc>
              <a:spcAft>
                <a:spcPts val="600"/>
              </a:spcAft>
              <a:buClr>
                <a:srgbClr val="258989"/>
              </a:buClr>
              <a:buFont typeface="+mj-lt"/>
              <a:buAutoNum type="arabicPeriod"/>
            </a:pPr>
            <a:r>
              <a:rPr lang="en-IN" dirty="0">
                <a:cs typeface="Arial" panose="020B0604020202020204" pitchFamily="34" charset="0"/>
              </a:rPr>
              <a:t>Downtime</a:t>
            </a:r>
          </a:p>
          <a:p>
            <a:pPr marL="514350" indent="-514350" algn="just">
              <a:lnSpc>
                <a:spcPct val="150000"/>
              </a:lnSpc>
              <a:spcAft>
                <a:spcPts val="600"/>
              </a:spcAft>
              <a:buClr>
                <a:srgbClr val="258989"/>
              </a:buClr>
              <a:buFont typeface="+mj-lt"/>
              <a:buAutoNum type="arabicPeriod"/>
            </a:pPr>
            <a:r>
              <a:rPr lang="en-IN" dirty="0">
                <a:cs typeface="Arial" panose="020B0604020202020204" pitchFamily="34" charset="0"/>
              </a:rPr>
              <a:t>Vendor Lock-In</a:t>
            </a:r>
          </a:p>
          <a:p>
            <a:pPr marL="514350" indent="-514350" algn="just">
              <a:lnSpc>
                <a:spcPct val="150000"/>
              </a:lnSpc>
              <a:spcAft>
                <a:spcPts val="600"/>
              </a:spcAft>
              <a:buClr>
                <a:srgbClr val="258989"/>
              </a:buClr>
              <a:buFont typeface="+mj-lt"/>
              <a:buAutoNum type="arabicPeriod"/>
            </a:pPr>
            <a:r>
              <a:rPr lang="en-IN" dirty="0">
                <a:cs typeface="Arial" panose="020B0604020202020204" pitchFamily="34" charset="0"/>
              </a:rPr>
              <a:t>Limited Control</a:t>
            </a:r>
          </a:p>
          <a:p>
            <a:pPr algn="just">
              <a:lnSpc>
                <a:spcPct val="150000"/>
              </a:lnSpc>
              <a:spcAft>
                <a:spcPts val="600"/>
              </a:spcAft>
            </a:pPr>
            <a:endParaRPr lang="en-IN" b="1" dirty="0">
              <a:cs typeface="Arial" panose="020B0604020202020204" pitchFamily="34" charset="0"/>
            </a:endParaRPr>
          </a:p>
          <a:p>
            <a:pPr algn="just">
              <a:lnSpc>
                <a:spcPct val="150000"/>
              </a:lnSpc>
              <a:spcAft>
                <a:spcPts val="600"/>
              </a:spcAft>
            </a:pPr>
            <a:endParaRPr lang="en-GB" dirty="0"/>
          </a:p>
        </p:txBody>
      </p:sp>
      <p:sp>
        <p:nvSpPr>
          <p:cNvPr id="2" name="Title 1">
            <a:extLst>
              <a:ext uri="{FF2B5EF4-FFF2-40B4-BE49-F238E27FC236}">
                <a16:creationId xmlns:a16="http://schemas.microsoft.com/office/drawing/2014/main" id="{C7DA8F43-5D01-464B-ABE8-D0D2F60D52F9}"/>
              </a:ext>
            </a:extLst>
          </p:cNvPr>
          <p:cNvSpPr>
            <a:spLocks noGrp="1"/>
          </p:cNvSpPr>
          <p:nvPr>
            <p:ph type="title"/>
          </p:nvPr>
        </p:nvSpPr>
        <p:spPr>
          <a:xfrm>
            <a:off x="130629" y="0"/>
            <a:ext cx="8752114" cy="1325563"/>
          </a:xfrm>
        </p:spPr>
        <p:txBody>
          <a:bodyPr>
            <a:normAutofit/>
          </a:bodyPr>
          <a:lstStyle/>
          <a:p>
            <a:r>
              <a:rPr lang="en-IN" sz="3200" b="1" dirty="0">
                <a:ea typeface="Times New Roman" panose="02020603050405020304" pitchFamily="18" charset="0"/>
                <a:cs typeface="Arial" panose="020B0604020202020204" pitchFamily="34" charset="0"/>
              </a:rPr>
              <a:t>Disadvantages of Cloud Computing</a:t>
            </a:r>
            <a:endParaRPr lang="en-GB" sz="3200" dirty="0"/>
          </a:p>
        </p:txBody>
      </p:sp>
    </p:spTree>
    <p:extLst>
      <p:ext uri="{BB962C8B-B14F-4D97-AF65-F5344CB8AC3E}">
        <p14:creationId xmlns:p14="http://schemas.microsoft.com/office/powerpoint/2010/main" val="2647141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oud Computing Disadvantages AWS">
            <a:extLst>
              <a:ext uri="{FF2B5EF4-FFF2-40B4-BE49-F238E27FC236}">
                <a16:creationId xmlns:a16="http://schemas.microsoft.com/office/drawing/2014/main" id="{A32357E4-6247-4256-B168-E0584A6796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50779" y="1700463"/>
            <a:ext cx="8042441" cy="4819817"/>
          </a:xfrm>
          <a:prstGeom prst="rect">
            <a:avLst/>
          </a:prstGeom>
          <a:noFill/>
          <a:ln>
            <a:noFill/>
          </a:ln>
          <a:effectLst>
            <a:outerShdw blurRad="63500" sx="102000" sy="102000" algn="ctr" rotWithShape="0">
              <a:prstClr val="black">
                <a:alpha val="40000"/>
              </a:prstClr>
            </a:outerShdw>
          </a:effectLst>
        </p:spPr>
      </p:pic>
      <p:sp>
        <p:nvSpPr>
          <p:cNvPr id="2" name="Title 1">
            <a:extLst>
              <a:ext uri="{FF2B5EF4-FFF2-40B4-BE49-F238E27FC236}">
                <a16:creationId xmlns:a16="http://schemas.microsoft.com/office/drawing/2014/main" id="{FBB4ADC8-D03F-4944-9917-F98D05C4F2B3}"/>
              </a:ext>
            </a:extLst>
          </p:cNvPr>
          <p:cNvSpPr>
            <a:spLocks noGrp="1"/>
          </p:cNvSpPr>
          <p:nvPr>
            <p:ph type="title"/>
          </p:nvPr>
        </p:nvSpPr>
        <p:spPr>
          <a:xfrm>
            <a:off x="145143" y="0"/>
            <a:ext cx="8766628" cy="1325563"/>
          </a:xfrm>
        </p:spPr>
        <p:txBody>
          <a:bodyPr>
            <a:normAutofit/>
          </a:bodyPr>
          <a:lstStyle/>
          <a:p>
            <a:r>
              <a:rPr lang="en-IN" sz="3200" b="1" dirty="0">
                <a:ea typeface="Times New Roman" panose="02020603050405020304" pitchFamily="18" charset="0"/>
                <a:cs typeface="Arial" panose="020B0604020202020204" pitchFamily="34" charset="0"/>
              </a:rPr>
              <a:t>Summarization of Cloud Computing Disadvantages</a:t>
            </a:r>
            <a:endParaRPr lang="en-GB" sz="3200" dirty="0"/>
          </a:p>
        </p:txBody>
      </p:sp>
      <p:sp>
        <p:nvSpPr>
          <p:cNvPr id="3" name="Rectangle 2">
            <a:extLst>
              <a:ext uri="{FF2B5EF4-FFF2-40B4-BE49-F238E27FC236}">
                <a16:creationId xmlns:a16="http://schemas.microsoft.com/office/drawing/2014/main" id="{29C7CD66-7152-49B1-A332-72B01FA19F56}"/>
              </a:ext>
            </a:extLst>
          </p:cNvPr>
          <p:cNvSpPr/>
          <p:nvPr/>
        </p:nvSpPr>
        <p:spPr>
          <a:xfrm>
            <a:off x="6737684" y="6028931"/>
            <a:ext cx="1748590" cy="449691"/>
          </a:xfrm>
          <a:prstGeom prst="rect">
            <a:avLst/>
          </a:prstGeom>
          <a:solidFill>
            <a:srgbClr val="96D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7773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83002"/>
            <a:ext cx="8650514" cy="5004884"/>
          </a:xfrm>
        </p:spPr>
        <p:txBody>
          <a:bodyPr>
            <a:normAutofit/>
          </a:bodyPr>
          <a:lstStyle/>
          <a:p>
            <a:pPr marL="0" indent="0" algn="just">
              <a:lnSpc>
                <a:spcPct val="150000"/>
              </a:lnSpc>
              <a:spcBef>
                <a:spcPts val="0"/>
              </a:spcBef>
              <a:buNone/>
            </a:pPr>
            <a:r>
              <a:rPr lang="en-IN" dirty="0"/>
              <a:t>Cloud computing solution is made up of several elements and these elements make up the </a:t>
            </a:r>
            <a:r>
              <a:rPr lang="en-IN" dirty="0">
                <a:solidFill>
                  <a:srgbClr val="C00000"/>
                </a:solidFill>
              </a:rPr>
              <a:t>three components of a cloud computing solution.</a:t>
            </a:r>
          </a:p>
          <a:p>
            <a:pPr>
              <a:lnSpc>
                <a:spcPct val="150000"/>
              </a:lnSpc>
              <a:spcBef>
                <a:spcPts val="0"/>
              </a:spcBef>
              <a:buClr>
                <a:srgbClr val="258989"/>
              </a:buClr>
            </a:pPr>
            <a:r>
              <a:rPr lang="en-IN" dirty="0"/>
              <a:t>clients</a:t>
            </a:r>
          </a:p>
          <a:p>
            <a:pPr>
              <a:lnSpc>
                <a:spcPct val="150000"/>
              </a:lnSpc>
              <a:spcBef>
                <a:spcPts val="0"/>
              </a:spcBef>
              <a:buClr>
                <a:srgbClr val="258989"/>
              </a:buClr>
            </a:pPr>
            <a:r>
              <a:rPr lang="en-IN" dirty="0"/>
              <a:t>the data </a:t>
            </a:r>
            <a:r>
              <a:rPr lang="en-IN" dirty="0" err="1"/>
              <a:t>center</a:t>
            </a:r>
            <a:r>
              <a:rPr lang="en-IN" dirty="0"/>
              <a:t>, and </a:t>
            </a:r>
          </a:p>
          <a:p>
            <a:pPr>
              <a:lnSpc>
                <a:spcPct val="150000"/>
              </a:lnSpc>
              <a:spcBef>
                <a:spcPts val="0"/>
              </a:spcBef>
              <a:buClr>
                <a:srgbClr val="258989"/>
              </a:buClr>
            </a:pPr>
            <a:r>
              <a:rPr lang="en-IN" dirty="0"/>
              <a:t>distributed servers</a:t>
            </a:r>
          </a:p>
        </p:txBody>
      </p:sp>
      <p:sp>
        <p:nvSpPr>
          <p:cNvPr id="2" name="Title 1"/>
          <p:cNvSpPr>
            <a:spLocks noGrp="1"/>
          </p:cNvSpPr>
          <p:nvPr>
            <p:ph type="title"/>
          </p:nvPr>
        </p:nvSpPr>
        <p:spPr>
          <a:xfrm>
            <a:off x="203200" y="0"/>
            <a:ext cx="8021863" cy="1325563"/>
          </a:xfrm>
        </p:spPr>
        <p:txBody>
          <a:bodyPr>
            <a:noAutofit/>
          </a:bodyPr>
          <a:lstStyle/>
          <a:p>
            <a:pPr algn="just">
              <a:lnSpc>
                <a:spcPct val="150000"/>
              </a:lnSpc>
            </a:pPr>
            <a:r>
              <a:rPr lang="en-US" sz="3200" b="1" dirty="0"/>
              <a:t>Components of Cloud Computing</a:t>
            </a:r>
            <a:endParaRPr lang="en-IN" sz="3200"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6855" y="3772825"/>
            <a:ext cx="4536231" cy="269534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376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314" y="1451429"/>
            <a:ext cx="8621486" cy="5181600"/>
          </a:xfrm>
        </p:spPr>
        <p:txBody>
          <a:bodyPr>
            <a:noAutofit/>
          </a:bodyPr>
          <a:lstStyle/>
          <a:p>
            <a:pPr marL="514350" indent="-514350" algn="just">
              <a:lnSpc>
                <a:spcPct val="150000"/>
              </a:lnSpc>
              <a:spcBef>
                <a:spcPts val="0"/>
              </a:spcBef>
              <a:buClr>
                <a:srgbClr val="258989"/>
              </a:buClr>
              <a:buFont typeface="+mj-lt"/>
              <a:buAutoNum type="arabicPeriod"/>
            </a:pPr>
            <a:r>
              <a:rPr lang="en-IN" sz="2600" dirty="0"/>
              <a:t>Devices that end users interact with to manage their information on cloud. </a:t>
            </a:r>
          </a:p>
          <a:p>
            <a:pPr marL="531813" indent="-176213" algn="just">
              <a:lnSpc>
                <a:spcPct val="150000"/>
              </a:lnSpc>
              <a:spcBef>
                <a:spcPts val="0"/>
              </a:spcBef>
              <a:buClr>
                <a:srgbClr val="258989"/>
              </a:buClr>
            </a:pPr>
            <a:r>
              <a:rPr lang="en-IN" sz="2600" dirty="0"/>
              <a:t>Mobile Clients</a:t>
            </a:r>
          </a:p>
          <a:p>
            <a:pPr marL="531813" indent="-176213" algn="just">
              <a:lnSpc>
                <a:spcPct val="150000"/>
              </a:lnSpc>
              <a:spcBef>
                <a:spcPts val="0"/>
              </a:spcBef>
              <a:buClr>
                <a:srgbClr val="258989"/>
              </a:buClr>
            </a:pPr>
            <a:r>
              <a:rPr lang="en-IN" sz="2600" dirty="0"/>
              <a:t>Thin Clients</a:t>
            </a:r>
          </a:p>
          <a:p>
            <a:pPr marL="531813" indent="-176213" algn="just">
              <a:lnSpc>
                <a:spcPct val="150000"/>
              </a:lnSpc>
              <a:spcBef>
                <a:spcPts val="0"/>
              </a:spcBef>
              <a:buClr>
                <a:srgbClr val="258989"/>
              </a:buClr>
            </a:pPr>
            <a:r>
              <a:rPr lang="en-IN" sz="2600" dirty="0"/>
              <a:t>Thick Clients</a:t>
            </a:r>
          </a:p>
          <a:p>
            <a:pPr marL="457200" indent="-457200" algn="just">
              <a:lnSpc>
                <a:spcPct val="150000"/>
              </a:lnSpc>
              <a:buClr>
                <a:srgbClr val="258989"/>
              </a:buClr>
              <a:buFont typeface="+mj-lt"/>
              <a:buAutoNum type="arabicPeriod" startAt="2"/>
            </a:pPr>
            <a:r>
              <a:rPr lang="en-GB" sz="2400" dirty="0"/>
              <a:t>Thin Clients vs Thick Clients</a:t>
            </a:r>
          </a:p>
          <a:p>
            <a:pPr marL="457200" indent="-457200" algn="just">
              <a:lnSpc>
                <a:spcPct val="150000"/>
              </a:lnSpc>
              <a:buClr>
                <a:srgbClr val="258989"/>
              </a:buClr>
              <a:buFont typeface="+mj-lt"/>
              <a:buAutoNum type="arabicPeriod" startAt="2"/>
            </a:pPr>
            <a:r>
              <a:rPr lang="en-GB" sz="2400" dirty="0"/>
              <a:t>Advantages of Thin Clients</a:t>
            </a:r>
          </a:p>
          <a:p>
            <a:pPr marL="514350" indent="-514350" algn="just">
              <a:lnSpc>
                <a:spcPct val="150000"/>
              </a:lnSpc>
              <a:spcBef>
                <a:spcPts val="0"/>
              </a:spcBef>
              <a:buClr>
                <a:srgbClr val="215D4B"/>
              </a:buClr>
              <a:buFont typeface="+mj-lt"/>
              <a:buAutoNum type="arabicPeriod" startAt="2"/>
            </a:pPr>
            <a:endParaRPr lang="en-IN" sz="2600" dirty="0"/>
          </a:p>
        </p:txBody>
      </p:sp>
      <p:sp>
        <p:nvSpPr>
          <p:cNvPr id="2" name="Title 1"/>
          <p:cNvSpPr>
            <a:spLocks noGrp="1"/>
          </p:cNvSpPr>
          <p:nvPr>
            <p:ph type="title"/>
          </p:nvPr>
        </p:nvSpPr>
        <p:spPr>
          <a:xfrm>
            <a:off x="188686" y="0"/>
            <a:ext cx="8036377" cy="1325563"/>
          </a:xfrm>
        </p:spPr>
        <p:txBody>
          <a:bodyPr>
            <a:noAutofit/>
          </a:bodyPr>
          <a:lstStyle/>
          <a:p>
            <a:pPr algn="just">
              <a:lnSpc>
                <a:spcPct val="150000"/>
              </a:lnSpc>
            </a:pPr>
            <a:r>
              <a:rPr lang="en-IN" sz="3200" b="1" dirty="0"/>
              <a:t>Clients</a:t>
            </a:r>
          </a:p>
        </p:txBody>
      </p:sp>
    </p:spTree>
    <p:extLst>
      <p:ext uri="{BB962C8B-B14F-4D97-AF65-F5344CB8AC3E}">
        <p14:creationId xmlns:p14="http://schemas.microsoft.com/office/powerpoint/2010/main" val="536952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43" y="1628145"/>
            <a:ext cx="8665028" cy="5004884"/>
          </a:xfrm>
        </p:spPr>
        <p:txBody>
          <a:bodyPr>
            <a:noAutofit/>
          </a:bodyPr>
          <a:lstStyle/>
          <a:p>
            <a:pPr algn="just">
              <a:lnSpc>
                <a:spcPct val="150000"/>
              </a:lnSpc>
              <a:spcBef>
                <a:spcPts val="0"/>
              </a:spcBef>
              <a:buClr>
                <a:srgbClr val="258989"/>
              </a:buClr>
            </a:pPr>
            <a:r>
              <a:rPr lang="en-IN" dirty="0">
                <a:solidFill>
                  <a:srgbClr val="C00000"/>
                </a:solidFill>
              </a:rPr>
              <a:t>Collection of servers </a:t>
            </a:r>
            <a:r>
              <a:rPr lang="en-IN" dirty="0"/>
              <a:t>where the application to which you subscribe is housed. </a:t>
            </a:r>
          </a:p>
          <a:p>
            <a:pPr algn="just">
              <a:lnSpc>
                <a:spcPct val="150000"/>
              </a:lnSpc>
              <a:spcBef>
                <a:spcPts val="0"/>
              </a:spcBef>
              <a:buClr>
                <a:srgbClr val="258989"/>
              </a:buClr>
            </a:pPr>
            <a:r>
              <a:rPr lang="en-IN" dirty="0">
                <a:solidFill>
                  <a:srgbClr val="C00000"/>
                </a:solidFill>
              </a:rPr>
              <a:t>A large room in the basement </a:t>
            </a:r>
            <a:r>
              <a:rPr lang="en-IN" dirty="0"/>
              <a:t>of your building or a room full of servers on the other side of the world that you can access via the Internet.</a:t>
            </a:r>
          </a:p>
          <a:p>
            <a:pPr algn="just">
              <a:lnSpc>
                <a:spcPct val="150000"/>
              </a:lnSpc>
              <a:spcBef>
                <a:spcPts val="0"/>
              </a:spcBef>
              <a:buClr>
                <a:srgbClr val="258989"/>
              </a:buClr>
            </a:pPr>
            <a:r>
              <a:rPr lang="en-IN" dirty="0"/>
              <a:t>A growing trend in the IT world is </a:t>
            </a:r>
            <a:r>
              <a:rPr lang="en-IN" dirty="0">
                <a:solidFill>
                  <a:srgbClr val="C00000"/>
                </a:solidFill>
              </a:rPr>
              <a:t>virtualizing servers. </a:t>
            </a:r>
          </a:p>
        </p:txBody>
      </p:sp>
      <p:sp>
        <p:nvSpPr>
          <p:cNvPr id="2" name="Title 1"/>
          <p:cNvSpPr>
            <a:spLocks noGrp="1"/>
          </p:cNvSpPr>
          <p:nvPr>
            <p:ph type="title"/>
          </p:nvPr>
        </p:nvSpPr>
        <p:spPr>
          <a:xfrm>
            <a:off x="203200" y="0"/>
            <a:ext cx="8021863" cy="1325563"/>
          </a:xfrm>
        </p:spPr>
        <p:txBody>
          <a:bodyPr>
            <a:normAutofit/>
          </a:bodyPr>
          <a:lstStyle/>
          <a:p>
            <a:r>
              <a:rPr lang="en-IN" sz="3200" b="1" dirty="0" err="1"/>
              <a:t>Datacenter</a:t>
            </a:r>
            <a:endParaRPr lang="en-IN" sz="3200" b="1" dirty="0"/>
          </a:p>
        </p:txBody>
      </p:sp>
    </p:spTree>
    <p:extLst>
      <p:ext uri="{BB962C8B-B14F-4D97-AF65-F5344CB8AC3E}">
        <p14:creationId xmlns:p14="http://schemas.microsoft.com/office/powerpoint/2010/main" val="3804690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663242"/>
            <a:ext cx="7886700" cy="2058484"/>
          </a:xfrm>
          <a:ln w="47625" cap="rnd">
            <a:solidFill>
              <a:schemeClr val="tx1"/>
            </a:solidFill>
            <a:prstDash val="dashDot"/>
            <a:miter lim="800000"/>
          </a:ln>
        </p:spPr>
        <p:txBody>
          <a:bodyPr anchor="ctr">
            <a:noAutofit/>
          </a:bodyPr>
          <a:lstStyle/>
          <a:p>
            <a:pPr marL="0" lvl="1" indent="0" algn="ctr">
              <a:lnSpc>
                <a:spcPct val="150000"/>
              </a:lnSpc>
              <a:spcBef>
                <a:spcPts val="0"/>
              </a:spcBef>
              <a:buClrTx/>
              <a:buNone/>
            </a:pPr>
            <a:r>
              <a:rPr lang="en-IN" sz="2800" dirty="0"/>
              <a:t>Servers are in </a:t>
            </a:r>
            <a:r>
              <a:rPr lang="en-IN" sz="2800" dirty="0">
                <a:solidFill>
                  <a:srgbClr val="C00000"/>
                </a:solidFill>
              </a:rPr>
              <a:t>Geographically Disparate Locations. </a:t>
            </a:r>
          </a:p>
        </p:txBody>
      </p:sp>
      <p:sp>
        <p:nvSpPr>
          <p:cNvPr id="2" name="Title 1"/>
          <p:cNvSpPr>
            <a:spLocks noGrp="1"/>
          </p:cNvSpPr>
          <p:nvPr>
            <p:ph type="title"/>
          </p:nvPr>
        </p:nvSpPr>
        <p:spPr>
          <a:xfrm>
            <a:off x="174171" y="0"/>
            <a:ext cx="8050892" cy="1325563"/>
          </a:xfrm>
        </p:spPr>
        <p:txBody>
          <a:bodyPr>
            <a:normAutofit/>
          </a:bodyPr>
          <a:lstStyle/>
          <a:p>
            <a:pPr algn="just"/>
            <a:r>
              <a:rPr lang="en-IN" sz="3200" b="1" dirty="0"/>
              <a:t>Distributed Servers</a:t>
            </a:r>
          </a:p>
        </p:txBody>
      </p:sp>
    </p:spTree>
    <p:extLst>
      <p:ext uri="{BB962C8B-B14F-4D97-AF65-F5344CB8AC3E}">
        <p14:creationId xmlns:p14="http://schemas.microsoft.com/office/powerpoint/2010/main" val="931147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80F21-AE70-49CA-B26E-964B3F977294}"/>
              </a:ext>
            </a:extLst>
          </p:cNvPr>
          <p:cNvSpPr>
            <a:spLocks noGrp="1"/>
          </p:cNvSpPr>
          <p:nvPr>
            <p:ph idx="1"/>
          </p:nvPr>
        </p:nvSpPr>
        <p:spPr>
          <a:xfrm>
            <a:off x="275771" y="1524000"/>
            <a:ext cx="8650515" cy="5109029"/>
          </a:xfrm>
        </p:spPr>
        <p:txBody>
          <a:bodyPr>
            <a:normAutofit/>
          </a:bodyPr>
          <a:lstStyle/>
          <a:p>
            <a:pPr marL="0" indent="0" algn="just" fontAlgn="base">
              <a:lnSpc>
                <a:spcPct val="150000"/>
              </a:lnSpc>
              <a:spcBef>
                <a:spcPts val="0"/>
              </a:spcBef>
              <a:buClr>
                <a:srgbClr val="215D4B"/>
              </a:buClr>
              <a:buNone/>
            </a:pPr>
            <a:r>
              <a:rPr lang="en-IN" sz="2800" b="1" i="0" dirty="0">
                <a:solidFill>
                  <a:srgbClr val="C00000"/>
                </a:solidFill>
                <a:effectLst/>
              </a:rPr>
              <a:t>Cloud Services</a:t>
            </a:r>
            <a:endParaRPr lang="en-IN" dirty="0">
              <a:solidFill>
                <a:srgbClr val="C00000"/>
              </a:solidFill>
            </a:endParaRPr>
          </a:p>
          <a:p>
            <a:pPr algn="just" fontAlgn="base">
              <a:lnSpc>
                <a:spcPct val="150000"/>
              </a:lnSpc>
              <a:spcBef>
                <a:spcPts val="0"/>
              </a:spcBef>
              <a:buClr>
                <a:srgbClr val="258989"/>
              </a:buClr>
            </a:pPr>
            <a:r>
              <a:rPr lang="en-IN" sz="2800" b="0" i="0" dirty="0">
                <a:effectLst/>
              </a:rPr>
              <a:t>Example:</a:t>
            </a:r>
          </a:p>
          <a:p>
            <a:pPr marL="723900" lvl="2" indent="-273050" algn="just" fontAlgn="base">
              <a:lnSpc>
                <a:spcPct val="150000"/>
              </a:lnSpc>
              <a:spcBef>
                <a:spcPts val="0"/>
              </a:spcBef>
              <a:buClr>
                <a:srgbClr val="258989"/>
              </a:buClr>
            </a:pPr>
            <a:r>
              <a:rPr lang="en-IN" sz="2400" b="0" i="0" dirty="0">
                <a:effectLst/>
              </a:rPr>
              <a:t>Identity - OpenID, OAuth, etc</a:t>
            </a:r>
          </a:p>
          <a:p>
            <a:pPr marL="723900" lvl="2" indent="-273050" algn="just" fontAlgn="base">
              <a:lnSpc>
                <a:spcPct val="150000"/>
              </a:lnSpc>
              <a:spcBef>
                <a:spcPts val="0"/>
              </a:spcBef>
              <a:buClr>
                <a:srgbClr val="258989"/>
              </a:buClr>
            </a:pPr>
            <a:r>
              <a:rPr lang="en-IN" sz="2400" b="0" i="0" dirty="0">
                <a:effectLst/>
              </a:rPr>
              <a:t>Integration - Amazon Simple Queue Service</a:t>
            </a:r>
          </a:p>
          <a:p>
            <a:pPr marL="723900" lvl="2" indent="-273050" algn="just" fontAlgn="base">
              <a:lnSpc>
                <a:spcPct val="150000"/>
              </a:lnSpc>
              <a:spcBef>
                <a:spcPts val="0"/>
              </a:spcBef>
              <a:buClr>
                <a:srgbClr val="258989"/>
              </a:buClr>
            </a:pPr>
            <a:r>
              <a:rPr lang="en-IN" sz="2400" b="0" i="0" dirty="0">
                <a:effectLst/>
              </a:rPr>
              <a:t>Payments - PayPal, Google Checkout</a:t>
            </a:r>
          </a:p>
          <a:p>
            <a:pPr marL="723900" lvl="2" indent="-273050" algn="just" fontAlgn="base">
              <a:lnSpc>
                <a:spcPct val="150000"/>
              </a:lnSpc>
              <a:spcBef>
                <a:spcPts val="0"/>
              </a:spcBef>
              <a:buClr>
                <a:srgbClr val="258989"/>
              </a:buClr>
            </a:pPr>
            <a:r>
              <a:rPr lang="en-IN" sz="2400" b="0" i="0" dirty="0">
                <a:effectLst/>
              </a:rPr>
              <a:t>Mapping - Google Maps, Yahoo! Maps</a:t>
            </a:r>
          </a:p>
          <a:p>
            <a:pPr algn="just">
              <a:lnSpc>
                <a:spcPct val="150000"/>
              </a:lnSpc>
              <a:spcBef>
                <a:spcPts val="0"/>
              </a:spcBef>
            </a:pPr>
            <a:endParaRPr lang="en-IN" sz="2800" dirty="0"/>
          </a:p>
        </p:txBody>
      </p:sp>
      <p:sp>
        <p:nvSpPr>
          <p:cNvPr id="2" name="Title 1">
            <a:extLst>
              <a:ext uri="{FF2B5EF4-FFF2-40B4-BE49-F238E27FC236}">
                <a16:creationId xmlns:a16="http://schemas.microsoft.com/office/drawing/2014/main" id="{7A3D7E8A-477B-451B-A9D1-6BEFE1AC00D0}"/>
              </a:ext>
            </a:extLst>
          </p:cNvPr>
          <p:cNvSpPr>
            <a:spLocks noGrp="1"/>
          </p:cNvSpPr>
          <p:nvPr>
            <p:ph type="title"/>
          </p:nvPr>
        </p:nvSpPr>
        <p:spPr>
          <a:xfrm>
            <a:off x="275771" y="0"/>
            <a:ext cx="7949292" cy="1325563"/>
          </a:xfrm>
        </p:spPr>
        <p:txBody>
          <a:bodyPr>
            <a:normAutofit/>
          </a:bodyPr>
          <a:lstStyle/>
          <a:p>
            <a:r>
              <a:rPr lang="en-IN" sz="3200" dirty="0"/>
              <a:t>Other Components of Cloud Computing</a:t>
            </a:r>
          </a:p>
        </p:txBody>
      </p:sp>
    </p:spTree>
    <p:extLst>
      <p:ext uri="{BB962C8B-B14F-4D97-AF65-F5344CB8AC3E}">
        <p14:creationId xmlns:p14="http://schemas.microsoft.com/office/powerpoint/2010/main" val="217934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5">
            <a:alpha val="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457C-39D0-4390-9AE1-82A11AC2C8A7}"/>
              </a:ext>
            </a:extLst>
          </p:cNvPr>
          <p:cNvSpPr>
            <a:spLocks noGrp="1"/>
          </p:cNvSpPr>
          <p:nvPr>
            <p:ph type="title"/>
          </p:nvPr>
        </p:nvSpPr>
        <p:spPr>
          <a:xfrm>
            <a:off x="174171" y="0"/>
            <a:ext cx="8050892" cy="1325563"/>
          </a:xfrm>
        </p:spPr>
        <p:txBody>
          <a:bodyPr>
            <a:normAutofit/>
          </a:bodyPr>
          <a:lstStyle/>
          <a:p>
            <a:r>
              <a:rPr lang="en-IN" sz="3200" b="1" spc="-5" dirty="0">
                <a:cs typeface="Times New Roman"/>
              </a:rPr>
              <a:t>Do </a:t>
            </a:r>
            <a:r>
              <a:rPr lang="en-IN" sz="3200" b="1" dirty="0">
                <a:cs typeface="Times New Roman"/>
              </a:rPr>
              <a:t>You Use </a:t>
            </a:r>
            <a:r>
              <a:rPr lang="en-IN" sz="3200" b="1" spc="-5" dirty="0">
                <a:cs typeface="Times New Roman"/>
              </a:rPr>
              <a:t>Cloud?</a:t>
            </a:r>
            <a:endParaRPr lang="en-GB" sz="3200" b="1" dirty="0"/>
          </a:p>
        </p:txBody>
      </p:sp>
      <p:grpSp>
        <p:nvGrpSpPr>
          <p:cNvPr id="4" name="Group 3">
            <a:extLst>
              <a:ext uri="{FF2B5EF4-FFF2-40B4-BE49-F238E27FC236}">
                <a16:creationId xmlns:a16="http://schemas.microsoft.com/office/drawing/2014/main" id="{ACB82206-862E-4B77-812C-EA0D68ED1C3D}"/>
              </a:ext>
            </a:extLst>
          </p:cNvPr>
          <p:cNvGrpSpPr/>
          <p:nvPr/>
        </p:nvGrpSpPr>
        <p:grpSpPr>
          <a:xfrm>
            <a:off x="119272" y="1323474"/>
            <a:ext cx="8891785" cy="5441734"/>
            <a:chOff x="58438" y="1525648"/>
            <a:chExt cx="8787112" cy="5341049"/>
          </a:xfrm>
        </p:grpSpPr>
        <p:sp>
          <p:nvSpPr>
            <p:cNvPr id="5" name="object 3">
              <a:extLst>
                <a:ext uri="{FF2B5EF4-FFF2-40B4-BE49-F238E27FC236}">
                  <a16:creationId xmlns:a16="http://schemas.microsoft.com/office/drawing/2014/main" id="{71CA2698-183D-4A2A-AFB0-4C671A913188}"/>
                </a:ext>
              </a:extLst>
            </p:cNvPr>
            <p:cNvSpPr/>
            <p:nvPr/>
          </p:nvSpPr>
          <p:spPr>
            <a:xfrm>
              <a:off x="2485019" y="5387180"/>
              <a:ext cx="1664591" cy="1428885"/>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94B56453-44E7-4312-A73A-8914BA8542C1}"/>
                </a:ext>
              </a:extLst>
            </p:cNvPr>
            <p:cNvSpPr/>
            <p:nvPr/>
          </p:nvSpPr>
          <p:spPr>
            <a:xfrm>
              <a:off x="130809" y="5853156"/>
              <a:ext cx="1050785" cy="951098"/>
            </a:xfrm>
            <a:prstGeom prst="rect">
              <a:avLst/>
            </a:prstGeom>
            <a:blipFill>
              <a:blip r:embed="rId3" cstate="print"/>
              <a:stretch>
                <a:fillRect/>
              </a:stretch>
            </a:blipFill>
          </p:spPr>
          <p:txBody>
            <a:bodyPr wrap="square" lIns="0" tIns="0" rIns="0" bIns="0" rtlCol="0"/>
            <a:lstStyle/>
            <a:p>
              <a:endParaRPr/>
            </a:p>
          </p:txBody>
        </p:sp>
        <p:grpSp>
          <p:nvGrpSpPr>
            <p:cNvPr id="7" name="object 5">
              <a:extLst>
                <a:ext uri="{FF2B5EF4-FFF2-40B4-BE49-F238E27FC236}">
                  <a16:creationId xmlns:a16="http://schemas.microsoft.com/office/drawing/2014/main" id="{44ED7C7A-E9C7-4CF0-A4E8-E75A30CA46F9}"/>
                </a:ext>
              </a:extLst>
            </p:cNvPr>
            <p:cNvGrpSpPr/>
            <p:nvPr/>
          </p:nvGrpSpPr>
          <p:grpSpPr>
            <a:xfrm>
              <a:off x="130810" y="2836443"/>
              <a:ext cx="6848607" cy="3766654"/>
              <a:chOff x="130810" y="2836443"/>
              <a:chExt cx="6848607" cy="3766654"/>
            </a:xfrm>
          </p:grpSpPr>
          <p:sp>
            <p:nvSpPr>
              <p:cNvPr id="30" name="object 6">
                <a:extLst>
                  <a:ext uri="{FF2B5EF4-FFF2-40B4-BE49-F238E27FC236}">
                    <a16:creationId xmlns:a16="http://schemas.microsoft.com/office/drawing/2014/main" id="{FD854E5A-FEF0-4DA5-9DF8-4E24AD7F8B1D}"/>
                  </a:ext>
                </a:extLst>
              </p:cNvPr>
              <p:cNvSpPr/>
              <p:nvPr/>
            </p:nvSpPr>
            <p:spPr>
              <a:xfrm>
                <a:off x="130810" y="4483100"/>
                <a:ext cx="1675130" cy="1139190"/>
              </a:xfrm>
              <a:prstGeom prst="rect">
                <a:avLst/>
              </a:prstGeom>
              <a:blipFill>
                <a:blip r:embed="rId4" cstate="print"/>
                <a:stretch>
                  <a:fillRect/>
                </a:stretch>
              </a:blipFill>
            </p:spPr>
            <p:txBody>
              <a:bodyPr wrap="square" lIns="0" tIns="0" rIns="0" bIns="0" rtlCol="0"/>
              <a:lstStyle/>
              <a:p>
                <a:endParaRPr/>
              </a:p>
            </p:txBody>
          </p:sp>
          <p:sp>
            <p:nvSpPr>
              <p:cNvPr id="31" name="object 7">
                <a:extLst>
                  <a:ext uri="{FF2B5EF4-FFF2-40B4-BE49-F238E27FC236}">
                    <a16:creationId xmlns:a16="http://schemas.microsoft.com/office/drawing/2014/main" id="{0EDC4F8E-DBDA-493A-8505-31D2FA18CD6E}"/>
                  </a:ext>
                </a:extLst>
              </p:cNvPr>
              <p:cNvSpPr/>
              <p:nvPr/>
            </p:nvSpPr>
            <p:spPr>
              <a:xfrm>
                <a:off x="2199662" y="4229904"/>
                <a:ext cx="1852346" cy="1165681"/>
              </a:xfrm>
              <a:prstGeom prst="rect">
                <a:avLst/>
              </a:prstGeom>
              <a:blipFill>
                <a:blip r:embed="rId5" cstate="print"/>
                <a:stretch>
                  <a:fillRect/>
                </a:stretch>
              </a:blipFill>
            </p:spPr>
            <p:txBody>
              <a:bodyPr wrap="square" lIns="0" tIns="0" rIns="0" bIns="0" rtlCol="0"/>
              <a:lstStyle/>
              <a:p>
                <a:endParaRPr/>
              </a:p>
            </p:txBody>
          </p:sp>
          <p:sp>
            <p:nvSpPr>
              <p:cNvPr id="34" name="object 10">
                <a:extLst>
                  <a:ext uri="{FF2B5EF4-FFF2-40B4-BE49-F238E27FC236}">
                    <a16:creationId xmlns:a16="http://schemas.microsoft.com/office/drawing/2014/main" id="{58A07F39-4CF0-4110-8139-CD61F7BAC166}"/>
                  </a:ext>
                </a:extLst>
              </p:cNvPr>
              <p:cNvSpPr/>
              <p:nvPr/>
            </p:nvSpPr>
            <p:spPr>
              <a:xfrm>
                <a:off x="2515368" y="2864607"/>
                <a:ext cx="1420224" cy="1211778"/>
              </a:xfrm>
              <a:prstGeom prst="rect">
                <a:avLst/>
              </a:prstGeom>
              <a:blipFill>
                <a:blip r:embed="rId6" cstate="print"/>
                <a:stretch>
                  <a:fillRect/>
                </a:stretch>
              </a:blipFill>
            </p:spPr>
            <p:txBody>
              <a:bodyPr wrap="square" lIns="0" tIns="0" rIns="0" bIns="0" rtlCol="0"/>
              <a:lstStyle/>
              <a:p>
                <a:endParaRPr/>
              </a:p>
            </p:txBody>
          </p:sp>
          <p:sp>
            <p:nvSpPr>
              <p:cNvPr id="35" name="object 11">
                <a:extLst>
                  <a:ext uri="{FF2B5EF4-FFF2-40B4-BE49-F238E27FC236}">
                    <a16:creationId xmlns:a16="http://schemas.microsoft.com/office/drawing/2014/main" id="{202696ED-5585-4337-9019-005B474F558D}"/>
                  </a:ext>
                </a:extLst>
              </p:cNvPr>
              <p:cNvSpPr/>
              <p:nvPr/>
            </p:nvSpPr>
            <p:spPr>
              <a:xfrm>
                <a:off x="5630702" y="2928209"/>
                <a:ext cx="1324934" cy="1242647"/>
              </a:xfrm>
              <a:prstGeom prst="rect">
                <a:avLst/>
              </a:prstGeom>
              <a:blipFill>
                <a:blip r:embed="rId7" cstate="print"/>
                <a:stretch>
                  <a:fillRect/>
                </a:stretch>
              </a:blipFill>
            </p:spPr>
            <p:txBody>
              <a:bodyPr wrap="square" lIns="0" tIns="0" rIns="0" bIns="0" rtlCol="0"/>
              <a:lstStyle/>
              <a:p>
                <a:endParaRPr/>
              </a:p>
            </p:txBody>
          </p:sp>
          <p:sp>
            <p:nvSpPr>
              <p:cNvPr id="37" name="object 13">
                <a:extLst>
                  <a:ext uri="{FF2B5EF4-FFF2-40B4-BE49-F238E27FC236}">
                    <a16:creationId xmlns:a16="http://schemas.microsoft.com/office/drawing/2014/main" id="{F4E28F62-F6F3-436E-BC30-3B035626077E}"/>
                  </a:ext>
                </a:extLst>
              </p:cNvPr>
              <p:cNvSpPr/>
              <p:nvPr/>
            </p:nvSpPr>
            <p:spPr>
              <a:xfrm>
                <a:off x="4243906" y="5434415"/>
                <a:ext cx="1320608" cy="1168682"/>
              </a:xfrm>
              <a:prstGeom prst="rect">
                <a:avLst/>
              </a:prstGeom>
              <a:blipFill>
                <a:blip r:embed="rId8" cstate="print"/>
                <a:stretch>
                  <a:fillRect/>
                </a:stretch>
              </a:blipFill>
            </p:spPr>
            <p:txBody>
              <a:bodyPr wrap="square" lIns="0" tIns="0" rIns="0" bIns="0" rtlCol="0"/>
              <a:lstStyle/>
              <a:p>
                <a:endParaRPr/>
              </a:p>
            </p:txBody>
          </p:sp>
          <p:sp>
            <p:nvSpPr>
              <p:cNvPr id="39" name="object 15">
                <a:extLst>
                  <a:ext uri="{FF2B5EF4-FFF2-40B4-BE49-F238E27FC236}">
                    <a16:creationId xmlns:a16="http://schemas.microsoft.com/office/drawing/2014/main" id="{F0FE030D-8CE2-4F93-82D3-0D1106B872B3}"/>
                  </a:ext>
                </a:extLst>
              </p:cNvPr>
              <p:cNvSpPr/>
              <p:nvPr/>
            </p:nvSpPr>
            <p:spPr>
              <a:xfrm>
                <a:off x="5730973" y="4288946"/>
                <a:ext cx="1248444" cy="1393457"/>
              </a:xfrm>
              <a:prstGeom prst="rect">
                <a:avLst/>
              </a:prstGeom>
              <a:blipFill>
                <a:blip r:embed="rId9" cstate="print"/>
                <a:stretch>
                  <a:fillRect/>
                </a:stretch>
              </a:blipFill>
            </p:spPr>
            <p:txBody>
              <a:bodyPr wrap="square" lIns="0" tIns="0" rIns="0" bIns="0" rtlCol="0"/>
              <a:lstStyle/>
              <a:p>
                <a:endParaRPr/>
              </a:p>
            </p:txBody>
          </p:sp>
          <p:sp>
            <p:nvSpPr>
              <p:cNvPr id="40" name="object 16">
                <a:extLst>
                  <a:ext uri="{FF2B5EF4-FFF2-40B4-BE49-F238E27FC236}">
                    <a16:creationId xmlns:a16="http://schemas.microsoft.com/office/drawing/2014/main" id="{7FF14927-BACC-4224-8848-C57ED7C7D52E}"/>
                  </a:ext>
                </a:extLst>
              </p:cNvPr>
              <p:cNvSpPr/>
              <p:nvPr/>
            </p:nvSpPr>
            <p:spPr>
              <a:xfrm>
                <a:off x="4292291" y="4518658"/>
                <a:ext cx="1343563" cy="715004"/>
              </a:xfrm>
              <a:prstGeom prst="rect">
                <a:avLst/>
              </a:prstGeom>
              <a:blipFill>
                <a:blip r:embed="rId10" cstate="print"/>
                <a:stretch>
                  <a:fillRect/>
                </a:stretch>
              </a:blipFill>
            </p:spPr>
            <p:txBody>
              <a:bodyPr wrap="square" lIns="0" tIns="0" rIns="0" bIns="0" rtlCol="0"/>
              <a:lstStyle/>
              <a:p>
                <a:endParaRPr/>
              </a:p>
            </p:txBody>
          </p:sp>
          <p:sp>
            <p:nvSpPr>
              <p:cNvPr id="42" name="object 18">
                <a:extLst>
                  <a:ext uri="{FF2B5EF4-FFF2-40B4-BE49-F238E27FC236}">
                    <a16:creationId xmlns:a16="http://schemas.microsoft.com/office/drawing/2014/main" id="{09BAB752-D3D9-4648-BEDE-8744245A2782}"/>
                  </a:ext>
                </a:extLst>
              </p:cNvPr>
              <p:cNvSpPr/>
              <p:nvPr/>
            </p:nvSpPr>
            <p:spPr>
              <a:xfrm>
                <a:off x="582627" y="2836443"/>
                <a:ext cx="1581363" cy="1369841"/>
              </a:xfrm>
              <a:prstGeom prst="rect">
                <a:avLst/>
              </a:prstGeom>
              <a:blipFill>
                <a:blip r:embed="rId11" cstate="print"/>
                <a:stretch>
                  <a:fillRect/>
                </a:stretch>
              </a:blipFill>
            </p:spPr>
            <p:txBody>
              <a:bodyPr wrap="square" lIns="0" tIns="0" rIns="0" bIns="0" rtlCol="0"/>
              <a:lstStyle/>
              <a:p>
                <a:endParaRPr/>
              </a:p>
            </p:txBody>
          </p:sp>
        </p:grpSp>
        <p:sp>
          <p:nvSpPr>
            <p:cNvPr id="8" name="object 19">
              <a:extLst>
                <a:ext uri="{FF2B5EF4-FFF2-40B4-BE49-F238E27FC236}">
                  <a16:creationId xmlns:a16="http://schemas.microsoft.com/office/drawing/2014/main" id="{625A9C0D-9A00-4D5D-92F6-2E84812833E9}"/>
                </a:ext>
              </a:extLst>
            </p:cNvPr>
            <p:cNvSpPr/>
            <p:nvPr/>
          </p:nvSpPr>
          <p:spPr>
            <a:xfrm>
              <a:off x="1243330" y="5785358"/>
              <a:ext cx="1206018" cy="877190"/>
            </a:xfrm>
            <a:prstGeom prst="rect">
              <a:avLst/>
            </a:prstGeom>
            <a:blipFill>
              <a:blip r:embed="rId12" cstate="print"/>
              <a:stretch>
                <a:fillRect/>
              </a:stretch>
            </a:blipFill>
          </p:spPr>
          <p:txBody>
            <a:bodyPr wrap="square" lIns="0" tIns="0" rIns="0" bIns="0" rtlCol="0"/>
            <a:lstStyle/>
            <a:p>
              <a:endParaRPr/>
            </a:p>
          </p:txBody>
        </p:sp>
        <p:sp>
          <p:nvSpPr>
            <p:cNvPr id="9" name="object 20">
              <a:extLst>
                <a:ext uri="{FF2B5EF4-FFF2-40B4-BE49-F238E27FC236}">
                  <a16:creationId xmlns:a16="http://schemas.microsoft.com/office/drawing/2014/main" id="{8219C76C-4640-4910-BEF7-70048FC1D480}"/>
                </a:ext>
              </a:extLst>
            </p:cNvPr>
            <p:cNvSpPr/>
            <p:nvPr/>
          </p:nvSpPr>
          <p:spPr>
            <a:xfrm>
              <a:off x="58438" y="1631930"/>
              <a:ext cx="1154354" cy="1170960"/>
            </a:xfrm>
            <a:prstGeom prst="rect">
              <a:avLst/>
            </a:prstGeom>
            <a:blipFill>
              <a:blip r:embed="rId13" cstate="print"/>
              <a:stretch>
                <a:fillRect/>
              </a:stretch>
            </a:blipFill>
          </p:spPr>
          <p:txBody>
            <a:bodyPr wrap="square" lIns="0" tIns="0" rIns="0" bIns="0" rtlCol="0"/>
            <a:lstStyle/>
            <a:p>
              <a:endParaRPr/>
            </a:p>
          </p:txBody>
        </p:sp>
        <p:grpSp>
          <p:nvGrpSpPr>
            <p:cNvPr id="10" name="object 21">
              <a:extLst>
                <a:ext uri="{FF2B5EF4-FFF2-40B4-BE49-F238E27FC236}">
                  <a16:creationId xmlns:a16="http://schemas.microsoft.com/office/drawing/2014/main" id="{C435C17B-A243-4A24-9D2E-29A42C18B4CE}"/>
                </a:ext>
              </a:extLst>
            </p:cNvPr>
            <p:cNvGrpSpPr/>
            <p:nvPr/>
          </p:nvGrpSpPr>
          <p:grpSpPr>
            <a:xfrm>
              <a:off x="1273927" y="1525648"/>
              <a:ext cx="2899463" cy="1137969"/>
              <a:chOff x="1273927" y="1525648"/>
              <a:chExt cx="2899463" cy="1137969"/>
            </a:xfrm>
          </p:grpSpPr>
          <p:sp>
            <p:nvSpPr>
              <p:cNvPr id="28" name="object 22">
                <a:extLst>
                  <a:ext uri="{FF2B5EF4-FFF2-40B4-BE49-F238E27FC236}">
                    <a16:creationId xmlns:a16="http://schemas.microsoft.com/office/drawing/2014/main" id="{2555C9ED-86C6-4884-B38F-064DD216EDB4}"/>
                  </a:ext>
                </a:extLst>
              </p:cNvPr>
              <p:cNvSpPr/>
              <p:nvPr/>
            </p:nvSpPr>
            <p:spPr>
              <a:xfrm>
                <a:off x="1273927" y="1761826"/>
                <a:ext cx="1532120" cy="873864"/>
              </a:xfrm>
              <a:prstGeom prst="rect">
                <a:avLst/>
              </a:prstGeom>
              <a:blipFill>
                <a:blip r:embed="rId14" cstate="print"/>
                <a:stretch>
                  <a:fillRect/>
                </a:stretch>
              </a:blipFill>
            </p:spPr>
            <p:txBody>
              <a:bodyPr wrap="square" lIns="0" tIns="0" rIns="0" bIns="0" rtlCol="0"/>
              <a:lstStyle/>
              <a:p>
                <a:endParaRPr/>
              </a:p>
            </p:txBody>
          </p:sp>
          <p:sp>
            <p:nvSpPr>
              <p:cNvPr id="29" name="object 23">
                <a:extLst>
                  <a:ext uri="{FF2B5EF4-FFF2-40B4-BE49-F238E27FC236}">
                    <a16:creationId xmlns:a16="http://schemas.microsoft.com/office/drawing/2014/main" id="{787FC82F-DF39-4618-AC78-C8511E312AF4}"/>
                  </a:ext>
                </a:extLst>
              </p:cNvPr>
              <p:cNvSpPr/>
              <p:nvPr/>
            </p:nvSpPr>
            <p:spPr>
              <a:xfrm>
                <a:off x="2907735" y="1525648"/>
                <a:ext cx="1265655" cy="1137969"/>
              </a:xfrm>
              <a:prstGeom prst="rect">
                <a:avLst/>
              </a:prstGeom>
              <a:blipFill>
                <a:blip r:embed="rId15" cstate="print"/>
                <a:stretch>
                  <a:fillRect/>
                </a:stretch>
              </a:blipFill>
            </p:spPr>
            <p:txBody>
              <a:bodyPr wrap="square" lIns="0" tIns="0" rIns="0" bIns="0" rtlCol="0"/>
              <a:lstStyle/>
              <a:p>
                <a:endParaRPr/>
              </a:p>
            </p:txBody>
          </p:sp>
        </p:grpSp>
        <p:grpSp>
          <p:nvGrpSpPr>
            <p:cNvPr id="11" name="object 24">
              <a:extLst>
                <a:ext uri="{FF2B5EF4-FFF2-40B4-BE49-F238E27FC236}">
                  <a16:creationId xmlns:a16="http://schemas.microsoft.com/office/drawing/2014/main" id="{8D9DC01C-B68C-432C-A7EF-AAE84A0CF545}"/>
                </a:ext>
              </a:extLst>
            </p:cNvPr>
            <p:cNvGrpSpPr/>
            <p:nvPr/>
          </p:nvGrpSpPr>
          <p:grpSpPr>
            <a:xfrm>
              <a:off x="6052002" y="1540509"/>
              <a:ext cx="2793548" cy="3336762"/>
              <a:chOff x="6052002" y="1540509"/>
              <a:chExt cx="2793548" cy="3336762"/>
            </a:xfrm>
          </p:grpSpPr>
          <p:sp>
            <p:nvSpPr>
              <p:cNvPr id="22" name="object 25">
                <a:extLst>
                  <a:ext uri="{FF2B5EF4-FFF2-40B4-BE49-F238E27FC236}">
                    <a16:creationId xmlns:a16="http://schemas.microsoft.com/office/drawing/2014/main" id="{2F3B7FF7-F271-4BD7-ADF3-C9186F238C6F}"/>
                  </a:ext>
                </a:extLst>
              </p:cNvPr>
              <p:cNvSpPr/>
              <p:nvPr/>
            </p:nvSpPr>
            <p:spPr>
              <a:xfrm>
                <a:off x="6052002" y="1549266"/>
                <a:ext cx="1575858" cy="1204514"/>
              </a:xfrm>
              <a:prstGeom prst="rect">
                <a:avLst/>
              </a:prstGeom>
              <a:blipFill>
                <a:blip r:embed="rId16" cstate="print"/>
                <a:stretch>
                  <a:fillRect/>
                </a:stretch>
              </a:blipFill>
            </p:spPr>
            <p:txBody>
              <a:bodyPr wrap="square" lIns="0" tIns="0" rIns="0" bIns="0" rtlCol="0"/>
              <a:lstStyle/>
              <a:p>
                <a:endParaRPr/>
              </a:p>
            </p:txBody>
          </p:sp>
          <p:sp>
            <p:nvSpPr>
              <p:cNvPr id="23" name="object 26">
                <a:extLst>
                  <a:ext uri="{FF2B5EF4-FFF2-40B4-BE49-F238E27FC236}">
                    <a16:creationId xmlns:a16="http://schemas.microsoft.com/office/drawing/2014/main" id="{FB8514D8-BDDD-4365-A451-F497F0E30248}"/>
                  </a:ext>
                </a:extLst>
              </p:cNvPr>
              <p:cNvSpPr/>
              <p:nvPr/>
            </p:nvSpPr>
            <p:spPr>
              <a:xfrm>
                <a:off x="7078980" y="3976841"/>
                <a:ext cx="1766570" cy="900430"/>
              </a:xfrm>
              <a:prstGeom prst="rect">
                <a:avLst/>
              </a:prstGeom>
              <a:blipFill>
                <a:blip r:embed="rId17" cstate="print"/>
                <a:stretch>
                  <a:fillRect/>
                </a:stretch>
              </a:blipFill>
            </p:spPr>
            <p:txBody>
              <a:bodyPr wrap="square" lIns="0" tIns="0" rIns="0" bIns="0" rtlCol="0"/>
              <a:lstStyle/>
              <a:p>
                <a:endParaRPr/>
              </a:p>
            </p:txBody>
          </p:sp>
          <p:sp>
            <p:nvSpPr>
              <p:cNvPr id="24" name="object 27">
                <a:extLst>
                  <a:ext uri="{FF2B5EF4-FFF2-40B4-BE49-F238E27FC236}">
                    <a16:creationId xmlns:a16="http://schemas.microsoft.com/office/drawing/2014/main" id="{57E1016D-69FC-4CCE-9952-019CDBD583EB}"/>
                  </a:ext>
                </a:extLst>
              </p:cNvPr>
              <p:cNvSpPr/>
              <p:nvPr/>
            </p:nvSpPr>
            <p:spPr>
              <a:xfrm>
                <a:off x="7159373" y="2692582"/>
                <a:ext cx="1544086" cy="1100387"/>
              </a:xfrm>
              <a:prstGeom prst="rect">
                <a:avLst/>
              </a:prstGeom>
              <a:blipFill>
                <a:blip r:embed="rId18" cstate="print"/>
                <a:stretch>
                  <a:fillRect/>
                </a:stretch>
              </a:blipFill>
            </p:spPr>
            <p:txBody>
              <a:bodyPr wrap="square" lIns="0" tIns="0" rIns="0" bIns="0" rtlCol="0"/>
              <a:lstStyle/>
              <a:p>
                <a:endParaRPr/>
              </a:p>
            </p:txBody>
          </p:sp>
          <p:sp>
            <p:nvSpPr>
              <p:cNvPr id="27" name="object 30">
                <a:extLst>
                  <a:ext uri="{FF2B5EF4-FFF2-40B4-BE49-F238E27FC236}">
                    <a16:creationId xmlns:a16="http://schemas.microsoft.com/office/drawing/2014/main" id="{7EF9EA30-F8D0-4401-9B1B-625A10941CB6}"/>
                  </a:ext>
                </a:extLst>
              </p:cNvPr>
              <p:cNvSpPr/>
              <p:nvPr/>
            </p:nvSpPr>
            <p:spPr>
              <a:xfrm>
                <a:off x="7728484" y="1540509"/>
                <a:ext cx="1070075" cy="1071564"/>
              </a:xfrm>
              <a:prstGeom prst="rect">
                <a:avLst/>
              </a:prstGeom>
              <a:blipFill>
                <a:blip r:embed="rId19" cstate="print"/>
                <a:stretch>
                  <a:fillRect/>
                </a:stretch>
              </a:blipFill>
            </p:spPr>
            <p:txBody>
              <a:bodyPr wrap="square" lIns="0" tIns="0" rIns="0" bIns="0" rtlCol="0"/>
              <a:lstStyle/>
              <a:p>
                <a:endParaRPr/>
              </a:p>
            </p:txBody>
          </p:sp>
        </p:grpSp>
        <p:sp>
          <p:nvSpPr>
            <p:cNvPr id="13" name="object 32">
              <a:extLst>
                <a:ext uri="{FF2B5EF4-FFF2-40B4-BE49-F238E27FC236}">
                  <a16:creationId xmlns:a16="http://schemas.microsoft.com/office/drawing/2014/main" id="{CACD3983-0409-49DD-B220-1DB7EF56ECEA}"/>
                </a:ext>
              </a:extLst>
            </p:cNvPr>
            <p:cNvSpPr/>
            <p:nvPr/>
          </p:nvSpPr>
          <p:spPr>
            <a:xfrm>
              <a:off x="4280400" y="1598171"/>
              <a:ext cx="1651742" cy="1238272"/>
            </a:xfrm>
            <a:prstGeom prst="rect">
              <a:avLst/>
            </a:prstGeom>
            <a:blipFill>
              <a:blip r:embed="rId20" cstate="print"/>
              <a:stretch>
                <a:fillRect/>
              </a:stretch>
            </a:blipFill>
          </p:spPr>
          <p:txBody>
            <a:bodyPr wrap="square" lIns="0" tIns="0" rIns="0" bIns="0" rtlCol="0"/>
            <a:lstStyle/>
            <a:p>
              <a:endParaRPr/>
            </a:p>
          </p:txBody>
        </p:sp>
        <p:grpSp>
          <p:nvGrpSpPr>
            <p:cNvPr id="17" name="object 36">
              <a:extLst>
                <a:ext uri="{FF2B5EF4-FFF2-40B4-BE49-F238E27FC236}">
                  <a16:creationId xmlns:a16="http://schemas.microsoft.com/office/drawing/2014/main" id="{510C2390-ACFE-4CDE-BC77-DB3A3F8499A0}"/>
                </a:ext>
              </a:extLst>
            </p:cNvPr>
            <p:cNvGrpSpPr/>
            <p:nvPr/>
          </p:nvGrpSpPr>
          <p:grpSpPr>
            <a:xfrm>
              <a:off x="6004441" y="5169843"/>
              <a:ext cx="2829856" cy="1696854"/>
              <a:chOff x="6004441" y="5169843"/>
              <a:chExt cx="2829856" cy="1696854"/>
            </a:xfrm>
          </p:grpSpPr>
          <p:sp>
            <p:nvSpPr>
              <p:cNvPr id="19" name="object 37">
                <a:extLst>
                  <a:ext uri="{FF2B5EF4-FFF2-40B4-BE49-F238E27FC236}">
                    <a16:creationId xmlns:a16="http://schemas.microsoft.com/office/drawing/2014/main" id="{6D24DF13-263C-4214-83E0-2C68577D820E}"/>
                  </a:ext>
                </a:extLst>
              </p:cNvPr>
              <p:cNvSpPr/>
              <p:nvPr/>
            </p:nvSpPr>
            <p:spPr>
              <a:xfrm>
                <a:off x="7474127" y="5169843"/>
                <a:ext cx="1360170" cy="1185671"/>
              </a:xfrm>
              <a:prstGeom prst="rect">
                <a:avLst/>
              </a:prstGeom>
              <a:blipFill>
                <a:blip r:embed="rId21" cstate="print"/>
                <a:stretch>
                  <a:fillRect/>
                </a:stretch>
              </a:blipFill>
            </p:spPr>
            <p:txBody>
              <a:bodyPr wrap="square" lIns="0" tIns="0" rIns="0" bIns="0" rtlCol="0"/>
              <a:lstStyle/>
              <a:p>
                <a:endParaRPr/>
              </a:p>
            </p:txBody>
          </p:sp>
          <p:sp>
            <p:nvSpPr>
              <p:cNvPr id="20" name="object 38">
                <a:extLst>
                  <a:ext uri="{FF2B5EF4-FFF2-40B4-BE49-F238E27FC236}">
                    <a16:creationId xmlns:a16="http://schemas.microsoft.com/office/drawing/2014/main" id="{F5E06197-83A9-444C-B1AE-1FB1579D466A}"/>
                  </a:ext>
                </a:extLst>
              </p:cNvPr>
              <p:cNvSpPr/>
              <p:nvPr/>
            </p:nvSpPr>
            <p:spPr>
              <a:xfrm>
                <a:off x="6004441" y="5776877"/>
                <a:ext cx="1510023" cy="1089820"/>
              </a:xfrm>
              <a:prstGeom prst="rect">
                <a:avLst/>
              </a:prstGeom>
              <a:blipFill>
                <a:blip r:embed="rId22" cstate="print"/>
                <a:stretch>
                  <a:fillRect/>
                </a:stretch>
              </a:blipFill>
            </p:spPr>
            <p:txBody>
              <a:bodyPr wrap="square" lIns="0" tIns="0" rIns="0" bIns="0" rtlCol="0"/>
              <a:lstStyle/>
              <a:p>
                <a:endParaRPr/>
              </a:p>
            </p:txBody>
          </p:sp>
        </p:grpSp>
        <p:sp>
          <p:nvSpPr>
            <p:cNvPr id="18" name="object 40">
              <a:extLst>
                <a:ext uri="{FF2B5EF4-FFF2-40B4-BE49-F238E27FC236}">
                  <a16:creationId xmlns:a16="http://schemas.microsoft.com/office/drawing/2014/main" id="{0365881A-F831-479C-885F-EC6BF9052ACE}"/>
                </a:ext>
              </a:extLst>
            </p:cNvPr>
            <p:cNvSpPr/>
            <p:nvPr/>
          </p:nvSpPr>
          <p:spPr>
            <a:xfrm>
              <a:off x="4203830" y="2957501"/>
              <a:ext cx="1325014" cy="1366871"/>
            </a:xfrm>
            <a:prstGeom prst="rect">
              <a:avLst/>
            </a:prstGeom>
            <a:blipFill>
              <a:blip r:embed="rId2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918865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80F21-AE70-49CA-B26E-964B3F977294}"/>
              </a:ext>
            </a:extLst>
          </p:cNvPr>
          <p:cNvSpPr>
            <a:spLocks noGrp="1"/>
          </p:cNvSpPr>
          <p:nvPr>
            <p:ph idx="1"/>
          </p:nvPr>
        </p:nvSpPr>
        <p:spPr>
          <a:xfrm>
            <a:off x="246743" y="1628145"/>
            <a:ext cx="8665028" cy="5004884"/>
          </a:xfrm>
        </p:spPr>
        <p:txBody>
          <a:bodyPr>
            <a:normAutofit/>
          </a:bodyPr>
          <a:lstStyle/>
          <a:p>
            <a:pPr marL="0" indent="0" algn="just" fontAlgn="base">
              <a:lnSpc>
                <a:spcPct val="150000"/>
              </a:lnSpc>
              <a:buClr>
                <a:srgbClr val="215D4B"/>
              </a:buClr>
              <a:buNone/>
            </a:pPr>
            <a:r>
              <a:rPr lang="en-IN" sz="2800" b="1" i="0" dirty="0">
                <a:solidFill>
                  <a:srgbClr val="C00000"/>
                </a:solidFill>
                <a:effectLst/>
              </a:rPr>
              <a:t>Cloud Applications</a:t>
            </a:r>
          </a:p>
          <a:p>
            <a:pPr algn="just" fontAlgn="base">
              <a:lnSpc>
                <a:spcPct val="150000"/>
              </a:lnSpc>
              <a:buClr>
                <a:srgbClr val="258989"/>
              </a:buClr>
            </a:pPr>
            <a:r>
              <a:rPr lang="en-IN" sz="2800" b="0" i="0" dirty="0">
                <a:effectLst/>
              </a:rPr>
              <a:t>Example:</a:t>
            </a:r>
          </a:p>
          <a:p>
            <a:pPr lvl="2" algn="just" fontAlgn="base">
              <a:lnSpc>
                <a:spcPct val="150000"/>
              </a:lnSpc>
              <a:buClr>
                <a:srgbClr val="258989"/>
              </a:buClr>
            </a:pPr>
            <a:r>
              <a:rPr lang="en-IN" sz="2400" b="0" i="0" dirty="0">
                <a:effectLst/>
              </a:rPr>
              <a:t>Peer-to-peer - BitTorrent, SETI, and others</a:t>
            </a:r>
          </a:p>
          <a:p>
            <a:pPr lvl="2" algn="just" fontAlgn="base">
              <a:lnSpc>
                <a:spcPct val="150000"/>
              </a:lnSpc>
              <a:buClr>
                <a:srgbClr val="258989"/>
              </a:buClr>
            </a:pPr>
            <a:r>
              <a:rPr lang="en-IN" sz="2400" b="0" i="0" dirty="0">
                <a:effectLst/>
              </a:rPr>
              <a:t>Web Application - Facebook</a:t>
            </a:r>
          </a:p>
          <a:p>
            <a:pPr lvl="2" algn="just" fontAlgn="base">
              <a:lnSpc>
                <a:spcPct val="150000"/>
              </a:lnSpc>
              <a:buClr>
                <a:srgbClr val="258989"/>
              </a:buClr>
            </a:pPr>
            <a:r>
              <a:rPr lang="en-IN" sz="2400" b="0" i="0" dirty="0">
                <a:effectLst/>
              </a:rPr>
              <a:t>SaaS - Google Apps, SalesForce.com, and others</a:t>
            </a:r>
          </a:p>
          <a:p>
            <a:pPr algn="just">
              <a:lnSpc>
                <a:spcPct val="150000"/>
              </a:lnSpc>
              <a:buClr>
                <a:srgbClr val="215D4B"/>
              </a:buClr>
            </a:pPr>
            <a:endParaRPr lang="en-IN" sz="2800" dirty="0"/>
          </a:p>
        </p:txBody>
      </p:sp>
      <p:sp>
        <p:nvSpPr>
          <p:cNvPr id="2" name="Title 1">
            <a:extLst>
              <a:ext uri="{FF2B5EF4-FFF2-40B4-BE49-F238E27FC236}">
                <a16:creationId xmlns:a16="http://schemas.microsoft.com/office/drawing/2014/main" id="{7A3D7E8A-477B-451B-A9D1-6BEFE1AC00D0}"/>
              </a:ext>
            </a:extLst>
          </p:cNvPr>
          <p:cNvSpPr>
            <a:spLocks noGrp="1"/>
          </p:cNvSpPr>
          <p:nvPr>
            <p:ph type="title"/>
          </p:nvPr>
        </p:nvSpPr>
        <p:spPr>
          <a:xfrm>
            <a:off x="217714" y="0"/>
            <a:ext cx="8007349" cy="1325563"/>
          </a:xfrm>
        </p:spPr>
        <p:txBody>
          <a:bodyPr>
            <a:normAutofit/>
          </a:bodyPr>
          <a:lstStyle/>
          <a:p>
            <a:r>
              <a:rPr lang="en-IN" sz="3200" dirty="0"/>
              <a:t>Other Components of Cloud Computing</a:t>
            </a:r>
          </a:p>
        </p:txBody>
      </p:sp>
    </p:spTree>
    <p:extLst>
      <p:ext uri="{BB962C8B-B14F-4D97-AF65-F5344CB8AC3E}">
        <p14:creationId xmlns:p14="http://schemas.microsoft.com/office/powerpoint/2010/main" val="1537761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40CA5-00FA-4449-AF1B-D907C1C3333E}"/>
              </a:ext>
            </a:extLst>
          </p:cNvPr>
          <p:cNvSpPr>
            <a:spLocks noGrp="1"/>
          </p:cNvSpPr>
          <p:nvPr>
            <p:ph idx="1"/>
          </p:nvPr>
        </p:nvSpPr>
        <p:spPr>
          <a:xfrm>
            <a:off x="406400" y="1628145"/>
            <a:ext cx="8418286" cy="5004884"/>
          </a:xfrm>
        </p:spPr>
        <p:txBody>
          <a:bodyPr>
            <a:normAutofit/>
          </a:bodyPr>
          <a:lstStyle/>
          <a:p>
            <a:pPr marL="0" indent="0" algn="just" fontAlgn="base">
              <a:lnSpc>
                <a:spcPct val="150000"/>
              </a:lnSpc>
              <a:buClr>
                <a:srgbClr val="215D4B"/>
              </a:buClr>
              <a:buNone/>
            </a:pPr>
            <a:r>
              <a:rPr lang="en-IN" sz="2800" b="1" i="0" dirty="0">
                <a:solidFill>
                  <a:srgbClr val="C00000"/>
                </a:solidFill>
                <a:effectLst/>
              </a:rPr>
              <a:t>Cloud Platform</a:t>
            </a:r>
            <a:endParaRPr lang="en-IN" dirty="0">
              <a:solidFill>
                <a:srgbClr val="C00000"/>
              </a:solidFill>
            </a:endParaRPr>
          </a:p>
          <a:p>
            <a:pPr algn="just" fontAlgn="base">
              <a:lnSpc>
                <a:spcPct val="150000"/>
              </a:lnSpc>
              <a:buClr>
                <a:srgbClr val="258989"/>
              </a:buClr>
            </a:pPr>
            <a:r>
              <a:rPr lang="en-IN" b="0" i="0" dirty="0">
                <a:effectLst/>
              </a:rPr>
              <a:t>Example:</a:t>
            </a:r>
          </a:p>
          <a:p>
            <a:pPr lvl="2" algn="just" fontAlgn="base">
              <a:lnSpc>
                <a:spcPct val="150000"/>
              </a:lnSpc>
              <a:buClr>
                <a:srgbClr val="258989"/>
              </a:buClr>
            </a:pPr>
            <a:r>
              <a:rPr lang="en-IN" b="0" i="0" dirty="0">
                <a:effectLst/>
              </a:rPr>
              <a:t>Web Application Frameworks - Python Django, </a:t>
            </a:r>
            <a:r>
              <a:rPr lang="en-IN" b="0" i="0" dirty="0" err="1">
                <a:effectLst/>
              </a:rPr>
              <a:t>Rubyon</a:t>
            </a:r>
            <a:r>
              <a:rPr lang="en-IN" b="0" i="0" dirty="0">
                <a:effectLst/>
              </a:rPr>
              <a:t> Rails, .NET</a:t>
            </a:r>
          </a:p>
          <a:p>
            <a:pPr lvl="2" algn="just" fontAlgn="base">
              <a:lnSpc>
                <a:spcPct val="150000"/>
              </a:lnSpc>
              <a:buClr>
                <a:srgbClr val="258989"/>
              </a:buClr>
            </a:pPr>
            <a:r>
              <a:rPr lang="en-IN" b="0" i="0" dirty="0">
                <a:effectLst/>
              </a:rPr>
              <a:t>Web Hosting</a:t>
            </a:r>
          </a:p>
          <a:p>
            <a:pPr lvl="2" algn="just" fontAlgn="base">
              <a:lnSpc>
                <a:spcPct val="150000"/>
              </a:lnSpc>
              <a:buClr>
                <a:srgbClr val="258989"/>
              </a:buClr>
            </a:pPr>
            <a:r>
              <a:rPr lang="en-IN" b="0" i="0" dirty="0" err="1">
                <a:effectLst/>
              </a:rPr>
              <a:t>Propietary</a:t>
            </a:r>
            <a:r>
              <a:rPr lang="en-IN" b="0" i="0" dirty="0">
                <a:effectLst/>
              </a:rPr>
              <a:t>- </a:t>
            </a:r>
            <a:r>
              <a:rPr lang="en-IN" b="0" i="0" u="none" strike="noStrike" dirty="0">
                <a:effectLst/>
              </a:rPr>
              <a:t>Force.com</a:t>
            </a:r>
            <a:endParaRPr lang="en-IN" b="0" i="0" dirty="0">
              <a:effectLst/>
            </a:endParaRPr>
          </a:p>
          <a:p>
            <a:pPr algn="just">
              <a:lnSpc>
                <a:spcPct val="150000"/>
              </a:lnSpc>
              <a:buClr>
                <a:srgbClr val="215D4B"/>
              </a:buClr>
            </a:pPr>
            <a:endParaRPr lang="en-IN" sz="2800" dirty="0"/>
          </a:p>
        </p:txBody>
      </p:sp>
      <p:sp>
        <p:nvSpPr>
          <p:cNvPr id="2" name="Title 1">
            <a:extLst>
              <a:ext uri="{FF2B5EF4-FFF2-40B4-BE49-F238E27FC236}">
                <a16:creationId xmlns:a16="http://schemas.microsoft.com/office/drawing/2014/main" id="{2771472B-3703-4D72-93E9-F89C1382F687}"/>
              </a:ext>
            </a:extLst>
          </p:cNvPr>
          <p:cNvSpPr>
            <a:spLocks noGrp="1"/>
          </p:cNvSpPr>
          <p:nvPr>
            <p:ph type="title"/>
          </p:nvPr>
        </p:nvSpPr>
        <p:spPr>
          <a:xfrm>
            <a:off x="174171" y="0"/>
            <a:ext cx="8050892" cy="1325563"/>
          </a:xfrm>
        </p:spPr>
        <p:txBody>
          <a:bodyPr>
            <a:normAutofit/>
          </a:bodyPr>
          <a:lstStyle/>
          <a:p>
            <a:r>
              <a:rPr lang="en-IN" sz="3200" dirty="0"/>
              <a:t>Other Components of Cloud Computing</a:t>
            </a:r>
            <a:endParaRPr lang="en-GB" sz="3200" dirty="0"/>
          </a:p>
        </p:txBody>
      </p:sp>
    </p:spTree>
    <p:extLst>
      <p:ext uri="{BB962C8B-B14F-4D97-AF65-F5344CB8AC3E}">
        <p14:creationId xmlns:p14="http://schemas.microsoft.com/office/powerpoint/2010/main" val="3857951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40CA5-00FA-4449-AF1B-D907C1C3333E}"/>
              </a:ext>
            </a:extLst>
          </p:cNvPr>
          <p:cNvSpPr>
            <a:spLocks noGrp="1"/>
          </p:cNvSpPr>
          <p:nvPr>
            <p:ph idx="1"/>
          </p:nvPr>
        </p:nvSpPr>
        <p:spPr>
          <a:xfrm>
            <a:off x="319313" y="1628145"/>
            <a:ext cx="8563429" cy="5004884"/>
          </a:xfrm>
        </p:spPr>
        <p:txBody>
          <a:bodyPr>
            <a:normAutofit/>
          </a:bodyPr>
          <a:lstStyle/>
          <a:p>
            <a:pPr marL="0" indent="0" algn="just" fontAlgn="base">
              <a:lnSpc>
                <a:spcPct val="150000"/>
              </a:lnSpc>
              <a:buClr>
                <a:srgbClr val="215D4B"/>
              </a:buClr>
              <a:buNone/>
            </a:pPr>
            <a:r>
              <a:rPr lang="en-IN" sz="2800" b="1" i="0" dirty="0">
                <a:solidFill>
                  <a:srgbClr val="C00000"/>
                </a:solidFill>
                <a:effectLst/>
              </a:rPr>
              <a:t>Cloud Storage</a:t>
            </a:r>
          </a:p>
          <a:p>
            <a:pPr algn="just" fontAlgn="base">
              <a:lnSpc>
                <a:spcPct val="150000"/>
              </a:lnSpc>
              <a:buClr>
                <a:srgbClr val="258989"/>
              </a:buClr>
            </a:pPr>
            <a:r>
              <a:rPr lang="en-IN" b="0" i="0" dirty="0">
                <a:effectLst/>
              </a:rPr>
              <a:t>Example:</a:t>
            </a:r>
          </a:p>
          <a:p>
            <a:pPr lvl="2" algn="just" fontAlgn="base">
              <a:lnSpc>
                <a:spcPct val="150000"/>
              </a:lnSpc>
              <a:buClr>
                <a:srgbClr val="258989"/>
              </a:buClr>
            </a:pPr>
            <a:r>
              <a:rPr lang="en-IN" b="0" i="0" dirty="0">
                <a:effectLst/>
              </a:rPr>
              <a:t>Database - Google Big Table, Amazon </a:t>
            </a:r>
            <a:r>
              <a:rPr lang="en-IN" b="0" i="0" dirty="0" err="1">
                <a:effectLst/>
              </a:rPr>
              <a:t>SimpleDB</a:t>
            </a:r>
            <a:r>
              <a:rPr lang="en-IN" b="0" i="0" dirty="0">
                <a:effectLst/>
              </a:rPr>
              <a:t>.</a:t>
            </a:r>
          </a:p>
          <a:p>
            <a:pPr lvl="2" algn="just" fontAlgn="base">
              <a:lnSpc>
                <a:spcPct val="150000"/>
              </a:lnSpc>
              <a:buClr>
                <a:srgbClr val="258989"/>
              </a:buClr>
            </a:pPr>
            <a:r>
              <a:rPr lang="en-IN" b="0" i="0" dirty="0">
                <a:effectLst/>
              </a:rPr>
              <a:t>Network Attached Storage - </a:t>
            </a:r>
            <a:r>
              <a:rPr lang="en-IN" b="0" i="0" dirty="0" err="1">
                <a:effectLst/>
              </a:rPr>
              <a:t>Nirvanix</a:t>
            </a:r>
            <a:r>
              <a:rPr lang="en-IN" b="0" i="0" dirty="0">
                <a:effectLst/>
              </a:rPr>
              <a:t> </a:t>
            </a:r>
            <a:r>
              <a:rPr lang="en-IN" b="0" i="0" dirty="0" err="1">
                <a:effectLst/>
              </a:rPr>
              <a:t>CloudNAS</a:t>
            </a:r>
            <a:r>
              <a:rPr lang="en-IN" b="0" i="0" dirty="0">
                <a:effectLst/>
              </a:rPr>
              <a:t>, MobileMe </a:t>
            </a:r>
            <a:r>
              <a:rPr lang="en-IN" b="0" i="0" dirty="0" err="1">
                <a:effectLst/>
              </a:rPr>
              <a:t>iDisk</a:t>
            </a:r>
            <a:r>
              <a:rPr lang="en-IN" b="0" i="0" dirty="0">
                <a:effectLst/>
              </a:rPr>
              <a:t>.</a:t>
            </a:r>
          </a:p>
          <a:p>
            <a:pPr algn="just">
              <a:lnSpc>
                <a:spcPct val="150000"/>
              </a:lnSpc>
              <a:buClr>
                <a:srgbClr val="215D4B"/>
              </a:buClr>
            </a:pPr>
            <a:endParaRPr lang="en-IN" sz="2800" dirty="0"/>
          </a:p>
        </p:txBody>
      </p:sp>
      <p:sp>
        <p:nvSpPr>
          <p:cNvPr id="2" name="Title 1">
            <a:extLst>
              <a:ext uri="{FF2B5EF4-FFF2-40B4-BE49-F238E27FC236}">
                <a16:creationId xmlns:a16="http://schemas.microsoft.com/office/drawing/2014/main" id="{2771472B-3703-4D72-93E9-F89C1382F687}"/>
              </a:ext>
            </a:extLst>
          </p:cNvPr>
          <p:cNvSpPr>
            <a:spLocks noGrp="1"/>
          </p:cNvSpPr>
          <p:nvPr>
            <p:ph type="title"/>
          </p:nvPr>
        </p:nvSpPr>
        <p:spPr>
          <a:xfrm>
            <a:off x="130629" y="0"/>
            <a:ext cx="8094434" cy="1325563"/>
          </a:xfrm>
        </p:spPr>
        <p:txBody>
          <a:bodyPr>
            <a:normAutofit/>
          </a:bodyPr>
          <a:lstStyle/>
          <a:p>
            <a:r>
              <a:rPr lang="en-IN" sz="3200" dirty="0"/>
              <a:t>Other Components of Cloud Computing</a:t>
            </a:r>
            <a:endParaRPr lang="en-GB" sz="3200" dirty="0"/>
          </a:p>
        </p:txBody>
      </p:sp>
    </p:spTree>
    <p:extLst>
      <p:ext uri="{BB962C8B-B14F-4D97-AF65-F5344CB8AC3E}">
        <p14:creationId xmlns:p14="http://schemas.microsoft.com/office/powerpoint/2010/main" val="4042439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40CA5-00FA-4449-AF1B-D907C1C3333E}"/>
              </a:ext>
            </a:extLst>
          </p:cNvPr>
          <p:cNvSpPr>
            <a:spLocks noGrp="1"/>
          </p:cNvSpPr>
          <p:nvPr>
            <p:ph idx="1"/>
          </p:nvPr>
        </p:nvSpPr>
        <p:spPr>
          <a:xfrm>
            <a:off x="333829" y="1628145"/>
            <a:ext cx="8548914" cy="5004884"/>
          </a:xfrm>
        </p:spPr>
        <p:txBody>
          <a:bodyPr>
            <a:normAutofit/>
          </a:bodyPr>
          <a:lstStyle/>
          <a:p>
            <a:pPr marL="0" indent="0" algn="just" fontAlgn="base">
              <a:lnSpc>
                <a:spcPct val="150000"/>
              </a:lnSpc>
              <a:buClr>
                <a:srgbClr val="215D4B"/>
              </a:buClr>
              <a:buNone/>
            </a:pPr>
            <a:r>
              <a:rPr lang="en-IN" sz="2800" b="1" i="0" dirty="0">
                <a:solidFill>
                  <a:srgbClr val="C00000"/>
                </a:solidFill>
                <a:effectLst/>
              </a:rPr>
              <a:t>Cloud Infrastructure</a:t>
            </a:r>
            <a:endParaRPr lang="en-IN" sz="2800" dirty="0">
              <a:solidFill>
                <a:srgbClr val="C00000"/>
              </a:solidFill>
            </a:endParaRPr>
          </a:p>
          <a:p>
            <a:pPr algn="just" fontAlgn="base">
              <a:lnSpc>
                <a:spcPct val="150000"/>
              </a:lnSpc>
              <a:buClr>
                <a:srgbClr val="258989"/>
              </a:buClr>
            </a:pPr>
            <a:r>
              <a:rPr lang="en-IN" b="0" i="0" dirty="0">
                <a:effectLst/>
              </a:rPr>
              <a:t>Example:</a:t>
            </a:r>
          </a:p>
          <a:p>
            <a:pPr marL="723900" lvl="2" indent="-273050" algn="just" fontAlgn="base">
              <a:lnSpc>
                <a:spcPct val="150000"/>
              </a:lnSpc>
              <a:buClr>
                <a:srgbClr val="258989"/>
              </a:buClr>
            </a:pPr>
            <a:r>
              <a:rPr lang="en-IN" b="0" i="0" dirty="0">
                <a:effectLst/>
              </a:rPr>
              <a:t>Grid Computing - Sun Grid.</a:t>
            </a:r>
          </a:p>
          <a:p>
            <a:pPr marL="723900" lvl="2" indent="-273050" algn="just" fontAlgn="base">
              <a:lnSpc>
                <a:spcPct val="150000"/>
              </a:lnSpc>
              <a:buClr>
                <a:srgbClr val="258989"/>
              </a:buClr>
            </a:pPr>
            <a:r>
              <a:rPr lang="en-IN" b="0" i="0" dirty="0">
                <a:effectLst/>
              </a:rPr>
              <a:t>Full Virtualization - </a:t>
            </a:r>
            <a:r>
              <a:rPr lang="en-IN" b="0" i="0" dirty="0" err="1">
                <a:effectLst/>
              </a:rPr>
              <a:t>GoGrid</a:t>
            </a:r>
            <a:r>
              <a:rPr lang="en-IN" b="0" i="0" dirty="0">
                <a:effectLst/>
              </a:rPr>
              <a:t>, </a:t>
            </a:r>
            <a:r>
              <a:rPr lang="en-IN" b="0" i="0" dirty="0" err="1">
                <a:effectLst/>
              </a:rPr>
              <a:t>Skytap</a:t>
            </a:r>
            <a:r>
              <a:rPr lang="en-IN" b="0" i="0" dirty="0">
                <a:effectLst/>
              </a:rPr>
              <a:t>.</a:t>
            </a:r>
          </a:p>
          <a:p>
            <a:pPr marL="723900" lvl="2" indent="-273050" algn="just" fontAlgn="base">
              <a:lnSpc>
                <a:spcPct val="150000"/>
              </a:lnSpc>
              <a:buClr>
                <a:srgbClr val="258989"/>
              </a:buClr>
            </a:pPr>
            <a:r>
              <a:rPr lang="en-IN" b="0" i="0" dirty="0">
                <a:effectLst/>
              </a:rPr>
              <a:t>Compute - Amazon Elastic Compute Cloud</a:t>
            </a:r>
          </a:p>
          <a:p>
            <a:pPr algn="just">
              <a:lnSpc>
                <a:spcPct val="150000"/>
              </a:lnSpc>
              <a:buClr>
                <a:srgbClr val="215D4B"/>
              </a:buClr>
            </a:pPr>
            <a:endParaRPr lang="en-IN" sz="2800" dirty="0"/>
          </a:p>
        </p:txBody>
      </p:sp>
      <p:sp>
        <p:nvSpPr>
          <p:cNvPr id="2" name="Title 1">
            <a:extLst>
              <a:ext uri="{FF2B5EF4-FFF2-40B4-BE49-F238E27FC236}">
                <a16:creationId xmlns:a16="http://schemas.microsoft.com/office/drawing/2014/main" id="{2771472B-3703-4D72-93E9-F89C1382F687}"/>
              </a:ext>
            </a:extLst>
          </p:cNvPr>
          <p:cNvSpPr>
            <a:spLocks noGrp="1"/>
          </p:cNvSpPr>
          <p:nvPr>
            <p:ph type="title"/>
          </p:nvPr>
        </p:nvSpPr>
        <p:spPr>
          <a:xfrm>
            <a:off x="251277" y="0"/>
            <a:ext cx="7886700" cy="1325563"/>
          </a:xfrm>
        </p:spPr>
        <p:txBody>
          <a:bodyPr>
            <a:normAutofit/>
          </a:bodyPr>
          <a:lstStyle/>
          <a:p>
            <a:r>
              <a:rPr lang="en-IN" sz="3200" dirty="0"/>
              <a:t>Other Components of Cloud Computing</a:t>
            </a:r>
            <a:endParaRPr lang="en-GB" sz="3200" dirty="0"/>
          </a:p>
        </p:txBody>
      </p:sp>
    </p:spTree>
    <p:extLst>
      <p:ext uri="{BB962C8B-B14F-4D97-AF65-F5344CB8AC3E}">
        <p14:creationId xmlns:p14="http://schemas.microsoft.com/office/powerpoint/2010/main" val="4131514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908" y="1526545"/>
            <a:ext cx="8370206" cy="5004884"/>
          </a:xfrm>
        </p:spPr>
        <p:txBody>
          <a:bodyPr>
            <a:noAutofit/>
          </a:bodyPr>
          <a:lstStyle/>
          <a:p>
            <a:pPr algn="just">
              <a:lnSpc>
                <a:spcPct val="150000"/>
              </a:lnSpc>
              <a:spcBef>
                <a:spcPts val="0"/>
              </a:spcBef>
              <a:buClr>
                <a:srgbClr val="258989"/>
              </a:buClr>
            </a:pPr>
            <a:r>
              <a:rPr lang="en-IN" dirty="0"/>
              <a:t>Embarked a revolution in accessing, provisioning and consumption of the information and computing in the ICT industry. </a:t>
            </a:r>
          </a:p>
          <a:p>
            <a:pPr algn="just">
              <a:lnSpc>
                <a:spcPct val="150000"/>
              </a:lnSpc>
              <a:spcBef>
                <a:spcPts val="0"/>
              </a:spcBef>
              <a:buClr>
                <a:srgbClr val="258989"/>
              </a:buClr>
            </a:pPr>
            <a:r>
              <a:rPr lang="en-IN" dirty="0"/>
              <a:t>Novel paradigm of high-performance and large scale computing that actuates relocation of computing and data from desktops and personal computers to big data centers.</a:t>
            </a:r>
          </a:p>
          <a:p>
            <a:pPr marL="274320" lvl="1" indent="0" algn="just">
              <a:lnSpc>
                <a:spcPct val="150000"/>
              </a:lnSpc>
              <a:spcBef>
                <a:spcPts val="0"/>
              </a:spcBef>
              <a:buNone/>
            </a:pPr>
            <a:endParaRPr lang="en-US" sz="2800" dirty="0"/>
          </a:p>
        </p:txBody>
      </p:sp>
      <p:sp>
        <p:nvSpPr>
          <p:cNvPr id="2" name="Title 1"/>
          <p:cNvSpPr>
            <a:spLocks noGrp="1"/>
          </p:cNvSpPr>
          <p:nvPr>
            <p:ph type="title"/>
          </p:nvPr>
        </p:nvSpPr>
        <p:spPr>
          <a:xfrm>
            <a:off x="203200" y="0"/>
            <a:ext cx="8021863" cy="1325563"/>
          </a:xfrm>
        </p:spPr>
        <p:txBody>
          <a:bodyPr>
            <a:normAutofit/>
          </a:bodyPr>
          <a:lstStyle/>
          <a:p>
            <a:r>
              <a:rPr lang="en-US" sz="3200" dirty="0"/>
              <a:t>What is Cloud Computing?</a:t>
            </a:r>
            <a:endParaRPr lang="en-IN" sz="3200" dirty="0"/>
          </a:p>
        </p:txBody>
      </p:sp>
    </p:spTree>
    <p:extLst>
      <p:ext uri="{BB962C8B-B14F-4D97-AF65-F5344CB8AC3E}">
        <p14:creationId xmlns:p14="http://schemas.microsoft.com/office/powerpoint/2010/main" val="175357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5" y="1628145"/>
            <a:ext cx="8577943" cy="5004884"/>
          </a:xfrm>
        </p:spPr>
        <p:txBody>
          <a:bodyPr>
            <a:noAutofit/>
          </a:bodyPr>
          <a:lstStyle/>
          <a:p>
            <a:pPr algn="just">
              <a:lnSpc>
                <a:spcPct val="150000"/>
              </a:lnSpc>
              <a:spcBef>
                <a:spcPts val="0"/>
              </a:spcBef>
              <a:buClr>
                <a:srgbClr val="258989"/>
              </a:buClr>
            </a:pPr>
            <a:r>
              <a:rPr lang="en-US" dirty="0"/>
              <a:t>Construct (or an infrastructure that </a:t>
            </a:r>
            <a:r>
              <a:rPr lang="en-US" dirty="0">
                <a:solidFill>
                  <a:srgbClr val="C00000"/>
                </a:solidFill>
              </a:rPr>
              <a:t>allows to access application that actually resides at a remote location).</a:t>
            </a:r>
          </a:p>
          <a:p>
            <a:pPr algn="just">
              <a:lnSpc>
                <a:spcPct val="150000"/>
              </a:lnSpc>
              <a:spcBef>
                <a:spcPts val="0"/>
              </a:spcBef>
              <a:buClr>
                <a:srgbClr val="258989"/>
              </a:buClr>
            </a:pPr>
            <a:r>
              <a:rPr lang="en-IN" dirty="0"/>
              <a:t>An abstraction (pooling physical resources and presenting them as a virtual resource). </a:t>
            </a:r>
          </a:p>
          <a:p>
            <a:pPr algn="just">
              <a:lnSpc>
                <a:spcPct val="150000"/>
              </a:lnSpc>
              <a:buClr>
                <a:srgbClr val="258989"/>
              </a:buClr>
            </a:pPr>
            <a:r>
              <a:rPr lang="en-IN" dirty="0"/>
              <a:t>New model for provisioning resources.</a:t>
            </a:r>
          </a:p>
          <a:p>
            <a:pPr algn="just">
              <a:lnSpc>
                <a:spcPct val="150000"/>
              </a:lnSpc>
              <a:spcBef>
                <a:spcPts val="0"/>
              </a:spcBef>
              <a:buClr>
                <a:srgbClr val="215D4B"/>
              </a:buClr>
            </a:pPr>
            <a:endParaRPr lang="en-US" dirty="0"/>
          </a:p>
          <a:p>
            <a:pPr algn="just">
              <a:lnSpc>
                <a:spcPct val="150000"/>
              </a:lnSpc>
              <a:spcBef>
                <a:spcPts val="0"/>
              </a:spcBef>
              <a:buClr>
                <a:srgbClr val="215D4B"/>
              </a:buClr>
            </a:pPr>
            <a:endParaRPr lang="en-US" dirty="0"/>
          </a:p>
          <a:p>
            <a:pPr marL="274320" lvl="1" indent="0" algn="just">
              <a:lnSpc>
                <a:spcPct val="150000"/>
              </a:lnSpc>
              <a:spcBef>
                <a:spcPts val="0"/>
              </a:spcBef>
              <a:buNone/>
            </a:pPr>
            <a:endParaRPr lang="en-US" sz="2800" dirty="0"/>
          </a:p>
        </p:txBody>
      </p:sp>
      <p:sp>
        <p:nvSpPr>
          <p:cNvPr id="2" name="Title 1"/>
          <p:cNvSpPr>
            <a:spLocks noGrp="1"/>
          </p:cNvSpPr>
          <p:nvPr>
            <p:ph type="title"/>
          </p:nvPr>
        </p:nvSpPr>
        <p:spPr>
          <a:xfrm>
            <a:off x="232229" y="0"/>
            <a:ext cx="7992834" cy="1325563"/>
          </a:xfrm>
        </p:spPr>
        <p:txBody>
          <a:bodyPr>
            <a:normAutofit/>
          </a:bodyPr>
          <a:lstStyle/>
          <a:p>
            <a:r>
              <a:rPr lang="en-US" sz="3200" dirty="0"/>
              <a:t>What is Cloud Computing?</a:t>
            </a:r>
            <a:endParaRPr lang="en-IN" sz="3200" dirty="0"/>
          </a:p>
        </p:txBody>
      </p:sp>
    </p:spTree>
    <p:extLst>
      <p:ext uri="{BB962C8B-B14F-4D97-AF65-F5344CB8AC3E}">
        <p14:creationId xmlns:p14="http://schemas.microsoft.com/office/powerpoint/2010/main" val="84306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1628145"/>
            <a:ext cx="8592457" cy="5004884"/>
          </a:xfrm>
        </p:spPr>
        <p:txBody>
          <a:bodyPr>
            <a:normAutofit/>
          </a:bodyPr>
          <a:lstStyle/>
          <a:p>
            <a:pPr marL="0" indent="0" algn="just">
              <a:lnSpc>
                <a:spcPct val="150000"/>
              </a:lnSpc>
              <a:spcBef>
                <a:spcPts val="0"/>
              </a:spcBef>
              <a:buNone/>
            </a:pPr>
            <a:r>
              <a:rPr lang="en-IN" sz="2800" dirty="0"/>
              <a:t>“Cloud computing is a model for enabling ubiquitous, convenient, on-demand network access to a shared pool of configurable computer resources (networks, servers, storage, applications, and services) that can be rapidly provisioned and released with minimal management effort or service provider interaction.</a:t>
            </a:r>
            <a:r>
              <a:rPr lang="en-US" sz="2800" dirty="0"/>
              <a:t>”</a:t>
            </a:r>
          </a:p>
          <a:p>
            <a:pPr marL="0" indent="0" algn="just">
              <a:lnSpc>
                <a:spcPct val="150000"/>
              </a:lnSpc>
              <a:spcBef>
                <a:spcPts val="0"/>
              </a:spcBef>
              <a:buNone/>
            </a:pPr>
            <a:endParaRPr lang="en-IN" sz="3200" dirty="0">
              <a:solidFill>
                <a:srgbClr val="C00000"/>
              </a:solidFill>
            </a:endParaRPr>
          </a:p>
        </p:txBody>
      </p:sp>
      <p:sp>
        <p:nvSpPr>
          <p:cNvPr id="2" name="Title 1">
            <a:extLst>
              <a:ext uri="{FF2B5EF4-FFF2-40B4-BE49-F238E27FC236}">
                <a16:creationId xmlns:a16="http://schemas.microsoft.com/office/drawing/2014/main" id="{1A338F4B-6705-4E0D-AA0B-041F6CCC2030}"/>
              </a:ext>
            </a:extLst>
          </p:cNvPr>
          <p:cNvSpPr>
            <a:spLocks noGrp="1"/>
          </p:cNvSpPr>
          <p:nvPr>
            <p:ph type="title"/>
          </p:nvPr>
        </p:nvSpPr>
        <p:spPr>
          <a:xfrm>
            <a:off x="217714" y="170366"/>
            <a:ext cx="8534400" cy="1035277"/>
          </a:xfrm>
        </p:spPr>
        <p:txBody>
          <a:bodyPr>
            <a:noAutofit/>
          </a:bodyPr>
          <a:lstStyle/>
          <a:p>
            <a:r>
              <a:rPr lang="en-US" sz="3200" b="1" dirty="0"/>
              <a:t>Cloud Computing: Definition as per NIST</a:t>
            </a:r>
            <a:endParaRPr lang="en-GB" dirty="0"/>
          </a:p>
        </p:txBody>
      </p:sp>
    </p:spTree>
    <p:extLst>
      <p:ext uri="{BB962C8B-B14F-4D97-AF65-F5344CB8AC3E}">
        <p14:creationId xmlns:p14="http://schemas.microsoft.com/office/powerpoint/2010/main" val="166125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5">
            <a:alpha val="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6CB3-184A-4FE1-A1AE-598827448367}"/>
              </a:ext>
            </a:extLst>
          </p:cNvPr>
          <p:cNvSpPr>
            <a:spLocks noGrp="1"/>
          </p:cNvSpPr>
          <p:nvPr>
            <p:ph type="title"/>
          </p:nvPr>
        </p:nvSpPr>
        <p:spPr>
          <a:xfrm>
            <a:off x="188686" y="0"/>
            <a:ext cx="8036377" cy="1325563"/>
          </a:xfrm>
        </p:spPr>
        <p:txBody>
          <a:bodyPr>
            <a:normAutofit/>
          </a:bodyPr>
          <a:lstStyle/>
          <a:p>
            <a:r>
              <a:rPr lang="en-GB" sz="3200" dirty="0"/>
              <a:t>Cloud Computing Scenario</a:t>
            </a:r>
          </a:p>
        </p:txBody>
      </p:sp>
      <p:sp>
        <p:nvSpPr>
          <p:cNvPr id="6" name="object 3">
            <a:extLst>
              <a:ext uri="{FF2B5EF4-FFF2-40B4-BE49-F238E27FC236}">
                <a16:creationId xmlns:a16="http://schemas.microsoft.com/office/drawing/2014/main" id="{27CEDDA3-5FFE-49FA-A8DE-84396A7EAB71}"/>
              </a:ext>
            </a:extLst>
          </p:cNvPr>
          <p:cNvSpPr/>
          <p:nvPr/>
        </p:nvSpPr>
        <p:spPr>
          <a:xfrm>
            <a:off x="216568" y="1491915"/>
            <a:ext cx="8650707" cy="5041231"/>
          </a:xfrm>
          <a:prstGeom prst="rect">
            <a:avLst/>
          </a:prstGeom>
          <a:blipFill>
            <a:blip r:embed="rId2" cstate="print"/>
            <a:stretch>
              <a:fillRect/>
            </a:stretch>
          </a:blipFill>
          <a:ln w="19050">
            <a:noFill/>
          </a:ln>
        </p:spPr>
        <p:txBody>
          <a:bodyPr wrap="square" lIns="0" tIns="0" rIns="0" bIns="0" rtlCol="0"/>
          <a:lstStyle/>
          <a:p>
            <a:endParaRPr/>
          </a:p>
        </p:txBody>
      </p:sp>
    </p:spTree>
    <p:extLst>
      <p:ext uri="{BB962C8B-B14F-4D97-AF65-F5344CB8AC3E}">
        <p14:creationId xmlns:p14="http://schemas.microsoft.com/office/powerpoint/2010/main" val="103019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871182" y="1760561"/>
            <a:ext cx="7315200" cy="4038600"/>
          </a:xfrm>
          <a:prstGeom prst="cloud">
            <a:avLst/>
          </a:prstGeom>
          <a:ln>
            <a:solidFill>
              <a:schemeClr val="tx1"/>
            </a:solidFill>
          </a:ln>
        </p:spPr>
        <p:style>
          <a:lnRef idx="2">
            <a:schemeClr val="accent1"/>
          </a:lnRef>
          <a:fillRef idx="1001">
            <a:schemeClr val="lt2"/>
          </a:fillRef>
          <a:effectRef idx="0">
            <a:schemeClr val="accent1"/>
          </a:effectRef>
          <a:fontRef idx="minor">
            <a:schemeClr val="dk1"/>
          </a:fontRef>
        </p:style>
        <p:txBody>
          <a:bodyPr anchor="ctr"/>
          <a:lstStyle/>
          <a:p>
            <a:pPr lvl="7" algn="ctr">
              <a:defRPr/>
            </a:pPr>
            <a:endParaRPr lang="en-US"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Title 9">
            <a:extLst>
              <a:ext uri="{FF2B5EF4-FFF2-40B4-BE49-F238E27FC236}">
                <a16:creationId xmlns:a16="http://schemas.microsoft.com/office/drawing/2014/main" id="{8DDBB4B8-D35C-4F4B-81A9-A89EE7A160FE}"/>
              </a:ext>
            </a:extLst>
          </p:cNvPr>
          <p:cNvSpPr>
            <a:spLocks noGrp="1"/>
          </p:cNvSpPr>
          <p:nvPr>
            <p:ph type="title"/>
          </p:nvPr>
        </p:nvSpPr>
        <p:spPr>
          <a:xfrm>
            <a:off x="130629" y="0"/>
            <a:ext cx="8094434" cy="1325563"/>
          </a:xfrm>
        </p:spPr>
        <p:txBody>
          <a:bodyPr>
            <a:normAutofit/>
          </a:bodyPr>
          <a:lstStyle/>
          <a:p>
            <a:r>
              <a:rPr lang="en-GB" sz="3200" dirty="0"/>
              <a:t>Detailed Cloud Computing Scenario</a:t>
            </a:r>
          </a:p>
        </p:txBody>
      </p:sp>
      <p:sp>
        <p:nvSpPr>
          <p:cNvPr id="10244" name="Slide Number Placeholder 6"/>
          <p:cNvSpPr>
            <a:spLocks noGrp="1"/>
          </p:cNvSpPr>
          <p:nvPr>
            <p:ph type="sldNum" sz="quarter" idx="4294967295"/>
          </p:nvPr>
        </p:nvSpPr>
        <p:spPr bwMode="auto">
          <a:xfrm>
            <a:off x="7086600" y="6356350"/>
            <a:ext cx="2057400" cy="365125"/>
          </a:xfrm>
          <a:noFill/>
          <a:ln>
            <a:miter lim="800000"/>
            <a:headEnd/>
            <a:tailEnd/>
          </a:ln>
        </p:spPr>
        <p:txBody>
          <a:bodyPr wrap="square" numCol="1" anchorCtr="0" compatLnSpc="1">
            <a:prstTxWarp prst="textNoShape">
              <a:avLst/>
            </a:prstTxWarp>
          </a:bodyPr>
          <a:lstStyle/>
          <a:p>
            <a:fld id="{984C2155-D68B-45CD-AFEA-93DBE7433451}" type="slidenum">
              <a:rPr lang="en-US"/>
              <a:pPr/>
              <a:t>9</a:t>
            </a:fld>
            <a:endParaRPr lang="en-US"/>
          </a:p>
        </p:txBody>
      </p:sp>
      <p:pic>
        <p:nvPicPr>
          <p:cNvPr id="1043" name="Picture 19" descr="C:\Documents and Settings\hemaj\Local Settings\Temporary Internet Files\Content.IE5\94AVCMI7\MC900016667[1].wmf"/>
          <p:cNvPicPr>
            <a:picLocks noChangeAspect="1" noChangeArrowheads="1"/>
          </p:cNvPicPr>
          <p:nvPr/>
        </p:nvPicPr>
        <p:blipFill>
          <a:blip r:embed="rId3" cstate="print"/>
          <a:srcRect/>
          <a:stretch>
            <a:fillRect/>
          </a:stretch>
        </p:blipFill>
        <p:spPr bwMode="auto">
          <a:xfrm>
            <a:off x="5919716" y="2427027"/>
            <a:ext cx="1441450" cy="1516063"/>
          </a:xfrm>
          <a:prstGeom prst="rect">
            <a:avLst/>
          </a:prstGeom>
          <a:noFill/>
          <a:ln w="9525">
            <a:noFill/>
            <a:miter lim="800000"/>
            <a:headEnd/>
            <a:tailEnd/>
          </a:ln>
        </p:spPr>
      </p:pic>
      <p:sp>
        <p:nvSpPr>
          <p:cNvPr id="25" name="TextBox 24"/>
          <p:cNvSpPr txBox="1"/>
          <p:nvPr/>
        </p:nvSpPr>
        <p:spPr>
          <a:xfrm>
            <a:off x="5462516" y="3951027"/>
            <a:ext cx="2438400" cy="338554"/>
          </a:xfrm>
          <a:prstGeom prst="rect">
            <a:avLst/>
          </a:prstGeom>
          <a:noFill/>
        </p:spPr>
        <p:txBody>
          <a:bodyPr wrap="square">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Computer Network</a:t>
            </a:r>
          </a:p>
        </p:txBody>
      </p:sp>
      <p:pic>
        <p:nvPicPr>
          <p:cNvPr id="1047" name="Picture 23" descr="C:\Documents and Settings\hemaj\Local Settings\Temporary Internet Files\Content.IE5\QAMRBPPQ\MC900434845[1].png"/>
          <p:cNvPicPr>
            <a:picLocks noChangeAspect="1" noChangeArrowheads="1"/>
          </p:cNvPicPr>
          <p:nvPr/>
        </p:nvPicPr>
        <p:blipFill>
          <a:blip r:embed="rId4" cstate="print"/>
          <a:srcRect/>
          <a:stretch>
            <a:fillRect/>
          </a:stretch>
        </p:blipFill>
        <p:spPr bwMode="auto">
          <a:xfrm>
            <a:off x="1957316" y="3036627"/>
            <a:ext cx="1714500" cy="1714500"/>
          </a:xfrm>
          <a:prstGeom prst="rect">
            <a:avLst/>
          </a:prstGeom>
          <a:noFill/>
          <a:ln w="9525">
            <a:noFill/>
            <a:miter lim="800000"/>
            <a:headEnd/>
            <a:tailEnd/>
          </a:ln>
        </p:spPr>
      </p:pic>
      <p:pic>
        <p:nvPicPr>
          <p:cNvPr id="1048" name="Picture 24" descr="C:\Documents and Settings\hemaj\Local Settings\Temporary Internet Files\Content.IE5\6LL7HR2V\MC900197438[1].wmf"/>
          <p:cNvPicPr>
            <a:picLocks noChangeAspect="1" noChangeArrowheads="1"/>
          </p:cNvPicPr>
          <p:nvPr/>
        </p:nvPicPr>
        <p:blipFill>
          <a:blip r:embed="rId5" cstate="print"/>
          <a:srcRect/>
          <a:stretch>
            <a:fillRect/>
          </a:stretch>
        </p:blipFill>
        <p:spPr bwMode="auto">
          <a:xfrm>
            <a:off x="3938516" y="3646227"/>
            <a:ext cx="1447800" cy="1676400"/>
          </a:xfrm>
          <a:prstGeom prst="rect">
            <a:avLst/>
          </a:prstGeom>
          <a:noFill/>
          <a:ln w="9525">
            <a:noFill/>
            <a:miter lim="800000"/>
            <a:headEnd/>
            <a:tailEnd/>
          </a:ln>
        </p:spPr>
      </p:pic>
      <p:sp>
        <p:nvSpPr>
          <p:cNvPr id="33" name="TextBox 32"/>
          <p:cNvSpPr txBox="1"/>
          <p:nvPr/>
        </p:nvSpPr>
        <p:spPr>
          <a:xfrm>
            <a:off x="1652516" y="4636827"/>
            <a:ext cx="2362200" cy="338554"/>
          </a:xfrm>
          <a:prstGeom prst="rect">
            <a:avLst/>
          </a:prstGeom>
          <a:noFill/>
        </p:spPr>
        <p:txBody>
          <a:bodyPr wrap="square">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Storage (Database)</a:t>
            </a:r>
          </a:p>
        </p:txBody>
      </p:sp>
      <p:sp>
        <p:nvSpPr>
          <p:cNvPr id="34" name="TextBox 33"/>
          <p:cNvSpPr txBox="1"/>
          <p:nvPr/>
        </p:nvSpPr>
        <p:spPr>
          <a:xfrm>
            <a:off x="4167116" y="5246427"/>
            <a:ext cx="1143000" cy="338554"/>
          </a:xfrm>
          <a:prstGeom prst="rect">
            <a:avLst/>
          </a:prstGeom>
          <a:noFill/>
        </p:spPr>
        <p:txBody>
          <a:bodyPr wrap="square">
            <a:spAutoFit/>
          </a:bodyPr>
          <a:lstStyle/>
          <a:p>
            <a:pPr>
              <a:defRPr/>
            </a:pPr>
            <a:r>
              <a:rPr lang="en-US" sz="1600" b="1" cap="all" dirty="0" err="1">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SERvers</a:t>
            </a:r>
            <a:endPar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endParaRPr>
          </a:p>
        </p:txBody>
      </p:sp>
      <p:pic>
        <p:nvPicPr>
          <p:cNvPr id="1075" name="Picture 51" descr="C:\Documents and Settings\hemaj\Local Settings\Temporary Internet Files\Content.IE5\6LL7HR2V\MC900149562[1].wmf"/>
          <p:cNvPicPr>
            <a:picLocks noChangeAspect="1" noChangeArrowheads="1"/>
          </p:cNvPicPr>
          <p:nvPr/>
        </p:nvPicPr>
        <p:blipFill>
          <a:blip r:embed="rId6" cstate="print"/>
          <a:srcRect/>
          <a:stretch>
            <a:fillRect/>
          </a:stretch>
        </p:blipFill>
        <p:spPr bwMode="auto">
          <a:xfrm>
            <a:off x="3862316" y="2350827"/>
            <a:ext cx="1314450" cy="1149350"/>
          </a:xfrm>
          <a:prstGeom prst="rect">
            <a:avLst/>
          </a:prstGeom>
          <a:noFill/>
          <a:ln w="9525">
            <a:noFill/>
            <a:miter lim="800000"/>
            <a:headEnd/>
            <a:tailEnd/>
          </a:ln>
        </p:spPr>
      </p:pic>
      <p:sp>
        <p:nvSpPr>
          <p:cNvPr id="60" name="TextBox 59"/>
          <p:cNvSpPr txBox="1"/>
          <p:nvPr/>
        </p:nvSpPr>
        <p:spPr>
          <a:xfrm>
            <a:off x="2338316" y="2427027"/>
            <a:ext cx="1143000" cy="307777"/>
          </a:xfrm>
          <a:prstGeom prst="rect">
            <a:avLst/>
          </a:prstGeom>
          <a:noFill/>
        </p:spPr>
        <p:txBody>
          <a:bodyPr wrap="square">
            <a:spAutoFit/>
          </a:bodyPr>
          <a:lstStyle/>
          <a:p>
            <a:pPr>
              <a:defRPr/>
            </a:pPr>
            <a:r>
              <a:rPr lang="en-US" sz="14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Services</a:t>
            </a:r>
          </a:p>
        </p:txBody>
      </p:sp>
      <p:sp>
        <p:nvSpPr>
          <p:cNvPr id="64" name="TextBox 63"/>
          <p:cNvSpPr txBox="1"/>
          <p:nvPr/>
        </p:nvSpPr>
        <p:spPr>
          <a:xfrm>
            <a:off x="3633716" y="2122227"/>
            <a:ext cx="1600200" cy="307777"/>
          </a:xfrm>
          <a:prstGeom prst="rect">
            <a:avLst/>
          </a:prstGeom>
          <a:noFill/>
        </p:spPr>
        <p:txBody>
          <a:bodyPr wrap="square">
            <a:spAutoFit/>
          </a:bodyPr>
          <a:lstStyle/>
          <a:p>
            <a:pPr>
              <a:defRPr/>
            </a:pPr>
            <a:r>
              <a:rPr lang="en-US" sz="14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Applications</a:t>
            </a:r>
          </a:p>
        </p:txBody>
      </p:sp>
      <p:cxnSp>
        <p:nvCxnSpPr>
          <p:cNvPr id="18" name="Straight Connector 17"/>
          <p:cNvCxnSpPr>
            <a:cxnSpLocks/>
          </p:cNvCxnSpPr>
          <p:nvPr/>
        </p:nvCxnSpPr>
        <p:spPr>
          <a:xfrm flipV="1">
            <a:off x="5386316" y="3341427"/>
            <a:ext cx="609600" cy="1143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rot="10800000">
            <a:off x="5176766" y="2925502"/>
            <a:ext cx="819150" cy="4159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0" idx="2"/>
          </p:cNvCxnSpPr>
          <p:nvPr/>
        </p:nvCxnSpPr>
        <p:spPr>
          <a:xfrm flipV="1">
            <a:off x="2643116" y="2749365"/>
            <a:ext cx="273275" cy="36346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p:cNvCxnSpPr>
          <p:nvPr/>
        </p:nvCxnSpPr>
        <p:spPr>
          <a:xfrm rot="10800000">
            <a:off x="3176516" y="3951027"/>
            <a:ext cx="76200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rot="10800000" flipV="1">
            <a:off x="2871716" y="2655627"/>
            <a:ext cx="990600" cy="15240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051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838</TotalTime>
  <Words>1267</Words>
  <Application>Microsoft Office PowerPoint</Application>
  <PresentationFormat>On-screen Show (4:3)</PresentationFormat>
  <Paragraphs>191</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Bahnschrift</vt:lpstr>
      <vt:lpstr>Bahnschrift SemiBold</vt:lpstr>
      <vt:lpstr>Bahnschrift SemiLight</vt:lpstr>
      <vt:lpstr>Calibri</vt:lpstr>
      <vt:lpstr>Calibri Light</vt:lpstr>
      <vt:lpstr>Courier New</vt:lpstr>
      <vt:lpstr>Wingdings</vt:lpstr>
      <vt:lpstr>Office Theme</vt:lpstr>
      <vt:lpstr>PowerPoint Presentation</vt:lpstr>
      <vt:lpstr>PowerPoint Presentation</vt:lpstr>
      <vt:lpstr>What is Cloud?</vt:lpstr>
      <vt:lpstr>Do You Use Cloud?</vt:lpstr>
      <vt:lpstr>What is Cloud Computing?</vt:lpstr>
      <vt:lpstr>What is Cloud Computing?</vt:lpstr>
      <vt:lpstr>Cloud Computing: Definition as per NIST</vt:lpstr>
      <vt:lpstr>Cloud Computing Scenario</vt:lpstr>
      <vt:lpstr>Detailed Cloud Computing Scenario</vt:lpstr>
      <vt:lpstr>What is Cloud Computing?</vt:lpstr>
      <vt:lpstr>Cloud Scenario</vt:lpstr>
      <vt:lpstr>Cloud Scenario</vt:lpstr>
      <vt:lpstr>Cloud Computing Collaboration</vt:lpstr>
      <vt:lpstr>Cloud Computing Collaboration</vt:lpstr>
      <vt:lpstr>Cloud Properties: Google’s Perspective</vt:lpstr>
      <vt:lpstr>Traditional Infrastructure Model</vt:lpstr>
      <vt:lpstr>Acceptable Surplus</vt:lpstr>
      <vt:lpstr>Actual Demand</vt:lpstr>
      <vt:lpstr>Unacceptable Surplus </vt:lpstr>
      <vt:lpstr>Unacceptable Deficit</vt:lpstr>
      <vt:lpstr>History of Cloud Computing</vt:lpstr>
      <vt:lpstr>History of Cloud Computing</vt:lpstr>
      <vt:lpstr>History of Cloud Computing</vt:lpstr>
      <vt:lpstr>History of Cloud Computing</vt:lpstr>
      <vt:lpstr>Evolution of Cloud Computing</vt:lpstr>
      <vt:lpstr>Evolution of Cloud Computing</vt:lpstr>
      <vt:lpstr>Evolution of Cloud Computing</vt:lpstr>
      <vt:lpstr>Evolution of Cloud Computing</vt:lpstr>
      <vt:lpstr>Essential Cloud Computing Concepts</vt:lpstr>
      <vt:lpstr>Who Benefits from Cloud Computing?</vt:lpstr>
      <vt:lpstr>Advantages of Cloud Computing</vt:lpstr>
      <vt:lpstr>Summarization of Cloud Computing Advantages</vt:lpstr>
      <vt:lpstr>Disadvantages of Cloud Computing</vt:lpstr>
      <vt:lpstr>Summarization of Cloud Computing Disadvantages</vt:lpstr>
      <vt:lpstr>Components of Cloud Computing</vt:lpstr>
      <vt:lpstr>Clients</vt:lpstr>
      <vt:lpstr>Datacenter</vt:lpstr>
      <vt:lpstr>Distributed Servers</vt:lpstr>
      <vt:lpstr>Other Components of Cloud Computing</vt:lpstr>
      <vt:lpstr>Other Components of Cloud Computing</vt:lpstr>
      <vt:lpstr>Other Components of Cloud Computing</vt:lpstr>
      <vt:lpstr>Other Components of Cloud Computing</vt:lpstr>
      <vt:lpstr>Other Components of Cloud Computing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43</cp:revision>
  <dcterms:created xsi:type="dcterms:W3CDTF">2021-05-13T17:45:44Z</dcterms:created>
  <dcterms:modified xsi:type="dcterms:W3CDTF">2021-06-22T07:52:23Z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1265184</vt:lpwstr>
  </property>
  <property fmtid="{D5CDD505-2E9C-101B-9397-08002B2CF9AE}" name="NXPowerLiteSettings" pid="3">
    <vt:lpwstr>E700052003A000</vt:lpwstr>
  </property>
  <property fmtid="{D5CDD505-2E9C-101B-9397-08002B2CF9AE}" name="NXPowerLiteVersion" pid="4">
    <vt:lpwstr>D9.1.4</vt:lpwstr>
  </property>
</Properties>
</file>