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9" r:id="rId2"/>
    <p:sldId id="297" r:id="rId3"/>
    <p:sldId id="281" r:id="rId4"/>
    <p:sldId id="382" r:id="rId5"/>
    <p:sldId id="380" r:id="rId6"/>
    <p:sldId id="417" r:id="rId7"/>
    <p:sldId id="419" r:id="rId8"/>
    <p:sldId id="41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type="obj">
  <p:cSld name="Learning Outcome">
    <p:bg>
      <p:bgPr>
        <a:blipFill dpi="0" rotWithShape="1">
          <a:blip cstate="print"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5000"/>
                  <a:lumOff val="95000"/>
                  <a:alpha val="82000"/>
                </a:schemeClr>
              </a:gs>
              <a:gs pos="73000">
                <a:srgbClr val="9AB6AC"/>
              </a:gs>
              <a:gs pos="43000">
                <a:srgbClr val="215D4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628650" y="108856"/>
            <a:ext cx="3943350" cy="1715589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Learning </a:t>
            </a:r>
            <a:br>
              <a:rPr dirty="0" lang="en-US"/>
            </a:br>
            <a:r>
              <a:rPr dirty="0" lang="en-US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2640"/>
            <a:ext cx="8295430" cy="42837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descr="See the source image" id="1028" name="Picture 4">
            <a:extLst>
              <a:ext uri="{FF2B5EF4-FFF2-40B4-BE49-F238E27FC236}">
                <a16:creationId xmlns:a16="http://schemas.microsoft.com/office/drawing/2014/main" id="{7095E3DE-E761-4E33-9D71-8FF05E2453E9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4"/>
          <a:stretch/>
        </p:blipFill>
        <p:spPr bwMode="auto">
          <a:xfrm>
            <a:off x="6844804" y="139336"/>
            <a:ext cx="2121136" cy="1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8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2133766"/>
            <a:ext cx="8273142" cy="430819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After this lecture, you will be able to</a:t>
            </a:r>
          </a:p>
          <a:p>
            <a:pPr marL="800100" lvl="1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understand the characteristics of cloud computing,</a:t>
            </a:r>
          </a:p>
          <a:p>
            <a:pPr marL="800100" lvl="1" indent="-3429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know the issues and challenges in cloud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553029"/>
            <a:ext cx="8505372" cy="5080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On-demand Self-service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Broader Network Access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Shared Resource Pooling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Rapid Elasticity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Measured Service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Performance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0619-630F-4E31-9674-1921F497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Characteristics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51115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3" y="1628145"/>
            <a:ext cx="8563429" cy="5004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Reduced Costs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Outsourced Management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Multitenancy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Service Oriented Architecture (SOA)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0619-630F-4E31-9674-1921F497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Characteristics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58893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36" y="1366887"/>
            <a:ext cx="8616950" cy="5004884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b="1" dirty="0">
                <a:solidFill>
                  <a:srgbClr val="C00000"/>
                </a:solidFill>
              </a:rPr>
              <a:t>Service Oriented Architecture (SOA): </a:t>
            </a:r>
            <a:r>
              <a:rPr lang="en-US" sz="2800" dirty="0"/>
              <a:t>SOA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essentially </a:t>
            </a:r>
            <a:r>
              <a:rPr lang="en-US" sz="2800" dirty="0">
                <a:solidFill>
                  <a:srgbClr val="C00000"/>
                </a:solidFill>
              </a:rPr>
              <a:t>a collection of services which communicate with each 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Characteristics of Cloud Computing</a:t>
            </a:r>
            <a:endParaRPr lang="en-US" sz="3200" b="1" dirty="0"/>
          </a:p>
        </p:txBody>
      </p:sp>
      <p:pic>
        <p:nvPicPr>
          <p:cNvPr id="10" name="Picture 9" descr="service-oriented_architecture_bas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129" y="3530437"/>
            <a:ext cx="8603959" cy="30434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70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0B30-9838-4361-AB66-8BB929BE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67543"/>
            <a:ext cx="8519886" cy="5065486"/>
          </a:xfrm>
        </p:spPr>
        <p:txBody>
          <a:bodyPr>
            <a:normAutofit lnSpcReduction="10000"/>
          </a:bodyPr>
          <a:lstStyle/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Security and Privacy</a:t>
            </a:r>
          </a:p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Cost management and containment</a:t>
            </a:r>
          </a:p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Lack of resources/expertise</a:t>
            </a:r>
          </a:p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Governance/Control</a:t>
            </a:r>
          </a:p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Compliance</a:t>
            </a:r>
          </a:p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Managing multiple clouds</a:t>
            </a:r>
          </a:p>
          <a:p>
            <a:pPr marL="401241" indent="-401241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Performance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9CA0-9A0F-465D-8299-9C52BC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Issues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0746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8320-E3A8-4DF0-BA36-C9E0004F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524000"/>
            <a:ext cx="8621486" cy="510902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Service Quality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GB" dirty="0"/>
              <a:t>Interoperability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GB" dirty="0"/>
              <a:t>Availability and Reliability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Portability 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GB" dirty="0"/>
              <a:t>Cloud Integration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/>
            </a:pPr>
            <a:r>
              <a:rPr lang="en-GB" dirty="0"/>
              <a:t>Vendor Lock-in</a:t>
            </a:r>
          </a:p>
          <a:p>
            <a:pPr marL="514350" indent="-514350" algn="just">
              <a:lnSpc>
                <a:spcPct val="150000"/>
              </a:lnSpc>
              <a:buClr>
                <a:srgbClr val="215D4B"/>
              </a:buClr>
              <a:buFont typeface="+mj-lt"/>
              <a:buAutoNum type="arabicPeriod"/>
            </a:pPr>
            <a:endParaRPr lang="en-IN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95BDC-9B7C-4BDB-935A-8AA3BF1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Challenges of Cloud Computing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3014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0B30-9838-4361-AB66-8BB929BE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628145"/>
            <a:ext cx="8694057" cy="500488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 startAt="8"/>
            </a:pPr>
            <a:r>
              <a:rPr lang="en-IN" dirty="0"/>
              <a:t>Building a Private Cloud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 startAt="8"/>
            </a:pPr>
            <a:r>
              <a:rPr lang="en-IN" dirty="0"/>
              <a:t>Segmented Usage and Adoption</a:t>
            </a:r>
          </a:p>
          <a:p>
            <a:pPr marL="514350" indent="-514350" algn="just">
              <a:lnSpc>
                <a:spcPct val="150000"/>
              </a:lnSpc>
              <a:buClr>
                <a:srgbClr val="258989"/>
              </a:buClr>
              <a:buFont typeface="+mj-lt"/>
              <a:buAutoNum type="arabicPeriod" startAt="8"/>
            </a:pPr>
            <a:r>
              <a:rPr lang="en-IN" dirty="0"/>
              <a:t>Migration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89CA0-9A0F-465D-8299-9C52BC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Issues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1631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132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Characteristics of Cloud Computing</vt:lpstr>
      <vt:lpstr>Characteristics of Cloud Computing</vt:lpstr>
      <vt:lpstr>Characteristics of Cloud Computing</vt:lpstr>
      <vt:lpstr>Issues of Cloud Computing</vt:lpstr>
      <vt:lpstr>Challenges of Cloud Computing</vt:lpstr>
      <vt:lpstr>Issues of Cloud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25</cp:revision>
  <dcterms:created xsi:type="dcterms:W3CDTF">2021-05-13T17:45:44Z</dcterms:created>
  <dcterms:modified xsi:type="dcterms:W3CDTF">2021-06-30T04:29:43Z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552863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