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image/vnd.ms-photo" Extension="wdp"/>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handoutMaster+xml" PartName="/ppt/handoutMasters/handout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theme+xml" PartName="/ppt/theme/theme2.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5"/>
  </p:handoutMasterIdLst>
  <p:sldIdLst>
    <p:sldId id="259" r:id="rId2"/>
    <p:sldId id="297" r:id="rId3"/>
    <p:sldId id="316" r:id="rId4"/>
    <p:sldId id="320" r:id="rId5"/>
    <p:sldId id="318" r:id="rId6"/>
    <p:sldId id="298" r:id="rId7"/>
    <p:sldId id="358" r:id="rId8"/>
    <p:sldId id="359" r:id="rId9"/>
    <p:sldId id="299" r:id="rId10"/>
    <p:sldId id="360" r:id="rId11"/>
    <p:sldId id="333" r:id="rId12"/>
    <p:sldId id="361"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8989"/>
    <a:srgbClr val="1E426B"/>
    <a:srgbClr val="217C7F"/>
    <a:srgbClr val="1F3154"/>
    <a:srgbClr val="498682"/>
    <a:srgbClr val="9BABC8"/>
    <a:srgbClr val="ABD1CE"/>
    <a:srgbClr val="E6E6E6"/>
    <a:srgbClr val="F4F4F5"/>
    <a:srgbClr val="E0FB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74" autoAdjust="0"/>
    <p:restoredTop sz="94660"/>
  </p:normalViewPr>
  <p:slideViewPr>
    <p:cSldViewPr snapToGrid="0">
      <p:cViewPr varScale="1">
        <p:scale>
          <a:sx n="74" d="100"/>
          <a:sy n="74" d="100"/>
        </p:scale>
        <p:origin x="1205" y="77"/>
      </p:cViewPr>
      <p:guideLst>
        <p:guide orient="horz" pos="2160"/>
        <p:guide pos="2880"/>
      </p:guideLst>
    </p:cSldViewPr>
  </p:slideViewPr>
  <p:notesTextViewPr>
    <p:cViewPr>
      <p:scale>
        <a:sx n="1" d="1"/>
        <a:sy n="1" d="1"/>
      </p:scale>
      <p:origin x="0" y="0"/>
    </p:cViewPr>
  </p:notesTextViewPr>
  <p:notesViewPr>
    <p:cSldViewPr snapToGrid="0">
      <p:cViewPr varScale="1">
        <p:scale>
          <a:sx n="49" d="100"/>
          <a:sy n="49" d="100"/>
        </p:scale>
        <p:origin x="2910"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C33EAC-57B8-431D-95E9-C90B04D0A6F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6D1628D-69F0-4B63-A19C-A0FC446EBB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EB377A-8226-4F90-9398-64E2554DACD2}" type="datetimeFigureOut">
              <a:rPr lang="en-US" smtClean="0"/>
              <a:t>6/25/2021</a:t>
            </a:fld>
            <a:endParaRPr lang="en-US"/>
          </a:p>
        </p:txBody>
      </p:sp>
      <p:sp>
        <p:nvSpPr>
          <p:cNvPr id="4" name="Footer Placeholder 3">
            <a:extLst>
              <a:ext uri="{FF2B5EF4-FFF2-40B4-BE49-F238E27FC236}">
                <a16:creationId xmlns:a16="http://schemas.microsoft.com/office/drawing/2014/main" id="{58DBE7A7-68DC-4292-ACC3-797A6549AA3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200731138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preserve="1" userDrawn="1">
  <p:cSld name="Title Slide">
    <p:spTree>
      <p:nvGrpSpPr>
        <p:cNvPr id="1" name=""/>
        <p:cNvGrpSpPr/>
        <p:nvPr/>
      </p:nvGrpSpPr>
      <p:grpSpPr>
        <a:xfrm>
          <a:off x="0" y="0"/>
          <a:ext cx="0" cy="0"/>
          <a:chOff x="0" y="0"/>
          <a:chExt cx="0" cy="0"/>
        </a:xfrm>
      </p:grpSpPr>
      <p:pic>
        <p:nvPicPr>
          <p:cNvPr descr="A picture containing sky, light, electronic&#10;&#10;Description automatically generated" id="12" name="Picture 11">
            <a:extLst>
              <a:ext uri="{FF2B5EF4-FFF2-40B4-BE49-F238E27FC236}">
                <a16:creationId xmlns:a16="http://schemas.microsoft.com/office/drawing/2014/main" id="{12EC47E8-B0B5-4C35-877A-C039559BC6A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8"/>
          <a:stretch/>
        </p:blipFill>
        <p:spPr>
          <a:xfrm>
            <a:off x="-24208" y="-12769"/>
            <a:ext cx="9192416" cy="6883539"/>
          </a:xfrm>
          <a:prstGeom prst="rect">
            <a:avLst/>
          </a:prstGeom>
        </p:spPr>
      </p:pic>
      <p:sp>
        <p:nvSpPr>
          <p:cNvPr id="8" name="Rectangle 7">
            <a:extLst>
              <a:ext uri="{FF2B5EF4-FFF2-40B4-BE49-F238E27FC236}">
                <a16:creationId xmlns:a16="http://schemas.microsoft.com/office/drawing/2014/main" id="{C925F5D0-0EF2-4964-B69C-D312A8140A58}"/>
              </a:ext>
            </a:extLst>
          </p:cNvPr>
          <p:cNvSpPr/>
          <p:nvPr userDrawn="1"/>
        </p:nvSpPr>
        <p:spPr>
          <a:xfrm>
            <a:off x="0" y="0"/>
            <a:ext cx="9144000" cy="6868918"/>
          </a:xfrm>
          <a:prstGeom prst="rect">
            <a:avLst/>
          </a:prstGeom>
          <a:solidFill>
            <a:schemeClr val="bg1">
              <a:lumMod val="5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dirty="0" lang="en-US"/>
          </a:p>
        </p:txBody>
      </p:sp>
      <p:sp>
        <p:nvSpPr>
          <p:cNvPr id="26" name="Freeform: Shape 25">
            <a:extLst>
              <a:ext uri="{FF2B5EF4-FFF2-40B4-BE49-F238E27FC236}">
                <a16:creationId xmlns:a16="http://schemas.microsoft.com/office/drawing/2014/main" id="{B23160FA-1191-4FA3-B9ED-2E554AC801FB}"/>
              </a:ext>
            </a:extLst>
          </p:cNvPr>
          <p:cNvSpPr/>
          <p:nvPr userDrawn="1"/>
        </p:nvSpPr>
        <p:spPr>
          <a:xfrm>
            <a:off x="4392254" y="0"/>
            <a:ext cx="4751746" cy="6858000"/>
          </a:xfrm>
          <a:custGeom>
            <a:avLst/>
            <a:gdLst>
              <a:gd fmla="*/ 5086350 w 7429500" name="connsiteX0"/>
              <a:gd fmla="*/ 0 h 6858000" name="connsiteY0"/>
              <a:gd fmla="*/ 7429500 w 7429500" name="connsiteX1"/>
              <a:gd fmla="*/ 0 h 6858000" name="connsiteY1"/>
              <a:gd fmla="*/ 7429500 w 7429500" name="connsiteX2"/>
              <a:gd fmla="*/ 6858000 h 6858000" name="connsiteY2"/>
              <a:gd fmla="*/ 5086350 w 7429500" name="connsiteX3"/>
              <a:gd fmla="*/ 6858000 h 6858000" name="connsiteY3"/>
              <a:gd fmla="*/ 0 w 7429500" name="connsiteX4"/>
              <a:gd fmla="*/ 6858000 h 6858000"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6858000" w="7429500">
                <a:moveTo>
                  <a:pt x="5086350" y="0"/>
                </a:moveTo>
                <a:lnTo>
                  <a:pt x="7429500" y="0"/>
                </a:lnTo>
                <a:lnTo>
                  <a:pt x="7429500" y="6858000"/>
                </a:lnTo>
                <a:lnTo>
                  <a:pt x="5086350" y="6858000"/>
                </a:lnTo>
                <a:lnTo>
                  <a:pt x="0" y="6858000"/>
                </a:lnTo>
                <a:close/>
              </a:path>
            </a:pathLst>
          </a:custGeom>
          <a:solidFill>
            <a:srgbClr val="F4F4F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a:endParaRPr dirty="0" lang="en-US"/>
          </a:p>
        </p:txBody>
      </p:sp>
      <p:sp>
        <p:nvSpPr>
          <p:cNvPr id="3" name="Rectangle: Top Corners Rounded 2">
            <a:extLst>
              <a:ext uri="{FF2B5EF4-FFF2-40B4-BE49-F238E27FC236}">
                <a16:creationId xmlns:a16="http://schemas.microsoft.com/office/drawing/2014/main" id="{761D5D31-85A0-42C4-BB7C-4497ADB7294F}"/>
              </a:ext>
            </a:extLst>
          </p:cNvPr>
          <p:cNvSpPr/>
          <p:nvPr userDrawn="1"/>
        </p:nvSpPr>
        <p:spPr>
          <a:xfrm rot="16200000">
            <a:off x="2827448" y="-239605"/>
            <a:ext cx="891957" cy="6445252"/>
          </a:xfrm>
          <a:prstGeom prst="round2SameRect">
            <a:avLst>
              <a:gd fmla="val 8391" name="adj1"/>
              <a:gd fmla="val 0" name="adj2"/>
            </a:avLst>
          </a:prstGeom>
          <a:gradFill>
            <a:gsLst>
              <a:gs pos="0">
                <a:schemeClr val="accent1">
                  <a:lumMod val="5000"/>
                  <a:lumOff val="95000"/>
                  <a:alpha val="70000"/>
                </a:schemeClr>
              </a:gs>
              <a:gs pos="85000">
                <a:srgbClr val="CDD9EF">
                  <a:alpha val="70000"/>
                </a:srgbClr>
              </a:gs>
              <a:gs pos="100000">
                <a:schemeClr val="accent1">
                  <a:lumMod val="30000"/>
                  <a:lumOff val="70000"/>
                  <a:alpha val="70000"/>
                </a:schemeClr>
              </a:gs>
            </a:gsLst>
            <a:lin ang="5400000" scaled="1"/>
          </a:gradFill>
          <a:ln>
            <a:solidFill>
              <a:srgbClr val="81908F"/>
            </a:solidFill>
          </a:ln>
          <a:effectLst>
            <a:glow rad="101600">
              <a:schemeClr val="accent3">
                <a:satMod val="175000"/>
                <a:alpha val="40000"/>
              </a:schemeClr>
            </a:glow>
          </a:effectLst>
          <a:scene3d>
            <a:camera prst="orthographicFront">
              <a:rot lat="0" lon="0" rev="0"/>
            </a:camera>
            <a:lightRig dir="t" rig="contrasting">
              <a:rot lat="0" lon="0" rev="7800000"/>
            </a:lightRig>
          </a:scene3d>
          <a:sp3d>
            <a:bevelT h="139700" w="139700"/>
          </a:sp3d>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lvl="0"/>
            <a:endParaRPr lang="en-US" sz="4400">
              <a:latin charset="0" panose="020B0502040204020203" pitchFamily="34" typeface="Bahnschrift SemiBold"/>
            </a:endParaRPr>
          </a:p>
        </p:txBody>
      </p:sp>
      <p:sp>
        <p:nvSpPr>
          <p:cNvPr id="29" name="Freeform: Shape 28">
            <a:extLst>
              <a:ext uri="{FF2B5EF4-FFF2-40B4-BE49-F238E27FC236}">
                <a16:creationId xmlns:a16="http://schemas.microsoft.com/office/drawing/2014/main" id="{418B2568-06A8-4535-815F-C8F2B8EA0A7C}"/>
              </a:ext>
            </a:extLst>
          </p:cNvPr>
          <p:cNvSpPr/>
          <p:nvPr userDrawn="1"/>
        </p:nvSpPr>
        <p:spPr>
          <a:xfrm rot="5400000">
            <a:off x="5976399" y="3297982"/>
            <a:ext cx="377716" cy="661591"/>
          </a:xfrm>
          <a:custGeom>
            <a:avLst/>
            <a:gdLst>
              <a:gd fmla="*/ 0 w 377716" name="connsiteX0"/>
              <a:gd fmla="*/ 482420 h 661591" name="connsiteY0"/>
              <a:gd fmla="*/ 0 w 377716" name="connsiteX1"/>
              <a:gd fmla="*/ 0 h 661591" name="connsiteY1"/>
              <a:gd fmla="*/ 377716 w 377716" name="connsiteX2"/>
              <a:gd fmla="*/ 661591 h 661591" name="connsiteY2"/>
            </a:gdLst>
            <a:ahLst/>
            <a:cxnLst>
              <a:cxn ang="0">
                <a:pos x="connsiteX0" y="connsiteY0"/>
              </a:cxn>
              <a:cxn ang="0">
                <a:pos x="connsiteX1" y="connsiteY1"/>
              </a:cxn>
              <a:cxn ang="0">
                <a:pos x="connsiteX2" y="connsiteY2"/>
              </a:cxn>
            </a:cxnLst>
            <a:rect b="b" l="l" r="r" t="t"/>
            <a:pathLst>
              <a:path h="661591" w="377716">
                <a:moveTo>
                  <a:pt x="0" y="482420"/>
                </a:moveTo>
                <a:lnTo>
                  <a:pt x="0" y="0"/>
                </a:lnTo>
                <a:lnTo>
                  <a:pt x="377716" y="661591"/>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lvl="0"/>
            <a:endParaRPr lang="en-US" sz="4400">
              <a:latin charset="0" panose="020B0502040204020203" pitchFamily="34" typeface="Bahnschrift SemiBold"/>
            </a:endParaRPr>
          </a:p>
        </p:txBody>
      </p:sp>
      <p:sp>
        <p:nvSpPr>
          <p:cNvPr id="13" name="TextBox 12">
            <a:extLst>
              <a:ext uri="{FF2B5EF4-FFF2-40B4-BE49-F238E27FC236}">
                <a16:creationId xmlns:a16="http://schemas.microsoft.com/office/drawing/2014/main" id="{2235981E-5444-42FF-89D3-E7BF1E285789}"/>
              </a:ext>
            </a:extLst>
          </p:cNvPr>
          <p:cNvSpPr txBox="1"/>
          <p:nvPr userDrawn="1"/>
        </p:nvSpPr>
        <p:spPr>
          <a:xfrm>
            <a:off x="50800" y="2629078"/>
            <a:ext cx="6637557" cy="707886"/>
          </a:xfrm>
          <a:prstGeom prst="rect">
            <a:avLst/>
          </a:prstGeom>
          <a:noFill/>
        </p:spPr>
        <p:txBody>
          <a:bodyPr anchor="ctr" bIns="91440" rtlCol="0" tIns="0" wrap="square">
            <a:spAutoFit/>
          </a:bodyPr>
          <a:lstStyle/>
          <a:p>
            <a:r>
              <a:rPr dirty="0" lang="en-US" sz="4000">
                <a:solidFill>
                  <a:srgbClr val="1E426B"/>
                </a:solidFill>
                <a:latin charset="0" panose="020B0502040204020203" pitchFamily="34" typeface="Bahnschrift SemiBold"/>
              </a:rPr>
              <a:t>ECAP470: </a:t>
            </a:r>
            <a:r>
              <a:rPr baseline="0" cap="small" dirty="0" lang="en-US" sz="4000">
                <a:solidFill>
                  <a:srgbClr val="1E426B"/>
                </a:solidFill>
                <a:latin charset="0" panose="020B0502040204020203" pitchFamily="34" typeface="Bahnschrift SemiBold"/>
              </a:rPr>
              <a:t>Cloud Computing</a:t>
            </a:r>
          </a:p>
        </p:txBody>
      </p:sp>
      <p:sp>
        <p:nvSpPr>
          <p:cNvPr id="10" name="Freeform: Shape 9">
            <a:extLst>
              <a:ext uri="{FF2B5EF4-FFF2-40B4-BE49-F238E27FC236}">
                <a16:creationId xmlns:a16="http://schemas.microsoft.com/office/drawing/2014/main" id="{E6DE86AF-27F7-4496-90D7-447B86249746}"/>
              </a:ext>
            </a:extLst>
          </p:cNvPr>
          <p:cNvSpPr/>
          <p:nvPr userDrawn="1"/>
        </p:nvSpPr>
        <p:spPr>
          <a:xfrm>
            <a:off x="4464105" y="5875532"/>
            <a:ext cx="4584969" cy="830997"/>
          </a:xfrm>
          <a:custGeom>
            <a:avLst/>
            <a:gdLst>
              <a:gd fmla="*/ 394187 w 4584969" name="connsiteX0"/>
              <a:gd fmla="*/ 0 h 830997" name="connsiteY0"/>
              <a:gd fmla="*/ 4446467 w 4584969" name="connsiteX1"/>
              <a:gd fmla="*/ 0 h 830997" name="connsiteY1"/>
              <a:gd fmla="*/ 4584969 w 4584969" name="connsiteX2"/>
              <a:gd fmla="*/ 138502 h 830997" name="connsiteY2"/>
              <a:gd fmla="*/ 4584969 w 4584969" name="connsiteX3"/>
              <a:gd fmla="*/ 692495 h 830997" name="connsiteY3"/>
              <a:gd fmla="*/ 4446467 w 4584969" name="connsiteX4"/>
              <a:gd fmla="*/ 830997 h 830997" name="connsiteY4"/>
              <a:gd fmla="*/ 0 w 4584969" name="connsiteX5"/>
              <a:gd fmla="*/ 830997 h 830997" name="connsiteY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b="b" l="l" r="r" t="t"/>
            <a:pathLst>
              <a:path h="830997" w="4584969">
                <a:moveTo>
                  <a:pt x="394187" y="0"/>
                </a:moveTo>
                <a:lnTo>
                  <a:pt x="4446467" y="0"/>
                </a:lnTo>
                <a:cubicBezTo>
                  <a:pt x="4522960" y="0"/>
                  <a:pt x="4584969" y="62009"/>
                  <a:pt x="4584969" y="138502"/>
                </a:cubicBezTo>
                <a:lnTo>
                  <a:pt x="4584969" y="692495"/>
                </a:lnTo>
                <a:cubicBezTo>
                  <a:pt x="4584969" y="768988"/>
                  <a:pt x="4522960" y="830997"/>
                  <a:pt x="4446467" y="830997"/>
                </a:cubicBezTo>
                <a:lnTo>
                  <a:pt x="0" y="830997"/>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endParaRPr lang="en-US" sz="4400">
              <a:latin charset="0" panose="020B0502040204020203" pitchFamily="34" typeface="Bahnschrift SemiBold"/>
            </a:endParaRPr>
          </a:p>
        </p:txBody>
      </p:sp>
      <p:sp>
        <p:nvSpPr>
          <p:cNvPr id="11" name="TextBox 10">
            <a:extLst>
              <a:ext uri="{FF2B5EF4-FFF2-40B4-BE49-F238E27FC236}">
                <a16:creationId xmlns:a16="http://schemas.microsoft.com/office/drawing/2014/main" id="{3DB4AF37-FA57-40D3-A0C7-0EC02C6F381A}"/>
              </a:ext>
            </a:extLst>
          </p:cNvPr>
          <p:cNvSpPr txBox="1"/>
          <p:nvPr userDrawn="1"/>
        </p:nvSpPr>
        <p:spPr>
          <a:xfrm>
            <a:off x="4850423" y="5864613"/>
            <a:ext cx="4198651" cy="830997"/>
          </a:xfrm>
          <a:prstGeom prst="rect">
            <a:avLst/>
          </a:prstGeom>
          <a:noFill/>
        </p:spPr>
        <p:txBody>
          <a:bodyPr rtlCol="0" wrap="square">
            <a:spAutoFit/>
          </a:bodyPr>
          <a:lstStyle/>
          <a:p>
            <a:pPr algn="r"/>
            <a:r>
              <a:rPr dirty="0" lang="en-US" sz="2800">
                <a:solidFill>
                  <a:srgbClr val="1E426B"/>
                </a:solidFill>
                <a:latin charset="0" panose="020B0502040204020203" pitchFamily="34" typeface="Bahnschrift SemiBold"/>
              </a:rPr>
              <a:t>Dr. </a:t>
            </a:r>
            <a:r>
              <a:rPr dirty="0" err="1" lang="en-US" sz="2800">
                <a:solidFill>
                  <a:srgbClr val="1E426B"/>
                </a:solidFill>
                <a:latin charset="0" panose="020B0502040204020203" pitchFamily="34" typeface="Bahnschrift SemiBold"/>
              </a:rPr>
              <a:t>Tarandeep</a:t>
            </a:r>
            <a:r>
              <a:rPr dirty="0" lang="en-US" sz="2800">
                <a:solidFill>
                  <a:srgbClr val="1E426B"/>
                </a:solidFill>
                <a:latin charset="0" panose="020B0502040204020203" pitchFamily="34" typeface="Bahnschrift SemiBold"/>
              </a:rPr>
              <a:t> Kaur</a:t>
            </a:r>
          </a:p>
          <a:p>
            <a:pPr algn="r"/>
            <a:r>
              <a:rPr dirty="0" lang="en-US" sz="2000">
                <a:solidFill>
                  <a:srgbClr val="1E426B"/>
                </a:solidFill>
                <a:latin charset="0" panose="020B0502040204020203" pitchFamily="34" typeface="Bahnschrift SemiBold"/>
              </a:rPr>
              <a:t>Assistant Professor</a:t>
            </a:r>
          </a:p>
        </p:txBody>
      </p:sp>
    </p:spTree>
    <p:extLst>
      <p:ext uri="{BB962C8B-B14F-4D97-AF65-F5344CB8AC3E}">
        <p14:creationId xmlns:p14="http://schemas.microsoft.com/office/powerpoint/2010/main" val="136596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6/25/2021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47480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6/25/2021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83882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44260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23040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959429"/>
          </a:xfrm>
          <a:prstGeom prst="rect">
            <a:avLst/>
          </a:prstGeom>
          <a:gradFill flip="none" rotWithShape="1">
            <a:gsLst>
              <a:gs pos="0">
                <a:srgbClr val="258989"/>
              </a:gs>
              <a:gs pos="100000">
                <a:srgbClr val="F4F4F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28650" y="2208716"/>
            <a:ext cx="7886700" cy="4308198"/>
          </a:xfrm>
        </p:spPr>
        <p:txBody>
          <a:bodyPr/>
          <a:lstStyle>
            <a:lvl1pPr>
              <a:lnSpc>
                <a:spcPct val="150000"/>
              </a:lnSpc>
              <a:defRPr>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66F90CB2-A495-4AF3-BC7C-1B34E1164439}"/>
              </a:ext>
            </a:extLst>
          </p:cNvPr>
          <p:cNvSpPr txBox="1"/>
          <p:nvPr userDrawn="1"/>
        </p:nvSpPr>
        <p:spPr>
          <a:xfrm>
            <a:off x="628650" y="235182"/>
            <a:ext cx="3429000" cy="1446550"/>
          </a:xfrm>
          <a:prstGeom prst="rect">
            <a:avLst/>
          </a:prstGeom>
          <a:noFill/>
        </p:spPr>
        <p:txBody>
          <a:bodyPr wrap="square" rtlCol="0">
            <a:spAutoFit/>
          </a:bodyPr>
          <a:lstStyle/>
          <a:p>
            <a:r>
              <a:rPr lang="en-US" sz="4400" dirty="0">
                <a:solidFill>
                  <a:srgbClr val="F4F4F5"/>
                </a:solidFill>
                <a:latin typeface="Bahnschrift SemiBold" panose="020B0502040204020203" pitchFamily="34" charset="0"/>
              </a:rPr>
              <a:t>Learning Outcomes</a:t>
            </a:r>
          </a:p>
        </p:txBody>
      </p:sp>
      <p:pic>
        <p:nvPicPr>
          <p:cNvPr id="12" name="Picture 11">
            <a:extLst>
              <a:ext uri="{FF2B5EF4-FFF2-40B4-BE49-F238E27FC236}">
                <a16:creationId xmlns:a16="http://schemas.microsoft.com/office/drawing/2014/main" id="{70BD9AB8-BE8B-4AD4-8989-7D5BB1CBD5C5}"/>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6102" b="98622" l="9753" r="89973">
                        <a14:foregroundMark x1="62637" y1="39764" x2="62637" y2="39764"/>
                        <a14:foregroundMark x1="40797" y1="53346" x2="40797" y2="53346"/>
                        <a14:foregroundMark x1="27198" y1="59055" x2="27198" y2="59055"/>
                        <a14:foregroundMark x1="25687" y1="41929" x2="25687" y2="41929"/>
                        <a14:foregroundMark x1="28434" y1="22835" x2="28434" y2="22835"/>
                        <a14:foregroundMark x1="37225" y1="10433" x2="37225" y2="10433"/>
                        <a14:foregroundMark x1="49863" y1="6496" x2="49863" y2="6496"/>
                        <a14:foregroundMark x1="61538" y1="13583" x2="61538" y2="13583"/>
                        <a14:foregroundMark x1="71016" y1="24803" x2="71016" y2="24803"/>
                        <a14:foregroundMark x1="73626" y1="40945" x2="73626" y2="40945"/>
                        <a14:foregroundMark x1="72115" y1="60039" x2="72115" y2="60039"/>
                        <a14:foregroundMark x1="55345" y1="90060" x2="55907" y2="90157"/>
                        <a14:foregroundMark x1="48764" y1="98622" x2="50275" y2="97835"/>
                        <a14:foregroundMark x1="53709" y1="89764" x2="53709" y2="89764"/>
                        <a14:foregroundMark x1="53434" y1="90354" x2="51511" y2="89370"/>
                        <a14:foregroundMark x1="44780" y1="88189" x2="51236" y2="89567"/>
                        <a14:backgroundMark x1="55769" y1="85433" x2="49950" y2="86267"/>
                        <a14:backgroundMark x1="52194" y1="91242" x2="50589" y2="90886"/>
                        <a14:backgroundMark x1="56181" y1="92126" x2="53895" y2="91619"/>
                        <a14:backgroundMark x1="55495" y1="86024" x2="54258" y2="85827"/>
                        <a14:backgroundMark x1="54396" y1="86024" x2="55632" y2="86614"/>
                        <a14:backgroundMark x1="49176" y1="96654" x2="47940" y2="95079"/>
                      </a14:backgroundRemoval>
                    </a14:imgEffect>
                  </a14:imgLayer>
                </a14:imgProps>
              </a:ext>
            </a:extLst>
          </a:blip>
          <a:stretch>
            <a:fillRect/>
          </a:stretch>
        </p:blipFill>
        <p:spPr>
          <a:xfrm rot="19619398">
            <a:off x="6397866" y="99256"/>
            <a:ext cx="2389846" cy="1667640"/>
          </a:xfrm>
          <a:prstGeom prst="rect">
            <a:avLst/>
          </a:prstGeom>
        </p:spPr>
      </p:pic>
    </p:spTree>
    <p:extLst>
      <p:ext uri="{BB962C8B-B14F-4D97-AF65-F5344CB8AC3E}">
        <p14:creationId xmlns:p14="http://schemas.microsoft.com/office/powerpoint/2010/main" val="220990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325563"/>
          </a:xfrm>
          <a:prstGeom prst="rect">
            <a:avLst/>
          </a:prstGeom>
          <a:gradFill flip="none" rotWithShape="1">
            <a:gsLst>
              <a:gs pos="0">
                <a:srgbClr val="258989"/>
              </a:gs>
              <a:gs pos="100000">
                <a:srgbClr val="25898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28650" y="1628145"/>
            <a:ext cx="7886700" cy="5004884"/>
          </a:xfrm>
        </p:spPr>
        <p:txBody>
          <a:bodyPr/>
          <a:lstStyle>
            <a:lvl1pPr>
              <a:lnSpc>
                <a:spcPct val="150000"/>
              </a:lnSpc>
              <a:defRPr>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D674DD10-9343-40FC-87DE-8A1F63FF11A0}"/>
              </a:ext>
            </a:extLst>
          </p:cNvPr>
          <p:cNvSpPr>
            <a:spLocks noGrp="1"/>
          </p:cNvSpPr>
          <p:nvPr>
            <p:ph type="title"/>
          </p:nvPr>
        </p:nvSpPr>
        <p:spPr>
          <a:xfrm>
            <a:off x="338363" y="0"/>
            <a:ext cx="7886700" cy="1325563"/>
          </a:xfrm>
        </p:spPr>
        <p:txBody>
          <a:bodyPr>
            <a:normAutofit/>
          </a:bodyPr>
          <a:lstStyle>
            <a:lvl1pPr marL="0" algn="l" defTabSz="457200" rtl="0" eaLnBrk="1" latinLnBrk="0" hangingPunct="1">
              <a:lnSpc>
                <a:spcPct val="100000"/>
              </a:lnSpc>
              <a:defRPr lang="en-US" sz="3600" kern="1200" dirty="0">
                <a:solidFill>
                  <a:srgbClr val="F4F4F5"/>
                </a:solidFill>
                <a:latin typeface="Bahnschrift SemiBold" panose="020B0502040204020203" pitchFamily="34" charset="0"/>
                <a:ea typeface="+mn-ea"/>
                <a:cs typeface="+mn-cs"/>
              </a:defRPr>
            </a:lvl1pPr>
          </a:lstStyle>
          <a:p>
            <a:r>
              <a:rPr lang="en-US" dirty="0"/>
              <a:t>Click to edit Master title style</a:t>
            </a:r>
          </a:p>
        </p:txBody>
      </p:sp>
    </p:spTree>
    <p:extLst>
      <p:ext uri="{BB962C8B-B14F-4D97-AF65-F5344CB8AC3E}">
        <p14:creationId xmlns:p14="http://schemas.microsoft.com/office/powerpoint/2010/main" val="2192153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flip="none" rotWithShape="1">
          <a:gsLst>
            <a:gs pos="0">
              <a:schemeClr val="accent1">
                <a:lumMod val="5000"/>
                <a:lumOff val="95000"/>
              </a:schemeClr>
            </a:gs>
            <a:gs pos="100000">
              <a:srgbClr val="258989"/>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8928101"/>
            <a:ext cx="2057400" cy="365125"/>
          </a:xfrm>
        </p:spPr>
        <p:txBody>
          <a:bodyPr/>
          <a:lstStyle/>
          <a:p>
            <a:fld id="{71BC5188-02C1-4612-A2C7-F501CF181F2E}" type="datetimeFigureOut">
              <a:rPr lang="en-US" smtClean="0"/>
              <a:t>6/25/2021</a:t>
            </a:fld>
            <a:endParaRPr lang="en-US"/>
          </a:p>
        </p:txBody>
      </p:sp>
      <p:sp>
        <p:nvSpPr>
          <p:cNvPr id="5" name="Footer Placeholder 4"/>
          <p:cNvSpPr>
            <a:spLocks noGrp="1"/>
          </p:cNvSpPr>
          <p:nvPr>
            <p:ph type="ftr" sz="quarter" idx="11"/>
          </p:nvPr>
        </p:nvSpPr>
        <p:spPr>
          <a:xfrm>
            <a:off x="3028950" y="8928101"/>
            <a:ext cx="3086100" cy="365125"/>
          </a:xfrm>
        </p:spPr>
        <p:txBody>
          <a:bodyPr/>
          <a:lstStyle/>
          <a:p>
            <a:endParaRPr lang="en-US"/>
          </a:p>
        </p:txBody>
      </p:sp>
      <p:sp>
        <p:nvSpPr>
          <p:cNvPr id="6" name="Slide Number Placeholder 5"/>
          <p:cNvSpPr>
            <a:spLocks noGrp="1"/>
          </p:cNvSpPr>
          <p:nvPr>
            <p:ph type="sldNum" sz="quarter" idx="12"/>
          </p:nvPr>
        </p:nvSpPr>
        <p:spPr>
          <a:xfrm>
            <a:off x="6457950" y="8928101"/>
            <a:ext cx="2057400" cy="365125"/>
          </a:xfrm>
        </p:spPr>
        <p:txBody>
          <a:bodyPr/>
          <a:lstStyle/>
          <a:p>
            <a:fld id="{0E4DDFBB-2C77-4C22-A6ED-B339E4E2C87F}" type="slidenum">
              <a:rPr lang="en-US" smtClean="0"/>
              <a:t>‹#›</a:t>
            </a:fld>
            <a:endParaRPr lang="en-US"/>
          </a:p>
        </p:txBody>
      </p:sp>
      <p:sp>
        <p:nvSpPr>
          <p:cNvPr id="19" name="Freeform: Shape 18">
            <a:extLst>
              <a:ext uri="{FF2B5EF4-FFF2-40B4-BE49-F238E27FC236}">
                <a16:creationId xmlns:a16="http://schemas.microsoft.com/office/drawing/2014/main" id="{89D0141E-891B-4C49-A1C4-D9497F151474}"/>
              </a:ext>
            </a:extLst>
          </p:cNvPr>
          <p:cNvSpPr/>
          <p:nvPr userDrawn="1"/>
        </p:nvSpPr>
        <p:spPr>
          <a:xfrm>
            <a:off x="1529895" y="2703285"/>
            <a:ext cx="6037944" cy="1451430"/>
          </a:xfrm>
          <a:custGeom>
            <a:avLst/>
            <a:gdLst>
              <a:gd name="connsiteX0" fmla="*/ 3018972 w 6037944"/>
              <a:gd name="connsiteY0" fmla="*/ 0 h 1451430"/>
              <a:gd name="connsiteX1" fmla="*/ 6037944 w 6037944"/>
              <a:gd name="connsiteY1" fmla="*/ 725715 h 1451430"/>
              <a:gd name="connsiteX2" fmla="*/ 3018972 w 6037944"/>
              <a:gd name="connsiteY2" fmla="*/ 1451430 h 1451430"/>
              <a:gd name="connsiteX3" fmla="*/ 0 w 6037944"/>
              <a:gd name="connsiteY3" fmla="*/ 725715 h 1451430"/>
              <a:gd name="connsiteX4" fmla="*/ 3018972 w 6037944"/>
              <a:gd name="connsiteY4" fmla="*/ 0 h 1451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451430">
                <a:moveTo>
                  <a:pt x="3018972" y="0"/>
                </a:moveTo>
                <a:cubicBezTo>
                  <a:pt x="4686304" y="0"/>
                  <a:pt x="6037944" y="324914"/>
                  <a:pt x="6037944" y="725715"/>
                </a:cubicBezTo>
                <a:cubicBezTo>
                  <a:pt x="6037944" y="1126516"/>
                  <a:pt x="4686304" y="1451430"/>
                  <a:pt x="3018972" y="1451430"/>
                </a:cubicBezTo>
                <a:cubicBezTo>
                  <a:pt x="1351640" y="1451430"/>
                  <a:pt x="0" y="1126516"/>
                  <a:pt x="0" y="725715"/>
                </a:cubicBezTo>
                <a:cubicBezTo>
                  <a:pt x="0" y="324914"/>
                  <a:pt x="1351640" y="0"/>
                  <a:pt x="3018972" y="0"/>
                </a:cubicBezTo>
                <a:close/>
              </a:path>
            </a:pathLst>
          </a:custGeom>
          <a:gradFill flip="none" rotWithShape="1">
            <a:gsLst>
              <a:gs pos="0">
                <a:schemeClr val="bg1"/>
              </a:gs>
              <a:gs pos="100000">
                <a:srgbClr val="258989"/>
              </a:gs>
            </a:gsLst>
            <a:path path="circle">
              <a:fillToRect l="50000" t="50000" r="50000" b="50000"/>
            </a:path>
            <a:tileRect/>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tIns="731520" rtlCol="0" anchor="ctr">
            <a:noAutofit/>
          </a:bodyPr>
          <a:lstStyle/>
          <a:p>
            <a:pPr lvl="0"/>
            <a:endParaRPr lang="en-US" sz="3600" dirty="0">
              <a:solidFill>
                <a:srgbClr val="4B8985"/>
              </a:solidFill>
              <a:latin typeface="Bahnschrift SemiBold" panose="020B0502040204020203" pitchFamily="34" charset="0"/>
            </a:endParaRPr>
          </a:p>
        </p:txBody>
      </p:sp>
      <p:sp>
        <p:nvSpPr>
          <p:cNvPr id="18" name="Freeform: Shape 17">
            <a:extLst>
              <a:ext uri="{FF2B5EF4-FFF2-40B4-BE49-F238E27FC236}">
                <a16:creationId xmlns:a16="http://schemas.microsoft.com/office/drawing/2014/main" id="{C8AD4718-0501-403B-AFBC-33331BEC043B}"/>
              </a:ext>
            </a:extLst>
          </p:cNvPr>
          <p:cNvSpPr/>
          <p:nvPr userDrawn="1"/>
        </p:nvSpPr>
        <p:spPr>
          <a:xfrm>
            <a:off x="1529895" y="2282371"/>
            <a:ext cx="6037944" cy="1146629"/>
          </a:xfrm>
          <a:custGeom>
            <a:avLst/>
            <a:gdLst>
              <a:gd name="connsiteX0" fmla="*/ 3018972 w 6037944"/>
              <a:gd name="connsiteY0" fmla="*/ 0 h 1146629"/>
              <a:gd name="connsiteX1" fmla="*/ 6037944 w 6037944"/>
              <a:gd name="connsiteY1" fmla="*/ 1146629 h 1146629"/>
              <a:gd name="connsiteX2" fmla="*/ 3018972 w 6037944"/>
              <a:gd name="connsiteY2" fmla="*/ 420914 h 1146629"/>
              <a:gd name="connsiteX3" fmla="*/ 0 w 6037944"/>
              <a:gd name="connsiteY3" fmla="*/ 1146629 h 1146629"/>
              <a:gd name="connsiteX4" fmla="*/ 3018972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3018972" y="0"/>
                </a:moveTo>
                <a:cubicBezTo>
                  <a:pt x="4686304" y="0"/>
                  <a:pt x="6037944" y="513363"/>
                  <a:pt x="6037944" y="1146629"/>
                </a:cubicBezTo>
                <a:cubicBezTo>
                  <a:pt x="6037944" y="745828"/>
                  <a:pt x="4686304" y="420914"/>
                  <a:pt x="3018972" y="420914"/>
                </a:cubicBezTo>
                <a:cubicBezTo>
                  <a:pt x="1351640" y="420914"/>
                  <a:pt x="0" y="745828"/>
                  <a:pt x="0" y="1146629"/>
                </a:cubicBezTo>
                <a:cubicBezTo>
                  <a:pt x="0" y="513363"/>
                  <a:pt x="1351640" y="0"/>
                  <a:pt x="3018972" y="0"/>
                </a:cubicBezTo>
                <a:close/>
              </a:path>
            </a:pathLst>
          </a:custGeom>
          <a:gradFill flip="none" rotWithShape="1">
            <a:gsLst>
              <a:gs pos="0">
                <a:schemeClr val="bg1"/>
              </a:gs>
              <a:gs pos="100000">
                <a:srgbClr val="258989"/>
              </a:gs>
            </a:gsLst>
            <a:path path="circle">
              <a:fillToRect l="50000" t="50000" r="50000" b="50000"/>
            </a:path>
            <a:tileRect/>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3600" dirty="0">
              <a:solidFill>
                <a:srgbClr val="4B8985"/>
              </a:solidFill>
              <a:latin typeface="Bahnschrift SemiBold" panose="020B0502040204020203" pitchFamily="34" charset="0"/>
            </a:endParaRPr>
          </a:p>
        </p:txBody>
      </p:sp>
      <p:sp>
        <p:nvSpPr>
          <p:cNvPr id="17" name="Freeform: Shape 16">
            <a:extLst>
              <a:ext uri="{FF2B5EF4-FFF2-40B4-BE49-F238E27FC236}">
                <a16:creationId xmlns:a16="http://schemas.microsoft.com/office/drawing/2014/main" id="{38861B3F-8E45-4BA3-97F7-23CB90BE0433}"/>
              </a:ext>
            </a:extLst>
          </p:cNvPr>
          <p:cNvSpPr/>
          <p:nvPr userDrawn="1"/>
        </p:nvSpPr>
        <p:spPr>
          <a:xfrm>
            <a:off x="1529895" y="3429000"/>
            <a:ext cx="6037944" cy="1146629"/>
          </a:xfrm>
          <a:custGeom>
            <a:avLst/>
            <a:gdLst>
              <a:gd name="connsiteX0" fmla="*/ 0 w 6037944"/>
              <a:gd name="connsiteY0" fmla="*/ 0 h 1146629"/>
              <a:gd name="connsiteX1" fmla="*/ 3018972 w 6037944"/>
              <a:gd name="connsiteY1" fmla="*/ 725715 h 1146629"/>
              <a:gd name="connsiteX2" fmla="*/ 6037944 w 6037944"/>
              <a:gd name="connsiteY2" fmla="*/ 0 h 1146629"/>
              <a:gd name="connsiteX3" fmla="*/ 3018972 w 6037944"/>
              <a:gd name="connsiteY3" fmla="*/ 1146629 h 1146629"/>
              <a:gd name="connsiteX4" fmla="*/ 0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0" y="0"/>
                </a:moveTo>
                <a:cubicBezTo>
                  <a:pt x="0" y="400801"/>
                  <a:pt x="1351640" y="725715"/>
                  <a:pt x="3018972" y="725715"/>
                </a:cubicBezTo>
                <a:cubicBezTo>
                  <a:pt x="4686304" y="725715"/>
                  <a:pt x="6037944" y="400801"/>
                  <a:pt x="6037944" y="0"/>
                </a:cubicBezTo>
                <a:cubicBezTo>
                  <a:pt x="6037944" y="633266"/>
                  <a:pt x="4686304" y="1146629"/>
                  <a:pt x="3018972" y="1146629"/>
                </a:cubicBezTo>
                <a:cubicBezTo>
                  <a:pt x="1351640" y="1146629"/>
                  <a:pt x="0" y="633266"/>
                  <a:pt x="0" y="0"/>
                </a:cubicBezTo>
                <a:close/>
              </a:path>
            </a:pathLst>
          </a:custGeom>
          <a:gradFill flip="none" rotWithShape="1">
            <a:gsLst>
              <a:gs pos="0">
                <a:schemeClr val="bg1"/>
              </a:gs>
              <a:gs pos="100000">
                <a:srgbClr val="258989"/>
              </a:gs>
            </a:gsLst>
            <a:path path="circle">
              <a:fillToRect l="50000" t="50000" r="50000" b="50000"/>
            </a:path>
            <a:tileRect/>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3600" dirty="0">
              <a:solidFill>
                <a:srgbClr val="4B8985"/>
              </a:solidFill>
              <a:latin typeface="Bahnschrift SemiBold" panose="020B0502040204020203" pitchFamily="34" charset="0"/>
            </a:endParaRPr>
          </a:p>
        </p:txBody>
      </p:sp>
      <p:sp>
        <p:nvSpPr>
          <p:cNvPr id="22" name="TextBox 21">
            <a:extLst>
              <a:ext uri="{FF2B5EF4-FFF2-40B4-BE49-F238E27FC236}">
                <a16:creationId xmlns:a16="http://schemas.microsoft.com/office/drawing/2014/main" id="{513C37F6-66F0-4125-B2E0-B93F212BA9B3}"/>
              </a:ext>
            </a:extLst>
          </p:cNvPr>
          <p:cNvSpPr txBox="1"/>
          <p:nvPr userDrawn="1"/>
        </p:nvSpPr>
        <p:spPr>
          <a:xfrm>
            <a:off x="2360497" y="3075057"/>
            <a:ext cx="4423006" cy="707886"/>
          </a:xfrm>
          <a:prstGeom prst="rect">
            <a:avLst/>
          </a:prstGeom>
          <a:noFill/>
        </p:spPr>
        <p:txBody>
          <a:bodyPr wrap="none" rtlCol="0">
            <a:spAutoFit/>
          </a:bodyPr>
          <a:lstStyle/>
          <a:p>
            <a:r>
              <a:rPr lang="en-US" sz="4000" dirty="0">
                <a:latin typeface="Bahnschrift SemiBold" panose="020B0502040204020203" pitchFamily="34" charset="0"/>
              </a:rPr>
              <a:t>That’s all for now…</a:t>
            </a:r>
          </a:p>
        </p:txBody>
      </p:sp>
    </p:spTree>
    <p:extLst>
      <p:ext uri="{BB962C8B-B14F-4D97-AF65-F5344CB8AC3E}">
        <p14:creationId xmlns:p14="http://schemas.microsoft.com/office/powerpoint/2010/main" val="78096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C5188-02C1-4612-A2C7-F501CF181F2E}"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107850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C5188-02C1-4612-A2C7-F501CF181F2E}" type="datetimeFigureOut">
              <a:rPr lang="en-US" smtClean="0"/>
              <a:t>6/25/2021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65300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C5188-02C1-4612-A2C7-F501CF181F2E}" type="datetimeFigureOut">
              <a:rPr lang="en-US" smtClean="0"/>
              <a:t>6/25/2021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36719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BC5188-02C1-4612-A2C7-F501CF181F2E}" type="datetimeFigureOut">
              <a:rPr lang="en-US" smtClean="0"/>
              <a:t>6/25/2021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77621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C5188-02C1-4612-A2C7-F501CF181F2E}" type="datetimeFigureOut">
              <a:rPr lang="en-US" smtClean="0"/>
              <a:t>6/25/2021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02825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C5188-02C1-4612-A2C7-F501CF181F2E}" type="datetimeFigureOut">
              <a:rPr lang="en-US" smtClean="0"/>
              <a:t>6/25/2021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DDFBB-2C77-4C22-A6ED-B339E4E2C87F}" type="slidenum">
              <a:rPr lang="en-US" smtClean="0"/>
              <a:t>‹#›</a:t>
            </a:fld>
            <a:endParaRPr lang="en-US"/>
          </a:p>
        </p:txBody>
      </p:sp>
    </p:spTree>
    <p:extLst>
      <p:ext uri="{BB962C8B-B14F-4D97-AF65-F5344CB8AC3E}">
        <p14:creationId xmlns:p14="http://schemas.microsoft.com/office/powerpoint/2010/main" val="2771957338"/>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4"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2438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8B125F-455F-4F54-9413-A24C5F297C1E}"/>
              </a:ext>
            </a:extLst>
          </p:cNvPr>
          <p:cNvSpPr>
            <a:spLocks noGrp="1"/>
          </p:cNvSpPr>
          <p:nvPr>
            <p:ph idx="1"/>
          </p:nvPr>
        </p:nvSpPr>
        <p:spPr>
          <a:xfrm>
            <a:off x="301336" y="1465943"/>
            <a:ext cx="8610434" cy="5167086"/>
          </a:xfrm>
        </p:spPr>
        <p:txBody>
          <a:bodyPr>
            <a:normAutofit lnSpcReduction="10000"/>
          </a:bodyPr>
          <a:lstStyle/>
          <a:p>
            <a:pPr algn="just">
              <a:buClr>
                <a:srgbClr val="258989"/>
              </a:buClr>
            </a:pPr>
            <a:r>
              <a:rPr lang="en-IN" dirty="0"/>
              <a:t>Cloud Migration.</a:t>
            </a:r>
          </a:p>
          <a:p>
            <a:pPr algn="just">
              <a:buClr>
                <a:srgbClr val="258989"/>
              </a:buClr>
            </a:pPr>
            <a:r>
              <a:rPr lang="en-IN" dirty="0"/>
              <a:t>Cloud Integration.</a:t>
            </a:r>
          </a:p>
          <a:p>
            <a:pPr algn="just">
              <a:buClr>
                <a:srgbClr val="258989"/>
              </a:buClr>
            </a:pPr>
            <a:r>
              <a:rPr lang="en-IN" dirty="0"/>
              <a:t>Unauthorised Service Providers.</a:t>
            </a:r>
          </a:p>
          <a:p>
            <a:pPr algn="just">
              <a:buClr>
                <a:srgbClr val="258989"/>
              </a:buClr>
            </a:pPr>
            <a:r>
              <a:rPr lang="en-IN" dirty="0"/>
              <a:t>Hacking of Brand.</a:t>
            </a:r>
          </a:p>
          <a:p>
            <a:pPr algn="just">
              <a:buClr>
                <a:srgbClr val="258989"/>
              </a:buClr>
            </a:pPr>
            <a:r>
              <a:rPr lang="en-IN" dirty="0"/>
              <a:t>Cloud Management.</a:t>
            </a:r>
          </a:p>
          <a:p>
            <a:pPr algn="just">
              <a:buClr>
                <a:srgbClr val="258989"/>
              </a:buClr>
            </a:pPr>
            <a:r>
              <a:rPr lang="en-IN" dirty="0"/>
              <a:t>Transparency of Service Provider.</a:t>
            </a:r>
          </a:p>
          <a:p>
            <a:pPr algn="just">
              <a:buClr>
                <a:srgbClr val="258989"/>
              </a:buClr>
            </a:pPr>
            <a:r>
              <a:rPr lang="en-IN" dirty="0"/>
              <a:t>Sustainability.</a:t>
            </a:r>
          </a:p>
          <a:p>
            <a:pPr marL="0" indent="0" algn="just">
              <a:buClr>
                <a:srgbClr val="258989"/>
              </a:buClr>
              <a:buNone/>
            </a:pPr>
            <a:endParaRPr lang="en-IN" b="1" dirty="0">
              <a:solidFill>
                <a:srgbClr val="C00000"/>
              </a:solidFill>
            </a:endParaRPr>
          </a:p>
          <a:p>
            <a:pPr marL="0" indent="0" algn="just">
              <a:buClr>
                <a:srgbClr val="258989"/>
              </a:buClr>
              <a:buNone/>
            </a:pPr>
            <a:endParaRPr lang="en-IN" b="1" dirty="0">
              <a:solidFill>
                <a:srgbClr val="C00000"/>
              </a:solidFill>
            </a:endParaRPr>
          </a:p>
          <a:p>
            <a:pPr marL="0" indent="0" algn="just">
              <a:buClr>
                <a:srgbClr val="258989"/>
              </a:buClr>
              <a:buNone/>
            </a:pPr>
            <a:endParaRPr lang="en-IN" b="1" dirty="0">
              <a:solidFill>
                <a:srgbClr val="C00000"/>
              </a:solidFill>
            </a:endParaRPr>
          </a:p>
          <a:p>
            <a:pPr marL="0" indent="0" algn="just">
              <a:buClr>
                <a:srgbClr val="258989"/>
              </a:buClr>
              <a:buNone/>
            </a:pPr>
            <a:endParaRPr lang="en-IN" b="1" dirty="0">
              <a:solidFill>
                <a:srgbClr val="C00000"/>
              </a:solidFill>
            </a:endParaRPr>
          </a:p>
          <a:p>
            <a:pPr marL="0" indent="0" algn="just">
              <a:buClr>
                <a:srgbClr val="258989"/>
              </a:buClr>
              <a:buNone/>
            </a:pPr>
            <a:endParaRPr lang="en-IN" b="1" dirty="0">
              <a:solidFill>
                <a:srgbClr val="C00000"/>
              </a:solidFill>
            </a:endParaRPr>
          </a:p>
          <a:p>
            <a:pPr marL="0" indent="0" algn="just">
              <a:buClr>
                <a:srgbClr val="258989"/>
              </a:buClr>
              <a:buNone/>
            </a:pPr>
            <a:endParaRPr lang="en-IN" b="1" dirty="0">
              <a:solidFill>
                <a:srgbClr val="C00000"/>
              </a:solidFill>
            </a:endParaRPr>
          </a:p>
          <a:p>
            <a:pPr marL="0" indent="0" algn="just">
              <a:buClr>
                <a:srgbClr val="258989"/>
              </a:buClr>
              <a:buNone/>
            </a:pPr>
            <a:endParaRPr lang="en-IN" b="1" dirty="0">
              <a:solidFill>
                <a:srgbClr val="C00000"/>
              </a:solidFill>
            </a:endParaRPr>
          </a:p>
          <a:p>
            <a:pPr marL="0" indent="0" algn="just">
              <a:buClr>
                <a:srgbClr val="258989"/>
              </a:buClr>
              <a:buNone/>
            </a:pPr>
            <a:endParaRPr lang="en-IN" b="1" dirty="0">
              <a:solidFill>
                <a:srgbClr val="C00000"/>
              </a:solidFill>
            </a:endParaRPr>
          </a:p>
          <a:p>
            <a:pPr marL="0" indent="0" algn="just">
              <a:buClr>
                <a:srgbClr val="258989"/>
              </a:buClr>
              <a:buNone/>
            </a:pPr>
            <a:endParaRPr lang="en-IN" b="1" dirty="0">
              <a:solidFill>
                <a:srgbClr val="C00000"/>
              </a:solidFill>
            </a:endParaRPr>
          </a:p>
          <a:p>
            <a:pPr marL="0" indent="0" algn="just">
              <a:buClr>
                <a:srgbClr val="258989"/>
              </a:buClr>
              <a:buNone/>
            </a:pPr>
            <a:endParaRPr lang="en-IN" b="1" dirty="0">
              <a:solidFill>
                <a:srgbClr val="C00000"/>
              </a:solidFill>
            </a:endParaRPr>
          </a:p>
          <a:p>
            <a:pPr marL="0" indent="0" algn="just">
              <a:buClr>
                <a:srgbClr val="258989"/>
              </a:buClr>
              <a:buNone/>
            </a:pPr>
            <a:endParaRPr lang="en-IN" b="1" dirty="0">
              <a:solidFill>
                <a:srgbClr val="C00000"/>
              </a:solidFill>
            </a:endParaRPr>
          </a:p>
          <a:p>
            <a:pPr marL="0" indent="0" algn="just">
              <a:buClr>
                <a:srgbClr val="258989"/>
              </a:buClr>
              <a:buNone/>
            </a:pPr>
            <a:endParaRPr lang="en-IN" b="1" dirty="0">
              <a:solidFill>
                <a:srgbClr val="C00000"/>
              </a:solidFill>
            </a:endParaRPr>
          </a:p>
          <a:p>
            <a:pPr algn="just">
              <a:buClr>
                <a:srgbClr val="258989"/>
              </a:buClr>
            </a:pPr>
            <a:endParaRPr lang="en-IN" dirty="0"/>
          </a:p>
        </p:txBody>
      </p:sp>
      <p:sp>
        <p:nvSpPr>
          <p:cNvPr id="3" name="Title 2">
            <a:extLst>
              <a:ext uri="{FF2B5EF4-FFF2-40B4-BE49-F238E27FC236}">
                <a16:creationId xmlns:a16="http://schemas.microsoft.com/office/drawing/2014/main" id="{5E54C1DC-4790-4FDF-8867-851A8D9AE4A7}"/>
              </a:ext>
            </a:extLst>
          </p:cNvPr>
          <p:cNvSpPr>
            <a:spLocks noGrp="1"/>
          </p:cNvSpPr>
          <p:nvPr>
            <p:ph type="title"/>
          </p:nvPr>
        </p:nvSpPr>
        <p:spPr>
          <a:xfrm>
            <a:off x="301336" y="0"/>
            <a:ext cx="8349177" cy="1325563"/>
          </a:xfrm>
        </p:spPr>
        <p:txBody>
          <a:bodyPr>
            <a:normAutofit/>
          </a:bodyPr>
          <a:lstStyle/>
          <a:p>
            <a:r>
              <a:rPr lang="en-GB" sz="3200" dirty="0"/>
              <a:t>Issues in Cloud Computing</a:t>
            </a:r>
          </a:p>
        </p:txBody>
      </p:sp>
    </p:spTree>
    <p:extLst>
      <p:ext uri="{BB962C8B-B14F-4D97-AF65-F5344CB8AC3E}">
        <p14:creationId xmlns:p14="http://schemas.microsoft.com/office/powerpoint/2010/main" val="4139482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8B125F-455F-4F54-9413-A24C5F297C1E}"/>
              </a:ext>
            </a:extLst>
          </p:cNvPr>
          <p:cNvSpPr>
            <a:spLocks noGrp="1"/>
          </p:cNvSpPr>
          <p:nvPr>
            <p:ph idx="1"/>
          </p:nvPr>
        </p:nvSpPr>
        <p:spPr>
          <a:xfrm>
            <a:off x="311727" y="1480457"/>
            <a:ext cx="8571016" cy="5152572"/>
          </a:xfrm>
        </p:spPr>
        <p:txBody>
          <a:bodyPr>
            <a:normAutofit fontScale="47500" lnSpcReduction="20000"/>
          </a:bodyPr>
          <a:lstStyle/>
          <a:p>
            <a:pPr algn="just">
              <a:lnSpc>
                <a:spcPct val="170000"/>
              </a:lnSpc>
              <a:spcBef>
                <a:spcPts val="0"/>
              </a:spcBef>
              <a:buClr>
                <a:srgbClr val="258989"/>
              </a:buClr>
            </a:pPr>
            <a:r>
              <a:rPr lang="en-IN" sz="6000" dirty="0"/>
              <a:t>Take it slow and prepare for roadblocks. </a:t>
            </a:r>
          </a:p>
          <a:p>
            <a:pPr algn="just">
              <a:lnSpc>
                <a:spcPct val="170000"/>
              </a:lnSpc>
              <a:spcBef>
                <a:spcPts val="0"/>
              </a:spcBef>
              <a:buClr>
                <a:srgbClr val="258989"/>
              </a:buClr>
            </a:pPr>
            <a:r>
              <a:rPr lang="en-IN" sz="6000" dirty="0"/>
              <a:t>Understand that even tech-savvy companies struggle with cloud business. </a:t>
            </a:r>
          </a:p>
          <a:p>
            <a:pPr algn="just">
              <a:lnSpc>
                <a:spcPct val="170000"/>
              </a:lnSpc>
              <a:spcBef>
                <a:spcPts val="0"/>
              </a:spcBef>
              <a:buClr>
                <a:srgbClr val="258989"/>
              </a:buClr>
            </a:pPr>
            <a:r>
              <a:rPr lang="en-IN" sz="6000" dirty="0"/>
              <a:t>Locate the services for each part of your business. </a:t>
            </a:r>
          </a:p>
          <a:p>
            <a:pPr algn="just">
              <a:lnSpc>
                <a:spcPct val="170000"/>
              </a:lnSpc>
              <a:spcBef>
                <a:spcPts val="0"/>
              </a:spcBef>
              <a:buClr>
                <a:srgbClr val="258989"/>
              </a:buClr>
            </a:pPr>
            <a:r>
              <a:rPr lang="en-IN" sz="6000" dirty="0"/>
              <a:t>Decide the level of cloud services that are right for your business.</a:t>
            </a:r>
          </a:p>
          <a:p>
            <a:pPr algn="just">
              <a:lnSpc>
                <a:spcPct val="120000"/>
              </a:lnSpc>
              <a:spcBef>
                <a:spcPts val="0"/>
              </a:spcBef>
              <a:buClr>
                <a:srgbClr val="258989"/>
              </a:buClr>
            </a:pPr>
            <a:endParaRPr lang="en-IN" dirty="0"/>
          </a:p>
        </p:txBody>
      </p:sp>
      <p:sp>
        <p:nvSpPr>
          <p:cNvPr id="3" name="Title 2">
            <a:extLst>
              <a:ext uri="{FF2B5EF4-FFF2-40B4-BE49-F238E27FC236}">
                <a16:creationId xmlns:a16="http://schemas.microsoft.com/office/drawing/2014/main" id="{5E54C1DC-4790-4FDF-8867-851A8D9AE4A7}"/>
              </a:ext>
            </a:extLst>
          </p:cNvPr>
          <p:cNvSpPr>
            <a:spLocks noGrp="1"/>
          </p:cNvSpPr>
          <p:nvPr>
            <p:ph type="title"/>
          </p:nvPr>
        </p:nvSpPr>
        <p:spPr>
          <a:xfrm>
            <a:off x="311727" y="0"/>
            <a:ext cx="8338786" cy="1325563"/>
          </a:xfrm>
        </p:spPr>
        <p:txBody>
          <a:bodyPr>
            <a:normAutofit/>
          </a:bodyPr>
          <a:lstStyle/>
          <a:p>
            <a:r>
              <a:rPr lang="en-GB" sz="3200" b="1" dirty="0"/>
              <a:t>Getting Into the Cloud</a:t>
            </a:r>
            <a:endParaRPr lang="en-GB" sz="2800" dirty="0"/>
          </a:p>
        </p:txBody>
      </p:sp>
    </p:spTree>
    <p:extLst>
      <p:ext uri="{BB962C8B-B14F-4D97-AF65-F5344CB8AC3E}">
        <p14:creationId xmlns:p14="http://schemas.microsoft.com/office/powerpoint/2010/main" val="2562982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8B125F-455F-4F54-9413-A24C5F297C1E}"/>
              </a:ext>
            </a:extLst>
          </p:cNvPr>
          <p:cNvSpPr>
            <a:spLocks noGrp="1"/>
          </p:cNvSpPr>
          <p:nvPr>
            <p:ph idx="1"/>
          </p:nvPr>
        </p:nvSpPr>
        <p:spPr>
          <a:xfrm>
            <a:off x="232229" y="1480457"/>
            <a:ext cx="8650514" cy="5152572"/>
          </a:xfrm>
        </p:spPr>
        <p:txBody>
          <a:bodyPr>
            <a:normAutofit/>
          </a:bodyPr>
          <a:lstStyle/>
          <a:p>
            <a:pPr algn="just">
              <a:lnSpc>
                <a:spcPct val="170000"/>
              </a:lnSpc>
              <a:spcBef>
                <a:spcPts val="0"/>
              </a:spcBef>
              <a:buClr>
                <a:srgbClr val="258989"/>
              </a:buClr>
            </a:pPr>
            <a:r>
              <a:rPr lang="en-IN" dirty="0"/>
              <a:t>Have a Plan. </a:t>
            </a:r>
          </a:p>
          <a:p>
            <a:pPr algn="just">
              <a:lnSpc>
                <a:spcPct val="170000"/>
              </a:lnSpc>
              <a:spcBef>
                <a:spcPts val="0"/>
              </a:spcBef>
              <a:buClr>
                <a:srgbClr val="258989"/>
              </a:buClr>
            </a:pPr>
            <a:r>
              <a:rPr lang="en-IN" dirty="0"/>
              <a:t>Be Creative.</a:t>
            </a:r>
          </a:p>
          <a:p>
            <a:pPr algn="just">
              <a:lnSpc>
                <a:spcPct val="170000"/>
              </a:lnSpc>
              <a:spcBef>
                <a:spcPts val="0"/>
              </a:spcBef>
              <a:buClr>
                <a:srgbClr val="258989"/>
              </a:buClr>
            </a:pPr>
            <a:r>
              <a:rPr lang="en-IN" dirty="0"/>
              <a:t>Evaluate the Options.</a:t>
            </a:r>
          </a:p>
          <a:p>
            <a:pPr algn="just">
              <a:lnSpc>
                <a:spcPct val="170000"/>
              </a:lnSpc>
              <a:spcBef>
                <a:spcPts val="0"/>
              </a:spcBef>
              <a:buClr>
                <a:srgbClr val="258989"/>
              </a:buClr>
            </a:pPr>
            <a:r>
              <a:rPr lang="en-IN" dirty="0"/>
              <a:t>Just Go For It.</a:t>
            </a:r>
          </a:p>
          <a:p>
            <a:pPr algn="just">
              <a:lnSpc>
                <a:spcPct val="120000"/>
              </a:lnSpc>
              <a:spcBef>
                <a:spcPts val="0"/>
              </a:spcBef>
              <a:buClr>
                <a:srgbClr val="258989"/>
              </a:buClr>
            </a:pPr>
            <a:endParaRPr lang="en-IN" sz="1100" dirty="0"/>
          </a:p>
        </p:txBody>
      </p:sp>
      <p:sp>
        <p:nvSpPr>
          <p:cNvPr id="3" name="Title 2">
            <a:extLst>
              <a:ext uri="{FF2B5EF4-FFF2-40B4-BE49-F238E27FC236}">
                <a16:creationId xmlns:a16="http://schemas.microsoft.com/office/drawing/2014/main" id="{5E54C1DC-4790-4FDF-8867-851A8D9AE4A7}"/>
              </a:ext>
            </a:extLst>
          </p:cNvPr>
          <p:cNvSpPr>
            <a:spLocks noGrp="1"/>
          </p:cNvSpPr>
          <p:nvPr>
            <p:ph type="title"/>
          </p:nvPr>
        </p:nvSpPr>
        <p:spPr>
          <a:xfrm>
            <a:off x="232229" y="0"/>
            <a:ext cx="8418284" cy="1325563"/>
          </a:xfrm>
        </p:spPr>
        <p:txBody>
          <a:bodyPr>
            <a:normAutofit/>
          </a:bodyPr>
          <a:lstStyle/>
          <a:p>
            <a:r>
              <a:rPr lang="en-GB" sz="3200" b="1" dirty="0"/>
              <a:t>Getting Into the Cloud</a:t>
            </a:r>
            <a:endParaRPr lang="en-GB" sz="2800" dirty="0"/>
          </a:p>
        </p:txBody>
      </p:sp>
    </p:spTree>
    <p:extLst>
      <p:ext uri="{BB962C8B-B14F-4D97-AF65-F5344CB8AC3E}">
        <p14:creationId xmlns:p14="http://schemas.microsoft.com/office/powerpoint/2010/main" val="3070779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614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346668-0819-425B-B455-1C16439819AF}"/>
              </a:ext>
            </a:extLst>
          </p:cNvPr>
          <p:cNvSpPr>
            <a:spLocks noGrp="1"/>
          </p:cNvSpPr>
          <p:nvPr>
            <p:ph idx="1"/>
          </p:nvPr>
        </p:nvSpPr>
        <p:spPr>
          <a:xfrm>
            <a:off x="333829" y="2107116"/>
            <a:ext cx="8548913" cy="4308198"/>
          </a:xfrm>
        </p:spPr>
        <p:txBody>
          <a:bodyPr/>
          <a:lstStyle/>
          <a:p>
            <a:pPr marL="0" indent="0">
              <a:buNone/>
            </a:pPr>
            <a:r>
              <a:rPr lang="en-US" sz="3200" dirty="0">
                <a:solidFill>
                  <a:srgbClr val="FF0000"/>
                </a:solidFill>
              </a:rPr>
              <a:t>After this lecture, you will be able to</a:t>
            </a:r>
          </a:p>
          <a:p>
            <a:pPr marL="800100" lvl="1" indent="-342900">
              <a:lnSpc>
                <a:spcPct val="200000"/>
              </a:lnSpc>
              <a:buClr>
                <a:srgbClr val="FF0000"/>
              </a:buClr>
              <a:buFont typeface="Wingdings" panose="05000000000000000000" pitchFamily="2" charset="2"/>
              <a:buChar char="ü"/>
            </a:pPr>
            <a:r>
              <a:rPr lang="en-GB" dirty="0"/>
              <a:t>Understand </a:t>
            </a:r>
            <a:r>
              <a:rPr lang="en-IN" dirty="0"/>
              <a:t>why cloud computing matters.</a:t>
            </a:r>
          </a:p>
          <a:p>
            <a:pPr marL="800100" lvl="1" indent="-342900">
              <a:lnSpc>
                <a:spcPct val="200000"/>
              </a:lnSpc>
              <a:buClr>
                <a:srgbClr val="FF0000"/>
              </a:buClr>
              <a:buFont typeface="Wingdings" panose="05000000000000000000" pitchFamily="2" charset="2"/>
              <a:buChar char="ü"/>
            </a:pPr>
            <a:r>
              <a:rPr lang="en-IN" dirty="0"/>
              <a:t>Know about the issues in cloud.</a:t>
            </a:r>
            <a:endParaRPr lang="en-US" dirty="0"/>
          </a:p>
        </p:txBody>
      </p:sp>
    </p:spTree>
    <p:extLst>
      <p:ext uri="{BB962C8B-B14F-4D97-AF65-F5344CB8AC3E}">
        <p14:creationId xmlns:p14="http://schemas.microsoft.com/office/powerpoint/2010/main" val="253500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318C78-347E-4114-9130-F4B32C5A97CF}"/>
              </a:ext>
            </a:extLst>
          </p:cNvPr>
          <p:cNvSpPr>
            <a:spLocks noGrp="1"/>
          </p:cNvSpPr>
          <p:nvPr>
            <p:ph idx="1"/>
          </p:nvPr>
        </p:nvSpPr>
        <p:spPr>
          <a:xfrm>
            <a:off x="232229" y="1480457"/>
            <a:ext cx="8723085" cy="5152572"/>
          </a:xfrm>
        </p:spPr>
        <p:txBody>
          <a:bodyPr>
            <a:normAutofit/>
          </a:bodyPr>
          <a:lstStyle/>
          <a:p>
            <a:pPr algn="just">
              <a:spcBef>
                <a:spcPts val="0"/>
              </a:spcBef>
            </a:pPr>
            <a:r>
              <a:rPr lang="en-IN" dirty="0"/>
              <a:t>Cloud computing is a </a:t>
            </a:r>
            <a:r>
              <a:rPr lang="en-IN" dirty="0">
                <a:solidFill>
                  <a:srgbClr val="C00000"/>
                </a:solidFill>
              </a:rPr>
              <a:t>subscription-based delivery model </a:t>
            </a:r>
            <a:r>
              <a:rPr lang="en-IN" dirty="0"/>
              <a:t>that provides scalability, fast delivery and greater IT efficiencies. </a:t>
            </a:r>
          </a:p>
          <a:p>
            <a:pPr algn="just">
              <a:spcBef>
                <a:spcPts val="0"/>
              </a:spcBef>
            </a:pPr>
            <a:r>
              <a:rPr lang="en-IN" dirty="0"/>
              <a:t>Overcomes many physical and financial barriers to aligning IT needs with evolving business goals. </a:t>
            </a:r>
          </a:p>
          <a:p>
            <a:pPr algn="just">
              <a:spcBef>
                <a:spcPts val="0"/>
              </a:spcBef>
            </a:pPr>
            <a:r>
              <a:rPr lang="en-IN" b="1" dirty="0">
                <a:solidFill>
                  <a:srgbClr val="C00000"/>
                </a:solidFill>
              </a:rPr>
              <a:t>Has become a major force for business innovation across all industries.</a:t>
            </a:r>
            <a:endParaRPr lang="en-GB" b="1" dirty="0">
              <a:solidFill>
                <a:srgbClr val="C00000"/>
              </a:solidFill>
            </a:endParaRPr>
          </a:p>
        </p:txBody>
      </p:sp>
      <p:sp>
        <p:nvSpPr>
          <p:cNvPr id="3" name="Title 2">
            <a:extLst>
              <a:ext uri="{FF2B5EF4-FFF2-40B4-BE49-F238E27FC236}">
                <a16:creationId xmlns:a16="http://schemas.microsoft.com/office/drawing/2014/main" id="{B8AD0B9D-B818-4864-AAD8-9FCE16D4DF58}"/>
              </a:ext>
            </a:extLst>
          </p:cNvPr>
          <p:cNvSpPr>
            <a:spLocks noGrp="1"/>
          </p:cNvSpPr>
          <p:nvPr>
            <p:ph type="title"/>
          </p:nvPr>
        </p:nvSpPr>
        <p:spPr>
          <a:xfrm>
            <a:off x="232229" y="0"/>
            <a:ext cx="7992834" cy="1325563"/>
          </a:xfrm>
        </p:spPr>
        <p:txBody>
          <a:bodyPr>
            <a:normAutofit/>
          </a:bodyPr>
          <a:lstStyle/>
          <a:p>
            <a:r>
              <a:rPr lang="en-GB" sz="3200" dirty="0"/>
              <a:t>Cloud Computing</a:t>
            </a:r>
          </a:p>
        </p:txBody>
      </p:sp>
    </p:spTree>
    <p:extLst>
      <p:ext uri="{BB962C8B-B14F-4D97-AF65-F5344CB8AC3E}">
        <p14:creationId xmlns:p14="http://schemas.microsoft.com/office/powerpoint/2010/main" val="2344084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318C78-347E-4114-9130-F4B32C5A97CF}"/>
              </a:ext>
            </a:extLst>
          </p:cNvPr>
          <p:cNvSpPr>
            <a:spLocks noGrp="1"/>
          </p:cNvSpPr>
          <p:nvPr>
            <p:ph idx="1"/>
          </p:nvPr>
        </p:nvSpPr>
        <p:spPr>
          <a:xfrm>
            <a:off x="301335" y="1480457"/>
            <a:ext cx="8653979" cy="5152572"/>
          </a:xfrm>
        </p:spPr>
        <p:txBody>
          <a:bodyPr>
            <a:normAutofit/>
          </a:bodyPr>
          <a:lstStyle/>
          <a:p>
            <a:pPr algn="just">
              <a:buClr>
                <a:srgbClr val="258989"/>
              </a:buClr>
            </a:pPr>
            <a:r>
              <a:rPr lang="en-IN" dirty="0"/>
              <a:t>Today, cloud computing has moved to the center of many organizations’ technology strategies. </a:t>
            </a:r>
          </a:p>
          <a:p>
            <a:pPr algn="just">
              <a:buClr>
                <a:srgbClr val="258989"/>
              </a:buClr>
            </a:pPr>
            <a:r>
              <a:rPr lang="en-IN" b="1" dirty="0">
                <a:solidFill>
                  <a:srgbClr val="C00000"/>
                </a:solidFill>
              </a:rPr>
              <a:t>Cloud computing’s technological advantages</a:t>
            </a:r>
            <a:r>
              <a:rPr lang="en-IN" dirty="0"/>
              <a:t>– the ability to scale computing resources up and down, more reliable network connections and the ubiquity of big data– makes it appealing to organizations of all sizes.</a:t>
            </a:r>
          </a:p>
          <a:p>
            <a:pPr algn="just">
              <a:spcBef>
                <a:spcPts val="0"/>
              </a:spcBef>
              <a:buClr>
                <a:srgbClr val="258989"/>
              </a:buClr>
            </a:pPr>
            <a:endParaRPr lang="en-GB" b="1" dirty="0">
              <a:solidFill>
                <a:srgbClr val="C00000"/>
              </a:solidFill>
            </a:endParaRPr>
          </a:p>
        </p:txBody>
      </p:sp>
      <p:sp>
        <p:nvSpPr>
          <p:cNvPr id="3" name="Title 2">
            <a:extLst>
              <a:ext uri="{FF2B5EF4-FFF2-40B4-BE49-F238E27FC236}">
                <a16:creationId xmlns:a16="http://schemas.microsoft.com/office/drawing/2014/main" id="{B8AD0B9D-B818-4864-AAD8-9FCE16D4DF58}"/>
              </a:ext>
            </a:extLst>
          </p:cNvPr>
          <p:cNvSpPr>
            <a:spLocks noGrp="1"/>
          </p:cNvSpPr>
          <p:nvPr>
            <p:ph type="title"/>
          </p:nvPr>
        </p:nvSpPr>
        <p:spPr>
          <a:xfrm>
            <a:off x="301336" y="0"/>
            <a:ext cx="7923727" cy="1325563"/>
          </a:xfrm>
        </p:spPr>
        <p:txBody>
          <a:bodyPr>
            <a:normAutofit/>
          </a:bodyPr>
          <a:lstStyle/>
          <a:p>
            <a:pPr algn="just">
              <a:spcBef>
                <a:spcPts val="0"/>
              </a:spcBef>
            </a:pPr>
            <a:r>
              <a:rPr lang="en-IN" sz="3200" dirty="0"/>
              <a:t>Cloud Computing in Today’s World</a:t>
            </a:r>
          </a:p>
        </p:txBody>
      </p:sp>
    </p:spTree>
    <p:extLst>
      <p:ext uri="{BB962C8B-B14F-4D97-AF65-F5344CB8AC3E}">
        <p14:creationId xmlns:p14="http://schemas.microsoft.com/office/powerpoint/2010/main" val="2369304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318C78-347E-4114-9130-F4B32C5A97CF}"/>
              </a:ext>
            </a:extLst>
          </p:cNvPr>
          <p:cNvSpPr>
            <a:spLocks noGrp="1"/>
          </p:cNvSpPr>
          <p:nvPr>
            <p:ph idx="1"/>
          </p:nvPr>
        </p:nvSpPr>
        <p:spPr>
          <a:xfrm>
            <a:off x="232229" y="1480457"/>
            <a:ext cx="8723085" cy="5152572"/>
          </a:xfrm>
        </p:spPr>
        <p:txBody>
          <a:bodyPr>
            <a:normAutofit/>
          </a:bodyPr>
          <a:lstStyle/>
          <a:p>
            <a:pPr algn="just">
              <a:lnSpc>
                <a:spcPct val="170000"/>
              </a:lnSpc>
              <a:spcBef>
                <a:spcPts val="0"/>
              </a:spcBef>
              <a:buClr>
                <a:srgbClr val="258989"/>
              </a:buClr>
            </a:pPr>
            <a:r>
              <a:rPr lang="en-IN" dirty="0"/>
              <a:t>And the cloud provides not only </a:t>
            </a:r>
            <a:r>
              <a:rPr lang="en-IN" b="1" dirty="0">
                <a:solidFill>
                  <a:srgbClr val="C00000"/>
                </a:solidFill>
              </a:rPr>
              <a:t>delivery of software services</a:t>
            </a:r>
            <a:r>
              <a:rPr lang="en-IN" dirty="0"/>
              <a:t>, but </a:t>
            </a:r>
            <a:r>
              <a:rPr lang="en-IN" b="1" dirty="0">
                <a:solidFill>
                  <a:srgbClr val="C00000"/>
                </a:solidFill>
              </a:rPr>
              <a:t>data storage </a:t>
            </a:r>
            <a:r>
              <a:rPr lang="en-IN" dirty="0"/>
              <a:t>as well. </a:t>
            </a:r>
          </a:p>
          <a:p>
            <a:pPr algn="just">
              <a:lnSpc>
                <a:spcPct val="170000"/>
              </a:lnSpc>
              <a:spcBef>
                <a:spcPts val="0"/>
              </a:spcBef>
              <a:buClr>
                <a:srgbClr val="258989"/>
              </a:buClr>
            </a:pPr>
            <a:r>
              <a:rPr lang="en-IN" dirty="0"/>
              <a:t>The </a:t>
            </a:r>
            <a:r>
              <a:rPr lang="en-IN" b="1" dirty="0">
                <a:solidFill>
                  <a:srgbClr val="C00000"/>
                </a:solidFill>
              </a:rPr>
              <a:t>growth and flexibility </a:t>
            </a:r>
            <a:r>
              <a:rPr lang="en-IN" dirty="0"/>
              <a:t>offered by cloud infrastructure has enabled organizations to explore the full potential of data assets in a fast and cost-effective manner. </a:t>
            </a:r>
          </a:p>
          <a:p>
            <a:pPr algn="just">
              <a:lnSpc>
                <a:spcPct val="170000"/>
              </a:lnSpc>
              <a:spcBef>
                <a:spcPts val="0"/>
              </a:spcBef>
              <a:buClr>
                <a:srgbClr val="258989"/>
              </a:buClr>
            </a:pPr>
            <a:endParaRPr lang="en-GB" b="1" dirty="0">
              <a:solidFill>
                <a:srgbClr val="C00000"/>
              </a:solidFill>
            </a:endParaRPr>
          </a:p>
        </p:txBody>
      </p:sp>
      <p:sp>
        <p:nvSpPr>
          <p:cNvPr id="3" name="Title 2">
            <a:extLst>
              <a:ext uri="{FF2B5EF4-FFF2-40B4-BE49-F238E27FC236}">
                <a16:creationId xmlns:a16="http://schemas.microsoft.com/office/drawing/2014/main" id="{B8AD0B9D-B818-4864-AAD8-9FCE16D4DF58}"/>
              </a:ext>
            </a:extLst>
          </p:cNvPr>
          <p:cNvSpPr>
            <a:spLocks noGrp="1"/>
          </p:cNvSpPr>
          <p:nvPr>
            <p:ph type="title"/>
          </p:nvPr>
        </p:nvSpPr>
        <p:spPr>
          <a:xfrm>
            <a:off x="232229" y="0"/>
            <a:ext cx="7992834" cy="1325563"/>
          </a:xfrm>
        </p:spPr>
        <p:txBody>
          <a:bodyPr>
            <a:normAutofit/>
          </a:bodyPr>
          <a:lstStyle/>
          <a:p>
            <a:pPr algn="just">
              <a:spcBef>
                <a:spcPts val="0"/>
              </a:spcBef>
            </a:pPr>
            <a:r>
              <a:rPr lang="en-IN" sz="3200" dirty="0"/>
              <a:t>Cloud Computing in Today’s World</a:t>
            </a:r>
          </a:p>
        </p:txBody>
      </p:sp>
    </p:spTree>
    <p:extLst>
      <p:ext uri="{BB962C8B-B14F-4D97-AF65-F5344CB8AC3E}">
        <p14:creationId xmlns:p14="http://schemas.microsoft.com/office/powerpoint/2010/main" val="654720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40E506-2740-40B5-B07C-EB2B78B663D1}"/>
              </a:ext>
            </a:extLst>
          </p:cNvPr>
          <p:cNvSpPr>
            <a:spLocks noGrp="1"/>
          </p:cNvSpPr>
          <p:nvPr>
            <p:ph idx="1"/>
          </p:nvPr>
        </p:nvSpPr>
        <p:spPr>
          <a:xfrm>
            <a:off x="280555" y="1465943"/>
            <a:ext cx="8674759" cy="5167086"/>
          </a:xfrm>
        </p:spPr>
        <p:txBody>
          <a:bodyPr>
            <a:normAutofit/>
          </a:bodyPr>
          <a:lstStyle/>
          <a:p>
            <a:pPr algn="just">
              <a:spcBef>
                <a:spcPts val="0"/>
              </a:spcBef>
              <a:buClr>
                <a:srgbClr val="258989"/>
              </a:buClr>
            </a:pPr>
            <a:r>
              <a:rPr lang="en-IN" sz="2400" dirty="0"/>
              <a:t>Technology has evolved fast over the last few years. </a:t>
            </a:r>
          </a:p>
          <a:p>
            <a:pPr algn="just">
              <a:spcBef>
                <a:spcPts val="0"/>
              </a:spcBef>
              <a:buClr>
                <a:srgbClr val="258989"/>
              </a:buClr>
            </a:pPr>
            <a:r>
              <a:rPr lang="en-IN" sz="2400" dirty="0"/>
              <a:t>People used to run businesses in different ways before the invention of cloud computing. </a:t>
            </a:r>
          </a:p>
          <a:p>
            <a:pPr algn="just">
              <a:spcBef>
                <a:spcPts val="0"/>
              </a:spcBef>
              <a:buClr>
                <a:srgbClr val="258989"/>
              </a:buClr>
            </a:pPr>
            <a:r>
              <a:rPr lang="en-IN" sz="2400" dirty="0"/>
              <a:t>Before businesses started relying on it, managers had to run applications from servers on their premises. Some even had to hire extra IT experts to help them create their data centres. This reduced their profit margins because they had to pay them a lot.  However, things have changed nowadays. </a:t>
            </a:r>
          </a:p>
        </p:txBody>
      </p:sp>
      <p:sp>
        <p:nvSpPr>
          <p:cNvPr id="3" name="Title 2">
            <a:extLst>
              <a:ext uri="{FF2B5EF4-FFF2-40B4-BE49-F238E27FC236}">
                <a16:creationId xmlns:a16="http://schemas.microsoft.com/office/drawing/2014/main" id="{70BC1B81-60A5-4B1A-86D2-FFB78E15D289}"/>
              </a:ext>
            </a:extLst>
          </p:cNvPr>
          <p:cNvSpPr>
            <a:spLocks noGrp="1"/>
          </p:cNvSpPr>
          <p:nvPr>
            <p:ph type="title"/>
          </p:nvPr>
        </p:nvSpPr>
        <p:spPr>
          <a:xfrm>
            <a:off x="280555" y="0"/>
            <a:ext cx="8428016" cy="1325563"/>
          </a:xfrm>
        </p:spPr>
        <p:txBody>
          <a:bodyPr>
            <a:normAutofit/>
          </a:bodyPr>
          <a:lstStyle/>
          <a:p>
            <a:r>
              <a:rPr lang="en-US" sz="3200" dirty="0"/>
              <a:t>Why Cloud Computing Matters</a:t>
            </a:r>
          </a:p>
        </p:txBody>
      </p:sp>
    </p:spTree>
    <p:extLst>
      <p:ext uri="{BB962C8B-B14F-4D97-AF65-F5344CB8AC3E}">
        <p14:creationId xmlns:p14="http://schemas.microsoft.com/office/powerpoint/2010/main" val="380886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573E9E-57B4-4115-B236-59B441CA4188}"/>
              </a:ext>
            </a:extLst>
          </p:cNvPr>
          <p:cNvSpPr>
            <a:spLocks noGrp="1"/>
          </p:cNvSpPr>
          <p:nvPr>
            <p:ph idx="1"/>
          </p:nvPr>
        </p:nvSpPr>
        <p:spPr>
          <a:xfrm>
            <a:off x="203199" y="1465119"/>
            <a:ext cx="8826996" cy="5178302"/>
          </a:xfrm>
        </p:spPr>
        <p:txBody>
          <a:bodyPr>
            <a:normAutofit fontScale="85000" lnSpcReduction="20000"/>
          </a:bodyPr>
          <a:lstStyle/>
          <a:p>
            <a:pPr marL="0" indent="0" algn="just" fontAlgn="base">
              <a:lnSpc>
                <a:spcPct val="170000"/>
              </a:lnSpc>
              <a:spcBef>
                <a:spcPts val="0"/>
              </a:spcBef>
              <a:buClr>
                <a:srgbClr val="258989"/>
              </a:buClr>
              <a:buNone/>
            </a:pPr>
            <a:r>
              <a:rPr lang="en-IN" sz="3400" b="1" dirty="0">
                <a:solidFill>
                  <a:srgbClr val="C00000"/>
                </a:solidFill>
              </a:rPr>
              <a:t>For Business</a:t>
            </a:r>
          </a:p>
          <a:p>
            <a:pPr lvl="1" algn="just" fontAlgn="base">
              <a:lnSpc>
                <a:spcPct val="170000"/>
              </a:lnSpc>
              <a:spcBef>
                <a:spcPts val="0"/>
              </a:spcBef>
            </a:pPr>
            <a:r>
              <a:rPr lang="en-IN" sz="3100" dirty="0"/>
              <a:t>Cost-Effectiveness.</a:t>
            </a:r>
          </a:p>
          <a:p>
            <a:pPr lvl="1" algn="just" fontAlgn="base">
              <a:lnSpc>
                <a:spcPct val="170000"/>
              </a:lnSpc>
              <a:spcBef>
                <a:spcPts val="0"/>
              </a:spcBef>
            </a:pPr>
            <a:r>
              <a:rPr lang="en-IN" sz="3100" dirty="0"/>
              <a:t>Digitalizes Business.</a:t>
            </a:r>
          </a:p>
          <a:p>
            <a:pPr lvl="1" algn="just" fontAlgn="base">
              <a:lnSpc>
                <a:spcPct val="170000"/>
              </a:lnSpc>
              <a:spcBef>
                <a:spcPts val="0"/>
              </a:spcBef>
            </a:pPr>
            <a:r>
              <a:rPr lang="en-IN" sz="3100" dirty="0"/>
              <a:t>Offers Better Data Backups and Recovery.</a:t>
            </a:r>
          </a:p>
          <a:p>
            <a:pPr lvl="1" algn="just" fontAlgn="base">
              <a:lnSpc>
                <a:spcPct val="170000"/>
              </a:lnSpc>
              <a:spcBef>
                <a:spcPts val="0"/>
              </a:spcBef>
            </a:pPr>
            <a:r>
              <a:rPr lang="en-GB" sz="3100" dirty="0"/>
              <a:t>Seamless Scalability.</a:t>
            </a:r>
          </a:p>
          <a:p>
            <a:pPr lvl="1" algn="just" fontAlgn="base">
              <a:lnSpc>
                <a:spcPct val="170000"/>
              </a:lnSpc>
              <a:spcBef>
                <a:spcPts val="0"/>
              </a:spcBef>
            </a:pPr>
            <a:r>
              <a:rPr lang="en-IN" sz="3100" dirty="0"/>
              <a:t>Flexibility.</a:t>
            </a:r>
          </a:p>
          <a:p>
            <a:pPr lvl="1" algn="just" fontAlgn="base">
              <a:lnSpc>
                <a:spcPct val="170000"/>
              </a:lnSpc>
              <a:spcBef>
                <a:spcPts val="0"/>
              </a:spcBef>
            </a:pPr>
            <a:r>
              <a:rPr lang="en-IN" sz="3100" dirty="0"/>
              <a:t>Increasing Business Competitiveness.</a:t>
            </a:r>
          </a:p>
          <a:p>
            <a:pPr lvl="1" algn="just" fontAlgn="base">
              <a:lnSpc>
                <a:spcPct val="170000"/>
              </a:lnSpc>
              <a:spcBef>
                <a:spcPts val="0"/>
              </a:spcBef>
            </a:pPr>
            <a:r>
              <a:rPr lang="en-IN" sz="3100" dirty="0"/>
              <a:t>Geographical Dispersion.</a:t>
            </a:r>
          </a:p>
          <a:p>
            <a:pPr marL="0" indent="0" algn="just" fontAlgn="base">
              <a:lnSpc>
                <a:spcPct val="170000"/>
              </a:lnSpc>
              <a:spcBef>
                <a:spcPts val="0"/>
              </a:spcBef>
              <a:buNone/>
            </a:pPr>
            <a:endParaRPr lang="en-IN" sz="3400" dirty="0"/>
          </a:p>
          <a:p>
            <a:pPr marL="0" indent="0" algn="just" fontAlgn="base">
              <a:lnSpc>
                <a:spcPct val="100000"/>
              </a:lnSpc>
              <a:spcBef>
                <a:spcPts val="0"/>
              </a:spcBef>
              <a:buNone/>
            </a:pPr>
            <a:endParaRPr lang="en-IN" sz="1600" b="1" dirty="0">
              <a:solidFill>
                <a:srgbClr val="C00000"/>
              </a:solidFill>
            </a:endParaRPr>
          </a:p>
          <a:p>
            <a:pPr marL="0" indent="0" algn="just" fontAlgn="base">
              <a:lnSpc>
                <a:spcPct val="100000"/>
              </a:lnSpc>
              <a:spcBef>
                <a:spcPts val="0"/>
              </a:spcBef>
              <a:buNone/>
            </a:pPr>
            <a:endParaRPr lang="en-IN" sz="1600" b="1" dirty="0">
              <a:solidFill>
                <a:srgbClr val="C00000"/>
              </a:solidFill>
            </a:endParaRPr>
          </a:p>
          <a:p>
            <a:pPr marL="0" indent="0" algn="just" fontAlgn="base">
              <a:lnSpc>
                <a:spcPct val="100000"/>
              </a:lnSpc>
              <a:spcBef>
                <a:spcPts val="0"/>
              </a:spcBef>
              <a:buNone/>
            </a:pPr>
            <a:endParaRPr lang="en-GB" sz="1600" b="1" dirty="0">
              <a:solidFill>
                <a:srgbClr val="C00000"/>
              </a:solidFill>
            </a:endParaRPr>
          </a:p>
          <a:p>
            <a:pPr marL="0" indent="0" algn="just" fontAlgn="base">
              <a:lnSpc>
                <a:spcPct val="100000"/>
              </a:lnSpc>
              <a:spcBef>
                <a:spcPts val="0"/>
              </a:spcBef>
              <a:buNone/>
            </a:pPr>
            <a:endParaRPr lang="en-IN" sz="2000" b="1" dirty="0">
              <a:solidFill>
                <a:srgbClr val="C00000"/>
              </a:solidFill>
            </a:endParaRPr>
          </a:p>
          <a:p>
            <a:pPr marL="0" indent="0" algn="just" fontAlgn="base">
              <a:lnSpc>
                <a:spcPct val="100000"/>
              </a:lnSpc>
              <a:spcBef>
                <a:spcPts val="0"/>
              </a:spcBef>
              <a:buNone/>
            </a:pPr>
            <a:endParaRPr lang="en-IN" sz="2000" b="1" dirty="0">
              <a:solidFill>
                <a:srgbClr val="C00000"/>
              </a:solidFill>
            </a:endParaRPr>
          </a:p>
          <a:p>
            <a:pPr marL="0" indent="0" algn="just" fontAlgn="base">
              <a:lnSpc>
                <a:spcPct val="100000"/>
              </a:lnSpc>
              <a:spcBef>
                <a:spcPts val="0"/>
              </a:spcBef>
              <a:buNone/>
            </a:pPr>
            <a:endParaRPr lang="en-IN" sz="2000" b="1" dirty="0">
              <a:solidFill>
                <a:srgbClr val="C00000"/>
              </a:solidFill>
            </a:endParaRPr>
          </a:p>
          <a:p>
            <a:pPr marL="0" indent="0" algn="just" fontAlgn="base">
              <a:lnSpc>
                <a:spcPct val="100000"/>
              </a:lnSpc>
              <a:spcBef>
                <a:spcPts val="0"/>
              </a:spcBef>
              <a:buNone/>
            </a:pPr>
            <a:endParaRPr lang="en-GB" sz="2000" dirty="0"/>
          </a:p>
          <a:p>
            <a:pPr algn="just">
              <a:lnSpc>
                <a:spcPct val="100000"/>
              </a:lnSpc>
            </a:pPr>
            <a:endParaRPr lang="en-GB" sz="2000" dirty="0"/>
          </a:p>
        </p:txBody>
      </p:sp>
      <p:sp>
        <p:nvSpPr>
          <p:cNvPr id="3" name="Title 2">
            <a:extLst>
              <a:ext uri="{FF2B5EF4-FFF2-40B4-BE49-F238E27FC236}">
                <a16:creationId xmlns:a16="http://schemas.microsoft.com/office/drawing/2014/main" id="{60621FD7-1BC8-4AB7-BF1A-62417BF9B9E1}"/>
              </a:ext>
            </a:extLst>
          </p:cNvPr>
          <p:cNvSpPr>
            <a:spLocks noGrp="1"/>
          </p:cNvSpPr>
          <p:nvPr>
            <p:ph type="title"/>
          </p:nvPr>
        </p:nvSpPr>
        <p:spPr>
          <a:xfrm>
            <a:off x="203199" y="0"/>
            <a:ext cx="8021863" cy="1325563"/>
          </a:xfrm>
        </p:spPr>
        <p:txBody>
          <a:bodyPr>
            <a:normAutofit/>
          </a:bodyPr>
          <a:lstStyle/>
          <a:p>
            <a:r>
              <a:rPr lang="en-US" sz="3200" dirty="0"/>
              <a:t>Why Cloud Computing Matters</a:t>
            </a:r>
            <a:endParaRPr lang="en-GB" sz="3200" dirty="0"/>
          </a:p>
        </p:txBody>
      </p:sp>
    </p:spTree>
    <p:extLst>
      <p:ext uri="{BB962C8B-B14F-4D97-AF65-F5344CB8AC3E}">
        <p14:creationId xmlns:p14="http://schemas.microsoft.com/office/powerpoint/2010/main" val="202170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573E9E-57B4-4115-B236-59B441CA4188}"/>
              </a:ext>
            </a:extLst>
          </p:cNvPr>
          <p:cNvSpPr>
            <a:spLocks noGrp="1"/>
          </p:cNvSpPr>
          <p:nvPr>
            <p:ph idx="1"/>
          </p:nvPr>
        </p:nvSpPr>
        <p:spPr>
          <a:xfrm>
            <a:off x="342900" y="1509486"/>
            <a:ext cx="8583386" cy="5123543"/>
          </a:xfrm>
        </p:spPr>
        <p:txBody>
          <a:bodyPr>
            <a:normAutofit fontScale="70000" lnSpcReduction="20000"/>
          </a:bodyPr>
          <a:lstStyle/>
          <a:p>
            <a:pPr algn="just" fontAlgn="base">
              <a:lnSpc>
                <a:spcPct val="170000"/>
              </a:lnSpc>
              <a:spcBef>
                <a:spcPts val="0"/>
              </a:spcBef>
              <a:buClr>
                <a:srgbClr val="258989"/>
              </a:buClr>
            </a:pPr>
            <a:r>
              <a:rPr lang="en-GB" sz="3400" dirty="0">
                <a:solidFill>
                  <a:srgbClr val="C00000"/>
                </a:solidFill>
              </a:rPr>
              <a:t>For Developers.</a:t>
            </a:r>
          </a:p>
          <a:p>
            <a:pPr algn="just" fontAlgn="base">
              <a:lnSpc>
                <a:spcPct val="170000"/>
              </a:lnSpc>
              <a:spcBef>
                <a:spcPts val="0"/>
              </a:spcBef>
              <a:buClr>
                <a:srgbClr val="258989"/>
              </a:buClr>
            </a:pPr>
            <a:r>
              <a:rPr lang="en-GB" sz="3400" dirty="0">
                <a:solidFill>
                  <a:srgbClr val="C00000"/>
                </a:solidFill>
              </a:rPr>
              <a:t>For IT Departments.</a:t>
            </a:r>
          </a:p>
          <a:p>
            <a:pPr algn="just" fontAlgn="base">
              <a:lnSpc>
                <a:spcPct val="170000"/>
              </a:lnSpc>
              <a:spcBef>
                <a:spcPts val="0"/>
              </a:spcBef>
              <a:buClr>
                <a:srgbClr val="258989"/>
              </a:buClr>
            </a:pPr>
            <a:r>
              <a:rPr lang="en-GB" sz="3400" dirty="0">
                <a:solidFill>
                  <a:srgbClr val="C00000"/>
                </a:solidFill>
              </a:rPr>
              <a:t>For End-Users.</a:t>
            </a:r>
          </a:p>
          <a:p>
            <a:pPr algn="just" fontAlgn="base">
              <a:lnSpc>
                <a:spcPct val="170000"/>
              </a:lnSpc>
              <a:spcBef>
                <a:spcPts val="0"/>
              </a:spcBef>
              <a:buClr>
                <a:srgbClr val="258989"/>
              </a:buClr>
            </a:pPr>
            <a:r>
              <a:rPr lang="en-IN" sz="3400" dirty="0">
                <a:solidFill>
                  <a:srgbClr val="C00000"/>
                </a:solidFill>
              </a:rPr>
              <a:t>Benefit of Group Collaboration for Both Individuals and Organizations.</a:t>
            </a:r>
          </a:p>
          <a:p>
            <a:pPr algn="just" fontAlgn="base">
              <a:lnSpc>
                <a:spcPct val="170000"/>
              </a:lnSpc>
              <a:spcBef>
                <a:spcPts val="0"/>
              </a:spcBef>
              <a:buClr>
                <a:srgbClr val="258989"/>
              </a:buClr>
            </a:pPr>
            <a:r>
              <a:rPr lang="en-IN" sz="3400" dirty="0">
                <a:solidFill>
                  <a:srgbClr val="C00000"/>
                </a:solidFill>
              </a:rPr>
              <a:t>For Everyone.</a:t>
            </a:r>
          </a:p>
          <a:p>
            <a:pPr algn="just" fontAlgn="base">
              <a:lnSpc>
                <a:spcPct val="170000"/>
              </a:lnSpc>
              <a:spcBef>
                <a:spcPts val="0"/>
              </a:spcBef>
              <a:buClr>
                <a:srgbClr val="258989"/>
              </a:buClr>
            </a:pPr>
            <a:r>
              <a:rPr lang="en-IN" sz="3400" dirty="0">
                <a:solidFill>
                  <a:srgbClr val="C00000"/>
                </a:solidFill>
              </a:rPr>
              <a:t>For Innovation.</a:t>
            </a:r>
          </a:p>
          <a:p>
            <a:pPr algn="just" fontAlgn="base">
              <a:lnSpc>
                <a:spcPct val="170000"/>
              </a:lnSpc>
              <a:spcBef>
                <a:spcPts val="0"/>
              </a:spcBef>
              <a:buClr>
                <a:srgbClr val="258989"/>
              </a:buClr>
            </a:pPr>
            <a:r>
              <a:rPr lang="en-GB" sz="3400" dirty="0">
                <a:solidFill>
                  <a:srgbClr val="C00000"/>
                </a:solidFill>
              </a:rPr>
              <a:t>For Improving Service Delivery.</a:t>
            </a:r>
          </a:p>
          <a:p>
            <a:pPr algn="just" fontAlgn="base">
              <a:lnSpc>
                <a:spcPct val="170000"/>
              </a:lnSpc>
              <a:spcBef>
                <a:spcPts val="0"/>
              </a:spcBef>
              <a:buClr>
                <a:srgbClr val="258989"/>
              </a:buClr>
            </a:pPr>
            <a:r>
              <a:rPr lang="en-GB" sz="3400" dirty="0">
                <a:solidFill>
                  <a:srgbClr val="C00000"/>
                </a:solidFill>
              </a:rPr>
              <a:t>For Digital Transformation.</a:t>
            </a:r>
          </a:p>
          <a:p>
            <a:pPr marL="0" indent="0" algn="just" fontAlgn="base">
              <a:lnSpc>
                <a:spcPct val="170000"/>
              </a:lnSpc>
              <a:spcBef>
                <a:spcPts val="0"/>
              </a:spcBef>
              <a:buNone/>
            </a:pPr>
            <a:endParaRPr lang="en-IN" sz="3400" dirty="0"/>
          </a:p>
          <a:p>
            <a:pPr marL="0" indent="0" algn="just" fontAlgn="base">
              <a:lnSpc>
                <a:spcPct val="170000"/>
              </a:lnSpc>
              <a:spcBef>
                <a:spcPts val="0"/>
              </a:spcBef>
              <a:buNone/>
            </a:pPr>
            <a:endParaRPr lang="en-IN" sz="1600" b="1" dirty="0">
              <a:solidFill>
                <a:srgbClr val="C00000"/>
              </a:solidFill>
            </a:endParaRPr>
          </a:p>
          <a:p>
            <a:pPr marL="0" indent="0" algn="just" fontAlgn="base">
              <a:lnSpc>
                <a:spcPct val="170000"/>
              </a:lnSpc>
              <a:spcBef>
                <a:spcPts val="0"/>
              </a:spcBef>
              <a:buNone/>
            </a:pPr>
            <a:endParaRPr lang="en-IN" sz="1600" b="1" dirty="0">
              <a:solidFill>
                <a:srgbClr val="C00000"/>
              </a:solidFill>
            </a:endParaRPr>
          </a:p>
          <a:p>
            <a:pPr marL="0" indent="0" algn="just" fontAlgn="base">
              <a:lnSpc>
                <a:spcPct val="170000"/>
              </a:lnSpc>
              <a:spcBef>
                <a:spcPts val="0"/>
              </a:spcBef>
              <a:buNone/>
            </a:pPr>
            <a:endParaRPr lang="en-GB" sz="1600" b="1" dirty="0">
              <a:solidFill>
                <a:srgbClr val="C00000"/>
              </a:solidFill>
            </a:endParaRPr>
          </a:p>
          <a:p>
            <a:pPr marL="0" indent="0" algn="just" fontAlgn="base">
              <a:lnSpc>
                <a:spcPct val="170000"/>
              </a:lnSpc>
              <a:spcBef>
                <a:spcPts val="0"/>
              </a:spcBef>
              <a:buNone/>
            </a:pPr>
            <a:endParaRPr lang="en-IN" sz="2000" b="1" dirty="0">
              <a:solidFill>
                <a:srgbClr val="C00000"/>
              </a:solidFill>
            </a:endParaRPr>
          </a:p>
          <a:p>
            <a:pPr marL="0" indent="0" algn="just" fontAlgn="base">
              <a:lnSpc>
                <a:spcPct val="170000"/>
              </a:lnSpc>
              <a:spcBef>
                <a:spcPts val="0"/>
              </a:spcBef>
              <a:buNone/>
            </a:pPr>
            <a:endParaRPr lang="en-IN" sz="2000" b="1" dirty="0">
              <a:solidFill>
                <a:srgbClr val="C00000"/>
              </a:solidFill>
            </a:endParaRPr>
          </a:p>
          <a:p>
            <a:pPr marL="0" indent="0" algn="just" fontAlgn="base">
              <a:lnSpc>
                <a:spcPct val="170000"/>
              </a:lnSpc>
              <a:spcBef>
                <a:spcPts val="0"/>
              </a:spcBef>
              <a:buNone/>
            </a:pPr>
            <a:endParaRPr lang="en-IN" sz="2000" b="1" dirty="0">
              <a:solidFill>
                <a:srgbClr val="C00000"/>
              </a:solidFill>
            </a:endParaRPr>
          </a:p>
          <a:p>
            <a:pPr marL="0" indent="0" algn="just" fontAlgn="base">
              <a:lnSpc>
                <a:spcPct val="170000"/>
              </a:lnSpc>
              <a:spcBef>
                <a:spcPts val="0"/>
              </a:spcBef>
              <a:buNone/>
            </a:pPr>
            <a:endParaRPr lang="en-GB" sz="2000" dirty="0"/>
          </a:p>
          <a:p>
            <a:pPr algn="just">
              <a:lnSpc>
                <a:spcPct val="170000"/>
              </a:lnSpc>
            </a:pPr>
            <a:endParaRPr lang="en-GB" sz="2000" dirty="0"/>
          </a:p>
        </p:txBody>
      </p:sp>
      <p:sp>
        <p:nvSpPr>
          <p:cNvPr id="3" name="Title 2">
            <a:extLst>
              <a:ext uri="{FF2B5EF4-FFF2-40B4-BE49-F238E27FC236}">
                <a16:creationId xmlns:a16="http://schemas.microsoft.com/office/drawing/2014/main" id="{60621FD7-1BC8-4AB7-BF1A-62417BF9B9E1}"/>
              </a:ext>
            </a:extLst>
          </p:cNvPr>
          <p:cNvSpPr>
            <a:spLocks noGrp="1"/>
          </p:cNvSpPr>
          <p:nvPr>
            <p:ph type="title"/>
          </p:nvPr>
        </p:nvSpPr>
        <p:spPr>
          <a:xfrm>
            <a:off x="342899" y="0"/>
            <a:ext cx="7882163" cy="1325563"/>
          </a:xfrm>
        </p:spPr>
        <p:txBody>
          <a:bodyPr>
            <a:normAutofit/>
          </a:bodyPr>
          <a:lstStyle/>
          <a:p>
            <a:r>
              <a:rPr lang="en-US" sz="3200" dirty="0"/>
              <a:t>Why Cloud Computing Matters</a:t>
            </a:r>
            <a:endParaRPr lang="en-GB" sz="3200" dirty="0"/>
          </a:p>
        </p:txBody>
      </p:sp>
    </p:spTree>
    <p:extLst>
      <p:ext uri="{BB962C8B-B14F-4D97-AF65-F5344CB8AC3E}">
        <p14:creationId xmlns:p14="http://schemas.microsoft.com/office/powerpoint/2010/main" val="4242751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8B125F-455F-4F54-9413-A24C5F297C1E}"/>
              </a:ext>
            </a:extLst>
          </p:cNvPr>
          <p:cNvSpPr>
            <a:spLocks noGrp="1"/>
          </p:cNvSpPr>
          <p:nvPr>
            <p:ph idx="1"/>
          </p:nvPr>
        </p:nvSpPr>
        <p:spPr>
          <a:xfrm>
            <a:off x="270164" y="1465943"/>
            <a:ext cx="8641606" cy="5167086"/>
          </a:xfrm>
        </p:spPr>
        <p:txBody>
          <a:bodyPr>
            <a:normAutofit/>
          </a:bodyPr>
          <a:lstStyle/>
          <a:p>
            <a:pPr algn="just">
              <a:buClr>
                <a:srgbClr val="258989"/>
              </a:buClr>
            </a:pPr>
            <a:r>
              <a:rPr lang="en-IN" dirty="0"/>
              <a:t>Operational Complexity.</a:t>
            </a:r>
          </a:p>
          <a:p>
            <a:pPr algn="just">
              <a:buClr>
                <a:srgbClr val="258989"/>
              </a:buClr>
            </a:pPr>
            <a:r>
              <a:rPr lang="en-IN" dirty="0"/>
              <a:t>Lack of Customization.</a:t>
            </a:r>
          </a:p>
          <a:p>
            <a:pPr algn="just">
              <a:buClr>
                <a:srgbClr val="258989"/>
              </a:buClr>
            </a:pPr>
            <a:r>
              <a:rPr lang="en-IN" dirty="0"/>
              <a:t>Reliance on Technology.</a:t>
            </a:r>
          </a:p>
          <a:p>
            <a:pPr algn="just">
              <a:buClr>
                <a:srgbClr val="258989"/>
              </a:buClr>
            </a:pPr>
            <a:r>
              <a:rPr lang="en-IN" dirty="0"/>
              <a:t>Data Security and Privacy.</a:t>
            </a:r>
          </a:p>
          <a:p>
            <a:pPr algn="just">
              <a:buClr>
                <a:srgbClr val="258989"/>
              </a:buClr>
            </a:pPr>
            <a:r>
              <a:rPr lang="en-IN" dirty="0"/>
              <a:t>Performance.</a:t>
            </a:r>
          </a:p>
          <a:p>
            <a:pPr algn="just">
              <a:buClr>
                <a:srgbClr val="258989"/>
              </a:buClr>
            </a:pPr>
            <a:r>
              <a:rPr lang="en-IN" dirty="0"/>
              <a:t>Dealing with Multi-Cloud Environments.</a:t>
            </a:r>
          </a:p>
          <a:p>
            <a:pPr algn="just">
              <a:buClr>
                <a:srgbClr val="258989"/>
              </a:buClr>
            </a:pPr>
            <a:endParaRPr lang="en-IN" b="1" dirty="0">
              <a:solidFill>
                <a:srgbClr val="C00000"/>
              </a:solidFill>
            </a:endParaRPr>
          </a:p>
          <a:p>
            <a:pPr algn="just">
              <a:buClr>
                <a:srgbClr val="258989"/>
              </a:buClr>
            </a:pPr>
            <a:endParaRPr lang="en-IN" b="1" dirty="0">
              <a:solidFill>
                <a:srgbClr val="C00000"/>
              </a:solidFill>
            </a:endParaRPr>
          </a:p>
          <a:p>
            <a:pPr algn="just">
              <a:buClr>
                <a:srgbClr val="258989"/>
              </a:buClr>
            </a:pPr>
            <a:endParaRPr lang="en-IN" b="1" dirty="0">
              <a:solidFill>
                <a:srgbClr val="C00000"/>
              </a:solidFill>
            </a:endParaRPr>
          </a:p>
          <a:p>
            <a:pPr algn="just">
              <a:buClr>
                <a:srgbClr val="258989"/>
              </a:buClr>
            </a:pPr>
            <a:endParaRPr lang="en-IN" b="1" dirty="0">
              <a:solidFill>
                <a:srgbClr val="C00000"/>
              </a:solidFill>
            </a:endParaRPr>
          </a:p>
          <a:p>
            <a:pPr algn="just">
              <a:buClr>
                <a:srgbClr val="258989"/>
              </a:buClr>
            </a:pPr>
            <a:endParaRPr lang="en-IN" b="1" dirty="0">
              <a:solidFill>
                <a:srgbClr val="C00000"/>
              </a:solidFill>
            </a:endParaRPr>
          </a:p>
          <a:p>
            <a:pPr algn="just">
              <a:buClr>
                <a:srgbClr val="258989"/>
              </a:buClr>
            </a:pPr>
            <a:endParaRPr lang="en-IN" b="1" dirty="0">
              <a:solidFill>
                <a:srgbClr val="C00000"/>
              </a:solidFill>
            </a:endParaRPr>
          </a:p>
          <a:p>
            <a:pPr algn="just">
              <a:buClr>
                <a:srgbClr val="258989"/>
              </a:buClr>
            </a:pPr>
            <a:endParaRPr lang="en-IN" b="1" dirty="0">
              <a:solidFill>
                <a:srgbClr val="C00000"/>
              </a:solidFill>
            </a:endParaRPr>
          </a:p>
          <a:p>
            <a:pPr algn="just">
              <a:buClr>
                <a:srgbClr val="258989"/>
              </a:buClr>
            </a:pPr>
            <a:endParaRPr lang="en-IN" b="1" dirty="0">
              <a:solidFill>
                <a:srgbClr val="C00000"/>
              </a:solidFill>
            </a:endParaRPr>
          </a:p>
          <a:p>
            <a:pPr algn="just">
              <a:buClr>
                <a:srgbClr val="258989"/>
              </a:buClr>
            </a:pPr>
            <a:endParaRPr lang="en-IN" b="1" dirty="0">
              <a:solidFill>
                <a:srgbClr val="C00000"/>
              </a:solidFill>
            </a:endParaRPr>
          </a:p>
          <a:p>
            <a:pPr algn="just">
              <a:buClr>
                <a:srgbClr val="258989"/>
              </a:buClr>
            </a:pPr>
            <a:endParaRPr lang="en-IN" b="1" dirty="0">
              <a:solidFill>
                <a:srgbClr val="C00000"/>
              </a:solidFill>
            </a:endParaRPr>
          </a:p>
          <a:p>
            <a:pPr algn="just">
              <a:buClr>
                <a:srgbClr val="258989"/>
              </a:buClr>
            </a:pPr>
            <a:endParaRPr lang="en-IN" b="1" dirty="0">
              <a:solidFill>
                <a:srgbClr val="C00000"/>
              </a:solidFill>
            </a:endParaRPr>
          </a:p>
          <a:p>
            <a:pPr algn="just">
              <a:buClr>
                <a:srgbClr val="258989"/>
              </a:buClr>
            </a:pPr>
            <a:endParaRPr lang="en-IN" b="1" dirty="0">
              <a:solidFill>
                <a:srgbClr val="C00000"/>
              </a:solidFill>
            </a:endParaRPr>
          </a:p>
          <a:p>
            <a:pPr algn="just">
              <a:buClr>
                <a:srgbClr val="258989"/>
              </a:buClr>
            </a:pPr>
            <a:endParaRPr lang="en-IN" dirty="0"/>
          </a:p>
        </p:txBody>
      </p:sp>
      <p:sp>
        <p:nvSpPr>
          <p:cNvPr id="3" name="Title 2">
            <a:extLst>
              <a:ext uri="{FF2B5EF4-FFF2-40B4-BE49-F238E27FC236}">
                <a16:creationId xmlns:a16="http://schemas.microsoft.com/office/drawing/2014/main" id="{5E54C1DC-4790-4FDF-8867-851A8D9AE4A7}"/>
              </a:ext>
            </a:extLst>
          </p:cNvPr>
          <p:cNvSpPr>
            <a:spLocks noGrp="1"/>
          </p:cNvSpPr>
          <p:nvPr>
            <p:ph type="title"/>
          </p:nvPr>
        </p:nvSpPr>
        <p:spPr>
          <a:xfrm>
            <a:off x="270164" y="0"/>
            <a:ext cx="8380349" cy="1325563"/>
          </a:xfrm>
        </p:spPr>
        <p:txBody>
          <a:bodyPr>
            <a:normAutofit/>
          </a:bodyPr>
          <a:lstStyle/>
          <a:p>
            <a:r>
              <a:rPr lang="en-GB" sz="3200" dirty="0"/>
              <a:t>Issues in Cloud Computing</a:t>
            </a:r>
          </a:p>
        </p:txBody>
      </p:sp>
    </p:spTree>
    <p:extLst>
      <p:ext uri="{BB962C8B-B14F-4D97-AF65-F5344CB8AC3E}">
        <p14:creationId xmlns:p14="http://schemas.microsoft.com/office/powerpoint/2010/main" val="23318093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943</TotalTime>
  <Words>446</Words>
  <Application>Microsoft Office PowerPoint</Application>
  <PresentationFormat>On-screen Show (4:3)</PresentationFormat>
  <Paragraphs>96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Bahnschrift</vt:lpstr>
      <vt:lpstr>Bahnschrift SemiBold</vt:lpstr>
      <vt:lpstr>Calibri</vt:lpstr>
      <vt:lpstr>Calibri Light</vt:lpstr>
      <vt:lpstr>Wingdings</vt:lpstr>
      <vt:lpstr>Office Theme</vt:lpstr>
      <vt:lpstr>PowerPoint Presentation</vt:lpstr>
      <vt:lpstr>PowerPoint Presentation</vt:lpstr>
      <vt:lpstr>Cloud Computing</vt:lpstr>
      <vt:lpstr>Cloud Computing in Today’s World</vt:lpstr>
      <vt:lpstr>Cloud Computing in Today’s World</vt:lpstr>
      <vt:lpstr>Why Cloud Computing Matters</vt:lpstr>
      <vt:lpstr>Why Cloud Computing Matters</vt:lpstr>
      <vt:lpstr>Why Cloud Computing Matters</vt:lpstr>
      <vt:lpstr>Issues in Cloud Computing</vt:lpstr>
      <vt:lpstr>Issues in Cloud Computing</vt:lpstr>
      <vt:lpstr>Getting Into the Cloud</vt:lpstr>
      <vt:lpstr>Getting Into the Cloud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video recording 1</cp:lastModifiedBy>
  <cp:revision>281</cp:revision>
  <dcterms:created xsi:type="dcterms:W3CDTF">2021-05-13T17:45:44Z</dcterms:created>
  <dcterms:modified xsi:type="dcterms:W3CDTF">2021-06-25T10:11:15Z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314390</vt:lpwstr>
  </property>
  <property fmtid="{D5CDD505-2E9C-101B-9397-08002B2CF9AE}" name="NXPowerLiteSettings" pid="3">
    <vt:lpwstr>E700052003A000</vt:lpwstr>
  </property>
  <property fmtid="{D5CDD505-2E9C-101B-9397-08002B2CF9AE}" name="NXPowerLiteVersion" pid="4">
    <vt:lpwstr>D9.1.4</vt:lpwstr>
  </property>
</Properties>
</file>