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9" r:id="rId2"/>
    <p:sldId id="297" r:id="rId3"/>
    <p:sldId id="298" r:id="rId4"/>
    <p:sldId id="387" r:id="rId5"/>
    <p:sldId id="307" r:id="rId6"/>
    <p:sldId id="308" r:id="rId7"/>
    <p:sldId id="312" r:id="rId8"/>
    <p:sldId id="309" r:id="rId9"/>
    <p:sldId id="310" r:id="rId10"/>
    <p:sldId id="311" r:id="rId11"/>
    <p:sldId id="326" r:id="rId12"/>
    <p:sldId id="341" r:id="rId13"/>
    <p:sldId id="347" r:id="rId14"/>
    <p:sldId id="327" r:id="rId15"/>
    <p:sldId id="338" r:id="rId16"/>
    <p:sldId id="355" r:id="rId17"/>
    <p:sldId id="339" r:id="rId18"/>
    <p:sldId id="332" r:id="rId19"/>
    <p:sldId id="336" r:id="rId20"/>
    <p:sldId id="354" r:id="rId21"/>
    <p:sldId id="353" r:id="rId22"/>
    <p:sldId id="340" r:id="rId23"/>
    <p:sldId id="335" r:id="rId24"/>
    <p:sldId id="293" r:id="rId25"/>
    <p:sldId id="303" r:id="rId26"/>
    <p:sldId id="365" r:id="rId27"/>
    <p:sldId id="370" r:id="rId28"/>
    <p:sldId id="316" r:id="rId29"/>
    <p:sldId id="315" r:id="rId30"/>
    <p:sldId id="317" r:id="rId31"/>
    <p:sldId id="386" r:id="rId32"/>
    <p:sldId id="377" r:id="rId33"/>
    <p:sldId id="388" r:id="rId34"/>
    <p:sldId id="304" r:id="rId35"/>
    <p:sldId id="379" r:id="rId36"/>
    <p:sldId id="385" r:id="rId37"/>
    <p:sldId id="384" r:id="rId38"/>
    <p:sldId id="389" r:id="rId39"/>
    <p:sldId id="320" r:id="rId40"/>
    <p:sldId id="26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EC5"/>
    <a:srgbClr val="258989"/>
    <a:srgbClr val="1E426B"/>
    <a:srgbClr val="217C7F"/>
    <a:srgbClr val="1F3154"/>
    <a:srgbClr val="498682"/>
    <a:srgbClr val="9BABC8"/>
    <a:srgbClr val="ABD1CE"/>
    <a:srgbClr val="E6E6E6"/>
    <a:srgbClr val="F4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97A94-37B3-4B09-AEC4-9D9D2AECD991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15952-93C3-4619-82EC-EFDAB5F9A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C3E85-384F-4EC7-9ED2-3A06C42B20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4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1CD0-C5AD-4141-ABFD-0C3E53454250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4997-E334-4EA8-ABD1-15C35B68FF6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323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 ?><Relationships xmlns="http://schemas.openxmlformats.org/package/2006/relationships"><Relationship Id="rId2" Target="../media/image16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73AA-A296-4416-A2AB-5C4C01D2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553029"/>
            <a:ext cx="8200571" cy="5080000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800" i="0" u="none" strike="noStrike" baseline="0" dirty="0">
                <a:solidFill>
                  <a:srgbClr val="000000"/>
                </a:solidFill>
              </a:rPr>
              <a:t>B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ased on </a:t>
            </a:r>
            <a:r>
              <a:rPr lang="en-IN" sz="2800" b="1" i="0" u="none" strike="noStrike" baseline="0" dirty="0">
                <a:solidFill>
                  <a:srgbClr val="000000"/>
                </a:solidFill>
              </a:rPr>
              <a:t>Pay per Use 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model. </a:t>
            </a:r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6E3B-18EC-464A-AC28-E156C9D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0697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Utility Computing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68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C8FE5-E477-422B-B857-A2F310A4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509486"/>
            <a:ext cx="8552192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Cloud computing architecture comprises of many cloud components, each of them are </a:t>
            </a:r>
            <a:r>
              <a:rPr lang="en-IN" dirty="0">
                <a:solidFill>
                  <a:srgbClr val="C00000"/>
                </a:solidFill>
              </a:rPr>
              <a:t>loosely coupled.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We can broadly </a:t>
            </a:r>
            <a:r>
              <a:rPr lang="en-IN" dirty="0">
                <a:solidFill>
                  <a:srgbClr val="C00000"/>
                </a:solidFill>
              </a:rPr>
              <a:t>divide the cloud architecture into two parts: </a:t>
            </a:r>
          </a:p>
          <a:p>
            <a:pPr marL="363538" indent="-188913" algn="just">
              <a:buFont typeface="Courier New" panose="02070309020205020404" pitchFamily="49" charset="0"/>
              <a:buChar char="o"/>
            </a:pPr>
            <a:r>
              <a:rPr lang="en-IN" dirty="0"/>
              <a:t>Front End. </a:t>
            </a:r>
          </a:p>
          <a:p>
            <a:pPr marL="363538" indent="-188913" algn="just">
              <a:buFont typeface="Courier New" panose="02070309020205020404" pitchFamily="49" charset="0"/>
              <a:buChar char="o"/>
            </a:pPr>
            <a:r>
              <a:rPr lang="en-IN" dirty="0"/>
              <a:t>Back End.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2F2A1-000C-476D-8224-186A99C2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Computing-Architecture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4529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5BD5-8FE4-40D0-BB3A-6E01F9B1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422399"/>
            <a:ext cx="8444037" cy="5210629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Cloud architecture describes its working mechanism.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000000"/>
                </a:solidFill>
              </a:rPr>
              <a:t>I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ncludes the dependencies on which it works and the components that work over it. </a:t>
            </a:r>
          </a:p>
          <a:p>
            <a:pPr algn="just"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Cloud is a recent technology that is completely dependent on the Internet for its functioning. </a:t>
            </a:r>
          </a:p>
          <a:p>
            <a:pPr algn="just"/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93C2C-029D-4F45-A94C-E8C51A88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" y="0"/>
            <a:ext cx="78867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Cloud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681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5BD5-8FE4-40D0-BB3A-6E01F9B1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422399"/>
            <a:ext cx="8715046" cy="5210629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400" b="0" i="0" u="none" strike="noStrike" baseline="0" dirty="0">
                <a:solidFill>
                  <a:srgbClr val="000000"/>
                </a:solidFill>
              </a:rPr>
              <a:t>Cloud architecture can be divided into four layers based on the access of the cloud by the user. </a:t>
            </a:r>
          </a:p>
          <a:p>
            <a:pPr algn="just">
              <a:buClr>
                <a:srgbClr val="258989"/>
              </a:buClr>
            </a:pPr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93C2C-029D-4F45-A94C-E8C51A88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" y="0"/>
            <a:ext cx="78867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Cloud Layered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89905-2812-4DF7-933F-9EB16DD7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2" y="2591972"/>
            <a:ext cx="8439275" cy="3950428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315250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A74729-9144-4B67-BCED-087E5F10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38514"/>
            <a:ext cx="8665029" cy="5094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dirty="0"/>
              <a:t>Cloud infrastructure may be operated in one of the following deployment models: </a:t>
            </a:r>
          </a:p>
          <a:p>
            <a:pPr lvl="1" algn="just"/>
            <a:r>
              <a:rPr lang="en-IN" sz="2600" dirty="0"/>
              <a:t>Public cloud. </a:t>
            </a:r>
          </a:p>
          <a:p>
            <a:pPr lvl="1" algn="just"/>
            <a:r>
              <a:rPr lang="en-IN" sz="2600" dirty="0"/>
              <a:t>Private cloud.</a:t>
            </a:r>
          </a:p>
          <a:p>
            <a:pPr lvl="1" algn="just"/>
            <a:r>
              <a:rPr lang="en-IN" sz="2600" dirty="0"/>
              <a:t>Community cloud.</a:t>
            </a:r>
          </a:p>
          <a:p>
            <a:pPr lvl="1" algn="just"/>
            <a:r>
              <a:rPr lang="en-IN" sz="2600" dirty="0"/>
              <a:t>Hybrid cloud.</a:t>
            </a:r>
          </a:p>
          <a:p>
            <a:endParaRPr lang="en-GB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074A4-CDF5-4430-BBF4-B7C48F8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Cloud Deployment Models</a:t>
            </a:r>
          </a:p>
        </p:txBody>
      </p:sp>
    </p:spTree>
    <p:extLst>
      <p:ext uri="{BB962C8B-B14F-4D97-AF65-F5344CB8AC3E}">
        <p14:creationId xmlns:p14="http://schemas.microsoft.com/office/powerpoint/2010/main" val="114177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Public Cloud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3" y="1933678"/>
            <a:ext cx="7937913" cy="3247923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75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C8B9D-898F-451E-B669-C16AACB6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577943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Public Cloud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DBF63-B2BE-4495-897A-D1809B34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45" y="1524934"/>
            <a:ext cx="6255657" cy="5093892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33396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Private Cloud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9" y="1759157"/>
            <a:ext cx="6342741" cy="4338740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3700" y="61678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ahnschrift SemiBold" panose="020B0502040204020203" pitchFamily="34" charset="0"/>
              </a:rPr>
              <a:t>On-site Private Cloud</a:t>
            </a:r>
          </a:p>
        </p:txBody>
      </p:sp>
    </p:spTree>
    <p:extLst>
      <p:ext uri="{BB962C8B-B14F-4D97-AF65-F5344CB8AC3E}">
        <p14:creationId xmlns:p14="http://schemas.microsoft.com/office/powerpoint/2010/main" val="377538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3" y="1509486"/>
            <a:ext cx="8723086" cy="512354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Outsourced Private Cloud: Third party cloud, </a:t>
            </a:r>
            <a:r>
              <a:rPr lang="en-IN" dirty="0">
                <a:solidFill>
                  <a:srgbClr val="C00000"/>
                </a:solidFill>
              </a:rPr>
              <a:t>outsourced to a hosting company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0199E-1D5A-4A95-B958-210D3AAC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021863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Private Cloud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84" y="3104170"/>
            <a:ext cx="6273800" cy="3528859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781527" y="4637767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ahnschrift SemiBold" panose="020B0502040204020203" pitchFamily="34" charset="0"/>
              </a:rPr>
              <a:t>Outsourced Private Cloud</a:t>
            </a:r>
          </a:p>
        </p:txBody>
      </p:sp>
    </p:spTree>
    <p:extLst>
      <p:ext uri="{BB962C8B-B14F-4D97-AF65-F5344CB8AC3E}">
        <p14:creationId xmlns:p14="http://schemas.microsoft.com/office/powerpoint/2010/main" val="320817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Hybrid Cloud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422397" y="3602168"/>
            <a:ext cx="428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Hybrid Cloud Model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85597-0B53-4E47-8C11-34ACE35A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57" y="1877335"/>
            <a:ext cx="7410167" cy="4088036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20246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79" y="2189051"/>
            <a:ext cx="6326825" cy="4308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</a:t>
            </a:r>
          </a:p>
          <a:p>
            <a:pPr marL="800100" lvl="1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/>
              <a:t>Explore the Cloud Architecture.</a:t>
            </a:r>
          </a:p>
          <a:p>
            <a:pPr marL="800100" lvl="1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/>
              <a:t>Understand about Cloud Storage.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Hybrid Cloud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1567544"/>
            <a:ext cx="7491191" cy="4862286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1114" y="63963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Hybrid Cloud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1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FE2-7113-4076-A18E-6E9CE1D9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Community Cloud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9CA7F-C416-47AC-969F-5D8C3F66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599775"/>
            <a:ext cx="8171543" cy="5041122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253159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FE2-7113-4076-A18E-6E9CE1D9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Community Cloud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9" y="2293257"/>
            <a:ext cx="7845163" cy="31205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1321" y="566782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ahnschrift SemiBold" panose="020B0502040204020203" pitchFamily="34" charset="0"/>
              </a:rPr>
              <a:t>On-site 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296828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400" y="1759273"/>
            <a:ext cx="6110514" cy="4163222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40F18-8949-43A4-9895-C32897C6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6360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Community Cloud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09371" y="6018963"/>
            <a:ext cx="435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ahnschrift SemiBold" panose="020B0502040204020203" pitchFamily="34" charset="0"/>
              </a:rPr>
              <a:t>Outsourced 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71895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592457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Verdana" panose="020B0604030504040204" pitchFamily="34" charset="0"/>
              </a:rPr>
              <a:t>Cloud Storage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12032"/>
            <a:ext cx="8351802" cy="5004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ea typeface="Verdana" panose="020B0604030504040204" pitchFamily="34" charset="0"/>
              </a:rPr>
              <a:t>Most innovative technology to store, access, and collaborate through scalable cloud technology.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ea typeface="Verdana" panose="020B0604030504040204" pitchFamily="34" charset="0"/>
              </a:rPr>
              <a:t>Cloud computing model that </a:t>
            </a:r>
            <a:r>
              <a:rPr lang="en-US" dirty="0">
                <a:solidFill>
                  <a:srgbClr val="C00000"/>
                </a:solidFill>
                <a:ea typeface="Verdana" panose="020B0604030504040204" pitchFamily="34" charset="0"/>
              </a:rPr>
              <a:t>stores valuable data through the web </a:t>
            </a:r>
            <a:r>
              <a:rPr lang="en-US" dirty="0">
                <a:ea typeface="Verdana" panose="020B0604030504040204" pitchFamily="34" charset="0"/>
              </a:rPr>
              <a:t>and operates it through a storage as a device service.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US" dirty="0">
              <a:ea typeface="Verdan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endParaRPr lang="en-US" dirty="0"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58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49" y="1480457"/>
            <a:ext cx="8602437" cy="47171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ea typeface="Verdana" panose="020B0604030504040204" pitchFamily="34" charset="0"/>
              </a:rPr>
              <a:t>Delivered on-demand.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ea typeface="Verdana" panose="020B0604030504040204" pitchFamily="34" charset="0"/>
              </a:rPr>
              <a:t>Pay-as-you-go model.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ea typeface="Verdana" panose="020B0604030504040204" pitchFamily="34" charset="0"/>
              </a:rPr>
              <a:t>Third-party vendors.</a:t>
            </a: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endParaRPr lang="en-US" dirty="0">
              <a:ea typeface="Verdana" panose="020B0604030504040204" pitchFamily="34" charset="0"/>
            </a:endParaRP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endParaRPr lang="en-US" dirty="0">
              <a:ea typeface="Verdan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Clr>
                <a:srgbClr val="215D4B"/>
              </a:buClr>
              <a:buNone/>
            </a:pPr>
            <a:endParaRPr lang="en-US" dirty="0">
              <a:ea typeface="Verdana" panose="020B0604030504040204" pitchFamily="34" charset="0"/>
            </a:endParaRP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Verdana" panose="020B0604030504040204" pitchFamily="34" charset="0"/>
              </a:rPr>
              <a:t>Cloud Storage</a:t>
            </a:r>
            <a:endParaRPr lang="en-GB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5CC8B8-5F92-460E-B7FE-BA35CE06A2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199617" y="2949678"/>
            <a:ext cx="4304259" cy="3029155"/>
          </a:xfrm>
          <a:prstGeom prst="rect">
            <a:avLst/>
          </a:prstGeom>
          <a:ln w="28575">
            <a:solidFill>
              <a:srgbClr val="258989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6885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E515-C793-4FDE-BE68-14906124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524000"/>
            <a:ext cx="8356483" cy="5109029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Storage option in which we use local physical drives to store the data at the primary location of the client. 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User generally uses the </a:t>
            </a:r>
            <a:r>
              <a:rPr lang="en-IN" b="1" dirty="0">
                <a:solidFill>
                  <a:srgbClr val="C00000"/>
                </a:solidFill>
              </a:rPr>
              <a:t>disk-based hardware to store data</a:t>
            </a:r>
            <a:r>
              <a:rPr lang="en-IN" dirty="0"/>
              <a:t> and these are used for copying, managing, and integrating the data to software.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Features of Traditional Storage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36B91-E46E-4EF5-BD2D-0723FF35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Traditional Storage</a:t>
            </a:r>
          </a:p>
        </p:txBody>
      </p:sp>
    </p:spTree>
    <p:extLst>
      <p:ext uri="{BB962C8B-B14F-4D97-AF65-F5344CB8AC3E}">
        <p14:creationId xmlns:p14="http://schemas.microsoft.com/office/powerpoint/2010/main" val="318300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494971"/>
            <a:ext cx="8810172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15D4B"/>
              </a:buClr>
            </a:pPr>
            <a:r>
              <a:rPr lang="en-GB" dirty="0"/>
              <a:t>Cloud Storage vs Traditional Storage. </a:t>
            </a:r>
            <a:endParaRPr lang="en-US" dirty="0"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Cloud Storage vs Traditional Storage </a:t>
            </a:r>
          </a:p>
        </p:txBody>
      </p:sp>
    </p:spTree>
    <p:extLst>
      <p:ext uri="{BB962C8B-B14F-4D97-AF65-F5344CB8AC3E}">
        <p14:creationId xmlns:p14="http://schemas.microsoft.com/office/powerpoint/2010/main" val="367427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B4A6-978A-498D-A7B1-4175E046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6" y="1441677"/>
            <a:ext cx="8311068" cy="5167086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sz="2800" dirty="0"/>
              <a:t>Cloud Storage can be broadly classified into two categories: </a:t>
            </a:r>
          </a:p>
          <a:p>
            <a:pPr marL="363538" lvl="1" indent="-188913" algn="just">
              <a:buClr>
                <a:srgbClr val="258989"/>
              </a:buClr>
            </a:pPr>
            <a:r>
              <a:rPr lang="en-IN" sz="2800" dirty="0"/>
              <a:t>Unmanaged Cloud Storage.</a:t>
            </a:r>
          </a:p>
          <a:p>
            <a:pPr marL="363538" lvl="1" indent="-188913" algn="just">
              <a:buClr>
                <a:srgbClr val="258989"/>
              </a:buClr>
            </a:pPr>
            <a:r>
              <a:rPr lang="en-IN" sz="2800" dirty="0"/>
              <a:t>Managed Cloud Storage.</a:t>
            </a:r>
          </a:p>
          <a:p>
            <a:pPr algn="just"/>
            <a:endParaRPr lang="en-IN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EA33-5E2F-40BF-BFF4-C0B39CD4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6114"/>
            <a:ext cx="802186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Storage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892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BC13-D1E2-4FF0-8FB1-EE78F262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1" y="1441598"/>
            <a:ext cx="8433737" cy="5181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dirty="0"/>
              <a:t>Cloud storage is a service that allows to save data on offsite storage system managed by third-party and is made accessible by a web services API.</a:t>
            </a:r>
          </a:p>
          <a:p>
            <a:pPr algn="just">
              <a:buClr>
                <a:srgbClr val="258989"/>
              </a:buClr>
            </a:pPr>
            <a:r>
              <a:rPr lang="en-IN" b="1" dirty="0">
                <a:solidFill>
                  <a:srgbClr val="C00000"/>
                </a:solidFill>
              </a:rPr>
              <a:t>Storage devices </a:t>
            </a:r>
            <a:r>
              <a:rPr lang="en-IN" dirty="0"/>
              <a:t>can be broadly classified into two categories:</a:t>
            </a:r>
          </a:p>
          <a:p>
            <a:pPr lvl="1" algn="just">
              <a:buClr>
                <a:srgbClr val="258989"/>
              </a:buClr>
            </a:pPr>
            <a:r>
              <a:rPr lang="en-IN" sz="2800" dirty="0"/>
              <a:t>Block Storage Devices.</a:t>
            </a:r>
          </a:p>
          <a:p>
            <a:pPr lvl="1" algn="just">
              <a:buClr>
                <a:srgbClr val="258989"/>
              </a:buClr>
            </a:pPr>
            <a:r>
              <a:rPr lang="en-IN" sz="2800" dirty="0"/>
              <a:t>File Storage Devices.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6951A-6EE6-4DC3-9D0C-C5893E1D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606972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90060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85" y="1549487"/>
            <a:ext cx="8198230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How individual technologies are integrated to create clouds—IT environments that abstract, pool, and share scalable resources across a network.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FD5A-A04E-49DE-8E80-F2316BC4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79" y="1499654"/>
            <a:ext cx="8547042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Cloud storage system stores multiple copies of data on multiple servers and in multiple locations.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If one system fails, then it only requires to change the pointer to stored object's location.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To aggregate storage assets into cloud storage systems, the cloud provider can use storage virtualization software, </a:t>
            </a:r>
            <a:r>
              <a:rPr lang="en-IN" dirty="0" err="1"/>
              <a:t>StorageGRID</a:t>
            </a:r>
            <a:r>
              <a:rPr lang="en-IN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B928-F425-4BDE-9418-81598CF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Creating Cloud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265391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FD5A-A04E-49DE-8E80-F2316BC4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509486"/>
            <a:ext cx="8458552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It creates a virtualization layer that fetches storage from different storage devices into a single management system.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B928-F425-4BDE-9418-81598CF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Creating Cloud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98828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5" y="1422400"/>
            <a:ext cx="8824686" cy="52106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All platforms can </a:t>
            </a:r>
            <a:r>
              <a:rPr lang="en-IN" sz="2600" dirty="0">
                <a:solidFill>
                  <a:srgbClr val="C00000"/>
                </a:solidFill>
              </a:rPr>
              <a:t>easily be accessed via a web </a:t>
            </a:r>
            <a:r>
              <a:rPr lang="en-GB" sz="2600" dirty="0">
                <a:solidFill>
                  <a:srgbClr val="C00000"/>
                </a:solidFill>
              </a:rPr>
              <a:t>browser.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Offer apps for ease of access</a:t>
            </a:r>
            <a:r>
              <a:rPr lang="en-IN" sz="2600" dirty="0"/>
              <a:t> from a </a:t>
            </a:r>
            <a:r>
              <a:rPr lang="en-GB" sz="2600" dirty="0"/>
              <a:t>smartphone or tablet.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Features of Cloud Storage</a:t>
            </a:r>
          </a:p>
        </p:txBody>
      </p:sp>
    </p:spTree>
    <p:extLst>
      <p:ext uri="{BB962C8B-B14F-4D97-AF65-F5344CB8AC3E}">
        <p14:creationId xmlns:p14="http://schemas.microsoft.com/office/powerpoint/2010/main" val="226044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5" y="1422400"/>
            <a:ext cx="8824686" cy="52106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Feature a directory structure similar to that of a computer drive; this </a:t>
            </a:r>
            <a:r>
              <a:rPr lang="en-IN" sz="2600" dirty="0">
                <a:solidFill>
                  <a:srgbClr val="C00000"/>
                </a:solidFill>
              </a:rPr>
              <a:t>facilitates </a:t>
            </a:r>
            <a:r>
              <a:rPr lang="en-GB" sz="2600" dirty="0">
                <a:solidFill>
                  <a:srgbClr val="C00000"/>
                </a:solidFill>
              </a:rPr>
              <a:t>navigation and organisation.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sz="2600" dirty="0"/>
              <a:t>Ease of Access.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Online Editing.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Online Collaboration.</a:t>
            </a:r>
            <a:endParaRPr lang="en-GB" sz="2600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Features of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851330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6" y="1485138"/>
            <a:ext cx="8311068" cy="513805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ea typeface="Verdana" panose="020B0604030504040204" pitchFamily="34" charset="0"/>
              </a:rPr>
              <a:t>Various parameters that need to be taken into account whilst saving data on the cloud include: </a:t>
            </a: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r>
              <a:rPr lang="en-US" dirty="0">
                <a:ea typeface="Verdana" panose="020B0604030504040204" pitchFamily="34" charset="0"/>
              </a:rPr>
              <a:t>Security.</a:t>
            </a: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r>
              <a:rPr lang="en-US" sz="2800" dirty="0">
                <a:ea typeface="Verdana" panose="020B0604030504040204" pitchFamily="34" charset="0"/>
              </a:rPr>
              <a:t>Availability.</a:t>
            </a:r>
            <a:endParaRPr lang="en-US" dirty="0">
              <a:ea typeface="Verdana" panose="020B0604030504040204" pitchFamily="34" charset="0"/>
            </a:endParaRP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endParaRPr lang="en-US" dirty="0">
              <a:ea typeface="Verdana" panose="020B0604030504040204" pitchFamily="34" charset="0"/>
            </a:endParaRP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Considerations for Storing Data to Cloud</a:t>
            </a:r>
          </a:p>
        </p:txBody>
      </p:sp>
    </p:spTree>
    <p:extLst>
      <p:ext uri="{BB962C8B-B14F-4D97-AF65-F5344CB8AC3E}">
        <p14:creationId xmlns:p14="http://schemas.microsoft.com/office/powerpoint/2010/main" val="2100843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Examples of Cloud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B49A5-2898-45C5-BB1C-32103CB9CB75}"/>
              </a:ext>
            </a:extLst>
          </p:cNvPr>
          <p:cNvSpPr/>
          <p:nvPr/>
        </p:nvSpPr>
        <p:spPr>
          <a:xfrm>
            <a:off x="2377440" y="3699803"/>
            <a:ext cx="4783015" cy="900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77F54-9D34-4630-B858-D23095DF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7" y="1656057"/>
            <a:ext cx="8512526" cy="4802799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590708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EC5A29-1C5E-4BF5-B8B5-58CE8B7E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628145"/>
            <a:ext cx="8694058" cy="4671055"/>
          </a:xfrm>
        </p:spPr>
        <p:txBody>
          <a:bodyPr/>
          <a:lstStyle/>
          <a:p>
            <a:pPr>
              <a:buClr>
                <a:srgbClr val="258989"/>
              </a:buClr>
            </a:pPr>
            <a:r>
              <a:rPr lang="en-GB" dirty="0"/>
              <a:t>Google Drive.</a:t>
            </a:r>
          </a:p>
          <a:p>
            <a:pPr>
              <a:buClr>
                <a:srgbClr val="258989"/>
              </a:buClr>
            </a:pPr>
            <a:r>
              <a:rPr lang="en-GB" dirty="0" err="1"/>
              <a:t>Dropbox</a:t>
            </a:r>
            <a:r>
              <a:rPr lang="en-GB" dirty="0"/>
              <a:t>.</a:t>
            </a:r>
          </a:p>
          <a:p>
            <a:pPr>
              <a:buClr>
                <a:srgbClr val="258989"/>
              </a:buClr>
            </a:pPr>
            <a:r>
              <a:rPr lang="en-GB" dirty="0"/>
              <a:t>Apple </a:t>
            </a:r>
            <a:r>
              <a:rPr lang="en-GB" dirty="0" err="1"/>
              <a:t>iCloud</a:t>
            </a:r>
            <a:r>
              <a:rPr lang="en-GB" dirty="0"/>
              <a:t>.</a:t>
            </a:r>
          </a:p>
          <a:p>
            <a:pPr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212F3-50ED-4533-9C7A-A6DDED94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56342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Examples of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085722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A617-AC1E-4F60-8254-FBBBB8F4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451429"/>
            <a:ext cx="8824686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 three platforms are third party services.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 offer a </a:t>
            </a:r>
            <a:r>
              <a:rPr lang="en-IN" dirty="0">
                <a:solidFill>
                  <a:srgbClr val="C00000"/>
                </a:solidFill>
              </a:rPr>
              <a:t>basic amount of free storage:</a:t>
            </a:r>
          </a:p>
          <a:p>
            <a:pPr marL="536575" indent="-173038"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Dropbox: 5 GB</a:t>
            </a:r>
          </a:p>
          <a:p>
            <a:pPr marL="536575" indent="-173038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OneDrive (linked to Microsoft live account): 7 GB</a:t>
            </a:r>
          </a:p>
          <a:p>
            <a:pPr marL="536575" indent="-173038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Google Drive (linked to Gmail account): 15 GB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FD96-DD16-4F61-8900-6B25472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23085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Common Features of Google Drive, Dropbox, iCloud</a:t>
            </a:r>
          </a:p>
        </p:txBody>
      </p:sp>
    </p:spTree>
    <p:extLst>
      <p:ext uri="{BB962C8B-B14F-4D97-AF65-F5344CB8AC3E}">
        <p14:creationId xmlns:p14="http://schemas.microsoft.com/office/powerpoint/2010/main" val="1729175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A617-AC1E-4F60-8254-FBBBB8F4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451429"/>
            <a:ext cx="8824686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Post, user has to pay yearly or monthly subscription fee.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Example: Google Drive: 100 GB- $4.99/month; 200 GB - $9.99/month.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FD96-DD16-4F61-8900-6B25472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23085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Common Features of Google Drive, Dropbox, iCloud</a:t>
            </a:r>
          </a:p>
        </p:txBody>
      </p:sp>
    </p:spTree>
    <p:extLst>
      <p:ext uri="{BB962C8B-B14F-4D97-AF65-F5344CB8AC3E}">
        <p14:creationId xmlns:p14="http://schemas.microsoft.com/office/powerpoint/2010/main" val="1252801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3A58-530D-4388-8B77-283D8A2C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92" y="1520255"/>
            <a:ext cx="8022186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Storing the data in cloud is not that simple task.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Apart from its flexibility and convenience, it also has several challenges faced by the consumers.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000000"/>
                </a:solidFill>
              </a:rPr>
              <a:t>Consumers require ability to do several things.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6A1A-780A-48B2-BE77-CBDF33CC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606971" cy="1325563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solidFill>
                  <a:schemeClr val="bg1"/>
                </a:solidFill>
              </a:rPr>
              <a:t>Challenges in Cloud Storage</a:t>
            </a:r>
            <a:endParaRPr lang="en-IN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85" y="1549487"/>
            <a:ext cx="8198230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How individual technologies are integrated to create clouds—IT environments that abstract, pool, and share scalable resources across a network. </a:t>
            </a:r>
          </a:p>
          <a:p>
            <a:pPr algn="just">
              <a:buClr>
                <a:srgbClr val="258989"/>
              </a:buClr>
            </a:pPr>
            <a:r>
              <a:rPr lang="en-IN" sz="2600" dirty="0"/>
              <a:t>How all the components and capabilities necessary to build a cloud are connected in order to deliver an online platform on which applications can run.</a:t>
            </a:r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77628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ED18-6567-43D9-BC75-44B7F80F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480457"/>
            <a:ext cx="8469319" cy="5152572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Certain technologies that are working behind the cloud computing platforms make cloud computing flexible, reliable, usable. These include: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Virtualization. 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Service-Oriented Architecture (SOA). 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Grid Computing. 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Utility Computing.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F3841-7665-4FEA-9E4E-FDF9E63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Cloud Computing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250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9089-70ED-4DE5-B625-39700DB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92" y="1465943"/>
            <a:ext cx="8660493" cy="516708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Virtualization.</a:t>
            </a:r>
          </a:p>
          <a:p>
            <a:pPr algn="just"/>
            <a:r>
              <a:rPr lang="en-IN" dirty="0"/>
              <a:t>Multitenant architecture.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3FA92-D371-43CE-B5E8-704CA1A0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Virtualization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743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9D99-D1FA-4DC7-B69F-7E435B66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r>
              <a:rPr dirty="0" lang="en-IN" sz="3200">
                <a:solidFill>
                  <a:schemeClr val="bg1"/>
                </a:solidFill>
              </a:rPr>
              <a:t>Virtualization</a:t>
            </a:r>
            <a:endParaRPr dirty="0" lang="en-GB" sz="32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BD92-CF4A-4641-A111-E2C3D4827230}"/>
              </a:ext>
            </a:extLst>
          </p:cNvPr>
          <p:cNvGrpSpPr/>
          <p:nvPr/>
        </p:nvGrpSpPr>
        <p:grpSpPr>
          <a:xfrm>
            <a:off x="855405" y="1612490"/>
            <a:ext cx="7369658" cy="4178710"/>
            <a:chOff x="855406" y="1936955"/>
            <a:chExt cx="7369658" cy="4178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A7ECA5-F6E6-4DBD-AD3D-8C76B95E2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-30" r="-38"/>
            <a:stretch/>
          </p:blipFill>
          <p:spPr>
            <a:xfrm>
              <a:off x="855406" y="1936955"/>
              <a:ext cx="7369658" cy="417871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3FAB8E-F6B6-4B59-B4FF-C1185C34E8BB}"/>
                </a:ext>
              </a:extLst>
            </p:cNvPr>
            <p:cNvSpPr/>
            <p:nvPr/>
          </p:nvSpPr>
          <p:spPr>
            <a:xfrm>
              <a:off x="1120877" y="2182761"/>
              <a:ext cx="1455175" cy="39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Application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8C3C63-4A39-49EC-9661-7ACA1A4A48DE}"/>
                </a:ext>
              </a:extLst>
            </p:cNvPr>
            <p:cNvSpPr/>
            <p:nvPr/>
          </p:nvSpPr>
          <p:spPr>
            <a:xfrm>
              <a:off x="3677264" y="2222091"/>
              <a:ext cx="1455175" cy="39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Application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638375-63D2-4D79-959D-C15E9C91B2FC}"/>
                </a:ext>
              </a:extLst>
            </p:cNvPr>
            <p:cNvSpPr/>
            <p:nvPr/>
          </p:nvSpPr>
          <p:spPr>
            <a:xfrm>
              <a:off x="6213987" y="2222091"/>
              <a:ext cx="1455175" cy="39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7F4ED8-DB4D-4BAA-A884-644F070061DE}"/>
                </a:ext>
              </a:extLst>
            </p:cNvPr>
            <p:cNvSpPr/>
            <p:nvPr/>
          </p:nvSpPr>
          <p:spPr>
            <a:xfrm>
              <a:off x="1130709" y="2788534"/>
              <a:ext cx="1455175" cy="39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14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Operating 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207667-BBF3-4420-B5EE-21D4447F9C5D}"/>
                </a:ext>
              </a:extLst>
            </p:cNvPr>
            <p:cNvSpPr/>
            <p:nvPr/>
          </p:nvSpPr>
          <p:spPr>
            <a:xfrm>
              <a:off x="3677264" y="2844228"/>
              <a:ext cx="1455175" cy="40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14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Operating 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25A02-D938-4C99-B8EE-0111EED60C7E}"/>
                </a:ext>
              </a:extLst>
            </p:cNvPr>
            <p:cNvSpPr/>
            <p:nvPr/>
          </p:nvSpPr>
          <p:spPr>
            <a:xfrm>
              <a:off x="6223819" y="2855999"/>
              <a:ext cx="1455175" cy="39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14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Operating system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AA3C4-94E6-4CBF-87E5-34FA57E30CB3}"/>
                </a:ext>
              </a:extLst>
            </p:cNvPr>
            <p:cNvSpPr txBox="1"/>
            <p:nvPr/>
          </p:nvSpPr>
          <p:spPr>
            <a:xfrm>
              <a:off x="973393" y="3425951"/>
              <a:ext cx="1976284" cy="369332"/>
            </a:xfrm>
            <a:prstGeom prst="rect">
              <a:avLst/>
            </a:prstGeom>
            <a:solidFill>
              <a:srgbClr val="328EC5"/>
            </a:solidFill>
          </p:spPr>
          <p:txBody>
            <a:bodyPr rtlCol="0" wrap="square">
              <a:spAutoFit/>
            </a:bodyPr>
            <a:lstStyle/>
            <a:p>
              <a:pPr algn="ctr"/>
              <a:r>
                <a:rPr dirty="0" lang="en-IN">
                  <a:latin charset="0" panose="020B0502040204020203" pitchFamily="34" typeface="Bahnschrift"/>
                </a:rPr>
                <a:t>Virtual Machine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2C9114-780A-4C70-9E6E-52114F66BDEC}"/>
                </a:ext>
              </a:extLst>
            </p:cNvPr>
            <p:cNvSpPr txBox="1"/>
            <p:nvPr/>
          </p:nvSpPr>
          <p:spPr>
            <a:xfrm>
              <a:off x="3416709" y="3428128"/>
              <a:ext cx="1976284" cy="369332"/>
            </a:xfrm>
            <a:prstGeom prst="rect">
              <a:avLst/>
            </a:prstGeom>
            <a:solidFill>
              <a:srgbClr val="328EC5"/>
            </a:solidFill>
          </p:spPr>
          <p:txBody>
            <a:bodyPr rtlCol="0" wrap="square">
              <a:spAutoFit/>
            </a:bodyPr>
            <a:lstStyle/>
            <a:p>
              <a:pPr algn="ctr"/>
              <a:r>
                <a:rPr dirty="0" lang="en-IN">
                  <a:latin charset="0" panose="020B0502040204020203" pitchFamily="34" typeface="Bahnschrift"/>
                </a:rPr>
                <a:t>Virtual Machine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97E1EE-9EF4-4F60-9A0F-70C975566676}"/>
                </a:ext>
              </a:extLst>
            </p:cNvPr>
            <p:cNvSpPr txBox="1"/>
            <p:nvPr/>
          </p:nvSpPr>
          <p:spPr>
            <a:xfrm>
              <a:off x="5973096" y="3437366"/>
              <a:ext cx="1976284" cy="369332"/>
            </a:xfrm>
            <a:prstGeom prst="rect">
              <a:avLst/>
            </a:prstGeom>
            <a:solidFill>
              <a:srgbClr val="328EC5"/>
            </a:solidFill>
          </p:spPr>
          <p:txBody>
            <a:bodyPr rtlCol="0" wrap="square">
              <a:spAutoFit/>
            </a:bodyPr>
            <a:lstStyle/>
            <a:p>
              <a:pPr algn="ctr"/>
              <a:r>
                <a:rPr dirty="0" lang="en-IN">
                  <a:latin charset="0" panose="020B0502040204020203" pitchFamily="34" typeface="Bahnschrift"/>
                </a:rPr>
                <a:t>Virtual Machine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6113D1-ADE4-488F-9BD9-82AEC98A7E77}"/>
                </a:ext>
              </a:extLst>
            </p:cNvPr>
            <p:cNvSpPr txBox="1"/>
            <p:nvPr/>
          </p:nvSpPr>
          <p:spPr>
            <a:xfrm>
              <a:off x="1533832" y="4250738"/>
              <a:ext cx="5860025" cy="369332"/>
            </a:xfrm>
            <a:prstGeom prst="rect">
              <a:avLst/>
            </a:prstGeom>
            <a:solidFill>
              <a:srgbClr val="328EC5"/>
            </a:solidFill>
          </p:spPr>
          <p:txBody>
            <a:bodyPr rtlCol="0" wrap="square">
              <a:spAutoFit/>
            </a:bodyPr>
            <a:lstStyle/>
            <a:p>
              <a:pPr algn="ctr"/>
              <a:r>
                <a:rPr dirty="0" lang="en-IN">
                  <a:solidFill>
                    <a:schemeClr val="bg1"/>
                  </a:solidFill>
                  <a:latin charset="0" panose="020B0502040204020203" pitchFamily="34" typeface="Bahnschrift"/>
                </a:rPr>
                <a:t>Virtual Infrastructure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BEEE7-86F6-4BDC-9FE1-499FDD0AE3CB}"/>
                </a:ext>
              </a:extLst>
            </p:cNvPr>
            <p:cNvSpPr txBox="1"/>
            <p:nvPr/>
          </p:nvSpPr>
          <p:spPr>
            <a:xfrm>
              <a:off x="1474838" y="5517622"/>
              <a:ext cx="5860025" cy="369332"/>
            </a:xfrm>
            <a:prstGeom prst="rect">
              <a:avLst/>
            </a:prstGeom>
            <a:solidFill>
              <a:srgbClr val="328EC5"/>
            </a:solidFill>
          </p:spPr>
          <p:txBody>
            <a:bodyPr rtlCol="0" wrap="square">
              <a:spAutoFit/>
            </a:bodyPr>
            <a:lstStyle/>
            <a:p>
              <a:pPr algn="ctr"/>
              <a:r>
                <a:rPr dirty="0" lang="en-IN">
                  <a:solidFill>
                    <a:schemeClr val="bg1"/>
                  </a:solidFill>
                  <a:latin charset="0" panose="020B0502040204020203" pitchFamily="34" typeface="Bahnschrift"/>
                </a:rPr>
                <a:t>Network and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616D-68C4-4DA5-BD53-A1D88F7E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Service-Oriented Architecture (SOA) 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0819F-192C-492C-B84F-210963322D5D}"/>
              </a:ext>
            </a:extLst>
          </p:cNvPr>
          <p:cNvGrpSpPr/>
          <p:nvPr/>
        </p:nvGrpSpPr>
        <p:grpSpPr>
          <a:xfrm>
            <a:off x="968945" y="1474839"/>
            <a:ext cx="7206109" cy="4965289"/>
            <a:chOff x="968945" y="1474839"/>
            <a:chExt cx="7206109" cy="49652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E42117-928F-465C-8CA3-EF3F0B8D0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945" y="1474839"/>
              <a:ext cx="7206109" cy="49652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D6738D-CDA4-43A0-AE49-650773F54CF9}"/>
                </a:ext>
              </a:extLst>
            </p:cNvPr>
            <p:cNvSpPr txBox="1"/>
            <p:nvPr/>
          </p:nvSpPr>
          <p:spPr>
            <a:xfrm>
              <a:off x="6617109" y="4247536"/>
              <a:ext cx="1160206" cy="830997"/>
            </a:xfrm>
            <a:prstGeom prst="rect">
              <a:avLst/>
            </a:prstGeom>
            <a:solidFill>
              <a:srgbClr val="328EC5"/>
            </a:solidFill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Bahnschrift" panose="020B0502040204020203" pitchFamily="34" charset="0"/>
                </a:rPr>
                <a:t>Server Publishing Tier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A9A0A-1B48-4CC9-BC02-4C152B5AEDE3}"/>
                </a:ext>
              </a:extLst>
            </p:cNvPr>
            <p:cNvSpPr txBox="1"/>
            <p:nvPr/>
          </p:nvSpPr>
          <p:spPr>
            <a:xfrm>
              <a:off x="6555847" y="5457806"/>
              <a:ext cx="1282730" cy="830997"/>
            </a:xfrm>
            <a:prstGeom prst="rect">
              <a:avLst/>
            </a:prstGeom>
            <a:solidFill>
              <a:srgbClr val="328EC5"/>
            </a:solidFill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Bahnschrift" panose="020B0502040204020203" pitchFamily="34" charset="0"/>
                </a:rPr>
                <a:t>Desktop Authorising Tier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3D1097-6FC1-485F-B253-C51E95A96B31}"/>
                </a:ext>
              </a:extLst>
            </p:cNvPr>
            <p:cNvSpPr txBox="1"/>
            <p:nvPr/>
          </p:nvSpPr>
          <p:spPr>
            <a:xfrm>
              <a:off x="6233650" y="1609721"/>
              <a:ext cx="1474839" cy="646331"/>
            </a:xfrm>
            <a:prstGeom prst="rect">
              <a:avLst/>
            </a:prstGeom>
            <a:solidFill>
              <a:srgbClr val="328EC5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Bahnschrift" panose="020B0502040204020203" pitchFamily="34" charset="0"/>
                </a:rPr>
                <a:t>Subscription Tier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F16607-5A4C-48A6-B02B-0A92C3883F25}"/>
                </a:ext>
              </a:extLst>
            </p:cNvPr>
            <p:cNvSpPr txBox="1"/>
            <p:nvPr/>
          </p:nvSpPr>
          <p:spPr>
            <a:xfrm>
              <a:off x="2558251" y="2979314"/>
              <a:ext cx="3282732" cy="307777"/>
            </a:xfrm>
            <a:prstGeom prst="rect">
              <a:avLst/>
            </a:prstGeom>
            <a:solidFill>
              <a:srgbClr val="328E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Bahnschrift" panose="020B0502040204020203" pitchFamily="34" charset="0"/>
                </a:rPr>
                <a:t>Integration Platform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03AB22-4799-4F3B-A0D6-BBE495452E98}"/>
                </a:ext>
              </a:extLst>
            </p:cNvPr>
            <p:cNvSpPr/>
            <p:nvPr/>
          </p:nvSpPr>
          <p:spPr>
            <a:xfrm>
              <a:off x="1278193" y="1474839"/>
              <a:ext cx="1130710" cy="816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Bahnschrift" panose="020B0502040204020203" pitchFamily="34" charset="0"/>
                </a:rPr>
                <a:t>Mobile Applications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16AE76-2269-49F0-88E6-17A98A2B0B60}"/>
                </a:ext>
              </a:extLst>
            </p:cNvPr>
            <p:cNvSpPr/>
            <p:nvPr/>
          </p:nvSpPr>
          <p:spPr>
            <a:xfrm>
              <a:off x="3266532" y="1474839"/>
              <a:ext cx="1130710" cy="816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Bahnschrift" panose="020B0502040204020203" pitchFamily="34" charset="0"/>
                </a:rPr>
                <a:t>2D/3D GIS Applications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B28852-F385-48A8-AA72-3D5C63E0FDDA}"/>
                </a:ext>
              </a:extLst>
            </p:cNvPr>
            <p:cNvSpPr/>
            <p:nvPr/>
          </p:nvSpPr>
          <p:spPr>
            <a:xfrm>
              <a:off x="5004619" y="1474839"/>
              <a:ext cx="1229031" cy="816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Bahnschrift" panose="020B0502040204020203" pitchFamily="34" charset="0"/>
                </a:rPr>
                <a:t>Business Applications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B6D541-E7CC-4423-949D-D36AC57FD915}"/>
                </a:ext>
              </a:extLst>
            </p:cNvPr>
            <p:cNvSpPr txBox="1"/>
            <p:nvPr/>
          </p:nvSpPr>
          <p:spPr>
            <a:xfrm>
              <a:off x="1130710" y="4116731"/>
              <a:ext cx="12585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err="1">
                  <a:latin typeface="Bahnschrift" panose="020B0502040204020203" pitchFamily="34" charset="0"/>
                </a:rPr>
                <a:t>Catalog</a:t>
              </a:r>
              <a:r>
                <a:rPr lang="en-IN" sz="1100" dirty="0">
                  <a:latin typeface="Bahnschrift" panose="020B0502040204020203" pitchFamily="34" charset="0"/>
                </a:rPr>
                <a:t> Services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89DE13-CF5A-4550-A8B9-F4EB23E6DC17}"/>
                </a:ext>
              </a:extLst>
            </p:cNvPr>
            <p:cNvSpPr txBox="1"/>
            <p:nvPr/>
          </p:nvSpPr>
          <p:spPr>
            <a:xfrm>
              <a:off x="2551004" y="4116731"/>
              <a:ext cx="12585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Bahnschrift" panose="020B0502040204020203" pitchFamily="34" charset="0"/>
                </a:rPr>
                <a:t>Globe Services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50CA7-75E3-49CB-9904-920300791F12}"/>
                </a:ext>
              </a:extLst>
            </p:cNvPr>
            <p:cNvSpPr txBox="1"/>
            <p:nvPr/>
          </p:nvSpPr>
          <p:spPr>
            <a:xfrm>
              <a:off x="3971298" y="4116731"/>
              <a:ext cx="103332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Bahnschrift" panose="020B0502040204020203" pitchFamily="34" charset="0"/>
                </a:rPr>
                <a:t>Map Services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2572B4-E516-47E5-98C6-D8BCB4A6A8F8}"/>
                </a:ext>
              </a:extLst>
            </p:cNvPr>
            <p:cNvSpPr txBox="1"/>
            <p:nvPr/>
          </p:nvSpPr>
          <p:spPr>
            <a:xfrm>
              <a:off x="5196348" y="4116731"/>
              <a:ext cx="125852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Bahnschrift" panose="020B0502040204020203" pitchFamily="34" charset="0"/>
                </a:rPr>
                <a:t>Locator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22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B957-3884-4938-8DEA-26CC7FDF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Grid Computing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20E34-2388-4584-B9D3-0C9CA664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1" y="1803232"/>
            <a:ext cx="6886471" cy="4282937"/>
          </a:xfrm>
          <a:prstGeom prst="rect">
            <a:avLst/>
          </a:prstGeom>
          <a:ln w="28575">
            <a:solidFill>
              <a:srgbClr val="2589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38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3148</TotalTime>
  <Words>873</Words>
  <Application>Microsoft Office PowerPoint</Application>
  <PresentationFormat>On-screen Show (4:3)</PresentationFormat>
  <Paragraphs>139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Bahnschrift</vt:lpstr>
      <vt:lpstr>Bahnschrift SemiBold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Cloud Architecture</vt:lpstr>
      <vt:lpstr>Cloud Architecture</vt:lpstr>
      <vt:lpstr>Cloud Computing Technologies</vt:lpstr>
      <vt:lpstr>Virtualization </vt:lpstr>
      <vt:lpstr>Virtualization</vt:lpstr>
      <vt:lpstr>Service-Oriented Architecture (SOA) </vt:lpstr>
      <vt:lpstr>Grid Computing </vt:lpstr>
      <vt:lpstr>Utility Computing</vt:lpstr>
      <vt:lpstr>Cloud Computing-Architecture</vt:lpstr>
      <vt:lpstr>Cloud Layered Architecture</vt:lpstr>
      <vt:lpstr>Cloud Layered Architecture</vt:lpstr>
      <vt:lpstr>Cloud Deployment Models</vt:lpstr>
      <vt:lpstr>Public Cloud</vt:lpstr>
      <vt:lpstr>Public Cloud</vt:lpstr>
      <vt:lpstr>Private Cloud</vt:lpstr>
      <vt:lpstr>Private Cloud</vt:lpstr>
      <vt:lpstr>Hybrid Cloud</vt:lpstr>
      <vt:lpstr>Hybrid Cloud</vt:lpstr>
      <vt:lpstr>Community Cloud</vt:lpstr>
      <vt:lpstr>Community Cloud</vt:lpstr>
      <vt:lpstr>Community Cloud</vt:lpstr>
      <vt:lpstr>Cloud Storage</vt:lpstr>
      <vt:lpstr>Cloud Storage</vt:lpstr>
      <vt:lpstr>Traditional Storage</vt:lpstr>
      <vt:lpstr>Cloud Storage vs Traditional Storage </vt:lpstr>
      <vt:lpstr>Cloud Storage</vt:lpstr>
      <vt:lpstr>Cloud Storage</vt:lpstr>
      <vt:lpstr>Creating Cloud Storage System</vt:lpstr>
      <vt:lpstr>Creating Cloud Storage System</vt:lpstr>
      <vt:lpstr>Features of Cloud Storage</vt:lpstr>
      <vt:lpstr>Features of Cloud Storage</vt:lpstr>
      <vt:lpstr>Considerations for Storing Data to Cloud</vt:lpstr>
      <vt:lpstr>Examples of Cloud Storage</vt:lpstr>
      <vt:lpstr>Examples of Cloud Storage</vt:lpstr>
      <vt:lpstr>Common Features of Google Drive, Dropbox, iCloud</vt:lpstr>
      <vt:lpstr>Common Features of Google Drive, Dropbox, iCloud</vt:lpstr>
      <vt:lpstr>Challenges in Cloud Storage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246</cp:revision>
  <dcterms:created xsi:type="dcterms:W3CDTF">2021-05-13T17:45:44Z</dcterms:created>
  <dcterms:modified xsi:type="dcterms:W3CDTF">2021-06-24T07:25:55Z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817960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