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9" r:id="rId2"/>
    <p:sldId id="297" r:id="rId3"/>
    <p:sldId id="298" r:id="rId4"/>
    <p:sldId id="362" r:id="rId5"/>
    <p:sldId id="322" r:id="rId6"/>
    <p:sldId id="348" r:id="rId7"/>
    <p:sldId id="363" r:id="rId8"/>
    <p:sldId id="349" r:id="rId9"/>
    <p:sldId id="364" r:id="rId10"/>
    <p:sldId id="274" r:id="rId11"/>
    <p:sldId id="329" r:id="rId12"/>
    <p:sldId id="330" r:id="rId13"/>
    <p:sldId id="331" r:id="rId14"/>
    <p:sldId id="332" r:id="rId15"/>
    <p:sldId id="333" r:id="rId16"/>
    <p:sldId id="334" r:id="rId17"/>
    <p:sldId id="288" r:id="rId18"/>
    <p:sldId id="289" r:id="rId19"/>
    <p:sldId id="354" r:id="rId20"/>
    <p:sldId id="291" r:id="rId21"/>
    <p:sldId id="356" r:id="rId22"/>
    <p:sldId id="293" r:id="rId23"/>
    <p:sldId id="294" r:id="rId24"/>
    <p:sldId id="257" r:id="rId25"/>
    <p:sldId id="275" r:id="rId26"/>
    <p:sldId id="276" r:id="rId27"/>
    <p:sldId id="261" r:id="rId28"/>
    <p:sldId id="340" r:id="rId29"/>
    <p:sldId id="324" r:id="rId30"/>
    <p:sldId id="325" r:id="rId31"/>
    <p:sldId id="342" r:id="rId32"/>
    <p:sldId id="264" r:id="rId33"/>
    <p:sldId id="265" r:id="rId34"/>
    <p:sldId id="266" r:id="rId35"/>
    <p:sldId id="269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>
        <p:scale>
          <a:sx n="50" d="100"/>
          <a:sy n="50" d="100"/>
        </p:scale>
        <p:origin x="2453" y="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0F425-1E2E-4CE3-B306-110D98A0DA9A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147D15F-C02A-4F98-871A-F242ABFA1915}">
      <dgm:prSet phldrT="[Text]" custT="1"/>
      <dgm:spPr>
        <a:ln w="28575">
          <a:solidFill>
            <a:srgbClr val="0070C0"/>
          </a:solidFill>
        </a:ln>
      </dgm:spPr>
      <dgm:t>
        <a:bodyPr/>
        <a:lstStyle/>
        <a:p>
          <a:r>
            <a:rPr lang="en-GB" altLang="en-US" sz="2400" b="1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Cloud Cube </a:t>
          </a:r>
        </a:p>
        <a:p>
          <a:r>
            <a:rPr lang="en-GB" altLang="en-US" sz="2400" b="1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Model Dimensions</a:t>
          </a:r>
          <a:endParaRPr lang="en-GB" sz="2400" b="1" dirty="0">
            <a:solidFill>
              <a:schemeClr val="tx1"/>
            </a:solidFill>
            <a:latin typeface="Bahnschrift SemiCondensed" panose="020B0502040204020203" pitchFamily="34" charset="0"/>
          </a:endParaRPr>
        </a:p>
      </dgm:t>
    </dgm:pt>
    <dgm:pt modelId="{22361217-18C6-4D5B-BC1B-D76806EF5429}" type="parTrans" cxnId="{B66B1C3C-E7EB-4C09-A1C6-216EF4D5119A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9C916FE3-911A-496A-BFA9-7EE2F024356B}" type="sibTrans" cxnId="{B66B1C3C-E7EB-4C09-A1C6-216EF4D5119A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2ACA63C7-6DE1-47E1-9C63-86F6D3B33C87}">
      <dgm:prSet phldrT="[Text]" custT="1"/>
      <dgm:spPr>
        <a:ln w="28575">
          <a:solidFill>
            <a:srgbClr val="0070C0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altLang="en-US" sz="2000" b="1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Physical Location of Data</a:t>
          </a:r>
          <a:endParaRPr lang="en-GB" sz="2000" b="1" dirty="0">
            <a:solidFill>
              <a:schemeClr val="tx1"/>
            </a:solidFill>
            <a:latin typeface="Bahnschrift SemiCondensed" panose="020B0502040204020203" pitchFamily="34" charset="0"/>
          </a:endParaRPr>
        </a:p>
      </dgm:t>
    </dgm:pt>
    <dgm:pt modelId="{EC7E9B0A-9FF5-4487-B019-D215A685240D}" type="parTrans" cxnId="{00BD5456-E578-406B-8EBC-5960CA5D3D3D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8F758FF6-5812-459A-A913-C4249ED95523}" type="sibTrans" cxnId="{00BD5456-E578-406B-8EBC-5960CA5D3D3D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E8E3909A-8C13-43A1-9F31-F488BF9D7E38}">
      <dgm:prSet phldrT="[Text]" custT="1"/>
      <dgm:spPr>
        <a:ln w="28575">
          <a:solidFill>
            <a:srgbClr val="0070C0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altLang="en-US" sz="2400" b="1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Ownership</a:t>
          </a:r>
          <a:endParaRPr lang="en-GB" sz="2400" b="1" dirty="0">
            <a:solidFill>
              <a:schemeClr val="tx1"/>
            </a:solidFill>
            <a:latin typeface="Bahnschrift SemiCondensed" panose="020B0502040204020203" pitchFamily="34" charset="0"/>
          </a:endParaRPr>
        </a:p>
      </dgm:t>
    </dgm:pt>
    <dgm:pt modelId="{4035C915-95E2-4957-8A95-D2837AC538D2}" type="parTrans" cxnId="{86E897B9-E6C2-4479-9F97-BFA68740B045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EE8A6C4C-A314-421C-BDE3-2F588A8CB570}" type="sibTrans" cxnId="{86E897B9-E6C2-4479-9F97-BFA68740B045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8EC11652-F282-4356-BE24-E24AB6343751}">
      <dgm:prSet phldrT="[Text]" custT="1"/>
      <dgm:spPr>
        <a:ln w="28575">
          <a:solidFill>
            <a:srgbClr val="0070C0"/>
          </a:solidFill>
        </a:ln>
      </dgm:spPr>
      <dgm:t>
        <a:bodyPr/>
        <a:lstStyle/>
        <a:p>
          <a:r>
            <a:rPr lang="en-IN" altLang="en-US" sz="2400" b="1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Security Range</a:t>
          </a:r>
          <a:endParaRPr lang="en-GB" sz="2400" b="1" dirty="0">
            <a:solidFill>
              <a:schemeClr val="tx1"/>
            </a:solidFill>
            <a:latin typeface="Bahnschrift SemiCondensed" panose="020B0502040204020203" pitchFamily="34" charset="0"/>
          </a:endParaRPr>
        </a:p>
      </dgm:t>
    </dgm:pt>
    <dgm:pt modelId="{A29F2CE9-8598-4B5A-AE3D-FB5208BE1C18}" type="parTrans" cxnId="{E162BEBB-E4E7-424E-B7B1-1C2449355F25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72D0AC06-569E-4653-9E98-D5F2C2BC4354}" type="sibTrans" cxnId="{E162BEBB-E4E7-424E-B7B1-1C2449355F25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7FC6C829-47C2-4E98-BEA9-F9F4CEFA73ED}">
      <dgm:prSet phldrT="[Text]" custT="1"/>
      <dgm:spPr>
        <a:ln w="28575">
          <a:solidFill>
            <a:srgbClr val="0070C0"/>
          </a:solidFill>
        </a:ln>
      </dgm:spPr>
      <dgm:t>
        <a:bodyPr/>
        <a:lstStyle/>
        <a:p>
          <a:r>
            <a:rPr lang="en-IN" altLang="en-US" sz="2400" b="1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Sourcing</a:t>
          </a:r>
          <a:endParaRPr lang="en-GB" sz="2400" b="1" dirty="0">
            <a:solidFill>
              <a:schemeClr val="tx1"/>
            </a:solidFill>
            <a:latin typeface="Bahnschrift SemiCondensed" panose="020B0502040204020203" pitchFamily="34" charset="0"/>
          </a:endParaRPr>
        </a:p>
      </dgm:t>
    </dgm:pt>
    <dgm:pt modelId="{2E232475-94E6-4D54-BE74-074151EB66DA}" type="parTrans" cxnId="{B4F0D67D-7B03-4C88-90DF-E7E604AEE818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8F3F6E08-4DCC-4236-B7C8-B30E12728437}" type="sibTrans" cxnId="{B4F0D67D-7B03-4C88-90DF-E7E604AEE818}">
      <dgm:prSet/>
      <dgm:spPr/>
      <dgm:t>
        <a:bodyPr/>
        <a:lstStyle/>
        <a:p>
          <a:endParaRPr lang="en-GB" sz="2400" b="1">
            <a:latin typeface="Bahnschrift SemiCondensed" panose="020B0502040204020203" pitchFamily="34" charset="0"/>
          </a:endParaRPr>
        </a:p>
      </dgm:t>
    </dgm:pt>
    <dgm:pt modelId="{1DCE5954-CEF9-4BAB-AB79-4B6FD4C49B41}" type="pres">
      <dgm:prSet presAssocID="{4490F425-1E2E-4CE3-B306-110D98A0DA9A}" presName="composite" presStyleCnt="0">
        <dgm:presLayoutVars>
          <dgm:chMax val="1"/>
          <dgm:dir/>
          <dgm:resizeHandles val="exact"/>
        </dgm:presLayoutVars>
      </dgm:prSet>
      <dgm:spPr/>
    </dgm:pt>
    <dgm:pt modelId="{FA3F5204-8FB5-40B3-BCD1-22C733FDCD1D}" type="pres">
      <dgm:prSet presAssocID="{4490F425-1E2E-4CE3-B306-110D98A0DA9A}" presName="radial" presStyleCnt="0">
        <dgm:presLayoutVars>
          <dgm:animLvl val="ctr"/>
        </dgm:presLayoutVars>
      </dgm:prSet>
      <dgm:spPr/>
    </dgm:pt>
    <dgm:pt modelId="{39E9894C-2CF3-47DE-877B-F01B51FEA267}" type="pres">
      <dgm:prSet presAssocID="{7147D15F-C02A-4F98-871A-F242ABFA1915}" presName="centerShape" presStyleLbl="vennNode1" presStyleIdx="0" presStyleCnt="5" custScaleX="105276" custScaleY="101455"/>
      <dgm:spPr/>
    </dgm:pt>
    <dgm:pt modelId="{E32893A9-99CE-43DE-80B9-682B18CC6B26}" type="pres">
      <dgm:prSet presAssocID="{2ACA63C7-6DE1-47E1-9C63-86F6D3B33C87}" presName="node" presStyleLbl="vennNode1" presStyleIdx="1" presStyleCnt="5" custScaleX="141328" custScaleY="117511">
        <dgm:presLayoutVars>
          <dgm:bulletEnabled val="1"/>
        </dgm:presLayoutVars>
      </dgm:prSet>
      <dgm:spPr/>
    </dgm:pt>
    <dgm:pt modelId="{348311B0-BA97-4D3A-870B-E2C8DBA8622F}" type="pres">
      <dgm:prSet presAssocID="{E8E3909A-8C13-43A1-9F31-F488BF9D7E38}" presName="node" presStyleLbl="vennNode1" presStyleIdx="2" presStyleCnt="5" custScaleX="137100" custScaleY="141053">
        <dgm:presLayoutVars>
          <dgm:bulletEnabled val="1"/>
        </dgm:presLayoutVars>
      </dgm:prSet>
      <dgm:spPr/>
    </dgm:pt>
    <dgm:pt modelId="{5C62F26A-4A9B-4EA4-B490-15D2B50E3E89}" type="pres">
      <dgm:prSet presAssocID="{8EC11652-F282-4356-BE24-E24AB6343751}" presName="node" presStyleLbl="vennNode1" presStyleIdx="3" presStyleCnt="5" custScaleX="141148" custScaleY="132638">
        <dgm:presLayoutVars>
          <dgm:bulletEnabled val="1"/>
        </dgm:presLayoutVars>
      </dgm:prSet>
      <dgm:spPr/>
    </dgm:pt>
    <dgm:pt modelId="{94296CF7-8256-43A7-9409-D649BA19CB64}" type="pres">
      <dgm:prSet presAssocID="{7FC6C829-47C2-4E98-BEA9-F9F4CEFA73ED}" presName="node" presStyleLbl="vennNode1" presStyleIdx="4" presStyleCnt="5" custScaleX="155280" custScaleY="145020">
        <dgm:presLayoutVars>
          <dgm:bulletEnabled val="1"/>
        </dgm:presLayoutVars>
      </dgm:prSet>
      <dgm:spPr/>
    </dgm:pt>
  </dgm:ptLst>
  <dgm:cxnLst>
    <dgm:cxn modelId="{AEF41E0C-AF76-40F8-ACB4-C107F67E847F}" type="presOf" srcId="{7FC6C829-47C2-4E98-BEA9-F9F4CEFA73ED}" destId="{94296CF7-8256-43A7-9409-D649BA19CB64}" srcOrd="0" destOrd="0" presId="urn:microsoft.com/office/officeart/2005/8/layout/radial3"/>
    <dgm:cxn modelId="{FD034A1E-6632-479C-AD22-6CBD32FA17E8}" type="presOf" srcId="{4490F425-1E2E-4CE3-B306-110D98A0DA9A}" destId="{1DCE5954-CEF9-4BAB-AB79-4B6FD4C49B41}" srcOrd="0" destOrd="0" presId="urn:microsoft.com/office/officeart/2005/8/layout/radial3"/>
    <dgm:cxn modelId="{630F4628-D4C6-4A06-8A00-1648F570729A}" type="presOf" srcId="{8EC11652-F282-4356-BE24-E24AB6343751}" destId="{5C62F26A-4A9B-4EA4-B490-15D2B50E3E89}" srcOrd="0" destOrd="0" presId="urn:microsoft.com/office/officeart/2005/8/layout/radial3"/>
    <dgm:cxn modelId="{B66B1C3C-E7EB-4C09-A1C6-216EF4D5119A}" srcId="{4490F425-1E2E-4CE3-B306-110D98A0DA9A}" destId="{7147D15F-C02A-4F98-871A-F242ABFA1915}" srcOrd="0" destOrd="0" parTransId="{22361217-18C6-4D5B-BC1B-D76806EF5429}" sibTransId="{9C916FE3-911A-496A-BFA9-7EE2F024356B}"/>
    <dgm:cxn modelId="{A4E0EF3E-B291-4BC8-97E9-CC2222E709B6}" type="presOf" srcId="{7147D15F-C02A-4F98-871A-F242ABFA1915}" destId="{39E9894C-2CF3-47DE-877B-F01B51FEA267}" srcOrd="0" destOrd="0" presId="urn:microsoft.com/office/officeart/2005/8/layout/radial3"/>
    <dgm:cxn modelId="{B12E9C5F-700F-4E30-8948-257CD9F9367B}" type="presOf" srcId="{E8E3909A-8C13-43A1-9F31-F488BF9D7E38}" destId="{348311B0-BA97-4D3A-870B-E2C8DBA8622F}" srcOrd="0" destOrd="0" presId="urn:microsoft.com/office/officeart/2005/8/layout/radial3"/>
    <dgm:cxn modelId="{00BD5456-E578-406B-8EBC-5960CA5D3D3D}" srcId="{7147D15F-C02A-4F98-871A-F242ABFA1915}" destId="{2ACA63C7-6DE1-47E1-9C63-86F6D3B33C87}" srcOrd="0" destOrd="0" parTransId="{EC7E9B0A-9FF5-4487-B019-D215A685240D}" sibTransId="{8F758FF6-5812-459A-A913-C4249ED95523}"/>
    <dgm:cxn modelId="{B4F0D67D-7B03-4C88-90DF-E7E604AEE818}" srcId="{7147D15F-C02A-4F98-871A-F242ABFA1915}" destId="{7FC6C829-47C2-4E98-BEA9-F9F4CEFA73ED}" srcOrd="3" destOrd="0" parTransId="{2E232475-94E6-4D54-BE74-074151EB66DA}" sibTransId="{8F3F6E08-4DCC-4236-B7C8-B30E12728437}"/>
    <dgm:cxn modelId="{86E897B9-E6C2-4479-9F97-BFA68740B045}" srcId="{7147D15F-C02A-4F98-871A-F242ABFA1915}" destId="{E8E3909A-8C13-43A1-9F31-F488BF9D7E38}" srcOrd="1" destOrd="0" parTransId="{4035C915-95E2-4957-8A95-D2837AC538D2}" sibTransId="{EE8A6C4C-A314-421C-BDE3-2F588A8CB570}"/>
    <dgm:cxn modelId="{E162BEBB-E4E7-424E-B7B1-1C2449355F25}" srcId="{7147D15F-C02A-4F98-871A-F242ABFA1915}" destId="{8EC11652-F282-4356-BE24-E24AB6343751}" srcOrd="2" destOrd="0" parTransId="{A29F2CE9-8598-4B5A-AE3D-FB5208BE1C18}" sibTransId="{72D0AC06-569E-4653-9E98-D5F2C2BC4354}"/>
    <dgm:cxn modelId="{C14F11FC-7579-42CE-A8D3-2E9912385757}" type="presOf" srcId="{2ACA63C7-6DE1-47E1-9C63-86F6D3B33C87}" destId="{E32893A9-99CE-43DE-80B9-682B18CC6B26}" srcOrd="0" destOrd="0" presId="urn:microsoft.com/office/officeart/2005/8/layout/radial3"/>
    <dgm:cxn modelId="{913CB8A3-8A0B-417A-B8F5-925241520105}" type="presParOf" srcId="{1DCE5954-CEF9-4BAB-AB79-4B6FD4C49B41}" destId="{FA3F5204-8FB5-40B3-BCD1-22C733FDCD1D}" srcOrd="0" destOrd="0" presId="urn:microsoft.com/office/officeart/2005/8/layout/radial3"/>
    <dgm:cxn modelId="{E41164A9-ADEC-499A-BD21-026B0FDA2BBC}" type="presParOf" srcId="{FA3F5204-8FB5-40B3-BCD1-22C733FDCD1D}" destId="{39E9894C-2CF3-47DE-877B-F01B51FEA267}" srcOrd="0" destOrd="0" presId="urn:microsoft.com/office/officeart/2005/8/layout/radial3"/>
    <dgm:cxn modelId="{2B64215B-3089-483B-AD3F-7073554F0BEB}" type="presParOf" srcId="{FA3F5204-8FB5-40B3-BCD1-22C733FDCD1D}" destId="{E32893A9-99CE-43DE-80B9-682B18CC6B26}" srcOrd="1" destOrd="0" presId="urn:microsoft.com/office/officeart/2005/8/layout/radial3"/>
    <dgm:cxn modelId="{84EE652A-5A39-4E44-8BAD-A2976A94B359}" type="presParOf" srcId="{FA3F5204-8FB5-40B3-BCD1-22C733FDCD1D}" destId="{348311B0-BA97-4D3A-870B-E2C8DBA8622F}" srcOrd="2" destOrd="0" presId="urn:microsoft.com/office/officeart/2005/8/layout/radial3"/>
    <dgm:cxn modelId="{1C01F45F-3279-48A5-9EE7-BA8516D014EB}" type="presParOf" srcId="{FA3F5204-8FB5-40B3-BCD1-22C733FDCD1D}" destId="{5C62F26A-4A9B-4EA4-B490-15D2B50E3E89}" srcOrd="3" destOrd="0" presId="urn:microsoft.com/office/officeart/2005/8/layout/radial3"/>
    <dgm:cxn modelId="{C8247606-EC96-463B-8113-AD93A4D84DBB}" type="presParOf" srcId="{FA3F5204-8FB5-40B3-BCD1-22C733FDCD1D}" destId="{94296CF7-8256-43A7-9409-D649BA19CB6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9894C-2CF3-47DE-877B-F01B51FEA267}">
      <dsp:nvSpPr>
        <dsp:cNvPr id="0" name=""/>
        <dsp:cNvSpPr/>
      </dsp:nvSpPr>
      <dsp:spPr>
        <a:xfrm>
          <a:off x="2761669" y="1053841"/>
          <a:ext cx="2956739" cy="284942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400" b="1" kern="1200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Cloud Cube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400" b="1" kern="1200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Model Dimensions</a:t>
          </a:r>
          <a:endParaRPr lang="en-GB" sz="2400" b="1" kern="1200" dirty="0">
            <a:solidFill>
              <a:schemeClr val="tx1"/>
            </a:solidFill>
            <a:latin typeface="Bahnschrift SemiCondensed" panose="020B0502040204020203" pitchFamily="34" charset="0"/>
          </a:endParaRPr>
        </a:p>
      </dsp:txBody>
      <dsp:txXfrm>
        <a:off x="3194673" y="1471129"/>
        <a:ext cx="2090731" cy="2014848"/>
      </dsp:txXfrm>
    </dsp:sp>
    <dsp:sp modelId="{E32893A9-99CE-43DE-80B9-682B18CC6B26}">
      <dsp:nvSpPr>
        <dsp:cNvPr id="0" name=""/>
        <dsp:cNvSpPr/>
      </dsp:nvSpPr>
      <dsp:spPr>
        <a:xfrm>
          <a:off x="3247719" y="-175556"/>
          <a:ext cx="1984641" cy="16501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altLang="en-US" sz="2000" b="1" kern="1200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Physical Location of Data</a:t>
          </a:r>
          <a:endParaRPr lang="en-GB" sz="2000" b="1" kern="1200" dirty="0">
            <a:solidFill>
              <a:schemeClr val="tx1"/>
            </a:solidFill>
            <a:latin typeface="Bahnschrift SemiCondensed" panose="020B0502040204020203" pitchFamily="34" charset="0"/>
          </a:endParaRPr>
        </a:p>
      </dsp:txBody>
      <dsp:txXfrm>
        <a:off x="3538363" y="66108"/>
        <a:ext cx="1403353" cy="1166855"/>
      </dsp:txXfrm>
    </dsp:sp>
    <dsp:sp modelId="{348311B0-BA97-4D3A-870B-E2C8DBA8622F}">
      <dsp:nvSpPr>
        <dsp:cNvPr id="0" name=""/>
        <dsp:cNvSpPr/>
      </dsp:nvSpPr>
      <dsp:spPr>
        <a:xfrm>
          <a:off x="5106424" y="1488163"/>
          <a:ext cx="1925268" cy="198077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altLang="en-US" sz="2400" b="1" kern="1200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Ownership</a:t>
          </a:r>
          <a:endParaRPr lang="en-GB" sz="2400" b="1" kern="1200" dirty="0">
            <a:solidFill>
              <a:schemeClr val="tx1"/>
            </a:solidFill>
            <a:latin typeface="Bahnschrift SemiCondensed" panose="020B0502040204020203" pitchFamily="34" charset="0"/>
          </a:endParaRPr>
        </a:p>
      </dsp:txBody>
      <dsp:txXfrm>
        <a:off x="5388373" y="1778241"/>
        <a:ext cx="1361370" cy="1400623"/>
      </dsp:txXfrm>
    </dsp:sp>
    <dsp:sp modelId="{5C62F26A-4A9B-4EA4-B490-15D2B50E3E89}">
      <dsp:nvSpPr>
        <dsp:cNvPr id="0" name=""/>
        <dsp:cNvSpPr/>
      </dsp:nvSpPr>
      <dsp:spPr>
        <a:xfrm>
          <a:off x="3248982" y="3376267"/>
          <a:ext cx="1982113" cy="186260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400" b="1" kern="1200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Security Range</a:t>
          </a:r>
          <a:endParaRPr lang="en-GB" sz="2400" b="1" kern="1200" dirty="0">
            <a:solidFill>
              <a:schemeClr val="tx1"/>
            </a:solidFill>
            <a:latin typeface="Bahnschrift SemiCondensed" panose="020B0502040204020203" pitchFamily="34" charset="0"/>
          </a:endParaRPr>
        </a:p>
      </dsp:txBody>
      <dsp:txXfrm>
        <a:off x="3539256" y="3649040"/>
        <a:ext cx="1401565" cy="1317063"/>
      </dsp:txXfrm>
    </dsp:sp>
    <dsp:sp modelId="{94296CF7-8256-43A7-9409-D649BA19CB64}">
      <dsp:nvSpPr>
        <dsp:cNvPr id="0" name=""/>
        <dsp:cNvSpPr/>
      </dsp:nvSpPr>
      <dsp:spPr>
        <a:xfrm>
          <a:off x="1320737" y="1460310"/>
          <a:ext cx="2180566" cy="203648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400" b="1" kern="1200" dirty="0">
              <a:solidFill>
                <a:schemeClr val="tx1"/>
              </a:solidFill>
              <a:latin typeface="Bahnschrift SemiCondensed" panose="020B0502040204020203" pitchFamily="34" charset="0"/>
              <a:cs typeface="Arial" panose="020B0604020202020204" pitchFamily="34" charset="0"/>
            </a:rPr>
            <a:t>Sourcing</a:t>
          </a:r>
          <a:endParaRPr lang="en-GB" sz="2400" b="1" kern="1200" dirty="0">
            <a:solidFill>
              <a:schemeClr val="tx1"/>
            </a:solidFill>
            <a:latin typeface="Bahnschrift SemiCondensed" panose="020B0502040204020203" pitchFamily="34" charset="0"/>
          </a:endParaRPr>
        </a:p>
      </dsp:txBody>
      <dsp:txXfrm>
        <a:off x="1640073" y="1758547"/>
        <a:ext cx="1541894" cy="144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9245-1019-43F5-8FB9-E8C44B321477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814A-3540-4D4B-B919-DEA6DE38BF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38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7EAB832B-F421-4334-9732-D6521696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5" y="1614735"/>
            <a:ext cx="8086889" cy="502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52F17-8F6A-4F48-BB73-C84E217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0"/>
            <a:ext cx="8687881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NIST Cloud Computing Reference Model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68" y="0"/>
            <a:ext cx="8422531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Actors in Cloud Computing Reference Model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9" y="1639610"/>
            <a:ext cx="7838041" cy="470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1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" y="1718039"/>
            <a:ext cx="7603919" cy="4566383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647" y="116114"/>
            <a:ext cx="8721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Interactions Between the Actors in Cloud Computing </a:t>
            </a:r>
          </a:p>
        </p:txBody>
      </p:sp>
    </p:spTree>
    <p:extLst>
      <p:ext uri="{BB962C8B-B14F-4D97-AF65-F5344CB8AC3E}">
        <p14:creationId xmlns:p14="http://schemas.microsoft.com/office/powerpoint/2010/main" val="325339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" y="365399"/>
            <a:ext cx="832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Usage Scenario for Cloud Brokers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5" y="2663479"/>
            <a:ext cx="8135689" cy="2440784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30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" y="271061"/>
            <a:ext cx="833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Usage Scenario for Cloud Carriers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4B6CF0E-EC54-4725-A5CF-A34DD3DF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" y="2451175"/>
            <a:ext cx="8659821" cy="26125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79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617" y="31676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Usage Scenario for Cloud Auditors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3" y="2207163"/>
            <a:ext cx="8673433" cy="2906973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35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7713" y="1628145"/>
            <a:ext cx="8737599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Principal stakeholder for cloud computing service.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Represents a person or organization that maintains a business relationship with, and uses the service from a cloud provider.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0"/>
            <a:ext cx="8737599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Cloud Consumer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61" y="1723923"/>
            <a:ext cx="7219004" cy="445596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1407926" y="3536408"/>
            <a:ext cx="4455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ahnschrift" panose="020B0502040204020203" pitchFamily="34" charset="0"/>
              </a:rPr>
              <a:t>Example Services Available </a:t>
            </a:r>
          </a:p>
          <a:p>
            <a:pPr algn="ctr"/>
            <a:r>
              <a:rPr lang="en-IN" sz="2400" b="1" dirty="0">
                <a:latin typeface="Bahnschrift" panose="020B0502040204020203" pitchFamily="34" charset="0"/>
              </a:rPr>
              <a:t>to a Cloud Consumer 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E8688-CE4C-4D94-A105-F88F72C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7" y="0"/>
            <a:ext cx="865961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Consumer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8151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451429"/>
            <a:ext cx="8620034" cy="510902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A person, or an organization.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An entity responsible for making a service available to interested parties.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Cloud Provider: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acquires and manages the computing infrastructure required for providing the services, 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runs the cloud software that provides the services, and 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makes arrangement to deliver the cloud services to the Cloud Consumers through network access.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788978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Provider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0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451429"/>
            <a:ext cx="8665754" cy="510902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A cloud provider’s activities can be described in </a:t>
            </a:r>
            <a:r>
              <a:rPr lang="en-IN" b="1" dirty="0">
                <a:solidFill>
                  <a:srgbClr val="C00000"/>
                </a:solidFill>
              </a:rPr>
              <a:t>five major areas: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service deployment,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service orchestration,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cloud service management,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security, and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Privacy.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0"/>
            <a:ext cx="793550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Provider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7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2208716"/>
            <a:ext cx="8548915" cy="430819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After this lecture, you will be able to</a:t>
            </a:r>
          </a:p>
          <a:p>
            <a:pPr marL="906463" lvl="1" indent="-449263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Know about NIST cloud computing reference model.</a:t>
            </a:r>
          </a:p>
          <a:p>
            <a:pPr marL="906463" lvl="1" indent="-449263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Explore the cloud cube model.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79" y="1538514"/>
            <a:ext cx="8576491" cy="5094515"/>
          </a:xfrm>
        </p:spPr>
        <p:txBody>
          <a:bodyPr>
            <a:no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Cloud auditor is a party that can perform an independent examination of cloud service controls with the intent to express an opinion thereon.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Audits are performed to verify conformance to standards through review of objective evidence.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7889784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Auditor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4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465943"/>
            <a:ext cx="8692606" cy="51670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dirty="0"/>
              <a:t>Cloud broker is an entity that </a:t>
            </a:r>
            <a:r>
              <a:rPr lang="en-IN" b="1" dirty="0">
                <a:solidFill>
                  <a:srgbClr val="C00000"/>
                </a:solidFill>
              </a:rPr>
              <a:t>manages the use, performance and delivery of cloud services and negotiates relationships between cloud providers and cloud consumers. 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0"/>
            <a:ext cx="862003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Cloud Broker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6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465997"/>
            <a:ext cx="8473441" cy="509083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A cloud broker </a:t>
            </a:r>
            <a:r>
              <a:rPr lang="en-IN" b="1" dirty="0">
                <a:solidFill>
                  <a:srgbClr val="C00000"/>
                </a:solidFill>
              </a:rPr>
              <a:t>can provide services in three categories: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Service Intermediation.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Service Aggregation.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800" dirty="0"/>
              <a:t>Service Arbitrage.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234E6-82DA-43E9-AFBD-976647AF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0"/>
            <a:ext cx="7920263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Cloud Broker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9030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433015"/>
            <a:ext cx="8766628" cy="520001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Cloud carrier </a:t>
            </a:r>
            <a:r>
              <a:rPr lang="en-IN" b="1" dirty="0">
                <a:solidFill>
                  <a:srgbClr val="C00000"/>
                </a:solidFill>
              </a:rPr>
              <a:t>acts as an intermediary that provides connectivity and transport of cloud services </a:t>
            </a:r>
            <a:r>
              <a:rPr lang="en-IN" dirty="0"/>
              <a:t>between cloud consumers and cloud providers.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Provide access to consumers through network, telecommunication and other access devices.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2" y="0"/>
            <a:ext cx="8050892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solidFill>
                  <a:schemeClr val="bg1"/>
                </a:solidFill>
              </a:rPr>
              <a:t>Cloud Carrier 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E17AE7E-8A3B-49F2-8C84-7CB3FAAD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477963"/>
            <a:ext cx="8671560" cy="51816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Jericho Forum </a:t>
            </a:r>
            <a:r>
              <a:rPr lang="en-IN" altLang="en-US" sz="2400" dirty="0">
                <a:cs typeface="Arial" panose="020B0604020202020204" pitchFamily="34" charset="0"/>
              </a:rPr>
              <a:t>has designed the </a:t>
            </a:r>
            <a:r>
              <a:rPr lang="en-IN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Cloud Cube Model</a:t>
            </a:r>
            <a:r>
              <a:rPr lang="en-IN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 </a:t>
            </a:r>
            <a:r>
              <a:rPr lang="en-IN" altLang="en-US" sz="2400" dirty="0">
                <a:cs typeface="Arial" panose="020B0604020202020204" pitchFamily="34" charset="0"/>
              </a:rPr>
              <a:t>to </a:t>
            </a:r>
            <a:r>
              <a:rPr lang="en-IN" altLang="en-US" sz="2400" b="1" dirty="0">
                <a:solidFill>
                  <a:srgbClr val="C00000"/>
                </a:solidFill>
                <a:cs typeface="Arial" panose="020B0604020202020204" pitchFamily="34" charset="0"/>
              </a:rPr>
              <a:t>help select cloud formations for secure collaboration.</a:t>
            </a:r>
          </a:p>
          <a:p>
            <a:pPr algn="just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dirty="0">
                <a:cs typeface="Arial" panose="020B0604020202020204" pitchFamily="34" charset="0"/>
              </a:rPr>
              <a:t>There are several “cloud formations”- or forms of cloud computing. </a:t>
            </a:r>
          </a:p>
          <a:p>
            <a:pPr algn="just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dirty="0">
                <a:cs typeface="Arial" panose="020B0604020202020204" pitchFamily="34" charset="0"/>
              </a:rPr>
              <a:t>Each offers </a:t>
            </a:r>
          </a:p>
          <a:p>
            <a:pPr marL="812800" lvl="2" indent="-276225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dirty="0">
                <a:cs typeface="Arial" panose="020B0604020202020204" pitchFamily="34" charset="0"/>
              </a:rPr>
              <a:t>different characteristics, </a:t>
            </a:r>
          </a:p>
          <a:p>
            <a:pPr marL="812800" lvl="2" indent="-276225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dirty="0">
                <a:cs typeface="Arial" panose="020B0604020202020204" pitchFamily="34" charset="0"/>
              </a:rPr>
              <a:t>varying degrees of flexibility, </a:t>
            </a:r>
          </a:p>
          <a:p>
            <a:pPr marL="812800" lvl="2" indent="-276225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dirty="0">
                <a:cs typeface="Arial" panose="020B0604020202020204" pitchFamily="34" charset="0"/>
              </a:rPr>
              <a:t>different collaborative opportunities, and</a:t>
            </a:r>
          </a:p>
          <a:p>
            <a:pPr marL="812800" lvl="2" indent="-276225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sz="2400" dirty="0">
                <a:cs typeface="Arial" panose="020B0604020202020204" pitchFamily="34" charset="0"/>
              </a:rPr>
              <a:t>different risks.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7AC92-96BF-4EA3-9BCE-77D8E470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287658" cy="1325563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</a:rPr>
              <a:t>Cloud Cube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3B5F173-C970-438D-9A53-E2CEFED0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8" y="0"/>
            <a:ext cx="8065406" cy="1325563"/>
          </a:xfrm>
        </p:spPr>
        <p:txBody>
          <a:bodyPr/>
          <a:lstStyle/>
          <a:p>
            <a:r>
              <a:rPr lang="en-GB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Four Dimensions of Cloud Cube Model</a:t>
            </a:r>
            <a:endParaRPr lang="en-US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F4AC6A-64D4-4D35-9615-D93A2A302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881032"/>
              </p:ext>
            </p:extLst>
          </p:nvPr>
        </p:nvGraphicFramePr>
        <p:xfrm>
          <a:off x="382137" y="1542198"/>
          <a:ext cx="8352430" cy="506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96AC3AB-CB4C-4591-971D-CE71D4C5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364344"/>
            <a:ext cx="7269480" cy="526868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Tx/>
              <a:buFont typeface="Wingdings 2" panose="05020102010507070707" pitchFamily="18" charset="2"/>
              <a:buNone/>
            </a:pPr>
            <a:r>
              <a:rPr lang="en-IN" altLang="en-US" sz="2600" dirty="0">
                <a:cs typeface="Arial" panose="020B0604020202020204" pitchFamily="34" charset="0"/>
              </a:rPr>
              <a:t>Cloud Cube Model </a:t>
            </a:r>
            <a:r>
              <a:rPr lang="en-IN" altLang="en-US" sz="2600" b="1" dirty="0">
                <a:solidFill>
                  <a:srgbClr val="C00000"/>
                </a:solidFill>
                <a:cs typeface="Arial" panose="020B0604020202020204" pitchFamily="34" charset="0"/>
              </a:rPr>
              <a:t>effectively summarizes four dimensions:</a:t>
            </a:r>
          </a:p>
          <a:p>
            <a:pPr lvl="1" algn="just">
              <a:spcBef>
                <a:spcPts val="0"/>
              </a:spcBef>
            </a:pPr>
            <a:r>
              <a:rPr lang="en-IN" altLang="en-US" sz="2800" dirty="0">
                <a:cs typeface="Arial" panose="020B0604020202020204" pitchFamily="34" charset="0"/>
              </a:rPr>
              <a:t>Internal/External.</a:t>
            </a:r>
          </a:p>
          <a:p>
            <a:pPr lvl="1" algn="just">
              <a:spcBef>
                <a:spcPts val="0"/>
              </a:spcBef>
            </a:pPr>
            <a:r>
              <a:rPr lang="en-IN" altLang="en-US" sz="2800" dirty="0">
                <a:cs typeface="Arial" panose="020B0604020202020204" pitchFamily="34" charset="0"/>
              </a:rPr>
              <a:t>Proprietary/Open.</a:t>
            </a:r>
          </a:p>
          <a:p>
            <a:pPr lvl="1" algn="just">
              <a:spcBef>
                <a:spcPts val="0"/>
              </a:spcBef>
            </a:pPr>
            <a:r>
              <a:rPr lang="en-IN" altLang="en-US" sz="2800" dirty="0" err="1">
                <a:cs typeface="Arial" panose="020B0604020202020204" pitchFamily="34" charset="0"/>
              </a:rPr>
              <a:t>Perimeterised</a:t>
            </a:r>
            <a:r>
              <a:rPr lang="en-IN" altLang="en-US" sz="2800" dirty="0">
                <a:cs typeface="Arial" panose="020B0604020202020204" pitchFamily="34" charset="0"/>
              </a:rPr>
              <a:t>/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IN" altLang="en-US" sz="2800" dirty="0">
                <a:cs typeface="Arial" panose="020B0604020202020204" pitchFamily="34" charset="0"/>
              </a:rPr>
              <a:t>  De-</a:t>
            </a:r>
            <a:r>
              <a:rPr lang="en-IN" altLang="en-US" sz="2800" dirty="0" err="1">
                <a:cs typeface="Arial" panose="020B0604020202020204" pitchFamily="34" charset="0"/>
              </a:rPr>
              <a:t>perimeterized</a:t>
            </a:r>
            <a:r>
              <a:rPr lang="en-IN" altLang="en-US" sz="2800" dirty="0">
                <a:cs typeface="Arial" panose="020B0604020202020204" pitchFamily="34" charset="0"/>
              </a:rPr>
              <a:t>. 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IN" altLang="en-US" sz="2800" dirty="0">
                <a:cs typeface="Arial" panose="020B0604020202020204" pitchFamily="34" charset="0"/>
              </a:rPr>
              <a:t>  Architectures</a:t>
            </a:r>
          </a:p>
          <a:p>
            <a:pPr lvl="1" algn="just">
              <a:spcBef>
                <a:spcPts val="0"/>
              </a:spcBef>
            </a:pPr>
            <a:r>
              <a:rPr lang="en-IN" altLang="en-US" sz="2800" dirty="0">
                <a:cs typeface="Arial" panose="020B0604020202020204" pitchFamily="34" charset="0"/>
              </a:rPr>
              <a:t>Insourced/Outsourced.</a:t>
            </a:r>
          </a:p>
          <a:p>
            <a:pPr>
              <a:spcBef>
                <a:spcPts val="0"/>
              </a:spcBef>
            </a:pPr>
            <a:endParaRPr lang="en-US" altLang="en-US" sz="2600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A0C2EB58-5F8A-4038-9C34-2405FD2A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0"/>
            <a:ext cx="8462553" cy="1325563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Four Dimensions of Cloud Cube Model</a:t>
            </a:r>
            <a:endParaRPr lang="en-US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BEE01951-6C7F-4789-82F7-3E9D1F75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16" y="2527450"/>
            <a:ext cx="3819797" cy="3156014"/>
          </a:xfrm>
          <a:prstGeom prst="rect">
            <a:avLst/>
          </a:prstGeom>
          <a:noFill/>
          <a:ln w="28575">
            <a:solidFill>
              <a:srgbClr val="2589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D03B-4107-4613-B885-0A96423B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478280"/>
            <a:ext cx="8636726" cy="5154749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None/>
              <a:defRPr/>
            </a:pPr>
            <a:r>
              <a:rPr lang="en-IN" dirty="0">
                <a:cs typeface="Arial" pitchFamily="34" charset="0"/>
              </a:rPr>
              <a:t>First you need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to classify your data </a:t>
            </a:r>
            <a:r>
              <a:rPr lang="en-IN" dirty="0">
                <a:cs typeface="Arial" pitchFamily="34" charset="0"/>
              </a:rPr>
              <a:t>so as to know what rules must apply to protecting it: </a:t>
            </a:r>
          </a:p>
          <a:p>
            <a:pPr marL="1005840" lvl="2" indent="-45720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Font typeface="Bahnschrift" panose="020B0502040204020203" pitchFamily="34" charset="0"/>
              <a:buChar char="–"/>
              <a:defRPr/>
            </a:pPr>
            <a:r>
              <a:rPr lang="en-IN" sz="2800" dirty="0">
                <a:cs typeface="Arial" pitchFamily="34" charset="0"/>
              </a:rPr>
              <a:t>it’s sensitivity, trust management.</a:t>
            </a:r>
          </a:p>
          <a:p>
            <a:pPr marL="1005840" lvl="2" indent="-45720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Font typeface="Bahnschrift" panose="020B0502040204020203" pitchFamily="34" charset="0"/>
              <a:buChar char="–"/>
              <a:defRPr/>
            </a:pPr>
            <a:r>
              <a:rPr lang="en-IN" sz="2800" dirty="0">
                <a:cs typeface="Arial" pitchFamily="34" charset="0"/>
              </a:rPr>
              <a:t>what regulatory/compliance restrictions apply on it.</a:t>
            </a: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BD51D298-6B23-43BF-BFE6-7E3A314B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0"/>
            <a:ext cx="8389983" cy="1325563"/>
          </a:xfrm>
        </p:spPr>
        <p:txBody>
          <a:bodyPr>
            <a:normAutofit/>
          </a:bodyPr>
          <a:lstStyle/>
          <a:p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How to Secure Data in the Cloud Cube Model?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D03B-4107-4613-B885-0A96423B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509486"/>
            <a:ext cx="8781143" cy="5123543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None/>
              <a:defRPr/>
            </a:pPr>
            <a:r>
              <a:rPr lang="en-IN" dirty="0">
                <a:cs typeface="Arial" pitchFamily="34" charset="0"/>
              </a:rPr>
              <a:t>We can only meet this requirement if we have </a:t>
            </a:r>
            <a:r>
              <a:rPr lang="en-IN" b="1" dirty="0">
                <a:cs typeface="Arial" pitchFamily="34" charset="0"/>
              </a:rPr>
              <a:t>universally adopted standards </a:t>
            </a:r>
            <a:r>
              <a:rPr lang="en-IN" dirty="0">
                <a:cs typeface="Arial" pitchFamily="34" charset="0"/>
              </a:rPr>
              <a:t>for:</a:t>
            </a:r>
          </a:p>
          <a:p>
            <a:pPr marL="989013" lvl="2" indent="-457200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  <a:defRPr/>
            </a:pPr>
            <a:r>
              <a:rPr lang="en-IN" sz="2800" dirty="0">
                <a:cs typeface="Arial" pitchFamily="34" charset="0"/>
              </a:rPr>
              <a:t>a data classification model.</a:t>
            </a:r>
          </a:p>
          <a:p>
            <a:pPr marL="989013" lvl="2" indent="-457200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  <a:defRPr/>
            </a:pPr>
            <a:r>
              <a:rPr lang="en-IN" sz="2800" dirty="0">
                <a:cs typeface="Arial" pitchFamily="34" charset="0"/>
              </a:rPr>
              <a:t>an associated standard for managing trust levels.</a:t>
            </a:r>
          </a:p>
          <a:p>
            <a:pPr marL="989013" lvl="2" indent="-457200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  <a:defRPr/>
            </a:pPr>
            <a:r>
              <a:rPr lang="en-IN" sz="2800" dirty="0">
                <a:cs typeface="Arial" pitchFamily="34" charset="0"/>
              </a:rPr>
              <a:t>standardised metadata that signals to “cloud security” what security needs be applied to each item of data.</a:t>
            </a: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BD51D298-6B23-43BF-BFE6-7E3A314B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0"/>
            <a:ext cx="8519886" cy="1325563"/>
          </a:xfrm>
        </p:spPr>
        <p:txBody>
          <a:bodyPr>
            <a:normAutofit/>
          </a:bodyPr>
          <a:lstStyle/>
          <a:p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How to Secure Data in the Cloud Cube Model?</a:t>
            </a:r>
          </a:p>
        </p:txBody>
      </p:sp>
    </p:spTree>
    <p:extLst>
      <p:ext uri="{BB962C8B-B14F-4D97-AF65-F5344CB8AC3E}">
        <p14:creationId xmlns:p14="http://schemas.microsoft.com/office/powerpoint/2010/main" val="401268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99E0-A7AB-4647-B24E-75AB83F3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422400"/>
            <a:ext cx="8664303" cy="5210629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 2"/>
              <a:buNone/>
              <a:defRPr/>
            </a:pPr>
            <a:r>
              <a:rPr lang="en-IN" sz="2600" dirty="0">
                <a:cs typeface="Arial" pitchFamily="34" charset="0"/>
              </a:rPr>
              <a:t>Defines the </a:t>
            </a:r>
            <a:r>
              <a:rPr lang="en-IN" sz="2600" b="1" dirty="0">
                <a:solidFill>
                  <a:srgbClr val="C00000"/>
                </a:solidFill>
                <a:cs typeface="Arial" pitchFamily="34" charset="0"/>
              </a:rPr>
              <a:t>physical location of the data</a:t>
            </a:r>
            <a:r>
              <a:rPr lang="en-IN" sz="2600" dirty="0">
                <a:solidFill>
                  <a:srgbClr val="C00000"/>
                </a:solidFill>
                <a:cs typeface="Arial" pitchFamily="34" charset="0"/>
              </a:rPr>
              <a:t>: </a:t>
            </a:r>
            <a:r>
              <a:rPr lang="en-IN" sz="2600" dirty="0">
                <a:cs typeface="Arial" pitchFamily="34" charset="0"/>
              </a:rPr>
              <a:t>where does the cloud form you want to use exist inside or outside your organization’s boundaries.</a:t>
            </a:r>
            <a:endParaRPr lang="en-IN" sz="2600" b="1" dirty="0">
              <a:cs typeface="Arial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defRPr/>
            </a:pPr>
            <a:r>
              <a:rPr lang="en-IN" sz="2600" dirty="0">
                <a:cs typeface="Arial" pitchFamily="34" charset="0"/>
              </a:rPr>
              <a:t>If it is </a:t>
            </a:r>
            <a:r>
              <a:rPr lang="en-IN" sz="2600" b="1" dirty="0">
                <a:solidFill>
                  <a:srgbClr val="C00000"/>
                </a:solidFill>
                <a:cs typeface="Arial" pitchFamily="34" charset="0"/>
              </a:rPr>
              <a:t>within your own 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None/>
              <a:defRPr/>
            </a:pPr>
            <a:r>
              <a:rPr lang="en-IN" sz="2600" b="1" dirty="0">
                <a:solidFill>
                  <a:srgbClr val="C00000"/>
                </a:solidFill>
                <a:cs typeface="Arial" pitchFamily="34" charset="0"/>
              </a:rPr>
              <a:t>   physical boundary </a:t>
            </a:r>
            <a:r>
              <a:rPr lang="en-IN" sz="2600" dirty="0">
                <a:cs typeface="Arial" pitchFamily="34" charset="0"/>
              </a:rPr>
              <a:t>then it is 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None/>
              <a:defRPr/>
            </a:pPr>
            <a:r>
              <a:rPr lang="en-IN" sz="2600" dirty="0">
                <a:cs typeface="Arial" pitchFamily="34" charset="0"/>
              </a:rPr>
              <a:t>    Internal.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defRPr/>
            </a:pPr>
            <a:r>
              <a:rPr lang="en-IN" sz="2600" dirty="0">
                <a:cs typeface="Arial" pitchFamily="34" charset="0"/>
              </a:rPr>
              <a:t>If it is </a:t>
            </a:r>
            <a:r>
              <a:rPr lang="en-IN" sz="2600" b="1" dirty="0">
                <a:solidFill>
                  <a:srgbClr val="C00000"/>
                </a:solidFill>
                <a:cs typeface="Arial" pitchFamily="34" charset="0"/>
              </a:rPr>
              <a:t>not within your own 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None/>
              <a:defRPr/>
            </a:pPr>
            <a:r>
              <a:rPr lang="en-IN" sz="2600" b="1" dirty="0">
                <a:solidFill>
                  <a:srgbClr val="C00000"/>
                </a:solidFill>
                <a:cs typeface="Arial" pitchFamily="34" charset="0"/>
              </a:rPr>
              <a:t>   physical boundary </a:t>
            </a:r>
            <a:r>
              <a:rPr lang="en-IN" sz="2600" dirty="0">
                <a:cs typeface="Arial" pitchFamily="34" charset="0"/>
              </a:rPr>
              <a:t>then it is External.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94CE9A99-6336-4579-A3DC-F3591F2B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0"/>
            <a:ext cx="790502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1. Dimension: Internal (I)/ External (E)</a:t>
            </a:r>
            <a:endParaRPr lang="en-IN" alt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32F88E7E-306C-4D99-8D86-B30EFC5E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12175"/>
            <a:ext cx="3697496" cy="27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7" y="1509486"/>
            <a:ext cx="8542276" cy="512354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Cloud business models are all built on top of cloud computing, a concept that took over around 2006 when former Google’s CEO Eric </a:t>
            </a:r>
            <a:r>
              <a:rPr lang="en-IN" dirty="0" err="1"/>
              <a:t>Schmit</a:t>
            </a:r>
            <a:r>
              <a:rPr lang="en-IN" dirty="0"/>
              <a:t> mentioned it.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7" y="0"/>
            <a:ext cx="788459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Business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3DD5-CD19-4C8F-B1CE-CDDC27EA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2400"/>
            <a:ext cx="8574314" cy="5210629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spcBef>
                <a:spcPts val="580"/>
              </a:spcBef>
              <a:spcAft>
                <a:spcPts val="0"/>
              </a:spcAft>
              <a:buClrTx/>
              <a:buFont typeface="Wingdings 2"/>
              <a:buNone/>
              <a:defRPr/>
            </a:pPr>
            <a:r>
              <a:rPr lang="en-IN" dirty="0">
                <a:cs typeface="Arial" pitchFamily="34" charset="0"/>
              </a:rPr>
              <a:t>This is the dimension that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defines the state of ownership of the cloud technology, services, interfaces, etc. 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6AE9042-DD26-4FC7-B318-C7DD0A1C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84406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2. </a:t>
            </a:r>
            <a:r>
              <a:rPr lang="it-IT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Dimension: Proprietary (P)/ Open (O)</a:t>
            </a:r>
            <a:endParaRPr lang="en-IN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D0A0822-01AB-4BCF-91A3-1ECF506A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29" y="3193142"/>
            <a:ext cx="3438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3DD5-CD19-4C8F-B1CE-CDDC27EA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480458"/>
            <a:ext cx="8604794" cy="5152572"/>
          </a:xfrm>
        </p:spPr>
        <p:txBody>
          <a:bodyPr>
            <a:no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defRPr/>
            </a:pPr>
            <a:r>
              <a:rPr lang="en-IN" dirty="0">
                <a:cs typeface="Arial" pitchFamily="34" charset="0"/>
              </a:rPr>
              <a:t>Indicates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the degree of interoperability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, </a:t>
            </a:r>
            <a:r>
              <a:rPr lang="en-IN" dirty="0">
                <a:cs typeface="Arial" pitchFamily="34" charset="0"/>
              </a:rPr>
              <a:t>as well as enabling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“data/application transportability”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IN" dirty="0">
                <a:cs typeface="Arial" pitchFamily="34" charset="0"/>
              </a:rPr>
              <a:t>between your own systems and other cloud forms.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defRPr/>
            </a:pPr>
            <a:r>
              <a:rPr lang="en-IN" dirty="0">
                <a:cs typeface="Arial" pitchFamily="34" charset="0"/>
              </a:rPr>
              <a:t>Indicates the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ability to withdraw your data from a cloud form or to move it to another without constraint.</a:t>
            </a:r>
            <a:r>
              <a:rPr lang="en-IN" dirty="0">
                <a:cs typeface="Arial" pitchFamily="34" charset="0"/>
              </a:rPr>
              <a:t>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defRPr/>
            </a:pPr>
            <a:r>
              <a:rPr lang="en-IN" dirty="0">
                <a:cs typeface="Arial" pitchFamily="34" charset="0"/>
              </a:rPr>
              <a:t>Indicates 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any constraints </a:t>
            </a:r>
            <a:r>
              <a:rPr lang="en-IN" dirty="0">
                <a:cs typeface="Arial" pitchFamily="34" charset="0"/>
              </a:rPr>
              <a:t>on being able to share applications.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6AE9042-DD26-4FC7-B318-C7DD0A1C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0"/>
            <a:ext cx="787454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2. </a:t>
            </a:r>
            <a:r>
              <a:rPr lang="it-IT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Dimension: Proprietary (P)/ Open (O)</a:t>
            </a:r>
            <a:endParaRPr lang="en-IN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1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52A19247-7C09-45CE-99F9-87FEC7F8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" y="1494972"/>
            <a:ext cx="8649790" cy="5138058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ts val="0"/>
              </a:spcBef>
              <a:buClr>
                <a:srgbClr val="258989"/>
              </a:buClr>
            </a:pPr>
            <a:r>
              <a:rPr lang="en-IN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Proprietary</a:t>
            </a:r>
            <a:r>
              <a:rPr lang="en-IN" altLang="en-US" b="1" dirty="0">
                <a:cs typeface="Arial" panose="020B0604020202020204" pitchFamily="34" charset="0"/>
              </a:rPr>
              <a:t> </a:t>
            </a:r>
            <a:r>
              <a:rPr lang="en-IN" altLang="en-US" dirty="0">
                <a:cs typeface="Arial" panose="020B0604020202020204" pitchFamily="34" charset="0"/>
              </a:rPr>
              <a:t>means that the organisation providing the service is keeping the means of provision under their ownership.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Clouds that are Open </a:t>
            </a:r>
            <a:r>
              <a:rPr lang="en-IN" altLang="en-US" dirty="0">
                <a:cs typeface="Arial" panose="020B0604020202020204" pitchFamily="34" charset="0"/>
              </a:rPr>
              <a:t>are using technology that is not proprietary.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Open services.</a:t>
            </a:r>
            <a:endParaRPr lang="en-IN" altLang="en-US" dirty="0">
              <a:cs typeface="Arial" panose="020B0604020202020204" pitchFamily="34" charset="0"/>
            </a:endParaRPr>
          </a:p>
          <a:p>
            <a:pPr algn="just" eaLnBrk="1" hangingPunct="1">
              <a:spcBef>
                <a:spcPts val="0"/>
              </a:spcBef>
              <a:buClr>
                <a:srgbClr val="258989"/>
              </a:buClr>
            </a:pPr>
            <a:endParaRPr lang="en-IN" altLang="en-US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9B8D3-7104-4785-A22C-C2E99FB4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0"/>
            <a:ext cx="7905023" cy="13255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>
                <a:solidFill>
                  <a:schemeClr val="bg1"/>
                </a:solidFill>
                <a:cs typeface="Arial" panose="020B0604020202020204" pitchFamily="34" charset="0"/>
              </a:rPr>
              <a:t>2. </a:t>
            </a:r>
            <a:r>
              <a:rPr lang="it-IT" altLang="en-US" sz="3200" dirty="0">
                <a:solidFill>
                  <a:schemeClr val="bg1"/>
                </a:solidFill>
                <a:cs typeface="Arial" panose="020B0604020202020204" pitchFamily="34" charset="0"/>
              </a:rPr>
              <a:t>Dimension: Proprietary (P)/ Open (O)</a:t>
            </a:r>
            <a:endParaRPr lang="en-GB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7490E37-BE31-40B3-8EFE-A80ED80B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480457"/>
            <a:ext cx="8632370" cy="5152572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IN" altLang="en-US" dirty="0">
                <a:cs typeface="Arial" panose="020B0604020202020204" pitchFamily="34" charset="0"/>
              </a:rPr>
              <a:t>Third dimension </a:t>
            </a:r>
            <a:r>
              <a:rPr lang="en-IN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represents the “architectural mindset”:</a:t>
            </a:r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90399EF8-C497-4927-843A-BCE8BF01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0"/>
            <a:ext cx="867954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3. Dimension: </a:t>
            </a:r>
            <a:r>
              <a:rPr lang="en-IN" altLang="en-US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Perimeterised</a:t>
            </a:r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 (Per) /</a:t>
            </a:r>
            <a:b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De-</a:t>
            </a:r>
            <a:r>
              <a:rPr lang="en-IN" altLang="en-US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perimeterised</a:t>
            </a:r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 (D-p) Architectures</a:t>
            </a:r>
            <a:endParaRPr lang="en-IN" alt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1E8DE2F8-684C-4611-A680-80B7DB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29" y="2949063"/>
            <a:ext cx="7159172" cy="343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4E79-3F2B-4EDA-A380-6C5F2DBE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8" y="1451429"/>
            <a:ext cx="8604795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  <a:defRPr/>
            </a:pPr>
            <a:r>
              <a:rPr lang="en-IN" b="1" dirty="0" err="1">
                <a:solidFill>
                  <a:srgbClr val="C00000"/>
                </a:solidFill>
                <a:cs typeface="Arial" pitchFamily="34" charset="0"/>
              </a:rPr>
              <a:t>Perimeterised</a:t>
            </a:r>
            <a:r>
              <a:rPr lang="en-IN" dirty="0">
                <a:cs typeface="Arial" pitchFamily="34" charset="0"/>
              </a:rPr>
              <a:t> implies continuing to operate within the traditional IT perimeter, often signalled by “network firewalls”.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defRPr/>
            </a:pP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De-</a:t>
            </a:r>
            <a:r>
              <a:rPr lang="en-IN" b="1" dirty="0" err="1">
                <a:solidFill>
                  <a:srgbClr val="C00000"/>
                </a:solidFill>
                <a:cs typeface="Arial" pitchFamily="34" charset="0"/>
              </a:rPr>
              <a:t>perimeterised</a:t>
            </a: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,</a:t>
            </a:r>
            <a:r>
              <a:rPr lang="en-IN" dirty="0">
                <a:cs typeface="Arial" pitchFamily="34" charset="0"/>
              </a:rPr>
              <a:t> assumes that the system perimeter is architected following the principles outlined in the Jericho Forum’s Commandments and Collaboration-Oriented Architectures (COA) Framework. 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 2"/>
              <a:buNone/>
              <a:defRPr/>
            </a:pPr>
            <a:endParaRPr lang="en-IN" sz="2600" dirty="0">
              <a:cs typeface="Arial" pitchFamily="34" charset="0"/>
            </a:endParaRP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 2"/>
              <a:buNone/>
              <a:defRPr/>
            </a:pPr>
            <a:endParaRPr lang="en-IN" sz="2600" dirty="0"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829CD-055C-4E17-9C65-3CF77EF7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0"/>
            <a:ext cx="8561251" cy="1325563"/>
          </a:xfrm>
        </p:spPr>
        <p:txBody>
          <a:bodyPr>
            <a:normAutofit/>
          </a:bodyPr>
          <a:lstStyle/>
          <a:p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3. Dimension: </a:t>
            </a:r>
            <a:r>
              <a:rPr lang="en-IN" altLang="en-US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Perimeterised</a:t>
            </a:r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 (Per) /</a:t>
            </a:r>
            <a:b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De-</a:t>
            </a:r>
            <a:r>
              <a:rPr lang="en-IN" altLang="en-US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perimeterised</a:t>
            </a:r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 (D-p) Architectures</a:t>
            </a:r>
            <a:endParaRPr lang="en-GB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F8A9-9F58-4458-AF24-D5472ADE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09486"/>
            <a:ext cx="8636000" cy="5123543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 2"/>
              <a:buNone/>
              <a:defRPr/>
            </a:pPr>
            <a:r>
              <a:rPr lang="en-IN" dirty="0">
                <a:cs typeface="Arial" pitchFamily="34" charset="0"/>
              </a:rPr>
              <a:t>A 4</a:t>
            </a:r>
            <a:r>
              <a:rPr lang="en-IN" baseline="30000" dirty="0">
                <a:cs typeface="Arial" pitchFamily="34" charset="0"/>
              </a:rPr>
              <a:t>th</a:t>
            </a:r>
            <a:r>
              <a:rPr lang="en-IN" dirty="0">
                <a:cs typeface="Arial" pitchFamily="34" charset="0"/>
              </a:rPr>
              <a:t> dimension that has 2 states in each of the 8 cloud forms: Per(IP,IO,EP,EO) and D-p(IP,IO,EP,EO), that responds to the question: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 2"/>
              <a:buNone/>
              <a:defRPr/>
            </a:pPr>
            <a:r>
              <a:rPr lang="en-IN" b="1" dirty="0">
                <a:cs typeface="Arial" pitchFamily="34" charset="0"/>
              </a:rPr>
              <a:t>“Who do you want running your Clouds?”</a:t>
            </a:r>
            <a:endParaRPr lang="en-IN" dirty="0">
              <a:cs typeface="Arial" pitchFamily="34" charset="0"/>
            </a:endParaRP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Font typeface="Wingdings 2"/>
              <a:buChar char=""/>
              <a:defRPr/>
            </a:pP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Outsourced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: </a:t>
            </a:r>
            <a:r>
              <a:rPr lang="en-IN" dirty="0">
                <a:cs typeface="Arial" pitchFamily="34" charset="0"/>
              </a:rPr>
              <a:t>the service is provided by a 3rd party.</a:t>
            </a: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258989"/>
              </a:buClr>
              <a:buFont typeface="Wingdings 2"/>
              <a:buChar char=""/>
              <a:defRPr/>
            </a:pPr>
            <a:r>
              <a:rPr lang="en-IN" b="1" dirty="0">
                <a:solidFill>
                  <a:srgbClr val="C00000"/>
                </a:solidFill>
                <a:cs typeface="Arial" pitchFamily="34" charset="0"/>
              </a:rPr>
              <a:t>Insourced</a:t>
            </a:r>
            <a:r>
              <a:rPr lang="en-IN" dirty="0">
                <a:solidFill>
                  <a:srgbClr val="C00000"/>
                </a:solidFill>
                <a:cs typeface="Arial" pitchFamily="34" charset="0"/>
              </a:rPr>
              <a:t>: </a:t>
            </a:r>
            <a:r>
              <a:rPr lang="en-IN" dirty="0">
                <a:cs typeface="Arial" pitchFamily="34" charset="0"/>
              </a:rPr>
              <a:t>the service is provided by your own staff under your control.</a:t>
            </a: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E3C949E0-3EB3-4E40-83D0-F6D1BA2D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0"/>
            <a:ext cx="7920263" cy="1325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IN" alt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4. Dimension: Insourced/ Outsourced</a:t>
            </a:r>
            <a:endParaRPr lang="en-IN" altLang="en-US" sz="3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527243"/>
            <a:ext cx="8624883" cy="510578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Most cloud-based business models can be classified as cloud services delivery. 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While the models are primarily monetized via subscriptions, they are monetized via pay-as-you-go revenue models and hybrid models (subscriptions + pay-as-you-go).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797832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Cloud Business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583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0FF5C-EEDB-4080-8F09-8455FC57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1" y="1410512"/>
            <a:ext cx="8620561" cy="5222518"/>
          </a:xfrm>
        </p:spPr>
        <p:txBody>
          <a:bodyPr/>
          <a:lstStyle/>
          <a:p>
            <a:r>
              <a:rPr lang="en-US" altLang="en-US" dirty="0"/>
              <a:t>NIST Cloud Computing Reference </a:t>
            </a:r>
            <a:r>
              <a:rPr lang="en-IN" altLang="en-US" dirty="0"/>
              <a:t>Model.</a:t>
            </a:r>
          </a:p>
          <a:p>
            <a:r>
              <a:rPr lang="en-US" altLang="en-US" dirty="0"/>
              <a:t>Cloud Cube Model.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49360-CA2C-41D3-BDFE-F2F4C95B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br>
              <a:rPr lang="en-US" altLang="en-US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4CF54-1697-4C9B-AFD6-56F1441B6E25}"/>
              </a:ext>
            </a:extLst>
          </p:cNvPr>
          <p:cNvSpPr txBox="1">
            <a:spLocks/>
          </p:cNvSpPr>
          <p:nvPr/>
        </p:nvSpPr>
        <p:spPr>
          <a:xfrm>
            <a:off x="290284" y="0"/>
            <a:ext cx="85344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pPr algn="just"/>
            <a:r>
              <a:rPr lang="en-IN" sz="3200" dirty="0"/>
              <a:t>Cloud Business Models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06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0FF5C-EEDB-4080-8F09-8455FC57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2" y="1524001"/>
            <a:ext cx="8600640" cy="465306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NIST's long-term goal is </a:t>
            </a:r>
            <a:r>
              <a:rPr lang="en-IN" b="1" dirty="0">
                <a:solidFill>
                  <a:srgbClr val="C00000"/>
                </a:solidFill>
              </a:rPr>
              <a:t>to provide leadership and guidance around the cloud computing paradigm </a:t>
            </a:r>
            <a:r>
              <a:rPr lang="en-IN" dirty="0"/>
              <a:t>to catalyse its use within industry and government.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NIST aims </a:t>
            </a:r>
            <a:r>
              <a:rPr lang="en-IN" b="1" dirty="0">
                <a:solidFill>
                  <a:srgbClr val="C00000"/>
                </a:solidFill>
              </a:rPr>
              <a:t>to shorten the adoption cycle, </a:t>
            </a:r>
            <a:r>
              <a:rPr lang="en-IN" dirty="0"/>
              <a:t>which will </a:t>
            </a:r>
            <a:r>
              <a:rPr lang="en-IN" b="1" dirty="0">
                <a:solidFill>
                  <a:srgbClr val="C00000"/>
                </a:solidFill>
              </a:rPr>
              <a:t>enable near-term cost savings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increased ability to quickly create and deploy safe and secure enterprise solutions.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49360-CA2C-41D3-BDFE-F2F4C95B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br>
              <a:rPr lang="en-US" altLang="en-US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4CF54-1697-4C9B-AFD6-56F1441B6E25}"/>
              </a:ext>
            </a:extLst>
          </p:cNvPr>
          <p:cNvSpPr txBox="1">
            <a:spLocks/>
          </p:cNvSpPr>
          <p:nvPr/>
        </p:nvSpPr>
        <p:spPr>
          <a:xfrm>
            <a:off x="282102" y="0"/>
            <a:ext cx="854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en-US" sz="3200" dirty="0"/>
              <a:t>NIST Cloud Computing Reference </a:t>
            </a:r>
            <a:r>
              <a:rPr lang="en-IN" altLang="en-US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7848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0FF5C-EEDB-4080-8F09-8455FC57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6" y="1407268"/>
            <a:ext cx="8581186" cy="510902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NIST aims to foster cloud computing practices that support interoperability, portability, and security requirements that are appropriate and </a:t>
            </a:r>
            <a:r>
              <a:rPr lang="fr-FR" dirty="0" err="1"/>
              <a:t>achievable</a:t>
            </a:r>
            <a:r>
              <a:rPr lang="fr-FR" dirty="0"/>
              <a:t> for important usage scenarios.</a:t>
            </a:r>
            <a:endParaRPr lang="en-I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49360-CA2C-41D3-BDFE-F2F4C95B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br>
              <a:rPr lang="en-US" altLang="en-US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4CF54-1697-4C9B-AFD6-56F1441B6E25}"/>
              </a:ext>
            </a:extLst>
          </p:cNvPr>
          <p:cNvSpPr txBox="1">
            <a:spLocks/>
          </p:cNvSpPr>
          <p:nvPr/>
        </p:nvSpPr>
        <p:spPr>
          <a:xfrm>
            <a:off x="301556" y="0"/>
            <a:ext cx="8523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en-US" sz="3200" dirty="0"/>
              <a:t>NIST Cloud Computing Reference </a:t>
            </a:r>
            <a:r>
              <a:rPr lang="en-IN" altLang="en-US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80218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0FF5C-EEDB-4080-8F09-8455FC57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4" y="1436451"/>
            <a:ext cx="8723085" cy="510902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49360-CA2C-41D3-BDFE-F2F4C95B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br>
              <a:rPr lang="en-US" altLang="en-US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4CF54-1697-4C9B-AFD6-56F1441B6E25}"/>
              </a:ext>
            </a:extLst>
          </p:cNvPr>
          <p:cNvSpPr txBox="1">
            <a:spLocks/>
          </p:cNvSpPr>
          <p:nvPr/>
        </p:nvSpPr>
        <p:spPr>
          <a:xfrm>
            <a:off x="311284" y="0"/>
            <a:ext cx="85134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en-US" sz="3200" dirty="0"/>
              <a:t>NIST Cloud Computing Reference </a:t>
            </a:r>
            <a:r>
              <a:rPr lang="en-IN" altLang="en-US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5287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0FF5C-EEDB-4080-8F09-8455FC57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4" y="1465634"/>
            <a:ext cx="8571458" cy="510902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Promotes availability.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Composed of five essential characteristics.</a:t>
            </a:r>
            <a:endParaRPr lang="en-IN" b="1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b="1" dirty="0"/>
              <a:t>T</a:t>
            </a:r>
            <a:r>
              <a:rPr lang="en-IN" dirty="0"/>
              <a:t>hree service models.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Four deployment </a:t>
            </a:r>
            <a:r>
              <a:rPr lang="en-GB" dirty="0"/>
              <a:t>models.</a:t>
            </a:r>
            <a:endParaRPr lang="en-I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49360-CA2C-41D3-BDFE-F2F4C95B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br>
              <a:rPr lang="en-US" altLang="en-US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4CF54-1697-4C9B-AFD6-56F1441B6E25}"/>
              </a:ext>
            </a:extLst>
          </p:cNvPr>
          <p:cNvSpPr txBox="1">
            <a:spLocks/>
          </p:cNvSpPr>
          <p:nvPr/>
        </p:nvSpPr>
        <p:spPr>
          <a:xfrm>
            <a:off x="311284" y="0"/>
            <a:ext cx="85134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altLang="en-US" sz="3200" dirty="0"/>
              <a:t>NIST Cloud Computing Reference </a:t>
            </a:r>
            <a:r>
              <a:rPr lang="en-IN" altLang="en-US" sz="3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6001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5194</TotalTime>
  <Words>1146</Words>
  <Application>Microsoft Office PowerPoint</Application>
  <PresentationFormat>On-screen Show (4:3)</PresentationFormat>
  <Paragraphs>126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Bahnschrift</vt:lpstr>
      <vt:lpstr>Bahnschrift SemiBold</vt:lpstr>
      <vt:lpstr>Bahnschrift SemiCondensed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Cloud Business Models</vt:lpstr>
      <vt:lpstr>Cloud Business Models</vt:lpstr>
      <vt:lpstr> </vt:lpstr>
      <vt:lpstr> </vt:lpstr>
      <vt:lpstr> </vt:lpstr>
      <vt:lpstr> </vt:lpstr>
      <vt:lpstr> </vt:lpstr>
      <vt:lpstr>NIST Cloud Computing Reference Model</vt:lpstr>
      <vt:lpstr>Actors in Cloud Computing Reference Model</vt:lpstr>
      <vt:lpstr>PowerPoint Presentation</vt:lpstr>
      <vt:lpstr>PowerPoint Presentation</vt:lpstr>
      <vt:lpstr>PowerPoint Presentation</vt:lpstr>
      <vt:lpstr>PowerPoint Presentation</vt:lpstr>
      <vt:lpstr>Cloud Consumer </vt:lpstr>
      <vt:lpstr>Cloud Consumer</vt:lpstr>
      <vt:lpstr>Cloud Provider </vt:lpstr>
      <vt:lpstr>Cloud Provider </vt:lpstr>
      <vt:lpstr>Cloud Auditor </vt:lpstr>
      <vt:lpstr>Cloud Broker </vt:lpstr>
      <vt:lpstr>Cloud Broker </vt:lpstr>
      <vt:lpstr>Cloud Carrier </vt:lpstr>
      <vt:lpstr>Cloud Cube Model</vt:lpstr>
      <vt:lpstr>Four Dimensions of Cloud Cube Model</vt:lpstr>
      <vt:lpstr>Four Dimensions of Cloud Cube Model</vt:lpstr>
      <vt:lpstr>How to Secure Data in the Cloud Cube Model?</vt:lpstr>
      <vt:lpstr>How to Secure Data in the Cloud Cube Model?</vt:lpstr>
      <vt:lpstr>1. Dimension: Internal (I)/ External (E)</vt:lpstr>
      <vt:lpstr>2. Dimension: Proprietary (P)/ Open (O)</vt:lpstr>
      <vt:lpstr>2. Dimension: Proprietary (P)/ Open (O)</vt:lpstr>
      <vt:lpstr>2. Dimension: Proprietary (P)/ Open (O)</vt:lpstr>
      <vt:lpstr>3. Dimension: Perimeterised (Per) / De-perimeterised (D-p) Architectures</vt:lpstr>
      <vt:lpstr>3. Dimension: Perimeterised (Per) / De-perimeterised (D-p) Architectures</vt:lpstr>
      <vt:lpstr>4. Dimension: Insourced/ Outsourced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185</cp:revision>
  <dcterms:created xsi:type="dcterms:W3CDTF">2021-05-13T17:45:44Z</dcterms:created>
  <dcterms:modified xsi:type="dcterms:W3CDTF">2021-06-25T10:27:17Z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897442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