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69.xml"/>
  <Override ContentType="application/vnd.openxmlformats-officedocument.presentationml.slide+xml" PartName="/ppt/slides/slide70.xml"/>
  <Override ContentType="application/vnd.openxmlformats-officedocument.presentationml.slide+xml" PartName="/ppt/slides/slide71.xml"/>
  <Override ContentType="application/vnd.openxmlformats-officedocument.presentationml.slide+xml" PartName="/ppt/slides/slide72.xml"/>
  <Override ContentType="application/vnd.openxmlformats-officedocument.presentationml.slide+xml" PartName="/ppt/slides/slide73.xml"/>
  <Override ContentType="application/vnd.openxmlformats-officedocument.presentationml.notesMaster+xml" PartName="/ppt/notesMasters/notesMaster1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drawingml.diagramData+xml" PartName="/ppt/diagrams/data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drawingml.diagramColors+xml" PartName="/ppt/diagrams/colors1.xml"/>
  <Override ContentType="application/vnd.ms-office.drawingml.diagramDrawing+xml" PartName="/ppt/diagrams/drawing1.xml"/>
  <Override ContentType="application/vnd.openxmlformats-officedocument.drawingml.diagramData+xml" PartName="/ppt/diagrams/data2.xml"/>
  <Override ContentType="application/vnd.openxmlformats-officedocument.drawingml.diagramLayout+xml" PartName="/ppt/diagrams/layout2.xml"/>
  <Override ContentType="application/vnd.openxmlformats-officedocument.drawingml.diagramStyle+xml" PartName="/ppt/diagrams/quickStyle2.xml"/>
  <Override ContentType="application/vnd.openxmlformats-officedocument.drawingml.diagramColors+xml" PartName="/ppt/diagrams/colors2.xml"/>
  <Override ContentType="application/vnd.ms-office.drawingml.diagramDrawing+xml" PartName="/ppt/diagrams/drawing2.xml"/>
  <Override ContentType="application/vnd.openxmlformats-officedocument.drawingml.diagramData+xml" PartName="/ppt/diagrams/data3.xml"/>
  <Override ContentType="application/vnd.openxmlformats-officedocument.drawingml.diagramLayout+xml" PartName="/ppt/diagrams/layout3.xml"/>
  <Override ContentType="application/vnd.openxmlformats-officedocument.drawingml.diagramStyle+xml" PartName="/ppt/diagrams/quickStyle3.xml"/>
  <Override ContentType="application/vnd.openxmlformats-officedocument.drawingml.diagramColors+xml" PartName="/ppt/diagrams/colors3.xml"/>
  <Override ContentType="application/vnd.ms-office.drawingml.diagramDrawing+xml" PartName="/ppt/diagrams/drawing3.xml"/>
  <Override ContentType="application/vnd.openxmlformats-officedocument.drawingml.diagramData+xml" PartName="/ppt/diagrams/data4.xml"/>
  <Override ContentType="application/vnd.openxmlformats-officedocument.drawingml.diagramLayout+xml" PartName="/ppt/diagrams/layout4.xml"/>
  <Override ContentType="application/vnd.openxmlformats-officedocument.drawingml.diagramStyle+xml" PartName="/ppt/diagrams/quickStyle4.xml"/>
  <Override ContentType="application/vnd.openxmlformats-officedocument.drawingml.diagramColors+xml" PartName="/ppt/diagrams/colors4.xml"/>
  <Override ContentType="application/vnd.ms-office.drawingml.diagramDrawing+xml" PartName="/ppt/diagrams/drawing4.xml"/>
  <Override ContentType="application/vnd.openxmlformats-officedocument.drawingml.diagramData+xml" PartName="/ppt/diagrams/data5.xml"/>
  <Override ContentType="application/vnd.openxmlformats-officedocument.drawingml.diagramLayout+xml" PartName="/ppt/diagrams/layout5.xml"/>
  <Override ContentType="application/vnd.openxmlformats-officedocument.drawingml.diagramStyle+xml" PartName="/ppt/diagrams/quickStyle5.xml"/>
  <Override ContentType="application/vnd.openxmlformats-officedocument.drawingml.diagramColors+xml" PartName="/ppt/diagrams/colors5.xml"/>
  <Override ContentType="application/vnd.ms-office.drawingml.diagramDrawing+xml" PartName="/ppt/diagrams/drawing5.xml"/>
  <Override ContentType="application/vnd.openxmlformats-officedocument.drawingml.diagramData+xml" PartName="/ppt/diagrams/data6.xml"/>
  <Override ContentType="application/vnd.openxmlformats-officedocument.drawingml.diagramLayout+xml" PartName="/ppt/diagrams/layout6.xml"/>
  <Override ContentType="application/vnd.openxmlformats-officedocument.drawingml.diagramStyle+xml" PartName="/ppt/diagrams/quickStyle6.xml"/>
  <Override ContentType="application/vnd.openxmlformats-officedocument.drawingml.diagramColors+xml" PartName="/ppt/diagrams/colors6.xml"/>
  <Override ContentType="application/vnd.ms-office.drawingml.diagramDrawing+xml" PartName="/ppt/diagrams/drawing6.xml"/>
  <Override ContentType="application/vnd.openxmlformats-officedocument.drawingml.diagramData+xml" PartName="/ppt/diagrams/data7.xml"/>
  <Override ContentType="application/vnd.openxmlformats-officedocument.drawingml.diagramLayout+xml" PartName="/ppt/diagrams/layout7.xml"/>
  <Override ContentType="application/vnd.openxmlformats-officedocument.drawingml.diagramStyle+xml" PartName="/ppt/diagrams/quickStyle7.xml"/>
  <Override ContentType="application/vnd.openxmlformats-officedocument.drawingml.diagramColors+xml" PartName="/ppt/diagrams/colors7.xml"/>
  <Override ContentType="application/vnd.ms-office.drawingml.diagramDrawing+xml" PartName="/ppt/diagrams/drawing7.xml"/>
  <Override ContentType="application/vnd.openxmlformats-officedocument.presentationml.notesSlide+xml" PartName="/ppt/notesSlides/notesSlide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5"/>
  </p:notesMasterIdLst>
  <p:handoutMasterIdLst>
    <p:handoutMasterId r:id="rId76"/>
  </p:handoutMasterIdLst>
  <p:sldIdLst>
    <p:sldId id="259" r:id="rId2"/>
    <p:sldId id="297" r:id="rId3"/>
    <p:sldId id="331" r:id="rId4"/>
    <p:sldId id="394" r:id="rId5"/>
    <p:sldId id="333" r:id="rId6"/>
    <p:sldId id="332" r:id="rId7"/>
    <p:sldId id="326" r:id="rId8"/>
    <p:sldId id="323" r:id="rId9"/>
    <p:sldId id="406" r:id="rId10"/>
    <p:sldId id="336" r:id="rId11"/>
    <p:sldId id="397" r:id="rId12"/>
    <p:sldId id="261" r:id="rId13"/>
    <p:sldId id="395" r:id="rId14"/>
    <p:sldId id="375" r:id="rId15"/>
    <p:sldId id="338" r:id="rId16"/>
    <p:sldId id="398" r:id="rId17"/>
    <p:sldId id="262" r:id="rId18"/>
    <p:sldId id="386" r:id="rId19"/>
    <p:sldId id="299" r:id="rId20"/>
    <p:sldId id="388" r:id="rId21"/>
    <p:sldId id="407" r:id="rId22"/>
    <p:sldId id="387" r:id="rId23"/>
    <p:sldId id="408" r:id="rId24"/>
    <p:sldId id="409" r:id="rId25"/>
    <p:sldId id="376" r:id="rId26"/>
    <p:sldId id="399" r:id="rId27"/>
    <p:sldId id="400" r:id="rId28"/>
    <p:sldId id="401" r:id="rId29"/>
    <p:sldId id="353" r:id="rId30"/>
    <p:sldId id="402" r:id="rId31"/>
    <p:sldId id="266" r:id="rId32"/>
    <p:sldId id="403" r:id="rId33"/>
    <p:sldId id="380" r:id="rId34"/>
    <p:sldId id="393" r:id="rId35"/>
    <p:sldId id="404" r:id="rId36"/>
    <p:sldId id="355" r:id="rId37"/>
    <p:sldId id="385" r:id="rId38"/>
    <p:sldId id="396" r:id="rId39"/>
    <p:sldId id="389" r:id="rId40"/>
    <p:sldId id="268" r:id="rId41"/>
    <p:sldId id="405" r:id="rId42"/>
    <p:sldId id="269" r:id="rId43"/>
    <p:sldId id="390" r:id="rId44"/>
    <p:sldId id="410" r:id="rId45"/>
    <p:sldId id="392" r:id="rId46"/>
    <p:sldId id="411" r:id="rId47"/>
    <p:sldId id="270" r:id="rId48"/>
    <p:sldId id="412" r:id="rId49"/>
    <p:sldId id="413" r:id="rId50"/>
    <p:sldId id="414" r:id="rId51"/>
    <p:sldId id="415" r:id="rId52"/>
    <p:sldId id="416" r:id="rId53"/>
    <p:sldId id="381" r:id="rId54"/>
    <p:sldId id="417" r:id="rId55"/>
    <p:sldId id="418" r:id="rId56"/>
    <p:sldId id="267" r:id="rId57"/>
    <p:sldId id="419" r:id="rId58"/>
    <p:sldId id="272" r:id="rId59"/>
    <p:sldId id="372" r:id="rId60"/>
    <p:sldId id="273" r:id="rId61"/>
    <p:sldId id="420" r:id="rId62"/>
    <p:sldId id="421" r:id="rId63"/>
    <p:sldId id="422" r:id="rId64"/>
    <p:sldId id="423" r:id="rId65"/>
    <p:sldId id="424" r:id="rId66"/>
    <p:sldId id="425" r:id="rId67"/>
    <p:sldId id="426" r:id="rId68"/>
    <p:sldId id="373" r:id="rId69"/>
    <p:sldId id="427" r:id="rId70"/>
    <p:sldId id="428" r:id="rId71"/>
    <p:sldId id="346" r:id="rId72"/>
    <p:sldId id="384" r:id="rId73"/>
    <p:sldId id="263" r:id="rId7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989"/>
    <a:srgbClr val="E6E6E6"/>
    <a:srgbClr val="1E426B"/>
    <a:srgbClr val="217C7F"/>
    <a:srgbClr val="1F3154"/>
    <a:srgbClr val="498682"/>
    <a:srgbClr val="9BABC8"/>
    <a:srgbClr val="ABD1CE"/>
    <a:srgbClr val="F4F4F5"/>
    <a:srgbClr val="E0FB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6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781B4F-5D50-44DD-838E-82AC3023FA8F}" type="doc">
      <dgm:prSet loTypeId="urn:microsoft.com/office/officeart/2005/8/layout/list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2DDA731-8EDD-4DAE-B2B2-0DDDB7B15B03}">
      <dgm:prSet custT="1"/>
      <dgm:spPr>
        <a:solidFill>
          <a:srgbClr val="258989"/>
        </a:solidFill>
      </dgm:spPr>
      <dgm:t>
        <a:bodyPr/>
        <a:lstStyle/>
        <a:p>
          <a:r>
            <a:rPr lang="en-IN" sz="2400">
              <a:latin typeface="Bahnschrift" panose="020B0502040204020203" pitchFamily="34" charset="0"/>
            </a:rPr>
            <a:t>Any IT services that are provisioned and accessed from a cloud computing provider. </a:t>
          </a:r>
        </a:p>
      </dgm:t>
    </dgm:pt>
    <dgm:pt modelId="{92C6BC0F-026E-4232-9E1D-C0E73067C9BF}" type="parTrans" cxnId="{08026BAE-A200-48E5-BD40-0746F223DB79}">
      <dgm:prSet/>
      <dgm:spPr/>
      <dgm:t>
        <a:bodyPr/>
        <a:lstStyle/>
        <a:p>
          <a:endParaRPr lang="en-IN" sz="4000">
            <a:latin typeface="Bahnschrift" panose="020B0502040204020203" pitchFamily="34" charset="0"/>
          </a:endParaRPr>
        </a:p>
      </dgm:t>
    </dgm:pt>
    <dgm:pt modelId="{24D2A90D-AE8C-4226-A4E9-1483014C7DBA}" type="sibTrans" cxnId="{08026BAE-A200-48E5-BD40-0746F223DB79}">
      <dgm:prSet/>
      <dgm:spPr/>
      <dgm:t>
        <a:bodyPr/>
        <a:lstStyle/>
        <a:p>
          <a:endParaRPr lang="en-IN" sz="4000">
            <a:latin typeface="Bahnschrift" panose="020B0502040204020203" pitchFamily="34" charset="0"/>
          </a:endParaRPr>
        </a:p>
      </dgm:t>
    </dgm:pt>
    <dgm:pt modelId="{048FA94C-EFAB-441A-B2EB-838EBFD28431}">
      <dgm:prSet custT="1"/>
      <dgm:spPr>
        <a:solidFill>
          <a:srgbClr val="258989"/>
        </a:solidFill>
      </dgm:spPr>
      <dgm:t>
        <a:bodyPr/>
        <a:lstStyle/>
        <a:p>
          <a:r>
            <a:rPr lang="en-IN" sz="2400">
              <a:latin typeface="Bahnschrift" panose="020B0502040204020203" pitchFamily="34" charset="0"/>
            </a:rPr>
            <a:t>Incorporates all delivery and service models of cloud computing and related solutions. </a:t>
          </a:r>
        </a:p>
      </dgm:t>
    </dgm:pt>
    <dgm:pt modelId="{95118BC3-3F0F-4323-B244-97C590EE3762}" type="parTrans" cxnId="{14A881A3-8A3A-48F2-B9F5-E3E176600098}">
      <dgm:prSet/>
      <dgm:spPr/>
      <dgm:t>
        <a:bodyPr/>
        <a:lstStyle/>
        <a:p>
          <a:endParaRPr lang="en-IN" sz="4000">
            <a:latin typeface="Bahnschrift" panose="020B0502040204020203" pitchFamily="34" charset="0"/>
          </a:endParaRPr>
        </a:p>
      </dgm:t>
    </dgm:pt>
    <dgm:pt modelId="{2BD2D676-3827-4FD8-9053-8425EF3A1FEC}" type="sibTrans" cxnId="{14A881A3-8A3A-48F2-B9F5-E3E176600098}">
      <dgm:prSet/>
      <dgm:spPr/>
      <dgm:t>
        <a:bodyPr/>
        <a:lstStyle/>
        <a:p>
          <a:endParaRPr lang="en-IN" sz="4000">
            <a:latin typeface="Bahnschrift" panose="020B0502040204020203" pitchFamily="34" charset="0"/>
          </a:endParaRPr>
        </a:p>
      </dgm:t>
    </dgm:pt>
    <dgm:pt modelId="{9B273AF6-8D1C-4265-8231-866B6439498E}" type="pres">
      <dgm:prSet presAssocID="{2F781B4F-5D50-44DD-838E-82AC3023FA8F}" presName="linear" presStyleCnt="0">
        <dgm:presLayoutVars>
          <dgm:dir/>
          <dgm:animLvl val="lvl"/>
          <dgm:resizeHandles val="exact"/>
        </dgm:presLayoutVars>
      </dgm:prSet>
      <dgm:spPr/>
    </dgm:pt>
    <dgm:pt modelId="{620085F7-1AA6-4C18-98F3-557567F2844B}" type="pres">
      <dgm:prSet presAssocID="{C2DDA731-8EDD-4DAE-B2B2-0DDDB7B15B03}" presName="parentLin" presStyleCnt="0"/>
      <dgm:spPr/>
    </dgm:pt>
    <dgm:pt modelId="{5684BC0F-FA5A-449B-B44F-F9160D12237B}" type="pres">
      <dgm:prSet presAssocID="{C2DDA731-8EDD-4DAE-B2B2-0DDDB7B15B03}" presName="parentLeftMargin" presStyleLbl="node1" presStyleIdx="0" presStyleCnt="2"/>
      <dgm:spPr/>
    </dgm:pt>
    <dgm:pt modelId="{ADAFF455-688E-4E89-81F2-385A274D60E4}" type="pres">
      <dgm:prSet presAssocID="{C2DDA731-8EDD-4DAE-B2B2-0DDDB7B15B0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322DED0-73F2-4EAB-870C-44A079A28CDF}" type="pres">
      <dgm:prSet presAssocID="{C2DDA731-8EDD-4DAE-B2B2-0DDDB7B15B03}" presName="negativeSpace" presStyleCnt="0"/>
      <dgm:spPr/>
    </dgm:pt>
    <dgm:pt modelId="{407A762D-3B70-4484-B363-58AFDB8FE7C9}" type="pres">
      <dgm:prSet presAssocID="{C2DDA731-8EDD-4DAE-B2B2-0DDDB7B15B03}" presName="childText" presStyleLbl="conFgAcc1" presStyleIdx="0" presStyleCnt="2">
        <dgm:presLayoutVars>
          <dgm:bulletEnabled val="1"/>
        </dgm:presLayoutVars>
      </dgm:prSet>
      <dgm:spPr/>
    </dgm:pt>
    <dgm:pt modelId="{D440E871-4C63-4DFD-B265-595EA2A918C4}" type="pres">
      <dgm:prSet presAssocID="{24D2A90D-AE8C-4226-A4E9-1483014C7DBA}" presName="spaceBetweenRectangles" presStyleCnt="0"/>
      <dgm:spPr/>
    </dgm:pt>
    <dgm:pt modelId="{45C10A08-2B86-4637-B2C7-75E25C546323}" type="pres">
      <dgm:prSet presAssocID="{048FA94C-EFAB-441A-B2EB-838EBFD28431}" presName="parentLin" presStyleCnt="0"/>
      <dgm:spPr/>
    </dgm:pt>
    <dgm:pt modelId="{41F6E071-02F9-483A-BF52-08E388DC0760}" type="pres">
      <dgm:prSet presAssocID="{048FA94C-EFAB-441A-B2EB-838EBFD28431}" presName="parentLeftMargin" presStyleLbl="node1" presStyleIdx="0" presStyleCnt="2"/>
      <dgm:spPr/>
    </dgm:pt>
    <dgm:pt modelId="{22C41C17-3A8B-488D-AF19-19DF0D87C23C}" type="pres">
      <dgm:prSet presAssocID="{048FA94C-EFAB-441A-B2EB-838EBFD2843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77F125E-389B-44A3-AD1F-D5CC98F2D999}" type="pres">
      <dgm:prSet presAssocID="{048FA94C-EFAB-441A-B2EB-838EBFD28431}" presName="negativeSpace" presStyleCnt="0"/>
      <dgm:spPr/>
    </dgm:pt>
    <dgm:pt modelId="{F74F029E-9F22-4487-A8A3-E492821C310F}" type="pres">
      <dgm:prSet presAssocID="{048FA94C-EFAB-441A-B2EB-838EBFD2843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71F1E63-80E6-4918-A320-6FEB72CEB51A}" type="presOf" srcId="{2F781B4F-5D50-44DD-838E-82AC3023FA8F}" destId="{9B273AF6-8D1C-4265-8231-866B6439498E}" srcOrd="0" destOrd="0" presId="urn:microsoft.com/office/officeart/2005/8/layout/list1"/>
    <dgm:cxn modelId="{A6A1B667-151E-4CDB-BD6E-FC2199B684C2}" type="presOf" srcId="{048FA94C-EFAB-441A-B2EB-838EBFD28431}" destId="{41F6E071-02F9-483A-BF52-08E388DC0760}" srcOrd="0" destOrd="0" presId="urn:microsoft.com/office/officeart/2005/8/layout/list1"/>
    <dgm:cxn modelId="{75DD8956-D5B9-4048-98D6-F8D83FED5277}" type="presOf" srcId="{C2DDA731-8EDD-4DAE-B2B2-0DDDB7B15B03}" destId="{ADAFF455-688E-4E89-81F2-385A274D60E4}" srcOrd="1" destOrd="0" presId="urn:microsoft.com/office/officeart/2005/8/layout/list1"/>
    <dgm:cxn modelId="{14A881A3-8A3A-48F2-B9F5-E3E176600098}" srcId="{2F781B4F-5D50-44DD-838E-82AC3023FA8F}" destId="{048FA94C-EFAB-441A-B2EB-838EBFD28431}" srcOrd="1" destOrd="0" parTransId="{95118BC3-3F0F-4323-B244-97C590EE3762}" sibTransId="{2BD2D676-3827-4FD8-9053-8425EF3A1FEC}"/>
    <dgm:cxn modelId="{08026BAE-A200-48E5-BD40-0746F223DB79}" srcId="{2F781B4F-5D50-44DD-838E-82AC3023FA8F}" destId="{C2DDA731-8EDD-4DAE-B2B2-0DDDB7B15B03}" srcOrd="0" destOrd="0" parTransId="{92C6BC0F-026E-4232-9E1D-C0E73067C9BF}" sibTransId="{24D2A90D-AE8C-4226-A4E9-1483014C7DBA}"/>
    <dgm:cxn modelId="{0DB1CECB-C8E2-495F-9CDC-05AAFF65497D}" type="presOf" srcId="{048FA94C-EFAB-441A-B2EB-838EBFD28431}" destId="{22C41C17-3A8B-488D-AF19-19DF0D87C23C}" srcOrd="1" destOrd="0" presId="urn:microsoft.com/office/officeart/2005/8/layout/list1"/>
    <dgm:cxn modelId="{41BC88CE-919E-4731-BF83-A6136C3BD1D0}" type="presOf" srcId="{C2DDA731-8EDD-4DAE-B2B2-0DDDB7B15B03}" destId="{5684BC0F-FA5A-449B-B44F-F9160D12237B}" srcOrd="0" destOrd="0" presId="urn:microsoft.com/office/officeart/2005/8/layout/list1"/>
    <dgm:cxn modelId="{6BAFB781-3EE4-44BD-8A82-BFA99352CA26}" type="presParOf" srcId="{9B273AF6-8D1C-4265-8231-866B6439498E}" destId="{620085F7-1AA6-4C18-98F3-557567F2844B}" srcOrd="0" destOrd="0" presId="urn:microsoft.com/office/officeart/2005/8/layout/list1"/>
    <dgm:cxn modelId="{1E94C580-35F6-4498-9341-A8BD82EE78A1}" type="presParOf" srcId="{620085F7-1AA6-4C18-98F3-557567F2844B}" destId="{5684BC0F-FA5A-449B-B44F-F9160D12237B}" srcOrd="0" destOrd="0" presId="urn:microsoft.com/office/officeart/2005/8/layout/list1"/>
    <dgm:cxn modelId="{5AB9086C-0609-4B7A-B4D0-E95942690FE8}" type="presParOf" srcId="{620085F7-1AA6-4C18-98F3-557567F2844B}" destId="{ADAFF455-688E-4E89-81F2-385A274D60E4}" srcOrd="1" destOrd="0" presId="urn:microsoft.com/office/officeart/2005/8/layout/list1"/>
    <dgm:cxn modelId="{C845C880-9773-49EF-8A4E-30EB57D62984}" type="presParOf" srcId="{9B273AF6-8D1C-4265-8231-866B6439498E}" destId="{A322DED0-73F2-4EAB-870C-44A079A28CDF}" srcOrd="1" destOrd="0" presId="urn:microsoft.com/office/officeart/2005/8/layout/list1"/>
    <dgm:cxn modelId="{B8A1E672-B9B9-40AA-BF0C-4AE1229279E4}" type="presParOf" srcId="{9B273AF6-8D1C-4265-8231-866B6439498E}" destId="{407A762D-3B70-4484-B363-58AFDB8FE7C9}" srcOrd="2" destOrd="0" presId="urn:microsoft.com/office/officeart/2005/8/layout/list1"/>
    <dgm:cxn modelId="{64DE524F-A546-4EFA-B026-967FF0A8343E}" type="presParOf" srcId="{9B273AF6-8D1C-4265-8231-866B6439498E}" destId="{D440E871-4C63-4DFD-B265-595EA2A918C4}" srcOrd="3" destOrd="0" presId="urn:microsoft.com/office/officeart/2005/8/layout/list1"/>
    <dgm:cxn modelId="{5F7E78C7-4545-45ED-89BC-2024ED78AA08}" type="presParOf" srcId="{9B273AF6-8D1C-4265-8231-866B6439498E}" destId="{45C10A08-2B86-4637-B2C7-75E25C546323}" srcOrd="4" destOrd="0" presId="urn:microsoft.com/office/officeart/2005/8/layout/list1"/>
    <dgm:cxn modelId="{0981CD8D-5C71-4C79-8D3D-1CC3914840C7}" type="presParOf" srcId="{45C10A08-2B86-4637-B2C7-75E25C546323}" destId="{41F6E071-02F9-483A-BF52-08E388DC0760}" srcOrd="0" destOrd="0" presId="urn:microsoft.com/office/officeart/2005/8/layout/list1"/>
    <dgm:cxn modelId="{F8BA5EF1-C264-4828-931D-B9D075E5A805}" type="presParOf" srcId="{45C10A08-2B86-4637-B2C7-75E25C546323}" destId="{22C41C17-3A8B-488D-AF19-19DF0D87C23C}" srcOrd="1" destOrd="0" presId="urn:microsoft.com/office/officeart/2005/8/layout/list1"/>
    <dgm:cxn modelId="{5EEE47A6-2F89-487E-91E8-61C1109ADBDA}" type="presParOf" srcId="{9B273AF6-8D1C-4265-8231-866B6439498E}" destId="{A77F125E-389B-44A3-AD1F-D5CC98F2D999}" srcOrd="5" destOrd="0" presId="urn:microsoft.com/office/officeart/2005/8/layout/list1"/>
    <dgm:cxn modelId="{8911B555-EA2C-4900-AFAA-1F50943D7389}" type="presParOf" srcId="{9B273AF6-8D1C-4265-8231-866B6439498E}" destId="{F74F029E-9F22-4487-A8A3-E492821C310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ECA538-F679-478F-8DE4-35CB64DD3976}" type="doc">
      <dgm:prSet loTypeId="urn:microsoft.com/office/officeart/2005/8/layout/list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3619E79-C959-4D32-80D5-EC043451AC05}">
      <dgm:prSet custT="1"/>
      <dgm:spPr>
        <a:solidFill>
          <a:srgbClr val="258989"/>
        </a:solidFill>
      </dgm:spPr>
      <dgm:t>
        <a:bodyPr/>
        <a:lstStyle/>
        <a:p>
          <a:r>
            <a:rPr lang="en-IN" sz="2000">
              <a:latin typeface="Bahnschrift" panose="020B0502040204020203" pitchFamily="34" charset="0"/>
            </a:rPr>
            <a:t>Delivered over the internet and accessible globally from the internet.</a:t>
          </a:r>
        </a:p>
      </dgm:t>
    </dgm:pt>
    <dgm:pt modelId="{0DA25E5A-D798-4076-9C85-B04821A3F53D}" type="parTrans" cxnId="{ADF4AA78-1492-4E01-A37E-6E75B317B3F0}">
      <dgm:prSet/>
      <dgm:spPr/>
      <dgm:t>
        <a:bodyPr/>
        <a:lstStyle/>
        <a:p>
          <a:endParaRPr lang="en-IN" sz="3600">
            <a:latin typeface="Bahnschrift" panose="020B0502040204020203" pitchFamily="34" charset="0"/>
          </a:endParaRPr>
        </a:p>
      </dgm:t>
    </dgm:pt>
    <dgm:pt modelId="{C3060B42-87CB-462E-9A54-B7E6F8F8B053}" type="sibTrans" cxnId="{ADF4AA78-1492-4E01-A37E-6E75B317B3F0}">
      <dgm:prSet/>
      <dgm:spPr/>
      <dgm:t>
        <a:bodyPr/>
        <a:lstStyle/>
        <a:p>
          <a:endParaRPr lang="en-IN" sz="3600">
            <a:latin typeface="Bahnschrift" panose="020B0502040204020203" pitchFamily="34" charset="0"/>
          </a:endParaRPr>
        </a:p>
      </dgm:t>
    </dgm:pt>
    <dgm:pt modelId="{1925B35E-9E66-4403-8D7A-9516FC00B242}">
      <dgm:prSet custT="1"/>
      <dgm:spPr>
        <a:solidFill>
          <a:srgbClr val="258989"/>
        </a:solidFill>
      </dgm:spPr>
      <dgm:t>
        <a:bodyPr/>
        <a:lstStyle/>
        <a:p>
          <a:r>
            <a:rPr lang="en-US" sz="2000">
              <a:latin typeface="Bahnschrift" panose="020B0502040204020203" pitchFamily="34" charset="0"/>
            </a:rPr>
            <a:t>Describe how the services delivery is carried out in cloud computing.</a:t>
          </a:r>
          <a:endParaRPr lang="en-IN" sz="2000">
            <a:latin typeface="Bahnschrift" panose="020B0502040204020203" pitchFamily="34" charset="0"/>
          </a:endParaRPr>
        </a:p>
      </dgm:t>
    </dgm:pt>
    <dgm:pt modelId="{CE5D0089-9972-4562-BB3B-B3760C5CFFFC}" type="parTrans" cxnId="{F51B3CCC-939D-498B-B8EC-920B2B3F8369}">
      <dgm:prSet/>
      <dgm:spPr/>
      <dgm:t>
        <a:bodyPr/>
        <a:lstStyle/>
        <a:p>
          <a:endParaRPr lang="en-IN" sz="3600">
            <a:latin typeface="Bahnschrift" panose="020B0502040204020203" pitchFamily="34" charset="0"/>
          </a:endParaRPr>
        </a:p>
      </dgm:t>
    </dgm:pt>
    <dgm:pt modelId="{6838C1ED-59F7-4873-BEE2-D16B8C48BBA4}" type="sibTrans" cxnId="{F51B3CCC-939D-498B-B8EC-920B2B3F8369}">
      <dgm:prSet/>
      <dgm:spPr/>
      <dgm:t>
        <a:bodyPr/>
        <a:lstStyle/>
        <a:p>
          <a:endParaRPr lang="en-IN" sz="3600">
            <a:latin typeface="Bahnschrift" panose="020B0502040204020203" pitchFamily="34" charset="0"/>
          </a:endParaRPr>
        </a:p>
      </dgm:t>
    </dgm:pt>
    <dgm:pt modelId="{FBA849BD-8E13-4113-B4D8-FC6E4E4782FB}">
      <dgm:prSet custT="1"/>
      <dgm:spPr>
        <a:solidFill>
          <a:srgbClr val="258989"/>
        </a:solidFill>
      </dgm:spPr>
      <dgm:t>
        <a:bodyPr/>
        <a:lstStyle/>
        <a:p>
          <a:r>
            <a:rPr lang="en-US" sz="2000">
              <a:latin typeface="Bahnschrift" panose="020B0502040204020203" pitchFamily="34" charset="0"/>
            </a:rPr>
            <a:t>Indicate the topological layouts for the cloud computing. </a:t>
          </a:r>
          <a:endParaRPr lang="en-IN" sz="2000">
            <a:latin typeface="Bahnschrift" panose="020B0502040204020203" pitchFamily="34" charset="0"/>
          </a:endParaRPr>
        </a:p>
      </dgm:t>
    </dgm:pt>
    <dgm:pt modelId="{F9A08F84-7B32-4F00-BD23-03F136A5020C}" type="parTrans" cxnId="{48BA5C14-0B59-439A-9867-31438E3F2353}">
      <dgm:prSet/>
      <dgm:spPr/>
      <dgm:t>
        <a:bodyPr/>
        <a:lstStyle/>
        <a:p>
          <a:endParaRPr lang="en-IN" sz="3600">
            <a:latin typeface="Bahnschrift" panose="020B0502040204020203" pitchFamily="34" charset="0"/>
          </a:endParaRPr>
        </a:p>
      </dgm:t>
    </dgm:pt>
    <dgm:pt modelId="{843B508C-82BE-4705-A515-4D8A1744B1F9}" type="sibTrans" cxnId="{48BA5C14-0B59-439A-9867-31438E3F2353}">
      <dgm:prSet/>
      <dgm:spPr/>
      <dgm:t>
        <a:bodyPr/>
        <a:lstStyle/>
        <a:p>
          <a:endParaRPr lang="en-IN" sz="3600">
            <a:latin typeface="Bahnschrift" panose="020B0502040204020203" pitchFamily="34" charset="0"/>
          </a:endParaRPr>
        </a:p>
      </dgm:t>
    </dgm:pt>
    <dgm:pt modelId="{0A6177E5-C86D-4438-8CCB-BC5BD1475613}">
      <dgm:prSet custT="1"/>
      <dgm:spPr>
        <a:solidFill>
          <a:srgbClr val="258989"/>
        </a:solidFill>
      </dgm:spPr>
      <dgm:t>
        <a:bodyPr/>
        <a:lstStyle/>
        <a:p>
          <a:r>
            <a:rPr lang="en-US" sz="2000">
              <a:latin typeface="Bahnschrift" panose="020B0502040204020203" pitchFamily="34" charset="0"/>
            </a:rPr>
            <a:t>The entities basically correspond to the operational components in cloud computing.</a:t>
          </a:r>
          <a:endParaRPr lang="en-IN" sz="2000">
            <a:latin typeface="Bahnschrift" panose="020B0502040204020203" pitchFamily="34" charset="0"/>
          </a:endParaRPr>
        </a:p>
      </dgm:t>
    </dgm:pt>
    <dgm:pt modelId="{F5E42B79-F5E1-4199-9709-0EC4196AC3A7}" type="parTrans" cxnId="{0A77098D-1380-476C-9C20-F5CDAF046A6B}">
      <dgm:prSet/>
      <dgm:spPr/>
      <dgm:t>
        <a:bodyPr/>
        <a:lstStyle/>
        <a:p>
          <a:endParaRPr lang="en-IN" sz="3600">
            <a:latin typeface="Bahnschrift" panose="020B0502040204020203" pitchFamily="34" charset="0"/>
          </a:endParaRPr>
        </a:p>
      </dgm:t>
    </dgm:pt>
    <dgm:pt modelId="{11F2D71B-4316-425B-9504-7D66ABE08032}" type="sibTrans" cxnId="{0A77098D-1380-476C-9C20-F5CDAF046A6B}">
      <dgm:prSet/>
      <dgm:spPr/>
      <dgm:t>
        <a:bodyPr/>
        <a:lstStyle/>
        <a:p>
          <a:endParaRPr lang="en-IN" sz="3600">
            <a:latin typeface="Bahnschrift" panose="020B0502040204020203" pitchFamily="34" charset="0"/>
          </a:endParaRPr>
        </a:p>
      </dgm:t>
    </dgm:pt>
    <dgm:pt modelId="{464224C2-B8D3-404E-9AFD-057A48C643CF}" type="pres">
      <dgm:prSet presAssocID="{69ECA538-F679-478F-8DE4-35CB64DD3976}" presName="linear" presStyleCnt="0">
        <dgm:presLayoutVars>
          <dgm:dir/>
          <dgm:animLvl val="lvl"/>
          <dgm:resizeHandles val="exact"/>
        </dgm:presLayoutVars>
      </dgm:prSet>
      <dgm:spPr/>
    </dgm:pt>
    <dgm:pt modelId="{6676F6CF-8DE6-469B-B75A-4E23DFFFEBE7}" type="pres">
      <dgm:prSet presAssocID="{E3619E79-C959-4D32-80D5-EC043451AC05}" presName="parentLin" presStyleCnt="0"/>
      <dgm:spPr/>
    </dgm:pt>
    <dgm:pt modelId="{5EA01034-BF17-4673-825F-F531319B7D1F}" type="pres">
      <dgm:prSet presAssocID="{E3619E79-C959-4D32-80D5-EC043451AC05}" presName="parentLeftMargin" presStyleLbl="node1" presStyleIdx="0" presStyleCnt="4"/>
      <dgm:spPr/>
    </dgm:pt>
    <dgm:pt modelId="{920C3B24-9D27-49D4-ACFA-763DE10DF715}" type="pres">
      <dgm:prSet presAssocID="{E3619E79-C959-4D32-80D5-EC043451AC05}" presName="parentText" presStyleLbl="node1" presStyleIdx="0" presStyleCnt="4" custLinFactNeighborX="-2390" custLinFactNeighborY="3641">
        <dgm:presLayoutVars>
          <dgm:chMax val="0"/>
          <dgm:bulletEnabled val="1"/>
        </dgm:presLayoutVars>
      </dgm:prSet>
      <dgm:spPr/>
    </dgm:pt>
    <dgm:pt modelId="{9202EA19-6863-48E8-950C-1545701A30B7}" type="pres">
      <dgm:prSet presAssocID="{E3619E79-C959-4D32-80D5-EC043451AC05}" presName="negativeSpace" presStyleCnt="0"/>
      <dgm:spPr/>
    </dgm:pt>
    <dgm:pt modelId="{030F0E15-D1F8-4D36-8A62-C356E4765162}" type="pres">
      <dgm:prSet presAssocID="{E3619E79-C959-4D32-80D5-EC043451AC05}" presName="childText" presStyleLbl="conFgAcc1" presStyleIdx="0" presStyleCnt="4">
        <dgm:presLayoutVars>
          <dgm:bulletEnabled val="1"/>
        </dgm:presLayoutVars>
      </dgm:prSet>
      <dgm:spPr/>
    </dgm:pt>
    <dgm:pt modelId="{256ADBFF-A0A0-46CB-9AAD-F5E074C2FE83}" type="pres">
      <dgm:prSet presAssocID="{C3060B42-87CB-462E-9A54-B7E6F8F8B053}" presName="spaceBetweenRectangles" presStyleCnt="0"/>
      <dgm:spPr/>
    </dgm:pt>
    <dgm:pt modelId="{6C61800A-F5C1-47A3-8FCC-B95AB4E05C3A}" type="pres">
      <dgm:prSet presAssocID="{1925B35E-9E66-4403-8D7A-9516FC00B242}" presName="parentLin" presStyleCnt="0"/>
      <dgm:spPr/>
    </dgm:pt>
    <dgm:pt modelId="{87AC394F-7B69-4589-9765-A913E75EBA2A}" type="pres">
      <dgm:prSet presAssocID="{1925B35E-9E66-4403-8D7A-9516FC00B242}" presName="parentLeftMargin" presStyleLbl="node1" presStyleIdx="0" presStyleCnt="4"/>
      <dgm:spPr/>
    </dgm:pt>
    <dgm:pt modelId="{C8A7EA45-AACE-420D-9C53-47B98294BC27}" type="pres">
      <dgm:prSet presAssocID="{1925B35E-9E66-4403-8D7A-9516FC00B242}" presName="parentText" presStyleLbl="node1" presStyleIdx="1" presStyleCnt="4" custLinFactNeighborX="-2390" custLinFactNeighborY="3641">
        <dgm:presLayoutVars>
          <dgm:chMax val="0"/>
          <dgm:bulletEnabled val="1"/>
        </dgm:presLayoutVars>
      </dgm:prSet>
      <dgm:spPr/>
    </dgm:pt>
    <dgm:pt modelId="{CB80C0E6-462B-47F7-B78A-70FC2221C352}" type="pres">
      <dgm:prSet presAssocID="{1925B35E-9E66-4403-8D7A-9516FC00B242}" presName="negativeSpace" presStyleCnt="0"/>
      <dgm:spPr/>
    </dgm:pt>
    <dgm:pt modelId="{6D00EA03-3BF9-416F-B023-84EB30278776}" type="pres">
      <dgm:prSet presAssocID="{1925B35E-9E66-4403-8D7A-9516FC00B242}" presName="childText" presStyleLbl="conFgAcc1" presStyleIdx="1" presStyleCnt="4">
        <dgm:presLayoutVars>
          <dgm:bulletEnabled val="1"/>
        </dgm:presLayoutVars>
      </dgm:prSet>
      <dgm:spPr/>
    </dgm:pt>
    <dgm:pt modelId="{C81A90AA-FB76-4863-9339-26686726653A}" type="pres">
      <dgm:prSet presAssocID="{6838C1ED-59F7-4873-BEE2-D16B8C48BBA4}" presName="spaceBetweenRectangles" presStyleCnt="0"/>
      <dgm:spPr/>
    </dgm:pt>
    <dgm:pt modelId="{A352C2F7-8BFA-41FE-8560-F102341E280B}" type="pres">
      <dgm:prSet presAssocID="{FBA849BD-8E13-4113-B4D8-FC6E4E4782FB}" presName="parentLin" presStyleCnt="0"/>
      <dgm:spPr/>
    </dgm:pt>
    <dgm:pt modelId="{5950688E-A561-4837-BA71-F4BEE73A07BD}" type="pres">
      <dgm:prSet presAssocID="{FBA849BD-8E13-4113-B4D8-FC6E4E4782FB}" presName="parentLeftMargin" presStyleLbl="node1" presStyleIdx="1" presStyleCnt="4"/>
      <dgm:spPr/>
    </dgm:pt>
    <dgm:pt modelId="{67FCD594-F2F4-43CE-921E-79173A3FBDE2}" type="pres">
      <dgm:prSet presAssocID="{FBA849BD-8E13-4113-B4D8-FC6E4E4782FB}" presName="parentText" presStyleLbl="node1" presStyleIdx="2" presStyleCnt="4" custLinFactNeighborX="-2390" custLinFactNeighborY="3641">
        <dgm:presLayoutVars>
          <dgm:chMax val="0"/>
          <dgm:bulletEnabled val="1"/>
        </dgm:presLayoutVars>
      </dgm:prSet>
      <dgm:spPr/>
    </dgm:pt>
    <dgm:pt modelId="{1AEAB81A-6B41-444B-868D-7B17F8EE54D5}" type="pres">
      <dgm:prSet presAssocID="{FBA849BD-8E13-4113-B4D8-FC6E4E4782FB}" presName="negativeSpace" presStyleCnt="0"/>
      <dgm:spPr/>
    </dgm:pt>
    <dgm:pt modelId="{6B6A044E-B036-4263-B582-A2D7C638001D}" type="pres">
      <dgm:prSet presAssocID="{FBA849BD-8E13-4113-B4D8-FC6E4E4782FB}" presName="childText" presStyleLbl="conFgAcc1" presStyleIdx="2" presStyleCnt="4">
        <dgm:presLayoutVars>
          <dgm:bulletEnabled val="1"/>
        </dgm:presLayoutVars>
      </dgm:prSet>
      <dgm:spPr/>
    </dgm:pt>
    <dgm:pt modelId="{C83AA265-8D24-4237-B57B-38DC5E5E0DF2}" type="pres">
      <dgm:prSet presAssocID="{843B508C-82BE-4705-A515-4D8A1744B1F9}" presName="spaceBetweenRectangles" presStyleCnt="0"/>
      <dgm:spPr/>
    </dgm:pt>
    <dgm:pt modelId="{67BDB0F7-7372-4362-82A5-FAA377A83A09}" type="pres">
      <dgm:prSet presAssocID="{0A6177E5-C86D-4438-8CCB-BC5BD1475613}" presName="parentLin" presStyleCnt="0"/>
      <dgm:spPr/>
    </dgm:pt>
    <dgm:pt modelId="{A0792543-8F02-4763-B77A-9667FE69448D}" type="pres">
      <dgm:prSet presAssocID="{0A6177E5-C86D-4438-8CCB-BC5BD1475613}" presName="parentLeftMargin" presStyleLbl="node1" presStyleIdx="2" presStyleCnt="4"/>
      <dgm:spPr/>
    </dgm:pt>
    <dgm:pt modelId="{AA291B7C-4A76-45C5-B421-A945F73B468F}" type="pres">
      <dgm:prSet presAssocID="{0A6177E5-C86D-4438-8CCB-BC5BD1475613}" presName="parentText" presStyleLbl="node1" presStyleIdx="3" presStyleCnt="4" custLinFactNeighborX="-2390" custLinFactNeighborY="3641">
        <dgm:presLayoutVars>
          <dgm:chMax val="0"/>
          <dgm:bulletEnabled val="1"/>
        </dgm:presLayoutVars>
      </dgm:prSet>
      <dgm:spPr/>
    </dgm:pt>
    <dgm:pt modelId="{A286B8F7-5283-4FB2-928A-5F6CDEA1B7E1}" type="pres">
      <dgm:prSet presAssocID="{0A6177E5-C86D-4438-8CCB-BC5BD1475613}" presName="negativeSpace" presStyleCnt="0"/>
      <dgm:spPr/>
    </dgm:pt>
    <dgm:pt modelId="{9755687D-91DE-499F-85F0-3E12E8BCB1A0}" type="pres">
      <dgm:prSet presAssocID="{0A6177E5-C86D-4438-8CCB-BC5BD147561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4A00A06-5C14-4EE6-9096-CB01E29A2424}" type="presOf" srcId="{0A6177E5-C86D-4438-8CCB-BC5BD1475613}" destId="{AA291B7C-4A76-45C5-B421-A945F73B468F}" srcOrd="1" destOrd="0" presId="urn:microsoft.com/office/officeart/2005/8/layout/list1"/>
    <dgm:cxn modelId="{48BA5C14-0B59-439A-9867-31438E3F2353}" srcId="{69ECA538-F679-478F-8DE4-35CB64DD3976}" destId="{FBA849BD-8E13-4113-B4D8-FC6E4E4782FB}" srcOrd="2" destOrd="0" parTransId="{F9A08F84-7B32-4F00-BD23-03F136A5020C}" sibTransId="{843B508C-82BE-4705-A515-4D8A1744B1F9}"/>
    <dgm:cxn modelId="{DC177B19-CB9E-45A9-9924-FB48D65363D9}" type="presOf" srcId="{E3619E79-C959-4D32-80D5-EC043451AC05}" destId="{5EA01034-BF17-4673-825F-F531319B7D1F}" srcOrd="0" destOrd="0" presId="urn:microsoft.com/office/officeart/2005/8/layout/list1"/>
    <dgm:cxn modelId="{6ACD272E-DA46-4173-A8D1-00C3741F3659}" type="presOf" srcId="{E3619E79-C959-4D32-80D5-EC043451AC05}" destId="{920C3B24-9D27-49D4-ACFA-763DE10DF715}" srcOrd="1" destOrd="0" presId="urn:microsoft.com/office/officeart/2005/8/layout/list1"/>
    <dgm:cxn modelId="{C4AA414D-A24D-49B6-849D-A29046106123}" type="presOf" srcId="{FBA849BD-8E13-4113-B4D8-FC6E4E4782FB}" destId="{5950688E-A561-4837-BA71-F4BEE73A07BD}" srcOrd="0" destOrd="0" presId="urn:microsoft.com/office/officeart/2005/8/layout/list1"/>
    <dgm:cxn modelId="{ADF4AA78-1492-4E01-A37E-6E75B317B3F0}" srcId="{69ECA538-F679-478F-8DE4-35CB64DD3976}" destId="{E3619E79-C959-4D32-80D5-EC043451AC05}" srcOrd="0" destOrd="0" parTransId="{0DA25E5A-D798-4076-9C85-B04821A3F53D}" sibTransId="{C3060B42-87CB-462E-9A54-B7E6F8F8B053}"/>
    <dgm:cxn modelId="{B2122A84-77B1-4FBF-9214-348EF5AC1081}" type="presOf" srcId="{69ECA538-F679-478F-8DE4-35CB64DD3976}" destId="{464224C2-B8D3-404E-9AFD-057A48C643CF}" srcOrd="0" destOrd="0" presId="urn:microsoft.com/office/officeart/2005/8/layout/list1"/>
    <dgm:cxn modelId="{0A77098D-1380-476C-9C20-F5CDAF046A6B}" srcId="{69ECA538-F679-478F-8DE4-35CB64DD3976}" destId="{0A6177E5-C86D-4438-8CCB-BC5BD1475613}" srcOrd="3" destOrd="0" parTransId="{F5E42B79-F5E1-4199-9709-0EC4196AC3A7}" sibTransId="{11F2D71B-4316-425B-9504-7D66ABE08032}"/>
    <dgm:cxn modelId="{A0C69997-DFF1-41C2-9D2F-C0BB3DDF710D}" type="presOf" srcId="{1925B35E-9E66-4403-8D7A-9516FC00B242}" destId="{87AC394F-7B69-4589-9765-A913E75EBA2A}" srcOrd="0" destOrd="0" presId="urn:microsoft.com/office/officeart/2005/8/layout/list1"/>
    <dgm:cxn modelId="{4525E5A1-74D8-40EA-9941-543FA5D1080B}" type="presOf" srcId="{1925B35E-9E66-4403-8D7A-9516FC00B242}" destId="{C8A7EA45-AACE-420D-9C53-47B98294BC27}" srcOrd="1" destOrd="0" presId="urn:microsoft.com/office/officeart/2005/8/layout/list1"/>
    <dgm:cxn modelId="{DD2358A5-9ECE-4776-974E-2E20922B711B}" type="presOf" srcId="{FBA849BD-8E13-4113-B4D8-FC6E4E4782FB}" destId="{67FCD594-F2F4-43CE-921E-79173A3FBDE2}" srcOrd="1" destOrd="0" presId="urn:microsoft.com/office/officeart/2005/8/layout/list1"/>
    <dgm:cxn modelId="{F51B3CCC-939D-498B-B8EC-920B2B3F8369}" srcId="{69ECA538-F679-478F-8DE4-35CB64DD3976}" destId="{1925B35E-9E66-4403-8D7A-9516FC00B242}" srcOrd="1" destOrd="0" parTransId="{CE5D0089-9972-4562-BB3B-B3760C5CFFFC}" sibTransId="{6838C1ED-59F7-4873-BEE2-D16B8C48BBA4}"/>
    <dgm:cxn modelId="{607E7AE1-86A4-4ABF-AABD-45FC3CF5E908}" type="presOf" srcId="{0A6177E5-C86D-4438-8CCB-BC5BD1475613}" destId="{A0792543-8F02-4763-B77A-9667FE69448D}" srcOrd="0" destOrd="0" presId="urn:microsoft.com/office/officeart/2005/8/layout/list1"/>
    <dgm:cxn modelId="{E503C6CE-7F7A-4E02-9EEA-6ADB4E348277}" type="presParOf" srcId="{464224C2-B8D3-404E-9AFD-057A48C643CF}" destId="{6676F6CF-8DE6-469B-B75A-4E23DFFFEBE7}" srcOrd="0" destOrd="0" presId="urn:microsoft.com/office/officeart/2005/8/layout/list1"/>
    <dgm:cxn modelId="{692F2CC1-083C-43D6-972A-3831AFAFDF25}" type="presParOf" srcId="{6676F6CF-8DE6-469B-B75A-4E23DFFFEBE7}" destId="{5EA01034-BF17-4673-825F-F531319B7D1F}" srcOrd="0" destOrd="0" presId="urn:microsoft.com/office/officeart/2005/8/layout/list1"/>
    <dgm:cxn modelId="{E02B22A6-2AE4-4B7C-BC6E-52D01927CAF4}" type="presParOf" srcId="{6676F6CF-8DE6-469B-B75A-4E23DFFFEBE7}" destId="{920C3B24-9D27-49D4-ACFA-763DE10DF715}" srcOrd="1" destOrd="0" presId="urn:microsoft.com/office/officeart/2005/8/layout/list1"/>
    <dgm:cxn modelId="{7325077C-D98B-4589-9B8F-3AAA27C6F20C}" type="presParOf" srcId="{464224C2-B8D3-404E-9AFD-057A48C643CF}" destId="{9202EA19-6863-48E8-950C-1545701A30B7}" srcOrd="1" destOrd="0" presId="urn:microsoft.com/office/officeart/2005/8/layout/list1"/>
    <dgm:cxn modelId="{99379904-6C39-4CD1-A564-6B13D9A567B3}" type="presParOf" srcId="{464224C2-B8D3-404E-9AFD-057A48C643CF}" destId="{030F0E15-D1F8-4D36-8A62-C356E4765162}" srcOrd="2" destOrd="0" presId="urn:microsoft.com/office/officeart/2005/8/layout/list1"/>
    <dgm:cxn modelId="{B5DC4AE1-6EBE-4B5D-88A1-45EC20B7624E}" type="presParOf" srcId="{464224C2-B8D3-404E-9AFD-057A48C643CF}" destId="{256ADBFF-A0A0-46CB-9AAD-F5E074C2FE83}" srcOrd="3" destOrd="0" presId="urn:microsoft.com/office/officeart/2005/8/layout/list1"/>
    <dgm:cxn modelId="{C361C6C1-A71E-47D8-8D63-34B65E01CA30}" type="presParOf" srcId="{464224C2-B8D3-404E-9AFD-057A48C643CF}" destId="{6C61800A-F5C1-47A3-8FCC-B95AB4E05C3A}" srcOrd="4" destOrd="0" presId="urn:microsoft.com/office/officeart/2005/8/layout/list1"/>
    <dgm:cxn modelId="{19C02FAB-3E8F-412C-9BB4-4582BA862B6E}" type="presParOf" srcId="{6C61800A-F5C1-47A3-8FCC-B95AB4E05C3A}" destId="{87AC394F-7B69-4589-9765-A913E75EBA2A}" srcOrd="0" destOrd="0" presId="urn:microsoft.com/office/officeart/2005/8/layout/list1"/>
    <dgm:cxn modelId="{A8FA0CBC-22ED-41FA-BA83-12AE7FF5E0D3}" type="presParOf" srcId="{6C61800A-F5C1-47A3-8FCC-B95AB4E05C3A}" destId="{C8A7EA45-AACE-420D-9C53-47B98294BC27}" srcOrd="1" destOrd="0" presId="urn:microsoft.com/office/officeart/2005/8/layout/list1"/>
    <dgm:cxn modelId="{27E0C16B-5C4F-4649-A01A-5560C78274A2}" type="presParOf" srcId="{464224C2-B8D3-404E-9AFD-057A48C643CF}" destId="{CB80C0E6-462B-47F7-B78A-70FC2221C352}" srcOrd="5" destOrd="0" presId="urn:microsoft.com/office/officeart/2005/8/layout/list1"/>
    <dgm:cxn modelId="{83A74A60-E151-4F80-AEEF-5607F26E8CC3}" type="presParOf" srcId="{464224C2-B8D3-404E-9AFD-057A48C643CF}" destId="{6D00EA03-3BF9-416F-B023-84EB30278776}" srcOrd="6" destOrd="0" presId="urn:microsoft.com/office/officeart/2005/8/layout/list1"/>
    <dgm:cxn modelId="{ED660795-B153-4C7C-BBC5-B98CB6B70B39}" type="presParOf" srcId="{464224C2-B8D3-404E-9AFD-057A48C643CF}" destId="{C81A90AA-FB76-4863-9339-26686726653A}" srcOrd="7" destOrd="0" presId="urn:microsoft.com/office/officeart/2005/8/layout/list1"/>
    <dgm:cxn modelId="{3B4BF387-7EF6-4870-970F-5B5091FF6EFE}" type="presParOf" srcId="{464224C2-B8D3-404E-9AFD-057A48C643CF}" destId="{A352C2F7-8BFA-41FE-8560-F102341E280B}" srcOrd="8" destOrd="0" presId="urn:microsoft.com/office/officeart/2005/8/layout/list1"/>
    <dgm:cxn modelId="{901A6FDE-CEB3-4836-A6CD-F75FBCE7336D}" type="presParOf" srcId="{A352C2F7-8BFA-41FE-8560-F102341E280B}" destId="{5950688E-A561-4837-BA71-F4BEE73A07BD}" srcOrd="0" destOrd="0" presId="urn:microsoft.com/office/officeart/2005/8/layout/list1"/>
    <dgm:cxn modelId="{A5AB3611-3148-4165-BE4A-BC704B60137B}" type="presParOf" srcId="{A352C2F7-8BFA-41FE-8560-F102341E280B}" destId="{67FCD594-F2F4-43CE-921E-79173A3FBDE2}" srcOrd="1" destOrd="0" presId="urn:microsoft.com/office/officeart/2005/8/layout/list1"/>
    <dgm:cxn modelId="{C2E3EFB9-CBEA-4E92-A68C-AA07EAB6540F}" type="presParOf" srcId="{464224C2-B8D3-404E-9AFD-057A48C643CF}" destId="{1AEAB81A-6B41-444B-868D-7B17F8EE54D5}" srcOrd="9" destOrd="0" presId="urn:microsoft.com/office/officeart/2005/8/layout/list1"/>
    <dgm:cxn modelId="{BDFD82C5-DD9A-4661-B6B8-125BF5B09F7E}" type="presParOf" srcId="{464224C2-B8D3-404E-9AFD-057A48C643CF}" destId="{6B6A044E-B036-4263-B582-A2D7C638001D}" srcOrd="10" destOrd="0" presId="urn:microsoft.com/office/officeart/2005/8/layout/list1"/>
    <dgm:cxn modelId="{E69A5E74-8EF0-4577-AD70-8F90CF548C88}" type="presParOf" srcId="{464224C2-B8D3-404E-9AFD-057A48C643CF}" destId="{C83AA265-8D24-4237-B57B-38DC5E5E0DF2}" srcOrd="11" destOrd="0" presId="urn:microsoft.com/office/officeart/2005/8/layout/list1"/>
    <dgm:cxn modelId="{D1876685-4398-441C-B277-74AC04DA88A2}" type="presParOf" srcId="{464224C2-B8D3-404E-9AFD-057A48C643CF}" destId="{67BDB0F7-7372-4362-82A5-FAA377A83A09}" srcOrd="12" destOrd="0" presId="urn:microsoft.com/office/officeart/2005/8/layout/list1"/>
    <dgm:cxn modelId="{4E26AA10-102A-4D18-BDB8-A9A0FB48246C}" type="presParOf" srcId="{67BDB0F7-7372-4362-82A5-FAA377A83A09}" destId="{A0792543-8F02-4763-B77A-9667FE69448D}" srcOrd="0" destOrd="0" presId="urn:microsoft.com/office/officeart/2005/8/layout/list1"/>
    <dgm:cxn modelId="{B818BEE2-BD8D-4CD8-BEFD-13E15B9B5899}" type="presParOf" srcId="{67BDB0F7-7372-4362-82A5-FAA377A83A09}" destId="{AA291B7C-4A76-45C5-B421-A945F73B468F}" srcOrd="1" destOrd="0" presId="urn:microsoft.com/office/officeart/2005/8/layout/list1"/>
    <dgm:cxn modelId="{48603A61-6F45-4038-9014-02779FB684B1}" type="presParOf" srcId="{464224C2-B8D3-404E-9AFD-057A48C643CF}" destId="{A286B8F7-5283-4FB2-928A-5F6CDEA1B7E1}" srcOrd="13" destOrd="0" presId="urn:microsoft.com/office/officeart/2005/8/layout/list1"/>
    <dgm:cxn modelId="{E997CE8B-328B-4AF3-A5B7-B2219D3EAAB1}" type="presParOf" srcId="{464224C2-B8D3-404E-9AFD-057A48C643CF}" destId="{9755687D-91DE-499F-85F0-3E12E8BCB1A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486F08-7406-4CF8-9592-8BF9CCDA1C33}" type="doc">
      <dgm:prSet loTypeId="urn:microsoft.com/office/officeart/2005/8/layout/radial4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66FA1CB-B947-4B6B-ACA0-4126C3B30C79}">
      <dgm:prSet phldrT="[Text]" custT="1"/>
      <dgm:spPr>
        <a:solidFill>
          <a:schemeClr val="accent5">
            <a:lumMod val="60000"/>
            <a:lumOff val="40000"/>
          </a:schemeClr>
        </a:solidFill>
        <a:ln w="28575">
          <a:solidFill>
            <a:srgbClr val="0070C0"/>
          </a:solidFill>
        </a:ln>
      </dgm:spPr>
      <dgm:t>
        <a:bodyPr/>
        <a:lstStyle/>
        <a:p>
          <a:pPr algn="ctr"/>
          <a:r>
            <a:rPr lang="en-US" sz="2000" b="1" dirty="0">
              <a:solidFill>
                <a:srgbClr val="002060"/>
              </a:solidFill>
              <a:latin typeface="Bahnschrift SemiBold" panose="020B0502040204020203" pitchFamily="34" charset="0"/>
              <a:cs typeface="Arial" pitchFamily="34" charset="0"/>
            </a:rPr>
            <a:t>CLOUD COMPUTING</a:t>
          </a:r>
        </a:p>
      </dgm:t>
    </dgm:pt>
    <dgm:pt modelId="{0A02E63E-4681-4E0B-8F0E-5CE41AC8E51A}" type="parTrans" cxnId="{BF916CCE-B73F-4FC8-AB29-2F9AAF4B018C}">
      <dgm:prSet/>
      <dgm:spPr/>
      <dgm:t>
        <a:bodyPr/>
        <a:lstStyle/>
        <a:p>
          <a:pPr algn="ctr"/>
          <a:endParaRPr lang="en-US" sz="3200">
            <a:latin typeface="Bahnschrift SemiBold" panose="020B0502040204020203" pitchFamily="34" charset="0"/>
          </a:endParaRPr>
        </a:p>
      </dgm:t>
    </dgm:pt>
    <dgm:pt modelId="{5F71E710-4864-4861-BB9B-A379102F2BD4}" type="sibTrans" cxnId="{BF916CCE-B73F-4FC8-AB29-2F9AAF4B018C}">
      <dgm:prSet/>
      <dgm:spPr/>
      <dgm:t>
        <a:bodyPr/>
        <a:lstStyle/>
        <a:p>
          <a:pPr algn="ctr"/>
          <a:endParaRPr lang="en-US" sz="3200">
            <a:latin typeface="Bahnschrift SemiBold" panose="020B0502040204020203" pitchFamily="34" charset="0"/>
          </a:endParaRPr>
        </a:p>
      </dgm:t>
    </dgm:pt>
    <dgm:pt modelId="{CD435490-0BC4-4C1D-8D02-51E0E8525930}">
      <dgm:prSet phldrT="[Text]" custT="1"/>
      <dgm:spPr>
        <a:solidFill>
          <a:schemeClr val="accent6">
            <a:lumMod val="40000"/>
            <a:lumOff val="60000"/>
          </a:schemeClr>
        </a:solidFill>
        <a:ln w="38100">
          <a:solidFill>
            <a:srgbClr val="0070C0"/>
          </a:solidFill>
        </a:ln>
      </dgm:spPr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2000" b="1" dirty="0">
              <a:solidFill>
                <a:srgbClr val="002060"/>
              </a:solidFill>
              <a:latin typeface="Bahnschrift SemiBold" panose="020B0502040204020203" pitchFamily="34" charset="0"/>
              <a:cs typeface="Arial" pitchFamily="34" charset="0"/>
            </a:rPr>
            <a:t>Software-as-a-Service</a:t>
          </a:r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1600" b="1" dirty="0">
              <a:solidFill>
                <a:srgbClr val="002060"/>
              </a:solidFill>
              <a:latin typeface="Bahnschrift SemiBold" panose="020B0502040204020203" pitchFamily="34" charset="0"/>
              <a:cs typeface="Arial" pitchFamily="34" charset="0"/>
            </a:rPr>
            <a:t>(Commercial Software </a:t>
          </a:r>
          <a:r>
            <a:rPr lang="en-US" sz="1600" b="1" dirty="0" err="1">
              <a:solidFill>
                <a:srgbClr val="002060"/>
              </a:solidFill>
              <a:latin typeface="Bahnschrift SemiBold" panose="020B0502040204020203" pitchFamily="34" charset="0"/>
              <a:cs typeface="Arial" pitchFamily="34" charset="0"/>
            </a:rPr>
            <a:t>Acessibilty</a:t>
          </a:r>
          <a:r>
            <a:rPr lang="en-US" sz="1600" b="1" dirty="0">
              <a:solidFill>
                <a:srgbClr val="002060"/>
              </a:solidFill>
              <a:latin typeface="Bahnschrift SemiBold" panose="020B0502040204020203" pitchFamily="34" charset="0"/>
              <a:cs typeface="Arial" pitchFamily="34" charset="0"/>
            </a:rPr>
            <a:t>)</a:t>
          </a:r>
        </a:p>
      </dgm:t>
    </dgm:pt>
    <dgm:pt modelId="{65B6ADF0-455F-4C10-9FAB-95C1B8C128E2}" type="parTrans" cxnId="{B30044B7-DF9A-4CC6-B03B-C223B2A252E5}">
      <dgm:prSet/>
      <dgm:spPr>
        <a:solidFill>
          <a:srgbClr val="C00000"/>
        </a:solidFill>
        <a:ln w="19050">
          <a:solidFill>
            <a:srgbClr val="002060"/>
          </a:solidFill>
        </a:ln>
      </dgm:spPr>
      <dgm:t>
        <a:bodyPr/>
        <a:lstStyle/>
        <a:p>
          <a:pPr algn="ctr"/>
          <a:endParaRPr lang="en-US" sz="3200">
            <a:latin typeface="Bahnschrift SemiBold" panose="020B0502040204020203" pitchFamily="34" charset="0"/>
          </a:endParaRPr>
        </a:p>
      </dgm:t>
    </dgm:pt>
    <dgm:pt modelId="{37510BE2-A676-4306-8490-80262B44D3F2}" type="sibTrans" cxnId="{B30044B7-DF9A-4CC6-B03B-C223B2A252E5}">
      <dgm:prSet/>
      <dgm:spPr/>
      <dgm:t>
        <a:bodyPr/>
        <a:lstStyle/>
        <a:p>
          <a:pPr algn="ctr"/>
          <a:endParaRPr lang="en-US" sz="3200">
            <a:latin typeface="Bahnschrift SemiBold" panose="020B0502040204020203" pitchFamily="34" charset="0"/>
          </a:endParaRPr>
        </a:p>
      </dgm:t>
    </dgm:pt>
    <dgm:pt modelId="{35B8ECF3-9152-45FA-B655-9A7252344567}">
      <dgm:prSet phldrT="[Text]" custT="1"/>
      <dgm:spPr>
        <a:solidFill>
          <a:schemeClr val="accent6"/>
        </a:solidFill>
        <a:ln w="38100">
          <a:solidFill>
            <a:srgbClr val="0070C0"/>
          </a:solidFill>
        </a:ln>
      </dgm:spPr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2000" b="1" dirty="0">
              <a:solidFill>
                <a:srgbClr val="002060"/>
              </a:solidFill>
              <a:latin typeface="Bahnschrift SemiBold" panose="020B0502040204020203" pitchFamily="34" charset="0"/>
              <a:cs typeface="Arial" pitchFamily="34" charset="0"/>
            </a:rPr>
            <a:t>Infrastructure-as-a-Service</a:t>
          </a:r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1600" b="1" dirty="0">
              <a:solidFill>
                <a:srgbClr val="002060"/>
              </a:solidFill>
              <a:latin typeface="Bahnschrift SemiBold" panose="020B0502040204020203" pitchFamily="34" charset="0"/>
              <a:cs typeface="Arial" pitchFamily="34" charset="0"/>
            </a:rPr>
            <a:t>(</a:t>
          </a:r>
          <a:r>
            <a:rPr lang="en-US" sz="1600" b="1" dirty="0" err="1">
              <a:solidFill>
                <a:srgbClr val="002060"/>
              </a:solidFill>
              <a:latin typeface="Bahnschrift SemiBold" panose="020B0502040204020203" pitchFamily="34" charset="0"/>
              <a:cs typeface="Arial" pitchFamily="34" charset="0"/>
            </a:rPr>
            <a:t>Acessibilty</a:t>
          </a:r>
          <a:r>
            <a:rPr lang="en-US" sz="1600" b="1" dirty="0">
              <a:solidFill>
                <a:srgbClr val="002060"/>
              </a:solidFill>
              <a:latin typeface="Bahnschrift SemiBold" panose="020B0502040204020203" pitchFamily="34" charset="0"/>
              <a:cs typeface="Arial" pitchFamily="34" charset="0"/>
            </a:rPr>
            <a:t> to Servers, Network Devices, Storage)</a:t>
          </a:r>
        </a:p>
      </dgm:t>
    </dgm:pt>
    <dgm:pt modelId="{7ECA2438-68AF-42EA-A94A-F2122EE40257}" type="parTrans" cxnId="{39217746-6C73-4EB2-ABEC-CCE0A32AAC0D}">
      <dgm:prSet/>
      <dgm:spPr>
        <a:solidFill>
          <a:srgbClr val="C00000"/>
        </a:solidFill>
        <a:ln w="19050">
          <a:solidFill>
            <a:srgbClr val="002060"/>
          </a:solidFill>
        </a:ln>
      </dgm:spPr>
      <dgm:t>
        <a:bodyPr/>
        <a:lstStyle/>
        <a:p>
          <a:pPr algn="ctr"/>
          <a:endParaRPr lang="en-US" sz="3200">
            <a:latin typeface="Bahnschrift SemiBold" panose="020B0502040204020203" pitchFamily="34" charset="0"/>
          </a:endParaRPr>
        </a:p>
      </dgm:t>
    </dgm:pt>
    <dgm:pt modelId="{464E115F-4D62-4BFF-8F49-6F2EA1656B77}" type="sibTrans" cxnId="{39217746-6C73-4EB2-ABEC-CCE0A32AAC0D}">
      <dgm:prSet/>
      <dgm:spPr/>
      <dgm:t>
        <a:bodyPr/>
        <a:lstStyle/>
        <a:p>
          <a:pPr algn="ctr"/>
          <a:endParaRPr lang="en-US" sz="3200">
            <a:latin typeface="Bahnschrift SemiBold" panose="020B0502040204020203" pitchFamily="34" charset="0"/>
          </a:endParaRPr>
        </a:p>
      </dgm:t>
    </dgm:pt>
    <dgm:pt modelId="{07F7CE00-594E-47E4-B8B9-D152CC1F75BF}">
      <dgm:prSet custT="1"/>
      <dgm:spPr>
        <a:solidFill>
          <a:srgbClr val="92D050"/>
        </a:solidFill>
        <a:ln w="38100">
          <a:solidFill>
            <a:srgbClr val="0070C0"/>
          </a:solidFill>
        </a:ln>
      </dgm:spPr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2000" b="1">
              <a:solidFill>
                <a:srgbClr val="002060"/>
              </a:solidFill>
              <a:latin typeface="Bahnschrift SemiBold" panose="020B0502040204020203" pitchFamily="34" charset="0"/>
              <a:cs typeface="Arial" pitchFamily="34" charset="0"/>
            </a:rPr>
            <a:t>Platform-as-a-Service</a:t>
          </a:r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1600" b="1">
              <a:solidFill>
                <a:srgbClr val="002060"/>
              </a:solidFill>
              <a:latin typeface="Bahnschrift SemiBold" panose="020B0502040204020203" pitchFamily="34" charset="0"/>
              <a:cs typeface="Arial" pitchFamily="34" charset="0"/>
            </a:rPr>
            <a:t>(Accesibility to information, messaging, integrated services, connectivity etc.)</a:t>
          </a:r>
        </a:p>
      </dgm:t>
    </dgm:pt>
    <dgm:pt modelId="{E2D071BB-D22F-459F-9725-4E16EE1D3CA0}" type="parTrans" cxnId="{D0BB3686-65A1-44E3-8E7C-77603344F27F}">
      <dgm:prSet/>
      <dgm:spPr>
        <a:solidFill>
          <a:srgbClr val="C00000"/>
        </a:solidFill>
        <a:ln w="19050">
          <a:solidFill>
            <a:srgbClr val="002060"/>
          </a:solidFill>
        </a:ln>
      </dgm:spPr>
      <dgm:t>
        <a:bodyPr/>
        <a:lstStyle/>
        <a:p>
          <a:pPr algn="ctr"/>
          <a:endParaRPr lang="en-US" sz="3200">
            <a:latin typeface="Bahnschrift SemiBold" panose="020B0502040204020203" pitchFamily="34" charset="0"/>
          </a:endParaRPr>
        </a:p>
      </dgm:t>
    </dgm:pt>
    <dgm:pt modelId="{885CC7A8-CD08-45AF-99CF-E9D664E43679}" type="sibTrans" cxnId="{D0BB3686-65A1-44E3-8E7C-77603344F27F}">
      <dgm:prSet/>
      <dgm:spPr/>
      <dgm:t>
        <a:bodyPr/>
        <a:lstStyle/>
        <a:p>
          <a:pPr algn="ctr"/>
          <a:endParaRPr lang="en-US" sz="3200">
            <a:latin typeface="Bahnschrift SemiBold" panose="020B0502040204020203" pitchFamily="34" charset="0"/>
          </a:endParaRPr>
        </a:p>
      </dgm:t>
    </dgm:pt>
    <dgm:pt modelId="{B1E50069-22C3-476C-BA21-56798C275E44}" type="pres">
      <dgm:prSet presAssocID="{A3486F08-7406-4CF8-9592-8BF9CCDA1C33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D6BC913-C069-4214-AB64-FFB1A7414947}" type="pres">
      <dgm:prSet presAssocID="{966FA1CB-B947-4B6B-ACA0-4126C3B30C79}" presName="centerShape" presStyleLbl="node0" presStyleIdx="0" presStyleCnt="1" custScaleX="105427" custScaleY="87664" custLinFactNeighborX="823" custLinFactNeighborY="2717"/>
      <dgm:spPr/>
    </dgm:pt>
    <dgm:pt modelId="{B91E14B5-7F36-4D13-89E8-784B9380D403}" type="pres">
      <dgm:prSet presAssocID="{65B6ADF0-455F-4C10-9FAB-95C1B8C128E2}" presName="parTrans" presStyleLbl="bgSibTrans2D1" presStyleIdx="0" presStyleCnt="3" custAng="843655" custScaleX="68971" custLinFactNeighborX="18176" custLinFactNeighborY="35394"/>
      <dgm:spPr/>
    </dgm:pt>
    <dgm:pt modelId="{4DDB8F1E-954D-4A2C-A9B2-3C7E1DF36DB2}" type="pres">
      <dgm:prSet presAssocID="{CD435490-0BC4-4C1D-8D02-51E0E8525930}" presName="node" presStyleLbl="node1" presStyleIdx="0" presStyleCnt="3" custScaleX="117467" custScaleY="78414" custRadScaleRad="99371" custRadScaleInc="-18069">
        <dgm:presLayoutVars>
          <dgm:bulletEnabled val="1"/>
        </dgm:presLayoutVars>
      </dgm:prSet>
      <dgm:spPr/>
    </dgm:pt>
    <dgm:pt modelId="{B9027ACB-FB74-4FB0-9099-98AE8335FE74}" type="pres">
      <dgm:prSet presAssocID="{E2D071BB-D22F-459F-9725-4E16EE1D3CA0}" presName="parTrans" presStyleLbl="bgSibTrans2D1" presStyleIdx="1" presStyleCnt="3" custAng="21579240" custScaleX="65214" custLinFactNeighborX="-1515" custLinFactNeighborY="61596"/>
      <dgm:spPr/>
    </dgm:pt>
    <dgm:pt modelId="{8122C49A-CE7F-48FD-A540-94EE1FE212B7}" type="pres">
      <dgm:prSet presAssocID="{07F7CE00-594E-47E4-B8B9-D152CC1F75BF}" presName="node" presStyleLbl="node1" presStyleIdx="1" presStyleCnt="3" custScaleX="147488" custScaleY="78414" custRadScaleRad="91904" custRadScaleInc="2321">
        <dgm:presLayoutVars>
          <dgm:bulletEnabled val="1"/>
        </dgm:presLayoutVars>
      </dgm:prSet>
      <dgm:spPr/>
    </dgm:pt>
    <dgm:pt modelId="{1E30533B-1A0D-4A8A-A84D-D58408E192AF}" type="pres">
      <dgm:prSet presAssocID="{7ECA2438-68AF-42EA-A94A-F2122EE40257}" presName="parTrans" presStyleLbl="bgSibTrans2D1" presStyleIdx="2" presStyleCnt="3" custScaleX="93077" custLinFactNeighborX="-8402" custLinFactNeighborY="19788"/>
      <dgm:spPr/>
    </dgm:pt>
    <dgm:pt modelId="{03A7F035-B602-46D4-BA71-31538FFC62FF}" type="pres">
      <dgm:prSet presAssocID="{35B8ECF3-9152-45FA-B655-9A7252344567}" presName="node" presStyleLbl="node1" presStyleIdx="2" presStyleCnt="3" custScaleX="119037" custScaleY="78665" custRadScaleRad="103148" custRadScaleInc="18711">
        <dgm:presLayoutVars>
          <dgm:bulletEnabled val="1"/>
        </dgm:presLayoutVars>
      </dgm:prSet>
      <dgm:spPr/>
    </dgm:pt>
  </dgm:ptLst>
  <dgm:cxnLst>
    <dgm:cxn modelId="{957D971B-265C-458D-ABED-FACBF84D8FD5}" type="presOf" srcId="{A3486F08-7406-4CF8-9592-8BF9CCDA1C33}" destId="{B1E50069-22C3-476C-BA21-56798C275E44}" srcOrd="0" destOrd="0" presId="urn:microsoft.com/office/officeart/2005/8/layout/radial4"/>
    <dgm:cxn modelId="{C72ABC1B-964B-4156-BB0B-19AF3BC77E25}" type="presOf" srcId="{35B8ECF3-9152-45FA-B655-9A7252344567}" destId="{03A7F035-B602-46D4-BA71-31538FFC62FF}" srcOrd="0" destOrd="0" presId="urn:microsoft.com/office/officeart/2005/8/layout/radial4"/>
    <dgm:cxn modelId="{59BDB92A-AEC2-452E-9F4C-3792464D8711}" type="presOf" srcId="{CD435490-0BC4-4C1D-8D02-51E0E8525930}" destId="{4DDB8F1E-954D-4A2C-A9B2-3C7E1DF36DB2}" srcOrd="0" destOrd="0" presId="urn:microsoft.com/office/officeart/2005/8/layout/radial4"/>
    <dgm:cxn modelId="{6690A635-D3AA-4CB8-AA0D-176570673632}" type="presOf" srcId="{07F7CE00-594E-47E4-B8B9-D152CC1F75BF}" destId="{8122C49A-CE7F-48FD-A540-94EE1FE212B7}" srcOrd="0" destOrd="0" presId="urn:microsoft.com/office/officeart/2005/8/layout/radial4"/>
    <dgm:cxn modelId="{39217746-6C73-4EB2-ABEC-CCE0A32AAC0D}" srcId="{966FA1CB-B947-4B6B-ACA0-4126C3B30C79}" destId="{35B8ECF3-9152-45FA-B655-9A7252344567}" srcOrd="2" destOrd="0" parTransId="{7ECA2438-68AF-42EA-A94A-F2122EE40257}" sibTransId="{464E115F-4D62-4BFF-8F49-6F2EA1656B77}"/>
    <dgm:cxn modelId="{586D1173-8A45-48EB-89EC-DB4A93ED9B38}" type="presOf" srcId="{7ECA2438-68AF-42EA-A94A-F2122EE40257}" destId="{1E30533B-1A0D-4A8A-A84D-D58408E192AF}" srcOrd="0" destOrd="0" presId="urn:microsoft.com/office/officeart/2005/8/layout/radial4"/>
    <dgm:cxn modelId="{6E02A876-196E-40F9-96C6-27C06435AC47}" type="presOf" srcId="{E2D071BB-D22F-459F-9725-4E16EE1D3CA0}" destId="{B9027ACB-FB74-4FB0-9099-98AE8335FE74}" srcOrd="0" destOrd="0" presId="urn:microsoft.com/office/officeart/2005/8/layout/radial4"/>
    <dgm:cxn modelId="{D90C725A-8D48-450B-93A9-9798AE70B029}" type="presOf" srcId="{966FA1CB-B947-4B6B-ACA0-4126C3B30C79}" destId="{3D6BC913-C069-4214-AB64-FFB1A7414947}" srcOrd="0" destOrd="0" presId="urn:microsoft.com/office/officeart/2005/8/layout/radial4"/>
    <dgm:cxn modelId="{D0BB3686-65A1-44E3-8E7C-77603344F27F}" srcId="{966FA1CB-B947-4B6B-ACA0-4126C3B30C79}" destId="{07F7CE00-594E-47E4-B8B9-D152CC1F75BF}" srcOrd="1" destOrd="0" parTransId="{E2D071BB-D22F-459F-9725-4E16EE1D3CA0}" sibTransId="{885CC7A8-CD08-45AF-99CF-E9D664E43679}"/>
    <dgm:cxn modelId="{B30044B7-DF9A-4CC6-B03B-C223B2A252E5}" srcId="{966FA1CB-B947-4B6B-ACA0-4126C3B30C79}" destId="{CD435490-0BC4-4C1D-8D02-51E0E8525930}" srcOrd="0" destOrd="0" parTransId="{65B6ADF0-455F-4C10-9FAB-95C1B8C128E2}" sibTransId="{37510BE2-A676-4306-8490-80262B44D3F2}"/>
    <dgm:cxn modelId="{BF916CCE-B73F-4FC8-AB29-2F9AAF4B018C}" srcId="{A3486F08-7406-4CF8-9592-8BF9CCDA1C33}" destId="{966FA1CB-B947-4B6B-ACA0-4126C3B30C79}" srcOrd="0" destOrd="0" parTransId="{0A02E63E-4681-4E0B-8F0E-5CE41AC8E51A}" sibTransId="{5F71E710-4864-4861-BB9B-A379102F2BD4}"/>
    <dgm:cxn modelId="{7E726AFE-1A30-49E0-8379-B54F80BCE0D2}" type="presOf" srcId="{65B6ADF0-455F-4C10-9FAB-95C1B8C128E2}" destId="{B91E14B5-7F36-4D13-89E8-784B9380D403}" srcOrd="0" destOrd="0" presId="urn:microsoft.com/office/officeart/2005/8/layout/radial4"/>
    <dgm:cxn modelId="{B6C7AA68-8F77-4AAD-9458-A03ED0958343}" type="presParOf" srcId="{B1E50069-22C3-476C-BA21-56798C275E44}" destId="{3D6BC913-C069-4214-AB64-FFB1A7414947}" srcOrd="0" destOrd="0" presId="urn:microsoft.com/office/officeart/2005/8/layout/radial4"/>
    <dgm:cxn modelId="{06338ADD-0175-46BD-9FB1-182758E9C07A}" type="presParOf" srcId="{B1E50069-22C3-476C-BA21-56798C275E44}" destId="{B91E14B5-7F36-4D13-89E8-784B9380D403}" srcOrd="1" destOrd="0" presId="urn:microsoft.com/office/officeart/2005/8/layout/radial4"/>
    <dgm:cxn modelId="{0762B26E-765D-4EF3-88F2-15231435C329}" type="presParOf" srcId="{B1E50069-22C3-476C-BA21-56798C275E44}" destId="{4DDB8F1E-954D-4A2C-A9B2-3C7E1DF36DB2}" srcOrd="2" destOrd="0" presId="urn:microsoft.com/office/officeart/2005/8/layout/radial4"/>
    <dgm:cxn modelId="{29379AD8-5936-4F8D-A80E-D3B913CF66C5}" type="presParOf" srcId="{B1E50069-22C3-476C-BA21-56798C275E44}" destId="{B9027ACB-FB74-4FB0-9099-98AE8335FE74}" srcOrd="3" destOrd="0" presId="urn:microsoft.com/office/officeart/2005/8/layout/radial4"/>
    <dgm:cxn modelId="{7818E64D-9E4C-4139-B088-30D6FE9A5DF4}" type="presParOf" srcId="{B1E50069-22C3-476C-BA21-56798C275E44}" destId="{8122C49A-CE7F-48FD-A540-94EE1FE212B7}" srcOrd="4" destOrd="0" presId="urn:microsoft.com/office/officeart/2005/8/layout/radial4"/>
    <dgm:cxn modelId="{E9796838-E77C-4033-A79E-453E13F3F04B}" type="presParOf" srcId="{B1E50069-22C3-476C-BA21-56798C275E44}" destId="{1E30533B-1A0D-4A8A-A84D-D58408E192AF}" srcOrd="5" destOrd="0" presId="urn:microsoft.com/office/officeart/2005/8/layout/radial4"/>
    <dgm:cxn modelId="{F92FD5D3-3C31-4AFF-805C-27878715CC78}" type="presParOf" srcId="{B1E50069-22C3-476C-BA21-56798C275E44}" destId="{03A7F035-B602-46D4-BA71-31538FFC62F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E7E5D0-89CE-4AC1-AB63-51C665ED63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89D01AE-8A0E-40ED-864F-0A7F15BBD75E}">
      <dgm:prSet custT="1"/>
      <dgm:spPr>
        <a:solidFill>
          <a:srgbClr val="258989"/>
        </a:solidFill>
      </dgm:spPr>
      <dgm:t>
        <a:bodyPr/>
        <a:lstStyle/>
        <a:p>
          <a:r>
            <a:rPr lang="en-US" sz="4000" dirty="0">
              <a:latin typeface="Bahnschrift" panose="020B0502040204020203" pitchFamily="34" charset="0"/>
            </a:rPr>
            <a:t>IaaS also offers:</a:t>
          </a:r>
          <a:endParaRPr lang="en-IN" sz="4000" dirty="0">
            <a:latin typeface="Bahnschrift" panose="020B0502040204020203" pitchFamily="34" charset="0"/>
          </a:endParaRPr>
        </a:p>
      </dgm:t>
    </dgm:pt>
    <dgm:pt modelId="{F04B98FE-AB45-401B-9CD3-13139A2267FC}" type="parTrans" cxnId="{702ABF8A-DB52-485A-9F9C-FF125BCDF619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0359AA19-A02F-440A-9F42-07ABF7BA3FEF}" type="sibTrans" cxnId="{702ABF8A-DB52-485A-9F9C-FF125BCDF619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835CE65E-FB53-48E4-B9C7-5930C5201F65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3200" dirty="0">
              <a:latin typeface="Bahnschrift" panose="020B0502040204020203" pitchFamily="34" charset="0"/>
            </a:rPr>
            <a:t>Virtual Server Space</a:t>
          </a:r>
          <a:endParaRPr lang="en-IN" sz="3200" dirty="0">
            <a:latin typeface="Bahnschrift" panose="020B0502040204020203" pitchFamily="34" charset="0"/>
          </a:endParaRPr>
        </a:p>
      </dgm:t>
    </dgm:pt>
    <dgm:pt modelId="{97DBB635-3E13-4F33-82C7-4D98987EF0C8}" type="parTrans" cxnId="{8DA8BC52-0997-423D-B856-2536A6A77061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1E8A006B-0119-4350-AF88-211E9DC5E119}" type="sibTrans" cxnId="{8DA8BC52-0997-423D-B856-2536A6A77061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D65A4EC0-BD28-421C-AF8E-E252203F2F0A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3200" dirty="0">
              <a:latin typeface="Bahnschrift" panose="020B0502040204020203" pitchFamily="34" charset="0"/>
            </a:rPr>
            <a:t>Network Connections</a:t>
          </a:r>
          <a:endParaRPr lang="en-IN" sz="3200" dirty="0">
            <a:latin typeface="Bahnschrift" panose="020B0502040204020203" pitchFamily="34" charset="0"/>
          </a:endParaRPr>
        </a:p>
      </dgm:t>
    </dgm:pt>
    <dgm:pt modelId="{F4F135FC-E3EB-49D1-ACDE-A98DFF1B1825}" type="parTrans" cxnId="{5173F67A-BC86-4743-B138-F8DB3763CEC3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B59F24DF-5F60-4691-9DA5-D433393DE901}" type="sibTrans" cxnId="{5173F67A-BC86-4743-B138-F8DB3763CEC3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6D0D8638-7F10-4494-B319-B4A63CD6F09C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3200" dirty="0">
              <a:latin typeface="Bahnschrift" panose="020B0502040204020203" pitchFamily="34" charset="0"/>
            </a:rPr>
            <a:t>Bandwidth</a:t>
          </a:r>
          <a:endParaRPr lang="en-IN" sz="3200" dirty="0">
            <a:latin typeface="Bahnschrift" panose="020B0502040204020203" pitchFamily="34" charset="0"/>
          </a:endParaRPr>
        </a:p>
      </dgm:t>
    </dgm:pt>
    <dgm:pt modelId="{2F8E2EEA-FD90-43CD-85EF-9086B3C71A5E}" type="parTrans" cxnId="{25988BB4-87FA-4673-B6C4-12379E9C28E9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2309A91C-85D6-428F-82B6-DBB72ACDA37E}" type="sibTrans" cxnId="{25988BB4-87FA-4673-B6C4-12379E9C28E9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7F1B158A-3165-49EC-9A87-F0D89B2F0933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3200" dirty="0">
              <a:latin typeface="Bahnschrift" panose="020B0502040204020203" pitchFamily="34" charset="0"/>
            </a:rPr>
            <a:t>IP addresses  </a:t>
          </a:r>
          <a:endParaRPr lang="en-IN" sz="3200" dirty="0">
            <a:latin typeface="Bahnschrift" panose="020B0502040204020203" pitchFamily="34" charset="0"/>
          </a:endParaRPr>
        </a:p>
      </dgm:t>
    </dgm:pt>
    <dgm:pt modelId="{315692DB-BE34-44F3-8389-FBDB7B811473}" type="parTrans" cxnId="{2AA3FCB3-7295-49FE-B240-D0756E6C4850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EE1DE8DB-2EC4-43CF-92C5-12A0C2D31D72}" type="sibTrans" cxnId="{2AA3FCB3-7295-49FE-B240-D0756E6C4850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CD2ED0DE-2D82-441A-B91C-B6A13E90E160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3200" dirty="0">
              <a:latin typeface="Bahnschrift" panose="020B0502040204020203" pitchFamily="34" charset="0"/>
            </a:rPr>
            <a:t>Load Balancers </a:t>
          </a:r>
          <a:r>
            <a:rPr lang="en-US" sz="3200" dirty="0" err="1">
              <a:latin typeface="Bahnschrift" panose="020B0502040204020203" pitchFamily="34" charset="0"/>
            </a:rPr>
            <a:t>etc</a:t>
          </a:r>
          <a:r>
            <a:rPr lang="en-US" sz="3200" dirty="0">
              <a:latin typeface="Bahnschrift" panose="020B0502040204020203" pitchFamily="34" charset="0"/>
            </a:rPr>
            <a:t> </a:t>
          </a:r>
          <a:endParaRPr lang="en-IN" sz="3200" dirty="0">
            <a:latin typeface="Bahnschrift" panose="020B0502040204020203" pitchFamily="34" charset="0"/>
          </a:endParaRPr>
        </a:p>
      </dgm:t>
    </dgm:pt>
    <dgm:pt modelId="{3CF8C93B-5C0B-4063-812C-DB17947C720F}" type="parTrans" cxnId="{D16B50AD-81A4-41E0-A602-B105D7F960F0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17E8083A-A752-4405-A7C4-62AA32CF78AD}" type="sibTrans" cxnId="{D16B50AD-81A4-41E0-A602-B105D7F960F0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AB8F581F-CA68-47DB-8C75-CBD09D4308A0}" type="pres">
      <dgm:prSet presAssocID="{D9E7E5D0-89CE-4AC1-AB63-51C665ED634D}" presName="linear" presStyleCnt="0">
        <dgm:presLayoutVars>
          <dgm:animLvl val="lvl"/>
          <dgm:resizeHandles val="exact"/>
        </dgm:presLayoutVars>
      </dgm:prSet>
      <dgm:spPr/>
    </dgm:pt>
    <dgm:pt modelId="{EBD435EE-1D6E-498E-B704-F42E25F859A8}" type="pres">
      <dgm:prSet presAssocID="{889D01AE-8A0E-40ED-864F-0A7F15BBD75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4472140-6978-4B6B-B058-1FCAB6EFD9B1}" type="pres">
      <dgm:prSet presAssocID="{889D01AE-8A0E-40ED-864F-0A7F15BBD75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3BC2214-25EA-492D-9DF9-5DD8D61998D6}" type="presOf" srcId="{7F1B158A-3165-49EC-9A87-F0D89B2F0933}" destId="{A4472140-6978-4B6B-B058-1FCAB6EFD9B1}" srcOrd="0" destOrd="3" presId="urn:microsoft.com/office/officeart/2005/8/layout/vList2"/>
    <dgm:cxn modelId="{D4BDB04E-9AEB-4D30-9FA1-BE29594F199A}" type="presOf" srcId="{D65A4EC0-BD28-421C-AF8E-E252203F2F0A}" destId="{A4472140-6978-4B6B-B058-1FCAB6EFD9B1}" srcOrd="0" destOrd="1" presId="urn:microsoft.com/office/officeart/2005/8/layout/vList2"/>
    <dgm:cxn modelId="{8DA8BC52-0997-423D-B856-2536A6A77061}" srcId="{889D01AE-8A0E-40ED-864F-0A7F15BBD75E}" destId="{835CE65E-FB53-48E4-B9C7-5930C5201F65}" srcOrd="0" destOrd="0" parTransId="{97DBB635-3E13-4F33-82C7-4D98987EF0C8}" sibTransId="{1E8A006B-0119-4350-AF88-211E9DC5E119}"/>
    <dgm:cxn modelId="{BDEC4056-CA08-4296-BDD1-27C9D4A4FBB4}" type="presOf" srcId="{835CE65E-FB53-48E4-B9C7-5930C5201F65}" destId="{A4472140-6978-4B6B-B058-1FCAB6EFD9B1}" srcOrd="0" destOrd="0" presId="urn:microsoft.com/office/officeart/2005/8/layout/vList2"/>
    <dgm:cxn modelId="{5173F67A-BC86-4743-B138-F8DB3763CEC3}" srcId="{889D01AE-8A0E-40ED-864F-0A7F15BBD75E}" destId="{D65A4EC0-BD28-421C-AF8E-E252203F2F0A}" srcOrd="1" destOrd="0" parTransId="{F4F135FC-E3EB-49D1-ACDE-A98DFF1B1825}" sibTransId="{B59F24DF-5F60-4691-9DA5-D433393DE901}"/>
    <dgm:cxn modelId="{702ABF8A-DB52-485A-9F9C-FF125BCDF619}" srcId="{D9E7E5D0-89CE-4AC1-AB63-51C665ED634D}" destId="{889D01AE-8A0E-40ED-864F-0A7F15BBD75E}" srcOrd="0" destOrd="0" parTransId="{F04B98FE-AB45-401B-9CD3-13139A2267FC}" sibTransId="{0359AA19-A02F-440A-9F42-07ABF7BA3FEF}"/>
    <dgm:cxn modelId="{DF088A8C-4E06-45B5-9598-63437DA7CB67}" type="presOf" srcId="{6D0D8638-7F10-4494-B319-B4A63CD6F09C}" destId="{A4472140-6978-4B6B-B058-1FCAB6EFD9B1}" srcOrd="0" destOrd="2" presId="urn:microsoft.com/office/officeart/2005/8/layout/vList2"/>
    <dgm:cxn modelId="{D16B50AD-81A4-41E0-A602-B105D7F960F0}" srcId="{889D01AE-8A0E-40ED-864F-0A7F15BBD75E}" destId="{CD2ED0DE-2D82-441A-B91C-B6A13E90E160}" srcOrd="4" destOrd="0" parTransId="{3CF8C93B-5C0B-4063-812C-DB17947C720F}" sibTransId="{17E8083A-A752-4405-A7C4-62AA32CF78AD}"/>
    <dgm:cxn modelId="{2AA3FCB3-7295-49FE-B240-D0756E6C4850}" srcId="{889D01AE-8A0E-40ED-864F-0A7F15BBD75E}" destId="{7F1B158A-3165-49EC-9A87-F0D89B2F0933}" srcOrd="3" destOrd="0" parTransId="{315692DB-BE34-44F3-8389-FBDB7B811473}" sibTransId="{EE1DE8DB-2EC4-43CF-92C5-12A0C2D31D72}"/>
    <dgm:cxn modelId="{25988BB4-87FA-4673-B6C4-12379E9C28E9}" srcId="{889D01AE-8A0E-40ED-864F-0A7F15BBD75E}" destId="{6D0D8638-7F10-4494-B319-B4A63CD6F09C}" srcOrd="2" destOrd="0" parTransId="{2F8E2EEA-FD90-43CD-85EF-9086B3C71A5E}" sibTransId="{2309A91C-85D6-428F-82B6-DBB72ACDA37E}"/>
    <dgm:cxn modelId="{CE2F6ECF-3195-4165-B16E-D2B1772BF7E5}" type="presOf" srcId="{889D01AE-8A0E-40ED-864F-0A7F15BBD75E}" destId="{EBD435EE-1D6E-498E-B704-F42E25F859A8}" srcOrd="0" destOrd="0" presId="urn:microsoft.com/office/officeart/2005/8/layout/vList2"/>
    <dgm:cxn modelId="{096F8FD2-2185-4D7D-AD4D-9EF153C4B006}" type="presOf" srcId="{D9E7E5D0-89CE-4AC1-AB63-51C665ED634D}" destId="{AB8F581F-CA68-47DB-8C75-CBD09D4308A0}" srcOrd="0" destOrd="0" presId="urn:microsoft.com/office/officeart/2005/8/layout/vList2"/>
    <dgm:cxn modelId="{7AAAF6D6-3BA2-454A-BC5D-3E349C7A83A7}" type="presOf" srcId="{CD2ED0DE-2D82-441A-B91C-B6A13E90E160}" destId="{A4472140-6978-4B6B-B058-1FCAB6EFD9B1}" srcOrd="0" destOrd="4" presId="urn:microsoft.com/office/officeart/2005/8/layout/vList2"/>
    <dgm:cxn modelId="{90D4508F-C34D-428F-BB91-42207389A4E7}" type="presParOf" srcId="{AB8F581F-CA68-47DB-8C75-CBD09D4308A0}" destId="{EBD435EE-1D6E-498E-B704-F42E25F859A8}" srcOrd="0" destOrd="0" presId="urn:microsoft.com/office/officeart/2005/8/layout/vList2"/>
    <dgm:cxn modelId="{84D227F3-6511-4E7F-92F8-46DB01895191}" type="presParOf" srcId="{AB8F581F-CA68-47DB-8C75-CBD09D4308A0}" destId="{A4472140-6978-4B6B-B058-1FCAB6EFD9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7612AB-ACAB-4DFD-9639-9AD11675B9FD}" type="doc">
      <dgm:prSet loTypeId="urn:microsoft.com/office/officeart/2005/8/layout/hProcess9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11668B4-1538-4978-A785-449AC1231F99}">
      <dgm:prSet/>
      <dgm:spPr>
        <a:solidFill>
          <a:srgbClr val="258989"/>
        </a:solidFill>
      </dgm:spPr>
      <dgm:t>
        <a:bodyPr/>
        <a:lstStyle/>
        <a:p>
          <a:r>
            <a:rPr lang="en-US" dirty="0">
              <a:latin typeface="Bahnschrift" panose="020B0502040204020203" pitchFamily="34" charset="0"/>
            </a:rPr>
            <a:t>Enterprise Infrastructure</a:t>
          </a:r>
          <a:endParaRPr lang="en-IN" dirty="0">
            <a:latin typeface="Bahnschrift" panose="020B0502040204020203" pitchFamily="34" charset="0"/>
          </a:endParaRPr>
        </a:p>
      </dgm:t>
    </dgm:pt>
    <dgm:pt modelId="{17C22987-A546-4A85-9686-B6093D4C94DA}" type="parTrans" cxnId="{23209E57-90E5-41C8-B99C-D4790B81F7B9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1EAE8E42-F786-4F2D-8989-85CAD60B5263}" type="sibTrans" cxnId="{23209E57-90E5-41C8-B99C-D4790B81F7B9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D921CC57-07A3-4646-9286-5431AC3450D0}">
      <dgm:prSet/>
      <dgm:spPr>
        <a:solidFill>
          <a:srgbClr val="258989"/>
        </a:solidFill>
      </dgm:spPr>
      <dgm:t>
        <a:bodyPr/>
        <a:lstStyle/>
        <a:p>
          <a:r>
            <a:rPr lang="en-US">
              <a:latin typeface="Bahnschrift" panose="020B0502040204020203" pitchFamily="34" charset="0"/>
            </a:rPr>
            <a:t>Cloud Hosting</a:t>
          </a:r>
          <a:endParaRPr lang="en-IN">
            <a:latin typeface="Bahnschrift" panose="020B0502040204020203" pitchFamily="34" charset="0"/>
          </a:endParaRPr>
        </a:p>
      </dgm:t>
    </dgm:pt>
    <dgm:pt modelId="{6F3192C5-E439-47D4-9302-EAF72EED45BE}" type="parTrans" cxnId="{0ABBE351-512B-46D5-9A9C-B076DFD51EF9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30C93479-0A15-44D2-964F-39CBE8FAB5BD}" type="sibTrans" cxnId="{0ABBE351-512B-46D5-9A9C-B076DFD51EF9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6504AF4A-B4EC-4C0A-B451-81BF1C2E3363}">
      <dgm:prSet/>
      <dgm:spPr>
        <a:solidFill>
          <a:srgbClr val="258989"/>
        </a:solidFill>
      </dgm:spPr>
      <dgm:t>
        <a:bodyPr/>
        <a:lstStyle/>
        <a:p>
          <a:r>
            <a:rPr lang="en-US">
              <a:latin typeface="Bahnschrift" panose="020B0502040204020203" pitchFamily="34" charset="0"/>
            </a:rPr>
            <a:t>Virtual Data Centers (VDC)</a:t>
          </a:r>
          <a:endParaRPr lang="en-IN">
            <a:latin typeface="Bahnschrift" panose="020B0502040204020203" pitchFamily="34" charset="0"/>
          </a:endParaRPr>
        </a:p>
      </dgm:t>
    </dgm:pt>
    <dgm:pt modelId="{5EF3FC83-2BBF-4FF7-8B39-5E2E7349C1CF}" type="parTrans" cxnId="{637F52EB-69B7-4303-A548-E6D8477636C9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68B6178E-8175-4407-9559-04DA40E5FE8E}" type="sibTrans" cxnId="{637F52EB-69B7-4303-A548-E6D8477636C9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9F118A55-D4F1-48AA-BB7B-1CAA13FF83DC}" type="pres">
      <dgm:prSet presAssocID="{687612AB-ACAB-4DFD-9639-9AD11675B9FD}" presName="CompostProcess" presStyleCnt="0">
        <dgm:presLayoutVars>
          <dgm:dir/>
          <dgm:resizeHandles val="exact"/>
        </dgm:presLayoutVars>
      </dgm:prSet>
      <dgm:spPr/>
    </dgm:pt>
    <dgm:pt modelId="{FA5B07E7-9175-415F-B56E-B9479670A56D}" type="pres">
      <dgm:prSet presAssocID="{687612AB-ACAB-4DFD-9639-9AD11675B9FD}" presName="arrow" presStyleLbl="bgShp" presStyleIdx="0" presStyleCn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</dgm:pt>
    <dgm:pt modelId="{88641B2D-F4B6-49FE-AFBA-FAFDB21F3E2E}" type="pres">
      <dgm:prSet presAssocID="{687612AB-ACAB-4DFD-9639-9AD11675B9FD}" presName="linearProcess" presStyleCnt="0"/>
      <dgm:spPr/>
    </dgm:pt>
    <dgm:pt modelId="{9890AD5B-C496-4566-90AE-0E502D2CD09F}" type="pres">
      <dgm:prSet presAssocID="{011668B4-1538-4978-A785-449AC1231F99}" presName="textNode" presStyleLbl="node1" presStyleIdx="0" presStyleCnt="3">
        <dgm:presLayoutVars>
          <dgm:bulletEnabled val="1"/>
        </dgm:presLayoutVars>
      </dgm:prSet>
      <dgm:spPr/>
    </dgm:pt>
    <dgm:pt modelId="{BA2D91C9-D9BB-4604-BE8F-3799307DFB6B}" type="pres">
      <dgm:prSet presAssocID="{1EAE8E42-F786-4F2D-8989-85CAD60B5263}" presName="sibTrans" presStyleCnt="0"/>
      <dgm:spPr/>
    </dgm:pt>
    <dgm:pt modelId="{07685524-71DE-4DED-9D68-C3426FD759BB}" type="pres">
      <dgm:prSet presAssocID="{D921CC57-07A3-4646-9286-5431AC3450D0}" presName="textNode" presStyleLbl="node1" presStyleIdx="1" presStyleCnt="3">
        <dgm:presLayoutVars>
          <dgm:bulletEnabled val="1"/>
        </dgm:presLayoutVars>
      </dgm:prSet>
      <dgm:spPr/>
    </dgm:pt>
    <dgm:pt modelId="{E6C65A87-F835-4115-A02E-BB53B421B11E}" type="pres">
      <dgm:prSet presAssocID="{30C93479-0A15-44D2-964F-39CBE8FAB5BD}" presName="sibTrans" presStyleCnt="0"/>
      <dgm:spPr/>
    </dgm:pt>
    <dgm:pt modelId="{27F74DF6-C271-4556-BDC8-2ECCA9867800}" type="pres">
      <dgm:prSet presAssocID="{6504AF4A-B4EC-4C0A-B451-81BF1C2E3363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33D33A09-ED6B-4108-83C2-BC46B8705CAC}" type="presOf" srcId="{011668B4-1538-4978-A785-449AC1231F99}" destId="{9890AD5B-C496-4566-90AE-0E502D2CD09F}" srcOrd="0" destOrd="0" presId="urn:microsoft.com/office/officeart/2005/8/layout/hProcess9"/>
    <dgm:cxn modelId="{0ABBE351-512B-46D5-9A9C-B076DFD51EF9}" srcId="{687612AB-ACAB-4DFD-9639-9AD11675B9FD}" destId="{D921CC57-07A3-4646-9286-5431AC3450D0}" srcOrd="1" destOrd="0" parTransId="{6F3192C5-E439-47D4-9302-EAF72EED45BE}" sibTransId="{30C93479-0A15-44D2-964F-39CBE8FAB5BD}"/>
    <dgm:cxn modelId="{23209E57-90E5-41C8-B99C-D4790B81F7B9}" srcId="{687612AB-ACAB-4DFD-9639-9AD11675B9FD}" destId="{011668B4-1538-4978-A785-449AC1231F99}" srcOrd="0" destOrd="0" parTransId="{17C22987-A546-4A85-9686-B6093D4C94DA}" sibTransId="{1EAE8E42-F786-4F2D-8989-85CAD60B5263}"/>
    <dgm:cxn modelId="{6F061BB1-4EFC-4959-B976-44A1EDA360A8}" type="presOf" srcId="{D921CC57-07A3-4646-9286-5431AC3450D0}" destId="{07685524-71DE-4DED-9D68-C3426FD759BB}" srcOrd="0" destOrd="0" presId="urn:microsoft.com/office/officeart/2005/8/layout/hProcess9"/>
    <dgm:cxn modelId="{332838B3-90CB-4FC3-9452-0685074FA396}" type="presOf" srcId="{6504AF4A-B4EC-4C0A-B451-81BF1C2E3363}" destId="{27F74DF6-C271-4556-BDC8-2ECCA9867800}" srcOrd="0" destOrd="0" presId="urn:microsoft.com/office/officeart/2005/8/layout/hProcess9"/>
    <dgm:cxn modelId="{EA7F40C9-9E46-4DA1-9CB7-59A0F584B2F7}" type="presOf" srcId="{687612AB-ACAB-4DFD-9639-9AD11675B9FD}" destId="{9F118A55-D4F1-48AA-BB7B-1CAA13FF83DC}" srcOrd="0" destOrd="0" presId="urn:microsoft.com/office/officeart/2005/8/layout/hProcess9"/>
    <dgm:cxn modelId="{637F52EB-69B7-4303-A548-E6D8477636C9}" srcId="{687612AB-ACAB-4DFD-9639-9AD11675B9FD}" destId="{6504AF4A-B4EC-4C0A-B451-81BF1C2E3363}" srcOrd="2" destOrd="0" parTransId="{5EF3FC83-2BBF-4FF7-8B39-5E2E7349C1CF}" sibTransId="{68B6178E-8175-4407-9559-04DA40E5FE8E}"/>
    <dgm:cxn modelId="{C448FC7E-9E93-4B41-ACC6-D068C05AE0E4}" type="presParOf" srcId="{9F118A55-D4F1-48AA-BB7B-1CAA13FF83DC}" destId="{FA5B07E7-9175-415F-B56E-B9479670A56D}" srcOrd="0" destOrd="0" presId="urn:microsoft.com/office/officeart/2005/8/layout/hProcess9"/>
    <dgm:cxn modelId="{A06356D1-E68F-4257-9109-D4B9D4DFA473}" type="presParOf" srcId="{9F118A55-D4F1-48AA-BB7B-1CAA13FF83DC}" destId="{88641B2D-F4B6-49FE-AFBA-FAFDB21F3E2E}" srcOrd="1" destOrd="0" presId="urn:microsoft.com/office/officeart/2005/8/layout/hProcess9"/>
    <dgm:cxn modelId="{E6C8B56B-A5F2-46E3-94B5-094DA1F5980C}" type="presParOf" srcId="{88641B2D-F4B6-49FE-AFBA-FAFDB21F3E2E}" destId="{9890AD5B-C496-4566-90AE-0E502D2CD09F}" srcOrd="0" destOrd="0" presId="urn:microsoft.com/office/officeart/2005/8/layout/hProcess9"/>
    <dgm:cxn modelId="{38B4E43A-2712-4EB7-87CC-DB895A26BF3A}" type="presParOf" srcId="{88641B2D-F4B6-49FE-AFBA-FAFDB21F3E2E}" destId="{BA2D91C9-D9BB-4604-BE8F-3799307DFB6B}" srcOrd="1" destOrd="0" presId="urn:microsoft.com/office/officeart/2005/8/layout/hProcess9"/>
    <dgm:cxn modelId="{8A3F92A6-3229-4A59-92E7-24085BD303E2}" type="presParOf" srcId="{88641B2D-F4B6-49FE-AFBA-FAFDB21F3E2E}" destId="{07685524-71DE-4DED-9D68-C3426FD759BB}" srcOrd="2" destOrd="0" presId="urn:microsoft.com/office/officeart/2005/8/layout/hProcess9"/>
    <dgm:cxn modelId="{22BF2910-CB86-46B8-9E1F-27D0B9B181CC}" type="presParOf" srcId="{88641B2D-F4B6-49FE-AFBA-FAFDB21F3E2E}" destId="{E6C65A87-F835-4115-A02E-BB53B421B11E}" srcOrd="3" destOrd="0" presId="urn:microsoft.com/office/officeart/2005/8/layout/hProcess9"/>
    <dgm:cxn modelId="{3EA3EDBC-E6E4-43F2-9232-C422F70D297D}" type="presParOf" srcId="{88641B2D-F4B6-49FE-AFBA-FAFDB21F3E2E}" destId="{27F74DF6-C271-4556-BDC8-2ECCA986780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A2E43A5-903F-4030-A367-28CD830B328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CDC66AB-0C76-4896-9359-B04C10FAC000}">
      <dgm:prSet custT="1"/>
      <dgm:spPr>
        <a:solidFill>
          <a:srgbClr val="258989"/>
        </a:solidFill>
      </dgm:spPr>
      <dgm:t>
        <a:bodyPr/>
        <a:lstStyle/>
        <a:p>
          <a:r>
            <a:rPr lang="en-IN" sz="3600" dirty="0">
              <a:latin typeface="Bahnschrift" panose="020B0502040204020203" pitchFamily="34" charset="0"/>
            </a:rPr>
            <a:t>IaaS can be obtained as:</a:t>
          </a:r>
        </a:p>
      </dgm:t>
    </dgm:pt>
    <dgm:pt modelId="{63BDFD84-AD70-4D6B-9FB1-7C1CD21204C8}" type="parTrans" cxnId="{1FA06672-C825-477B-B46A-43814360B23B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75890C2F-A620-4280-B4DC-FFEE080B9448}" type="sibTrans" cxnId="{1FA06672-C825-477B-B46A-43814360B23B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DB3E70D8-45BE-4353-A7E4-8ECC3D085817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IN" sz="3600" dirty="0">
              <a:latin typeface="Bahnschrift" panose="020B0502040204020203" pitchFamily="34" charset="0"/>
            </a:rPr>
            <a:t>Public or</a:t>
          </a:r>
        </a:p>
      </dgm:t>
    </dgm:pt>
    <dgm:pt modelId="{15EC9C4E-7625-468B-8C15-595F143B8D75}" type="parTrans" cxnId="{5C9F6B5E-FF09-41EB-ADA2-5495611405AF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57B4DCD7-1C9A-4DC4-B7A9-FE6EB0D6134B}" type="sibTrans" cxnId="{5C9F6B5E-FF09-41EB-ADA2-5495611405AF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BAF043AC-702D-4276-8C13-BBFD223F91CC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IN" sz="3600" dirty="0">
              <a:latin typeface="Bahnschrift" panose="020B0502040204020203" pitchFamily="34" charset="0"/>
            </a:rPr>
            <a:t>Private infrastructure or</a:t>
          </a:r>
        </a:p>
      </dgm:t>
    </dgm:pt>
    <dgm:pt modelId="{C0F1D620-DEB1-4500-BAD6-29EA0BB75149}" type="parTrans" cxnId="{BBB6AB65-5C9C-4BB4-AD68-7EDB11DE3728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9EBA335E-DC5C-4857-B360-A5DF64D02148}" type="sibTrans" cxnId="{BBB6AB65-5C9C-4BB4-AD68-7EDB11DE3728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D5072328-2F56-464A-967A-D4DAE1FE08BA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IN" sz="3600" dirty="0">
              <a:latin typeface="Bahnschrift" panose="020B0502040204020203" pitchFamily="34" charset="0"/>
            </a:rPr>
            <a:t>Combination of both</a:t>
          </a:r>
        </a:p>
      </dgm:t>
    </dgm:pt>
    <dgm:pt modelId="{AFFA22B2-C2A4-4E7F-BD09-BCA38C759BAF}" type="parTrans" cxnId="{6F17B879-36DB-4972-ACAC-A553F3D4D256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45A84156-4547-4578-A938-72FA273D716A}" type="sibTrans" cxnId="{6F17B879-36DB-4972-ACAC-A553F3D4D256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F84299F7-69C2-4927-8C8E-16700C14B86B}" type="pres">
      <dgm:prSet presAssocID="{BA2E43A5-903F-4030-A367-28CD830B328A}" presName="linear" presStyleCnt="0">
        <dgm:presLayoutVars>
          <dgm:animLvl val="lvl"/>
          <dgm:resizeHandles val="exact"/>
        </dgm:presLayoutVars>
      </dgm:prSet>
      <dgm:spPr/>
    </dgm:pt>
    <dgm:pt modelId="{03D1AC04-483E-4074-8FE3-BECE3AEDE5B8}" type="pres">
      <dgm:prSet presAssocID="{DCDC66AB-0C76-4896-9359-B04C10FAC00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107898B-5E3C-43D9-B7F1-326420D1E4CF}" type="pres">
      <dgm:prSet presAssocID="{DCDC66AB-0C76-4896-9359-B04C10FAC00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6903A3D-DD77-4BDD-A0DE-2DB034AC19C7}" type="presOf" srcId="{DCDC66AB-0C76-4896-9359-B04C10FAC000}" destId="{03D1AC04-483E-4074-8FE3-BECE3AEDE5B8}" srcOrd="0" destOrd="0" presId="urn:microsoft.com/office/officeart/2005/8/layout/vList2"/>
    <dgm:cxn modelId="{5C9F6B5E-FF09-41EB-ADA2-5495611405AF}" srcId="{DCDC66AB-0C76-4896-9359-B04C10FAC000}" destId="{DB3E70D8-45BE-4353-A7E4-8ECC3D085817}" srcOrd="0" destOrd="0" parTransId="{15EC9C4E-7625-468B-8C15-595F143B8D75}" sibTransId="{57B4DCD7-1C9A-4DC4-B7A9-FE6EB0D6134B}"/>
    <dgm:cxn modelId="{8B6EE942-0C37-4243-B3F4-AF2343BA1117}" type="presOf" srcId="{BAF043AC-702D-4276-8C13-BBFD223F91CC}" destId="{2107898B-5E3C-43D9-B7F1-326420D1E4CF}" srcOrd="0" destOrd="1" presId="urn:microsoft.com/office/officeart/2005/8/layout/vList2"/>
    <dgm:cxn modelId="{BBB6AB65-5C9C-4BB4-AD68-7EDB11DE3728}" srcId="{DCDC66AB-0C76-4896-9359-B04C10FAC000}" destId="{BAF043AC-702D-4276-8C13-BBFD223F91CC}" srcOrd="1" destOrd="0" parTransId="{C0F1D620-DEB1-4500-BAD6-29EA0BB75149}" sibTransId="{9EBA335E-DC5C-4857-B360-A5DF64D02148}"/>
    <dgm:cxn modelId="{1FA06672-C825-477B-B46A-43814360B23B}" srcId="{BA2E43A5-903F-4030-A367-28CD830B328A}" destId="{DCDC66AB-0C76-4896-9359-B04C10FAC000}" srcOrd="0" destOrd="0" parTransId="{63BDFD84-AD70-4D6B-9FB1-7C1CD21204C8}" sibTransId="{75890C2F-A620-4280-B4DC-FFEE080B9448}"/>
    <dgm:cxn modelId="{27113778-ADC2-45AD-ACD1-CD5120E23F59}" type="presOf" srcId="{BA2E43A5-903F-4030-A367-28CD830B328A}" destId="{F84299F7-69C2-4927-8C8E-16700C14B86B}" srcOrd="0" destOrd="0" presId="urn:microsoft.com/office/officeart/2005/8/layout/vList2"/>
    <dgm:cxn modelId="{6F17B879-36DB-4972-ACAC-A553F3D4D256}" srcId="{DCDC66AB-0C76-4896-9359-B04C10FAC000}" destId="{D5072328-2F56-464A-967A-D4DAE1FE08BA}" srcOrd="2" destOrd="0" parTransId="{AFFA22B2-C2A4-4E7F-BD09-BCA38C759BAF}" sibTransId="{45A84156-4547-4578-A938-72FA273D716A}"/>
    <dgm:cxn modelId="{16757C7F-2667-410C-907E-522D459381A0}" type="presOf" srcId="{D5072328-2F56-464A-967A-D4DAE1FE08BA}" destId="{2107898B-5E3C-43D9-B7F1-326420D1E4CF}" srcOrd="0" destOrd="2" presId="urn:microsoft.com/office/officeart/2005/8/layout/vList2"/>
    <dgm:cxn modelId="{CDA828F3-09A5-4CED-95B4-16283EB70038}" type="presOf" srcId="{DB3E70D8-45BE-4353-A7E4-8ECC3D085817}" destId="{2107898B-5E3C-43D9-B7F1-326420D1E4CF}" srcOrd="0" destOrd="0" presId="urn:microsoft.com/office/officeart/2005/8/layout/vList2"/>
    <dgm:cxn modelId="{F2FDD8BC-0E4D-45AB-9799-FF521232D29C}" type="presParOf" srcId="{F84299F7-69C2-4927-8C8E-16700C14B86B}" destId="{03D1AC04-483E-4074-8FE3-BECE3AEDE5B8}" srcOrd="0" destOrd="0" presId="urn:microsoft.com/office/officeart/2005/8/layout/vList2"/>
    <dgm:cxn modelId="{36E5FEE1-2517-4DF8-9FBE-79AA980F95B9}" type="presParOf" srcId="{F84299F7-69C2-4927-8C8E-16700C14B86B}" destId="{2107898B-5E3C-43D9-B7F1-326420D1E4C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BAA8E19-024E-4F6D-87EA-07EBE21B583A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4FA6A7A-0EB2-445A-8D67-6295384BFFA7}">
      <dgm:prSet custT="1"/>
      <dgm:spPr>
        <a:ln w="41275">
          <a:solidFill>
            <a:srgbClr val="258989"/>
          </a:solidFill>
        </a:ln>
      </dgm:spPr>
      <dgm:t>
        <a:bodyPr/>
        <a:lstStyle/>
        <a:p>
          <a:r>
            <a:rPr lang="en-US" sz="2000">
              <a:latin typeface="Bahnschrift" panose="020B0502040204020203" pitchFamily="34" charset="0"/>
            </a:rPr>
            <a:t>Scalability.</a:t>
          </a:r>
          <a:endParaRPr lang="en-IN" sz="2000">
            <a:latin typeface="Bahnschrift" panose="020B0502040204020203" pitchFamily="34" charset="0"/>
          </a:endParaRPr>
        </a:p>
      </dgm:t>
    </dgm:pt>
    <dgm:pt modelId="{1FF73604-B859-413A-9BB0-36937CA7E8DC}" type="parTrans" cxnId="{9F653AF9-9760-410F-92EB-E14606BFCB48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AB6A1E74-B9F7-4967-A923-41DFBECB7894}" type="sibTrans" cxnId="{9F653AF9-9760-410F-92EB-E14606BFCB48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9A036BA7-F78E-4EA3-B643-ED5944260F68}">
      <dgm:prSet custT="1"/>
      <dgm:spPr>
        <a:ln w="41275">
          <a:solidFill>
            <a:srgbClr val="258989"/>
          </a:solidFill>
        </a:ln>
      </dgm:spPr>
      <dgm:t>
        <a:bodyPr/>
        <a:lstStyle/>
        <a:p>
          <a:r>
            <a:rPr lang="en-US" sz="2000">
              <a:latin typeface="Bahnschrift" panose="020B0502040204020203" pitchFamily="34" charset="0"/>
            </a:rPr>
            <a:t>No Investment in Hardware.</a:t>
          </a:r>
          <a:endParaRPr lang="en-IN" sz="2000">
            <a:latin typeface="Bahnschrift" panose="020B0502040204020203" pitchFamily="34" charset="0"/>
          </a:endParaRPr>
        </a:p>
      </dgm:t>
    </dgm:pt>
    <dgm:pt modelId="{2D4A5108-086D-4802-A4E9-0722AC102C81}" type="parTrans" cxnId="{19EDB283-9944-4A23-89A5-48460BB43562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C00565C3-3DA6-4DBB-9C46-45D7676955E8}" type="sibTrans" cxnId="{19EDB283-9944-4A23-89A5-48460BB43562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D7031F1A-EF86-4C1B-BF21-1C0D476740BE}">
      <dgm:prSet custT="1"/>
      <dgm:spPr>
        <a:ln w="41275">
          <a:solidFill>
            <a:srgbClr val="258989"/>
          </a:solidFill>
        </a:ln>
      </dgm:spPr>
      <dgm:t>
        <a:bodyPr/>
        <a:lstStyle/>
        <a:p>
          <a:r>
            <a:rPr lang="en-US" sz="2000">
              <a:latin typeface="Bahnschrift" panose="020B0502040204020203" pitchFamily="34" charset="0"/>
            </a:rPr>
            <a:t>Utility Style Costing.</a:t>
          </a:r>
          <a:endParaRPr lang="en-IN" sz="2000">
            <a:latin typeface="Bahnschrift" panose="020B0502040204020203" pitchFamily="34" charset="0"/>
          </a:endParaRPr>
        </a:p>
      </dgm:t>
    </dgm:pt>
    <dgm:pt modelId="{59E1FA45-5444-4A80-A970-D5870D1EED3A}" type="parTrans" cxnId="{C581A572-EABF-4DD4-95C1-B179F04C9C2E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CF6E5BDF-2863-42DA-B752-457FD4E5D4F2}" type="sibTrans" cxnId="{C581A572-EABF-4DD4-95C1-B179F04C9C2E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B79C72EF-B77C-4826-880A-61FD38C4CDA9}">
      <dgm:prSet custT="1"/>
      <dgm:spPr>
        <a:ln w="41275">
          <a:solidFill>
            <a:srgbClr val="258989"/>
          </a:solidFill>
        </a:ln>
      </dgm:spPr>
      <dgm:t>
        <a:bodyPr/>
        <a:lstStyle/>
        <a:p>
          <a:r>
            <a:rPr lang="en-US" sz="2000">
              <a:latin typeface="Bahnschrift" panose="020B0502040204020203" pitchFamily="34" charset="0"/>
            </a:rPr>
            <a:t>Location Independence.</a:t>
          </a:r>
          <a:endParaRPr lang="en-IN" sz="2000">
            <a:latin typeface="Bahnschrift" panose="020B0502040204020203" pitchFamily="34" charset="0"/>
          </a:endParaRPr>
        </a:p>
      </dgm:t>
    </dgm:pt>
    <dgm:pt modelId="{DB64BB9A-7476-4D98-BCA1-90B4E5601CAA}" type="parTrans" cxnId="{B75C6A49-BDBC-447E-BF54-D96EFFF19484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76943C55-C9C7-4DBA-81AD-9479CD0AC64E}" type="sibTrans" cxnId="{B75C6A49-BDBC-447E-BF54-D96EFFF19484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B06F656D-2A9A-4A80-8DAF-83E4A6D2BA72}">
      <dgm:prSet custT="1"/>
      <dgm:spPr>
        <a:ln w="41275">
          <a:solidFill>
            <a:srgbClr val="258989"/>
          </a:solidFill>
        </a:ln>
      </dgm:spPr>
      <dgm:t>
        <a:bodyPr/>
        <a:lstStyle/>
        <a:p>
          <a:r>
            <a:rPr lang="en-US" sz="2000">
              <a:latin typeface="Bahnschrift" panose="020B0502040204020203" pitchFamily="34" charset="0"/>
            </a:rPr>
            <a:t>Physical Security of Data Centre Locations.</a:t>
          </a:r>
          <a:endParaRPr lang="en-IN" sz="2000">
            <a:latin typeface="Bahnschrift" panose="020B0502040204020203" pitchFamily="34" charset="0"/>
          </a:endParaRPr>
        </a:p>
      </dgm:t>
    </dgm:pt>
    <dgm:pt modelId="{C969CD44-F08A-41CA-B594-D7C46C824EFE}" type="parTrans" cxnId="{3C242F06-2761-42B0-A8BD-CE4183FA8BA3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1B9CF9B1-185A-4726-861D-FC7B8B311DC2}" type="sibTrans" cxnId="{3C242F06-2761-42B0-A8BD-CE4183FA8BA3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21214CFA-0C85-452F-8AE9-A9B4D68D9B0D}">
      <dgm:prSet custT="1"/>
      <dgm:spPr>
        <a:ln w="41275">
          <a:solidFill>
            <a:srgbClr val="258989"/>
          </a:solidFill>
        </a:ln>
      </dgm:spPr>
      <dgm:t>
        <a:bodyPr/>
        <a:lstStyle/>
        <a:p>
          <a:r>
            <a:rPr lang="en-US" sz="2000">
              <a:latin typeface="Bahnschrift" panose="020B0502040204020203" pitchFamily="34" charset="0"/>
            </a:rPr>
            <a:t>No Single Point of Failure.</a:t>
          </a:r>
          <a:endParaRPr lang="en-IN" sz="2000">
            <a:latin typeface="Bahnschrift" panose="020B0502040204020203" pitchFamily="34" charset="0"/>
          </a:endParaRPr>
        </a:p>
      </dgm:t>
    </dgm:pt>
    <dgm:pt modelId="{D4C7BD51-63DB-4C5D-A90A-03614540AEDA}" type="parTrans" cxnId="{F1A713E1-2800-4EAF-A616-592868280853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7FF400C4-3638-4C65-A582-735F293A0BA4}" type="sibTrans" cxnId="{F1A713E1-2800-4EAF-A616-592868280853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081BABB6-78CE-4B77-8ED7-F461E1298999}" type="pres">
      <dgm:prSet presAssocID="{BBAA8E19-024E-4F6D-87EA-07EBE21B583A}" presName="compositeShape" presStyleCnt="0">
        <dgm:presLayoutVars>
          <dgm:dir/>
          <dgm:resizeHandles/>
        </dgm:presLayoutVars>
      </dgm:prSet>
      <dgm:spPr/>
    </dgm:pt>
    <dgm:pt modelId="{B96C495D-A558-434F-B6BF-9FAB531D91D6}" type="pres">
      <dgm:prSet presAssocID="{BBAA8E19-024E-4F6D-87EA-07EBE21B583A}" presName="pyramid" presStyleLbl="node1" presStyleIdx="0" presStyleCn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</dgm:pt>
    <dgm:pt modelId="{6F8425DB-EC1D-4405-B868-0393CB99C6ED}" type="pres">
      <dgm:prSet presAssocID="{BBAA8E19-024E-4F6D-87EA-07EBE21B583A}" presName="theList" presStyleCnt="0"/>
      <dgm:spPr/>
    </dgm:pt>
    <dgm:pt modelId="{54F6F9A7-1999-44FD-B81C-0796A92FA4D7}" type="pres">
      <dgm:prSet presAssocID="{64FA6A7A-0EB2-445A-8D67-6295384BFFA7}" presName="aNode" presStyleLbl="fgAcc1" presStyleIdx="0" presStyleCnt="6">
        <dgm:presLayoutVars>
          <dgm:bulletEnabled val="1"/>
        </dgm:presLayoutVars>
      </dgm:prSet>
      <dgm:spPr/>
    </dgm:pt>
    <dgm:pt modelId="{F8FD2A32-AC84-4A1C-97BF-9287E7C51FF0}" type="pres">
      <dgm:prSet presAssocID="{64FA6A7A-0EB2-445A-8D67-6295384BFFA7}" presName="aSpace" presStyleCnt="0"/>
      <dgm:spPr/>
    </dgm:pt>
    <dgm:pt modelId="{D756C783-B835-4626-B696-243AB82ED6CF}" type="pres">
      <dgm:prSet presAssocID="{9A036BA7-F78E-4EA3-B643-ED5944260F68}" presName="aNode" presStyleLbl="fgAcc1" presStyleIdx="1" presStyleCnt="6">
        <dgm:presLayoutVars>
          <dgm:bulletEnabled val="1"/>
        </dgm:presLayoutVars>
      </dgm:prSet>
      <dgm:spPr/>
    </dgm:pt>
    <dgm:pt modelId="{C642B726-D54B-48F5-A0AE-FBCDEB304269}" type="pres">
      <dgm:prSet presAssocID="{9A036BA7-F78E-4EA3-B643-ED5944260F68}" presName="aSpace" presStyleCnt="0"/>
      <dgm:spPr/>
    </dgm:pt>
    <dgm:pt modelId="{C5C123AF-A150-40FC-9E44-361B221846EA}" type="pres">
      <dgm:prSet presAssocID="{D7031F1A-EF86-4C1B-BF21-1C0D476740BE}" presName="aNode" presStyleLbl="fgAcc1" presStyleIdx="2" presStyleCnt="6">
        <dgm:presLayoutVars>
          <dgm:bulletEnabled val="1"/>
        </dgm:presLayoutVars>
      </dgm:prSet>
      <dgm:spPr/>
    </dgm:pt>
    <dgm:pt modelId="{AC4B8989-6A9F-4C92-8A79-F3C7E4DEED04}" type="pres">
      <dgm:prSet presAssocID="{D7031F1A-EF86-4C1B-BF21-1C0D476740BE}" presName="aSpace" presStyleCnt="0"/>
      <dgm:spPr/>
    </dgm:pt>
    <dgm:pt modelId="{3A25246B-B39A-45A3-8FB2-BAB81A6DF2C4}" type="pres">
      <dgm:prSet presAssocID="{B79C72EF-B77C-4826-880A-61FD38C4CDA9}" presName="aNode" presStyleLbl="fgAcc1" presStyleIdx="3" presStyleCnt="6">
        <dgm:presLayoutVars>
          <dgm:bulletEnabled val="1"/>
        </dgm:presLayoutVars>
      </dgm:prSet>
      <dgm:spPr/>
    </dgm:pt>
    <dgm:pt modelId="{41CE4B2A-146C-4CA1-92DF-76A7F5CA5ECB}" type="pres">
      <dgm:prSet presAssocID="{B79C72EF-B77C-4826-880A-61FD38C4CDA9}" presName="aSpace" presStyleCnt="0"/>
      <dgm:spPr/>
    </dgm:pt>
    <dgm:pt modelId="{059544C4-DDEB-4FD7-A5E9-AE8FA5B2E225}" type="pres">
      <dgm:prSet presAssocID="{B06F656D-2A9A-4A80-8DAF-83E4A6D2BA72}" presName="aNode" presStyleLbl="fgAcc1" presStyleIdx="4" presStyleCnt="6">
        <dgm:presLayoutVars>
          <dgm:bulletEnabled val="1"/>
        </dgm:presLayoutVars>
      </dgm:prSet>
      <dgm:spPr/>
    </dgm:pt>
    <dgm:pt modelId="{16075526-4B13-4F00-A564-346ECAD8C76A}" type="pres">
      <dgm:prSet presAssocID="{B06F656D-2A9A-4A80-8DAF-83E4A6D2BA72}" presName="aSpace" presStyleCnt="0"/>
      <dgm:spPr/>
    </dgm:pt>
    <dgm:pt modelId="{649283A1-0CC6-44FF-AE29-402955DA301B}" type="pres">
      <dgm:prSet presAssocID="{21214CFA-0C85-452F-8AE9-A9B4D68D9B0D}" presName="aNode" presStyleLbl="fgAcc1" presStyleIdx="5" presStyleCnt="6">
        <dgm:presLayoutVars>
          <dgm:bulletEnabled val="1"/>
        </dgm:presLayoutVars>
      </dgm:prSet>
      <dgm:spPr/>
    </dgm:pt>
    <dgm:pt modelId="{F2A45970-8B17-49EF-B45B-AD325197A4B1}" type="pres">
      <dgm:prSet presAssocID="{21214CFA-0C85-452F-8AE9-A9B4D68D9B0D}" presName="aSpace" presStyleCnt="0"/>
      <dgm:spPr/>
    </dgm:pt>
  </dgm:ptLst>
  <dgm:cxnLst>
    <dgm:cxn modelId="{3C242F06-2761-42B0-A8BD-CE4183FA8BA3}" srcId="{BBAA8E19-024E-4F6D-87EA-07EBE21B583A}" destId="{B06F656D-2A9A-4A80-8DAF-83E4A6D2BA72}" srcOrd="4" destOrd="0" parTransId="{C969CD44-F08A-41CA-B594-D7C46C824EFE}" sibTransId="{1B9CF9B1-185A-4726-861D-FC7B8B311DC2}"/>
    <dgm:cxn modelId="{3E623B15-28EA-4C84-88B8-A25E94F2F346}" type="presOf" srcId="{64FA6A7A-0EB2-445A-8D67-6295384BFFA7}" destId="{54F6F9A7-1999-44FD-B81C-0796A92FA4D7}" srcOrd="0" destOrd="0" presId="urn:microsoft.com/office/officeart/2005/8/layout/pyramid2"/>
    <dgm:cxn modelId="{4FD4ED61-F972-4F6E-A366-3FF2AEE491BC}" type="presOf" srcId="{21214CFA-0C85-452F-8AE9-A9B4D68D9B0D}" destId="{649283A1-0CC6-44FF-AE29-402955DA301B}" srcOrd="0" destOrd="0" presId="urn:microsoft.com/office/officeart/2005/8/layout/pyramid2"/>
    <dgm:cxn modelId="{B75C6A49-BDBC-447E-BF54-D96EFFF19484}" srcId="{BBAA8E19-024E-4F6D-87EA-07EBE21B583A}" destId="{B79C72EF-B77C-4826-880A-61FD38C4CDA9}" srcOrd="3" destOrd="0" parTransId="{DB64BB9A-7476-4D98-BCA1-90B4E5601CAA}" sibTransId="{76943C55-C9C7-4DBA-81AD-9479CD0AC64E}"/>
    <dgm:cxn modelId="{C581A572-EABF-4DD4-95C1-B179F04C9C2E}" srcId="{BBAA8E19-024E-4F6D-87EA-07EBE21B583A}" destId="{D7031F1A-EF86-4C1B-BF21-1C0D476740BE}" srcOrd="2" destOrd="0" parTransId="{59E1FA45-5444-4A80-A970-D5870D1EED3A}" sibTransId="{CF6E5BDF-2863-42DA-B752-457FD4E5D4F2}"/>
    <dgm:cxn modelId="{D9774A73-93F5-4D1B-AF65-7374CCAF73D5}" type="presOf" srcId="{BBAA8E19-024E-4F6D-87EA-07EBE21B583A}" destId="{081BABB6-78CE-4B77-8ED7-F461E1298999}" srcOrd="0" destOrd="0" presId="urn:microsoft.com/office/officeart/2005/8/layout/pyramid2"/>
    <dgm:cxn modelId="{07BB0956-2F26-463B-8C47-E071B97F7A63}" type="presOf" srcId="{9A036BA7-F78E-4EA3-B643-ED5944260F68}" destId="{D756C783-B835-4626-B696-243AB82ED6CF}" srcOrd="0" destOrd="0" presId="urn:microsoft.com/office/officeart/2005/8/layout/pyramid2"/>
    <dgm:cxn modelId="{19EDB283-9944-4A23-89A5-48460BB43562}" srcId="{BBAA8E19-024E-4F6D-87EA-07EBE21B583A}" destId="{9A036BA7-F78E-4EA3-B643-ED5944260F68}" srcOrd="1" destOrd="0" parTransId="{2D4A5108-086D-4802-A4E9-0722AC102C81}" sibTransId="{C00565C3-3DA6-4DBB-9C46-45D7676955E8}"/>
    <dgm:cxn modelId="{7FC9C08A-A949-4ED2-9838-CCA9EBC4921D}" type="presOf" srcId="{D7031F1A-EF86-4C1B-BF21-1C0D476740BE}" destId="{C5C123AF-A150-40FC-9E44-361B221846EA}" srcOrd="0" destOrd="0" presId="urn:microsoft.com/office/officeart/2005/8/layout/pyramid2"/>
    <dgm:cxn modelId="{E5508F90-5498-4281-8DFF-630D17D529DA}" type="presOf" srcId="{B06F656D-2A9A-4A80-8DAF-83E4A6D2BA72}" destId="{059544C4-DDEB-4FD7-A5E9-AE8FA5B2E225}" srcOrd="0" destOrd="0" presId="urn:microsoft.com/office/officeart/2005/8/layout/pyramid2"/>
    <dgm:cxn modelId="{F1A713E1-2800-4EAF-A616-592868280853}" srcId="{BBAA8E19-024E-4F6D-87EA-07EBE21B583A}" destId="{21214CFA-0C85-452F-8AE9-A9B4D68D9B0D}" srcOrd="5" destOrd="0" parTransId="{D4C7BD51-63DB-4C5D-A90A-03614540AEDA}" sibTransId="{7FF400C4-3638-4C65-A582-735F293A0BA4}"/>
    <dgm:cxn modelId="{A41D5BE7-F23D-4F4F-AD56-226D17CD7ED0}" type="presOf" srcId="{B79C72EF-B77C-4826-880A-61FD38C4CDA9}" destId="{3A25246B-B39A-45A3-8FB2-BAB81A6DF2C4}" srcOrd="0" destOrd="0" presId="urn:microsoft.com/office/officeart/2005/8/layout/pyramid2"/>
    <dgm:cxn modelId="{9F653AF9-9760-410F-92EB-E14606BFCB48}" srcId="{BBAA8E19-024E-4F6D-87EA-07EBE21B583A}" destId="{64FA6A7A-0EB2-445A-8D67-6295384BFFA7}" srcOrd="0" destOrd="0" parTransId="{1FF73604-B859-413A-9BB0-36937CA7E8DC}" sibTransId="{AB6A1E74-B9F7-4967-A923-41DFBECB7894}"/>
    <dgm:cxn modelId="{B2FE301E-605D-4F73-818F-F6F3453078B2}" type="presParOf" srcId="{081BABB6-78CE-4B77-8ED7-F461E1298999}" destId="{B96C495D-A558-434F-B6BF-9FAB531D91D6}" srcOrd="0" destOrd="0" presId="urn:microsoft.com/office/officeart/2005/8/layout/pyramid2"/>
    <dgm:cxn modelId="{B620C612-A58F-4CE5-BAFE-A0319BA54593}" type="presParOf" srcId="{081BABB6-78CE-4B77-8ED7-F461E1298999}" destId="{6F8425DB-EC1D-4405-B868-0393CB99C6ED}" srcOrd="1" destOrd="0" presId="urn:microsoft.com/office/officeart/2005/8/layout/pyramid2"/>
    <dgm:cxn modelId="{15E3D944-906B-4F1F-A9D4-F8E94400540C}" type="presParOf" srcId="{6F8425DB-EC1D-4405-B868-0393CB99C6ED}" destId="{54F6F9A7-1999-44FD-B81C-0796A92FA4D7}" srcOrd="0" destOrd="0" presId="urn:microsoft.com/office/officeart/2005/8/layout/pyramid2"/>
    <dgm:cxn modelId="{EA935C05-41A7-4CFB-B179-D4682C4FB54F}" type="presParOf" srcId="{6F8425DB-EC1D-4405-B868-0393CB99C6ED}" destId="{F8FD2A32-AC84-4A1C-97BF-9287E7C51FF0}" srcOrd="1" destOrd="0" presId="urn:microsoft.com/office/officeart/2005/8/layout/pyramid2"/>
    <dgm:cxn modelId="{D758F113-94BC-42B0-9848-458CBA227B33}" type="presParOf" srcId="{6F8425DB-EC1D-4405-B868-0393CB99C6ED}" destId="{D756C783-B835-4626-B696-243AB82ED6CF}" srcOrd="2" destOrd="0" presId="urn:microsoft.com/office/officeart/2005/8/layout/pyramid2"/>
    <dgm:cxn modelId="{E073E668-D1E8-475C-A080-056050A556AC}" type="presParOf" srcId="{6F8425DB-EC1D-4405-B868-0393CB99C6ED}" destId="{C642B726-D54B-48F5-A0AE-FBCDEB304269}" srcOrd="3" destOrd="0" presId="urn:microsoft.com/office/officeart/2005/8/layout/pyramid2"/>
    <dgm:cxn modelId="{466C0728-2140-4414-9C3C-3B989EBA3A77}" type="presParOf" srcId="{6F8425DB-EC1D-4405-B868-0393CB99C6ED}" destId="{C5C123AF-A150-40FC-9E44-361B221846EA}" srcOrd="4" destOrd="0" presId="urn:microsoft.com/office/officeart/2005/8/layout/pyramid2"/>
    <dgm:cxn modelId="{06D90D9F-8B45-485A-8127-25109519E93F}" type="presParOf" srcId="{6F8425DB-EC1D-4405-B868-0393CB99C6ED}" destId="{AC4B8989-6A9F-4C92-8A79-F3C7E4DEED04}" srcOrd="5" destOrd="0" presId="urn:microsoft.com/office/officeart/2005/8/layout/pyramid2"/>
    <dgm:cxn modelId="{D32B4E0D-747B-4F1E-BB84-C1722CB95FF4}" type="presParOf" srcId="{6F8425DB-EC1D-4405-B868-0393CB99C6ED}" destId="{3A25246B-B39A-45A3-8FB2-BAB81A6DF2C4}" srcOrd="6" destOrd="0" presId="urn:microsoft.com/office/officeart/2005/8/layout/pyramid2"/>
    <dgm:cxn modelId="{613CA309-EF88-44F7-8AC5-CDED7354FCE4}" type="presParOf" srcId="{6F8425DB-EC1D-4405-B868-0393CB99C6ED}" destId="{41CE4B2A-146C-4CA1-92DF-76A7F5CA5ECB}" srcOrd="7" destOrd="0" presId="urn:microsoft.com/office/officeart/2005/8/layout/pyramid2"/>
    <dgm:cxn modelId="{B8C704BD-26FE-4DA1-B73C-E994648A6865}" type="presParOf" srcId="{6F8425DB-EC1D-4405-B868-0393CB99C6ED}" destId="{059544C4-DDEB-4FD7-A5E9-AE8FA5B2E225}" srcOrd="8" destOrd="0" presId="urn:microsoft.com/office/officeart/2005/8/layout/pyramid2"/>
    <dgm:cxn modelId="{49DF5342-8F72-4189-9182-E1F4ABD42AEE}" type="presParOf" srcId="{6F8425DB-EC1D-4405-B868-0393CB99C6ED}" destId="{16075526-4B13-4F00-A564-346ECAD8C76A}" srcOrd="9" destOrd="0" presId="urn:microsoft.com/office/officeart/2005/8/layout/pyramid2"/>
    <dgm:cxn modelId="{0978FB1D-2C68-4B14-AB2A-1F390A354B8D}" type="presParOf" srcId="{6F8425DB-EC1D-4405-B868-0393CB99C6ED}" destId="{649283A1-0CC6-44FF-AE29-402955DA301B}" srcOrd="10" destOrd="0" presId="urn:microsoft.com/office/officeart/2005/8/layout/pyramid2"/>
    <dgm:cxn modelId="{CDEEDC83-D4FB-48FF-98A6-988D60A0EF6D}" type="presParOf" srcId="{6F8425DB-EC1D-4405-B868-0393CB99C6ED}" destId="{F2A45970-8B17-49EF-B45B-AD325197A4B1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7A762D-3B70-4484-B363-58AFDB8FE7C9}">
      <dsp:nvSpPr>
        <dsp:cNvPr id="0" name=""/>
        <dsp:cNvSpPr/>
      </dsp:nvSpPr>
      <dsp:spPr>
        <a:xfrm>
          <a:off x="0" y="569714"/>
          <a:ext cx="8694057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AFF455-688E-4E89-81F2-385A274D60E4}">
      <dsp:nvSpPr>
        <dsp:cNvPr id="0" name=""/>
        <dsp:cNvSpPr/>
      </dsp:nvSpPr>
      <dsp:spPr>
        <a:xfrm>
          <a:off x="434702" y="23593"/>
          <a:ext cx="6085839" cy="1092240"/>
        </a:xfrm>
        <a:prstGeom prst="roundRect">
          <a:avLst/>
        </a:prstGeom>
        <a:solidFill>
          <a:srgbClr val="258989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0030" tIns="0" rIns="23003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>
              <a:latin typeface="Bahnschrift" panose="020B0502040204020203" pitchFamily="34" charset="0"/>
            </a:rPr>
            <a:t>Any IT services that are provisioned and accessed from a cloud computing provider. </a:t>
          </a:r>
        </a:p>
      </dsp:txBody>
      <dsp:txXfrm>
        <a:off x="488021" y="76912"/>
        <a:ext cx="5979201" cy="985602"/>
      </dsp:txXfrm>
    </dsp:sp>
    <dsp:sp modelId="{F74F029E-9F22-4487-A8A3-E492821C310F}">
      <dsp:nvSpPr>
        <dsp:cNvPr id="0" name=""/>
        <dsp:cNvSpPr/>
      </dsp:nvSpPr>
      <dsp:spPr>
        <a:xfrm>
          <a:off x="0" y="2248034"/>
          <a:ext cx="8694057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C41C17-3A8B-488D-AF19-19DF0D87C23C}">
      <dsp:nvSpPr>
        <dsp:cNvPr id="0" name=""/>
        <dsp:cNvSpPr/>
      </dsp:nvSpPr>
      <dsp:spPr>
        <a:xfrm>
          <a:off x="434702" y="1701914"/>
          <a:ext cx="6085839" cy="1092240"/>
        </a:xfrm>
        <a:prstGeom prst="roundRect">
          <a:avLst/>
        </a:prstGeom>
        <a:solidFill>
          <a:srgbClr val="258989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0030" tIns="0" rIns="23003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>
              <a:latin typeface="Bahnschrift" panose="020B0502040204020203" pitchFamily="34" charset="0"/>
            </a:rPr>
            <a:t>Incorporates all delivery and service models of cloud computing and related solutions. </a:t>
          </a:r>
        </a:p>
      </dsp:txBody>
      <dsp:txXfrm>
        <a:off x="488021" y="1755233"/>
        <a:ext cx="5979201" cy="9856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0F0E15-D1F8-4D36-8A62-C356E4765162}">
      <dsp:nvSpPr>
        <dsp:cNvPr id="0" name=""/>
        <dsp:cNvSpPr/>
      </dsp:nvSpPr>
      <dsp:spPr>
        <a:xfrm>
          <a:off x="0" y="451746"/>
          <a:ext cx="8694057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C3B24-9D27-49D4-ACFA-763DE10DF715}">
      <dsp:nvSpPr>
        <dsp:cNvPr id="0" name=""/>
        <dsp:cNvSpPr/>
      </dsp:nvSpPr>
      <dsp:spPr>
        <a:xfrm>
          <a:off x="424313" y="54875"/>
          <a:ext cx="6085839" cy="856080"/>
        </a:xfrm>
        <a:prstGeom prst="roundRect">
          <a:avLst/>
        </a:prstGeom>
        <a:solidFill>
          <a:srgbClr val="258989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0030" tIns="0" rIns="23003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>
              <a:latin typeface="Bahnschrift" panose="020B0502040204020203" pitchFamily="34" charset="0"/>
            </a:rPr>
            <a:t>Delivered over the internet and accessible globally from the internet.</a:t>
          </a:r>
        </a:p>
      </dsp:txBody>
      <dsp:txXfrm>
        <a:off x="466103" y="96665"/>
        <a:ext cx="6002259" cy="772500"/>
      </dsp:txXfrm>
    </dsp:sp>
    <dsp:sp modelId="{6D00EA03-3BF9-416F-B023-84EB30278776}">
      <dsp:nvSpPr>
        <dsp:cNvPr id="0" name=""/>
        <dsp:cNvSpPr/>
      </dsp:nvSpPr>
      <dsp:spPr>
        <a:xfrm>
          <a:off x="0" y="1767186"/>
          <a:ext cx="8694057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7EA45-AACE-420D-9C53-47B98294BC27}">
      <dsp:nvSpPr>
        <dsp:cNvPr id="0" name=""/>
        <dsp:cNvSpPr/>
      </dsp:nvSpPr>
      <dsp:spPr>
        <a:xfrm>
          <a:off x="424313" y="1370315"/>
          <a:ext cx="6085839" cy="856080"/>
        </a:xfrm>
        <a:prstGeom prst="roundRect">
          <a:avLst/>
        </a:prstGeom>
        <a:solidFill>
          <a:srgbClr val="258989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0030" tIns="0" rIns="23003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Bahnschrift" panose="020B0502040204020203" pitchFamily="34" charset="0"/>
            </a:rPr>
            <a:t>Describe how the services delivery is carried out in cloud computing.</a:t>
          </a:r>
          <a:endParaRPr lang="en-IN" sz="2000" kern="1200">
            <a:latin typeface="Bahnschrift" panose="020B0502040204020203" pitchFamily="34" charset="0"/>
          </a:endParaRPr>
        </a:p>
      </dsp:txBody>
      <dsp:txXfrm>
        <a:off x="466103" y="1412105"/>
        <a:ext cx="6002259" cy="772500"/>
      </dsp:txXfrm>
    </dsp:sp>
    <dsp:sp modelId="{6B6A044E-B036-4263-B582-A2D7C638001D}">
      <dsp:nvSpPr>
        <dsp:cNvPr id="0" name=""/>
        <dsp:cNvSpPr/>
      </dsp:nvSpPr>
      <dsp:spPr>
        <a:xfrm>
          <a:off x="0" y="3082626"/>
          <a:ext cx="8694057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FCD594-F2F4-43CE-921E-79173A3FBDE2}">
      <dsp:nvSpPr>
        <dsp:cNvPr id="0" name=""/>
        <dsp:cNvSpPr/>
      </dsp:nvSpPr>
      <dsp:spPr>
        <a:xfrm>
          <a:off x="424313" y="2685755"/>
          <a:ext cx="6085839" cy="856080"/>
        </a:xfrm>
        <a:prstGeom prst="roundRect">
          <a:avLst/>
        </a:prstGeom>
        <a:solidFill>
          <a:srgbClr val="258989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0030" tIns="0" rIns="23003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Bahnschrift" panose="020B0502040204020203" pitchFamily="34" charset="0"/>
            </a:rPr>
            <a:t>Indicate the topological layouts for the cloud computing. </a:t>
          </a:r>
          <a:endParaRPr lang="en-IN" sz="2000" kern="1200">
            <a:latin typeface="Bahnschrift" panose="020B0502040204020203" pitchFamily="34" charset="0"/>
          </a:endParaRPr>
        </a:p>
      </dsp:txBody>
      <dsp:txXfrm>
        <a:off x="466103" y="2727545"/>
        <a:ext cx="6002259" cy="772500"/>
      </dsp:txXfrm>
    </dsp:sp>
    <dsp:sp modelId="{9755687D-91DE-499F-85F0-3E12E8BCB1A0}">
      <dsp:nvSpPr>
        <dsp:cNvPr id="0" name=""/>
        <dsp:cNvSpPr/>
      </dsp:nvSpPr>
      <dsp:spPr>
        <a:xfrm>
          <a:off x="0" y="4398066"/>
          <a:ext cx="8694057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291B7C-4A76-45C5-B421-A945F73B468F}">
      <dsp:nvSpPr>
        <dsp:cNvPr id="0" name=""/>
        <dsp:cNvSpPr/>
      </dsp:nvSpPr>
      <dsp:spPr>
        <a:xfrm>
          <a:off x="424313" y="4001195"/>
          <a:ext cx="6085839" cy="856080"/>
        </a:xfrm>
        <a:prstGeom prst="roundRect">
          <a:avLst/>
        </a:prstGeom>
        <a:solidFill>
          <a:srgbClr val="258989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0030" tIns="0" rIns="23003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Bahnschrift" panose="020B0502040204020203" pitchFamily="34" charset="0"/>
            </a:rPr>
            <a:t>The entities basically correspond to the operational components in cloud computing.</a:t>
          </a:r>
          <a:endParaRPr lang="en-IN" sz="2000" kern="1200">
            <a:latin typeface="Bahnschrift" panose="020B0502040204020203" pitchFamily="34" charset="0"/>
          </a:endParaRPr>
        </a:p>
      </dsp:txBody>
      <dsp:txXfrm>
        <a:off x="466103" y="4042985"/>
        <a:ext cx="6002259" cy="772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BC913-C069-4214-AB64-FFB1A7414947}">
      <dsp:nvSpPr>
        <dsp:cNvPr id="0" name=""/>
        <dsp:cNvSpPr/>
      </dsp:nvSpPr>
      <dsp:spPr>
        <a:xfrm>
          <a:off x="3195867" y="3136321"/>
          <a:ext cx="2509521" cy="2086701"/>
        </a:xfrm>
        <a:prstGeom prst="ellipse">
          <a:avLst/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002060"/>
              </a:solidFill>
              <a:latin typeface="Bahnschrift SemiBold" panose="020B0502040204020203" pitchFamily="34" charset="0"/>
              <a:cs typeface="Arial" pitchFamily="34" charset="0"/>
            </a:rPr>
            <a:t>CLOUD COMPUTING</a:t>
          </a:r>
        </a:p>
      </dsp:txBody>
      <dsp:txXfrm>
        <a:off x="3563378" y="3441911"/>
        <a:ext cx="1774499" cy="1475521"/>
      </dsp:txXfrm>
    </dsp:sp>
    <dsp:sp modelId="{B91E14B5-7F36-4D13-89E8-784B9380D403}">
      <dsp:nvSpPr>
        <dsp:cNvPr id="0" name=""/>
        <dsp:cNvSpPr/>
      </dsp:nvSpPr>
      <dsp:spPr>
        <a:xfrm rot="13235952">
          <a:off x="2107844" y="3066354"/>
          <a:ext cx="1319204" cy="678396"/>
        </a:xfrm>
        <a:prstGeom prst="leftArrow">
          <a:avLst>
            <a:gd name="adj1" fmla="val 60000"/>
            <a:gd name="adj2" fmla="val 50000"/>
          </a:avLst>
        </a:prstGeom>
        <a:solidFill>
          <a:srgbClr val="C00000"/>
        </a:solidFill>
        <a:ln w="19050">
          <a:solidFill>
            <a:srgbClr val="00206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DB8F1E-954D-4A2C-A9B2-3C7E1DF36DB2}">
      <dsp:nvSpPr>
        <dsp:cNvPr id="0" name=""/>
        <dsp:cNvSpPr/>
      </dsp:nvSpPr>
      <dsp:spPr>
        <a:xfrm>
          <a:off x="236058" y="2028871"/>
          <a:ext cx="2656308" cy="1418555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381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dirty="0">
              <a:solidFill>
                <a:srgbClr val="002060"/>
              </a:solidFill>
              <a:latin typeface="Bahnschrift SemiBold" panose="020B0502040204020203" pitchFamily="34" charset="0"/>
              <a:cs typeface="Arial" pitchFamily="34" charset="0"/>
            </a:rPr>
            <a:t>Software-as-a-Service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b="1" kern="1200" dirty="0">
              <a:solidFill>
                <a:srgbClr val="002060"/>
              </a:solidFill>
              <a:latin typeface="Bahnschrift SemiBold" panose="020B0502040204020203" pitchFamily="34" charset="0"/>
              <a:cs typeface="Arial" pitchFamily="34" charset="0"/>
            </a:rPr>
            <a:t>(Commercial Software </a:t>
          </a:r>
          <a:r>
            <a:rPr lang="en-US" sz="1600" b="1" kern="1200" dirty="0" err="1">
              <a:solidFill>
                <a:srgbClr val="002060"/>
              </a:solidFill>
              <a:latin typeface="Bahnschrift SemiBold" panose="020B0502040204020203" pitchFamily="34" charset="0"/>
              <a:cs typeface="Arial" pitchFamily="34" charset="0"/>
            </a:rPr>
            <a:t>Acessibilty</a:t>
          </a:r>
          <a:r>
            <a:rPr lang="en-US" sz="1600" b="1" kern="1200" dirty="0">
              <a:solidFill>
                <a:srgbClr val="002060"/>
              </a:solidFill>
              <a:latin typeface="Bahnschrift SemiBold" panose="020B0502040204020203" pitchFamily="34" charset="0"/>
              <a:cs typeface="Arial" pitchFamily="34" charset="0"/>
            </a:rPr>
            <a:t>)</a:t>
          </a:r>
        </a:p>
      </dsp:txBody>
      <dsp:txXfrm>
        <a:off x="277606" y="2070419"/>
        <a:ext cx="2573212" cy="1335459"/>
      </dsp:txXfrm>
    </dsp:sp>
    <dsp:sp modelId="{B9027ACB-FB74-4FB0-9099-98AE8335FE74}">
      <dsp:nvSpPr>
        <dsp:cNvPr id="0" name=""/>
        <dsp:cNvSpPr/>
      </dsp:nvSpPr>
      <dsp:spPr>
        <a:xfrm rot="16199996">
          <a:off x="3818595" y="2160356"/>
          <a:ext cx="1232151" cy="678396"/>
        </a:xfrm>
        <a:prstGeom prst="leftArrow">
          <a:avLst>
            <a:gd name="adj1" fmla="val 60000"/>
            <a:gd name="adj2" fmla="val 50000"/>
          </a:avLst>
        </a:prstGeom>
        <a:solidFill>
          <a:srgbClr val="C00000"/>
        </a:solidFill>
        <a:ln w="19050">
          <a:solidFill>
            <a:srgbClr val="00206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2C49A-CE7F-48FD-A540-94EE1FE212B7}">
      <dsp:nvSpPr>
        <dsp:cNvPr id="0" name=""/>
        <dsp:cNvSpPr/>
      </dsp:nvSpPr>
      <dsp:spPr>
        <a:xfrm>
          <a:off x="2801408" y="427730"/>
          <a:ext cx="3335180" cy="1418555"/>
        </a:xfrm>
        <a:prstGeom prst="roundRect">
          <a:avLst>
            <a:gd name="adj" fmla="val 10000"/>
          </a:avLst>
        </a:prstGeom>
        <a:solidFill>
          <a:srgbClr val="92D050"/>
        </a:solidFill>
        <a:ln w="381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>
              <a:solidFill>
                <a:srgbClr val="002060"/>
              </a:solidFill>
              <a:latin typeface="Bahnschrift SemiBold" panose="020B0502040204020203" pitchFamily="34" charset="0"/>
              <a:cs typeface="Arial" pitchFamily="34" charset="0"/>
            </a:rPr>
            <a:t>Platform-as-a-Service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b="1" kern="1200">
              <a:solidFill>
                <a:srgbClr val="002060"/>
              </a:solidFill>
              <a:latin typeface="Bahnschrift SemiBold" panose="020B0502040204020203" pitchFamily="34" charset="0"/>
              <a:cs typeface="Arial" pitchFamily="34" charset="0"/>
            </a:rPr>
            <a:t>(Accesibility to information, messaging, integrated services, connectivity etc.)</a:t>
          </a:r>
        </a:p>
      </dsp:txBody>
      <dsp:txXfrm>
        <a:off x="2842956" y="469278"/>
        <a:ext cx="3252084" cy="1335459"/>
      </dsp:txXfrm>
    </dsp:sp>
    <dsp:sp modelId="{1E30533B-1A0D-4A8A-A84D-D58408E192AF}">
      <dsp:nvSpPr>
        <dsp:cNvPr id="0" name=""/>
        <dsp:cNvSpPr/>
      </dsp:nvSpPr>
      <dsp:spPr>
        <a:xfrm rot="19987164">
          <a:off x="5422194" y="2942660"/>
          <a:ext cx="1803299" cy="678396"/>
        </a:xfrm>
        <a:prstGeom prst="leftArrow">
          <a:avLst>
            <a:gd name="adj1" fmla="val 60000"/>
            <a:gd name="adj2" fmla="val 50000"/>
          </a:avLst>
        </a:prstGeom>
        <a:solidFill>
          <a:srgbClr val="C00000"/>
        </a:solidFill>
        <a:ln w="19050">
          <a:solidFill>
            <a:srgbClr val="00206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7F035-B602-46D4-BA71-31538FFC62FF}">
      <dsp:nvSpPr>
        <dsp:cNvPr id="0" name=""/>
        <dsp:cNvSpPr/>
      </dsp:nvSpPr>
      <dsp:spPr>
        <a:xfrm>
          <a:off x="6004766" y="1998082"/>
          <a:ext cx="2691811" cy="1423095"/>
        </a:xfrm>
        <a:prstGeom prst="roundRect">
          <a:avLst>
            <a:gd name="adj" fmla="val 10000"/>
          </a:avLst>
        </a:prstGeom>
        <a:solidFill>
          <a:schemeClr val="accent6"/>
        </a:solidFill>
        <a:ln w="381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dirty="0">
              <a:solidFill>
                <a:srgbClr val="002060"/>
              </a:solidFill>
              <a:latin typeface="Bahnschrift SemiBold" panose="020B0502040204020203" pitchFamily="34" charset="0"/>
              <a:cs typeface="Arial" pitchFamily="34" charset="0"/>
            </a:rPr>
            <a:t>Infrastructure-as-a-Service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b="1" kern="1200" dirty="0">
              <a:solidFill>
                <a:srgbClr val="002060"/>
              </a:solidFill>
              <a:latin typeface="Bahnschrift SemiBold" panose="020B0502040204020203" pitchFamily="34" charset="0"/>
              <a:cs typeface="Arial" pitchFamily="34" charset="0"/>
            </a:rPr>
            <a:t>(</a:t>
          </a:r>
          <a:r>
            <a:rPr lang="en-US" sz="1600" b="1" kern="1200" dirty="0" err="1">
              <a:solidFill>
                <a:srgbClr val="002060"/>
              </a:solidFill>
              <a:latin typeface="Bahnschrift SemiBold" panose="020B0502040204020203" pitchFamily="34" charset="0"/>
              <a:cs typeface="Arial" pitchFamily="34" charset="0"/>
            </a:rPr>
            <a:t>Acessibilty</a:t>
          </a:r>
          <a:r>
            <a:rPr lang="en-US" sz="1600" b="1" kern="1200" dirty="0">
              <a:solidFill>
                <a:srgbClr val="002060"/>
              </a:solidFill>
              <a:latin typeface="Bahnschrift SemiBold" panose="020B0502040204020203" pitchFamily="34" charset="0"/>
              <a:cs typeface="Arial" pitchFamily="34" charset="0"/>
            </a:rPr>
            <a:t> to Servers, Network Devices, Storage)</a:t>
          </a:r>
        </a:p>
      </dsp:txBody>
      <dsp:txXfrm>
        <a:off x="6046447" y="2039763"/>
        <a:ext cx="2608449" cy="13397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435EE-1D6E-498E-B704-F42E25F859A8}">
      <dsp:nvSpPr>
        <dsp:cNvPr id="0" name=""/>
        <dsp:cNvSpPr/>
      </dsp:nvSpPr>
      <dsp:spPr>
        <a:xfrm>
          <a:off x="0" y="6777"/>
          <a:ext cx="8707912" cy="1141920"/>
        </a:xfrm>
        <a:prstGeom prst="roundRect">
          <a:avLst/>
        </a:prstGeom>
        <a:solidFill>
          <a:srgbClr val="25898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Bahnschrift" panose="020B0502040204020203" pitchFamily="34" charset="0"/>
            </a:rPr>
            <a:t>IaaS also offers:</a:t>
          </a:r>
          <a:endParaRPr lang="en-IN" sz="4000" kern="1200" dirty="0">
            <a:latin typeface="Bahnschrift" panose="020B0502040204020203" pitchFamily="34" charset="0"/>
          </a:endParaRPr>
        </a:p>
      </dsp:txBody>
      <dsp:txXfrm>
        <a:off x="55744" y="62521"/>
        <a:ext cx="8596424" cy="1030432"/>
      </dsp:txXfrm>
    </dsp:sp>
    <dsp:sp modelId="{A4472140-6978-4B6B-B058-1FCAB6EFD9B1}">
      <dsp:nvSpPr>
        <dsp:cNvPr id="0" name=""/>
        <dsp:cNvSpPr/>
      </dsp:nvSpPr>
      <dsp:spPr>
        <a:xfrm>
          <a:off x="0" y="1148697"/>
          <a:ext cx="8707912" cy="4040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6476" tIns="40640" rIns="227584" bIns="40640" numCol="1" spcCol="1270" anchor="t" anchorCtr="0">
          <a:noAutofit/>
        </a:bodyPr>
        <a:lstStyle/>
        <a:p>
          <a:pPr marL="285750" lvl="1" indent="-285750" algn="l" defTabSz="14224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dirty="0">
              <a:latin typeface="Bahnschrift" panose="020B0502040204020203" pitchFamily="34" charset="0"/>
            </a:rPr>
            <a:t>Virtual Server Space</a:t>
          </a:r>
          <a:endParaRPr lang="en-IN" sz="3200" kern="1200" dirty="0">
            <a:latin typeface="Bahnschrift" panose="020B0502040204020203" pitchFamily="34" charset="0"/>
          </a:endParaRPr>
        </a:p>
        <a:p>
          <a:pPr marL="285750" lvl="1" indent="-285750" algn="l" defTabSz="14224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dirty="0">
              <a:latin typeface="Bahnschrift" panose="020B0502040204020203" pitchFamily="34" charset="0"/>
            </a:rPr>
            <a:t>Network Connections</a:t>
          </a:r>
          <a:endParaRPr lang="en-IN" sz="3200" kern="1200" dirty="0">
            <a:latin typeface="Bahnschrift" panose="020B0502040204020203" pitchFamily="34" charset="0"/>
          </a:endParaRPr>
        </a:p>
        <a:p>
          <a:pPr marL="285750" lvl="1" indent="-285750" algn="l" defTabSz="14224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dirty="0">
              <a:latin typeface="Bahnschrift" panose="020B0502040204020203" pitchFamily="34" charset="0"/>
            </a:rPr>
            <a:t>Bandwidth</a:t>
          </a:r>
          <a:endParaRPr lang="en-IN" sz="3200" kern="1200" dirty="0">
            <a:latin typeface="Bahnschrift" panose="020B0502040204020203" pitchFamily="34" charset="0"/>
          </a:endParaRPr>
        </a:p>
        <a:p>
          <a:pPr marL="285750" lvl="1" indent="-285750" algn="l" defTabSz="14224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dirty="0">
              <a:latin typeface="Bahnschrift" panose="020B0502040204020203" pitchFamily="34" charset="0"/>
            </a:rPr>
            <a:t>IP addresses  </a:t>
          </a:r>
          <a:endParaRPr lang="en-IN" sz="3200" kern="1200" dirty="0">
            <a:latin typeface="Bahnschrift" panose="020B0502040204020203" pitchFamily="34" charset="0"/>
          </a:endParaRPr>
        </a:p>
        <a:p>
          <a:pPr marL="285750" lvl="1" indent="-285750" algn="l" defTabSz="14224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dirty="0">
              <a:latin typeface="Bahnschrift" panose="020B0502040204020203" pitchFamily="34" charset="0"/>
            </a:rPr>
            <a:t>Load Balancers </a:t>
          </a:r>
          <a:r>
            <a:rPr lang="en-US" sz="3200" kern="1200" dirty="0" err="1">
              <a:latin typeface="Bahnschrift" panose="020B0502040204020203" pitchFamily="34" charset="0"/>
            </a:rPr>
            <a:t>etc</a:t>
          </a:r>
          <a:r>
            <a:rPr lang="en-US" sz="3200" kern="1200" dirty="0">
              <a:latin typeface="Bahnschrift" panose="020B0502040204020203" pitchFamily="34" charset="0"/>
            </a:rPr>
            <a:t> </a:t>
          </a:r>
          <a:endParaRPr lang="en-IN" sz="3200" kern="1200" dirty="0">
            <a:latin typeface="Bahnschrift" panose="020B0502040204020203" pitchFamily="34" charset="0"/>
          </a:endParaRPr>
        </a:p>
      </dsp:txBody>
      <dsp:txXfrm>
        <a:off x="0" y="1148697"/>
        <a:ext cx="8707912" cy="40406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B07E7-9175-415F-B56E-B9479670A56D}">
      <dsp:nvSpPr>
        <dsp:cNvPr id="0" name=""/>
        <dsp:cNvSpPr/>
      </dsp:nvSpPr>
      <dsp:spPr>
        <a:xfrm>
          <a:off x="650755" y="0"/>
          <a:ext cx="7375227" cy="5181600"/>
        </a:xfrm>
        <a:prstGeom prst="rightArrow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9890AD5B-C496-4566-90AE-0E502D2CD09F}">
      <dsp:nvSpPr>
        <dsp:cNvPr id="0" name=""/>
        <dsp:cNvSpPr/>
      </dsp:nvSpPr>
      <dsp:spPr>
        <a:xfrm>
          <a:off x="9320" y="1554480"/>
          <a:ext cx="2792825" cy="2072640"/>
        </a:xfrm>
        <a:prstGeom prst="roundRect">
          <a:avLst/>
        </a:prstGeom>
        <a:solidFill>
          <a:srgbClr val="258989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Bahnschrift" panose="020B0502040204020203" pitchFamily="34" charset="0"/>
            </a:rPr>
            <a:t>Enterprise Infrastructure</a:t>
          </a:r>
          <a:endParaRPr lang="en-IN" sz="2900" kern="1200" dirty="0">
            <a:latin typeface="Bahnschrift" panose="020B0502040204020203" pitchFamily="34" charset="0"/>
          </a:endParaRPr>
        </a:p>
      </dsp:txBody>
      <dsp:txXfrm>
        <a:off x="110498" y="1655658"/>
        <a:ext cx="2590469" cy="1870284"/>
      </dsp:txXfrm>
    </dsp:sp>
    <dsp:sp modelId="{07685524-71DE-4DED-9D68-C3426FD759BB}">
      <dsp:nvSpPr>
        <dsp:cNvPr id="0" name=""/>
        <dsp:cNvSpPr/>
      </dsp:nvSpPr>
      <dsp:spPr>
        <a:xfrm>
          <a:off x="2941956" y="1554480"/>
          <a:ext cx="2792825" cy="2072640"/>
        </a:xfrm>
        <a:prstGeom prst="roundRect">
          <a:avLst/>
        </a:prstGeom>
        <a:solidFill>
          <a:srgbClr val="258989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latin typeface="Bahnschrift" panose="020B0502040204020203" pitchFamily="34" charset="0"/>
            </a:rPr>
            <a:t>Cloud Hosting</a:t>
          </a:r>
          <a:endParaRPr lang="en-IN" sz="2900" kern="1200">
            <a:latin typeface="Bahnschrift" panose="020B0502040204020203" pitchFamily="34" charset="0"/>
          </a:endParaRPr>
        </a:p>
      </dsp:txBody>
      <dsp:txXfrm>
        <a:off x="3043134" y="1655658"/>
        <a:ext cx="2590469" cy="1870284"/>
      </dsp:txXfrm>
    </dsp:sp>
    <dsp:sp modelId="{27F74DF6-C271-4556-BDC8-2ECCA9867800}">
      <dsp:nvSpPr>
        <dsp:cNvPr id="0" name=""/>
        <dsp:cNvSpPr/>
      </dsp:nvSpPr>
      <dsp:spPr>
        <a:xfrm>
          <a:off x="5874592" y="1554480"/>
          <a:ext cx="2792825" cy="2072640"/>
        </a:xfrm>
        <a:prstGeom prst="roundRect">
          <a:avLst/>
        </a:prstGeom>
        <a:solidFill>
          <a:srgbClr val="258989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latin typeface="Bahnschrift" panose="020B0502040204020203" pitchFamily="34" charset="0"/>
            </a:rPr>
            <a:t>Virtual Data Centers (VDC)</a:t>
          </a:r>
          <a:endParaRPr lang="en-IN" sz="2900" kern="1200">
            <a:latin typeface="Bahnschrift" panose="020B0502040204020203" pitchFamily="34" charset="0"/>
          </a:endParaRPr>
        </a:p>
      </dsp:txBody>
      <dsp:txXfrm>
        <a:off x="5975770" y="1655658"/>
        <a:ext cx="2590469" cy="18702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D1AC04-483E-4074-8FE3-BECE3AEDE5B8}">
      <dsp:nvSpPr>
        <dsp:cNvPr id="0" name=""/>
        <dsp:cNvSpPr/>
      </dsp:nvSpPr>
      <dsp:spPr>
        <a:xfrm>
          <a:off x="0" y="28206"/>
          <a:ext cx="8753598" cy="1216800"/>
        </a:xfrm>
        <a:prstGeom prst="roundRect">
          <a:avLst/>
        </a:prstGeom>
        <a:solidFill>
          <a:srgbClr val="25898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>
              <a:latin typeface="Bahnschrift" panose="020B0502040204020203" pitchFamily="34" charset="0"/>
            </a:rPr>
            <a:t>IaaS can be obtained as:</a:t>
          </a:r>
        </a:p>
      </dsp:txBody>
      <dsp:txXfrm>
        <a:off x="59399" y="87605"/>
        <a:ext cx="8634800" cy="1098002"/>
      </dsp:txXfrm>
    </dsp:sp>
    <dsp:sp modelId="{2107898B-5E3C-43D9-B7F1-326420D1E4CF}">
      <dsp:nvSpPr>
        <dsp:cNvPr id="0" name=""/>
        <dsp:cNvSpPr/>
      </dsp:nvSpPr>
      <dsp:spPr>
        <a:xfrm>
          <a:off x="0" y="1245006"/>
          <a:ext cx="8753598" cy="269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927" tIns="45720" rIns="256032" bIns="45720" numCol="1" spcCol="1270" anchor="t" anchorCtr="0">
          <a:noAutofit/>
        </a:bodyPr>
        <a:lstStyle/>
        <a:p>
          <a:pPr marL="285750" lvl="1" indent="-285750" algn="l" defTabSz="16002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3600" kern="1200" dirty="0">
              <a:latin typeface="Bahnschrift" panose="020B0502040204020203" pitchFamily="34" charset="0"/>
            </a:rPr>
            <a:t>Public or</a:t>
          </a:r>
        </a:p>
        <a:p>
          <a:pPr marL="285750" lvl="1" indent="-285750" algn="l" defTabSz="16002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3600" kern="1200" dirty="0">
              <a:latin typeface="Bahnschrift" panose="020B0502040204020203" pitchFamily="34" charset="0"/>
            </a:rPr>
            <a:t>Private infrastructure or</a:t>
          </a:r>
        </a:p>
        <a:p>
          <a:pPr marL="285750" lvl="1" indent="-285750" algn="l" defTabSz="16002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3600" kern="1200" dirty="0">
              <a:latin typeface="Bahnschrift" panose="020B0502040204020203" pitchFamily="34" charset="0"/>
            </a:rPr>
            <a:t>Combination of both</a:t>
          </a:r>
        </a:p>
      </dsp:txBody>
      <dsp:txXfrm>
        <a:off x="0" y="1245006"/>
        <a:ext cx="8753598" cy="2691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C495D-A558-434F-B6BF-9FAB531D91D6}">
      <dsp:nvSpPr>
        <dsp:cNvPr id="0" name=""/>
        <dsp:cNvSpPr/>
      </dsp:nvSpPr>
      <dsp:spPr>
        <a:xfrm>
          <a:off x="1281611" y="0"/>
          <a:ext cx="5167086" cy="5167086"/>
        </a:xfrm>
        <a:prstGeom prst="triangle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54F6F9A7-1999-44FD-B81C-0796A92FA4D7}">
      <dsp:nvSpPr>
        <dsp:cNvPr id="0" name=""/>
        <dsp:cNvSpPr/>
      </dsp:nvSpPr>
      <dsp:spPr>
        <a:xfrm>
          <a:off x="3865154" y="519483"/>
          <a:ext cx="3358605" cy="6115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1275" cap="flat" cmpd="sng" algn="ctr">
          <a:solidFill>
            <a:srgbClr val="25898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Bahnschrift" panose="020B0502040204020203" pitchFamily="34" charset="0"/>
            </a:rPr>
            <a:t>Scalability.</a:t>
          </a:r>
          <a:endParaRPr lang="en-IN" sz="2000" kern="1200">
            <a:latin typeface="Bahnschrift" panose="020B0502040204020203" pitchFamily="34" charset="0"/>
          </a:endParaRPr>
        </a:p>
      </dsp:txBody>
      <dsp:txXfrm>
        <a:off x="3895009" y="549338"/>
        <a:ext cx="3298895" cy="551863"/>
      </dsp:txXfrm>
    </dsp:sp>
    <dsp:sp modelId="{D756C783-B835-4626-B696-243AB82ED6CF}">
      <dsp:nvSpPr>
        <dsp:cNvPr id="0" name=""/>
        <dsp:cNvSpPr/>
      </dsp:nvSpPr>
      <dsp:spPr>
        <a:xfrm>
          <a:off x="3865154" y="1207503"/>
          <a:ext cx="3358605" cy="6115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1275" cap="flat" cmpd="sng" algn="ctr">
          <a:solidFill>
            <a:srgbClr val="25898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Bahnschrift" panose="020B0502040204020203" pitchFamily="34" charset="0"/>
            </a:rPr>
            <a:t>No Investment in Hardware.</a:t>
          </a:r>
          <a:endParaRPr lang="en-IN" sz="2000" kern="1200">
            <a:latin typeface="Bahnschrift" panose="020B0502040204020203" pitchFamily="34" charset="0"/>
          </a:endParaRPr>
        </a:p>
      </dsp:txBody>
      <dsp:txXfrm>
        <a:off x="3895009" y="1237358"/>
        <a:ext cx="3298895" cy="551863"/>
      </dsp:txXfrm>
    </dsp:sp>
    <dsp:sp modelId="{C5C123AF-A150-40FC-9E44-361B221846EA}">
      <dsp:nvSpPr>
        <dsp:cNvPr id="0" name=""/>
        <dsp:cNvSpPr/>
      </dsp:nvSpPr>
      <dsp:spPr>
        <a:xfrm>
          <a:off x="3865154" y="1895523"/>
          <a:ext cx="3358605" cy="6115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1275" cap="flat" cmpd="sng" algn="ctr">
          <a:solidFill>
            <a:srgbClr val="25898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Bahnschrift" panose="020B0502040204020203" pitchFamily="34" charset="0"/>
            </a:rPr>
            <a:t>Utility Style Costing.</a:t>
          </a:r>
          <a:endParaRPr lang="en-IN" sz="2000" kern="1200">
            <a:latin typeface="Bahnschrift" panose="020B0502040204020203" pitchFamily="34" charset="0"/>
          </a:endParaRPr>
        </a:p>
      </dsp:txBody>
      <dsp:txXfrm>
        <a:off x="3895009" y="1925378"/>
        <a:ext cx="3298895" cy="551863"/>
      </dsp:txXfrm>
    </dsp:sp>
    <dsp:sp modelId="{3A25246B-B39A-45A3-8FB2-BAB81A6DF2C4}">
      <dsp:nvSpPr>
        <dsp:cNvPr id="0" name=""/>
        <dsp:cNvSpPr/>
      </dsp:nvSpPr>
      <dsp:spPr>
        <a:xfrm>
          <a:off x="3865154" y="2583542"/>
          <a:ext cx="3358605" cy="6115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1275" cap="flat" cmpd="sng" algn="ctr">
          <a:solidFill>
            <a:srgbClr val="25898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Bahnschrift" panose="020B0502040204020203" pitchFamily="34" charset="0"/>
            </a:rPr>
            <a:t>Location Independence.</a:t>
          </a:r>
          <a:endParaRPr lang="en-IN" sz="2000" kern="1200">
            <a:latin typeface="Bahnschrift" panose="020B0502040204020203" pitchFamily="34" charset="0"/>
          </a:endParaRPr>
        </a:p>
      </dsp:txBody>
      <dsp:txXfrm>
        <a:off x="3895009" y="2613397"/>
        <a:ext cx="3298895" cy="551863"/>
      </dsp:txXfrm>
    </dsp:sp>
    <dsp:sp modelId="{059544C4-DDEB-4FD7-A5E9-AE8FA5B2E225}">
      <dsp:nvSpPr>
        <dsp:cNvPr id="0" name=""/>
        <dsp:cNvSpPr/>
      </dsp:nvSpPr>
      <dsp:spPr>
        <a:xfrm>
          <a:off x="3865154" y="3271562"/>
          <a:ext cx="3358605" cy="6115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1275" cap="flat" cmpd="sng" algn="ctr">
          <a:solidFill>
            <a:srgbClr val="25898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Bahnschrift" panose="020B0502040204020203" pitchFamily="34" charset="0"/>
            </a:rPr>
            <a:t>Physical Security of Data Centre Locations.</a:t>
          </a:r>
          <a:endParaRPr lang="en-IN" sz="2000" kern="1200">
            <a:latin typeface="Bahnschrift" panose="020B0502040204020203" pitchFamily="34" charset="0"/>
          </a:endParaRPr>
        </a:p>
      </dsp:txBody>
      <dsp:txXfrm>
        <a:off x="3895009" y="3301417"/>
        <a:ext cx="3298895" cy="551863"/>
      </dsp:txXfrm>
    </dsp:sp>
    <dsp:sp modelId="{649283A1-0CC6-44FF-AE29-402955DA301B}">
      <dsp:nvSpPr>
        <dsp:cNvPr id="0" name=""/>
        <dsp:cNvSpPr/>
      </dsp:nvSpPr>
      <dsp:spPr>
        <a:xfrm>
          <a:off x="3865154" y="3959582"/>
          <a:ext cx="3358605" cy="6115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1275" cap="flat" cmpd="sng" algn="ctr">
          <a:solidFill>
            <a:srgbClr val="25898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Bahnschrift" panose="020B0502040204020203" pitchFamily="34" charset="0"/>
            </a:rPr>
            <a:t>No Single Point of Failure.</a:t>
          </a:r>
          <a:endParaRPr lang="en-IN" sz="2000" kern="1200">
            <a:latin typeface="Bahnschrift" panose="020B0502040204020203" pitchFamily="34" charset="0"/>
          </a:endParaRPr>
        </a:p>
      </dsp:txBody>
      <dsp:txXfrm>
        <a:off x="3895009" y="3989437"/>
        <a:ext cx="3298895" cy="5518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C33EAC-57B8-431D-95E9-C90B04D0A6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1628D-69F0-4B63-A19C-A0FC446EBB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B377A-8226-4F90-9398-64E2554DACD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BE7A7-68DC-4292-ACC3-797A6549AA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11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55F4D-BEEB-4ADE-9E6D-876854C839A4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23B9D-DE88-4DFA-9CAE-286B739BDE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243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23B9D-DE88-4DFA-9CAE-286B739BDEE0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534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sky, light, electronic&#10;&#10;Description automatically generated" id="12" name="Picture 11">
            <a:extLst>
              <a:ext uri="{FF2B5EF4-FFF2-40B4-BE49-F238E27FC236}">
                <a16:creationId xmlns:a16="http://schemas.microsoft.com/office/drawing/2014/main" id="{12EC47E8-B0B5-4C35-877A-C039559BC6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"/>
          <a:stretch/>
        </p:blipFill>
        <p:spPr>
          <a:xfrm>
            <a:off x="-24208" y="-12769"/>
            <a:ext cx="9192416" cy="68835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25F5D0-0EF2-4964-B69C-D312A8140A58}"/>
              </a:ext>
            </a:extLst>
          </p:cNvPr>
          <p:cNvSpPr/>
          <p:nvPr userDrawn="1"/>
        </p:nvSpPr>
        <p:spPr>
          <a:xfrm>
            <a:off x="0" y="0"/>
            <a:ext cx="9144000" cy="6868918"/>
          </a:xfrm>
          <a:prstGeom prst="rect">
            <a:avLst/>
          </a:prstGeom>
          <a:solidFill>
            <a:schemeClr val="bg1">
              <a:lumMod val="5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dirty="0"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23160FA-1191-4FA3-B9ED-2E554AC801FB}"/>
              </a:ext>
            </a:extLst>
          </p:cNvPr>
          <p:cNvSpPr/>
          <p:nvPr userDrawn="1"/>
        </p:nvSpPr>
        <p:spPr>
          <a:xfrm>
            <a:off x="4392254" y="0"/>
            <a:ext cx="4751746" cy="6858000"/>
          </a:xfrm>
          <a:custGeom>
            <a:avLst/>
            <a:gdLst>
              <a:gd fmla="*/ 5086350 w 7429500" name="connsiteX0"/>
              <a:gd fmla="*/ 0 h 6858000" name="connsiteY0"/>
              <a:gd fmla="*/ 7429500 w 7429500" name="connsiteX1"/>
              <a:gd fmla="*/ 0 h 6858000" name="connsiteY1"/>
              <a:gd fmla="*/ 7429500 w 7429500" name="connsiteX2"/>
              <a:gd fmla="*/ 6858000 h 6858000" name="connsiteY2"/>
              <a:gd fmla="*/ 5086350 w 7429500" name="connsiteX3"/>
              <a:gd fmla="*/ 6858000 h 6858000" name="connsiteY3"/>
              <a:gd fmla="*/ 0 w 7429500" name="connsiteX4"/>
              <a:gd fmla="*/ 6858000 h 6858000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6858000" w="7429500">
                <a:moveTo>
                  <a:pt x="5086350" y="0"/>
                </a:moveTo>
                <a:lnTo>
                  <a:pt x="7429500" y="0"/>
                </a:lnTo>
                <a:lnTo>
                  <a:pt x="7429500" y="6858000"/>
                </a:lnTo>
                <a:lnTo>
                  <a:pt x="50863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4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761D5D31-85A0-42C4-BB7C-4497ADB7294F}"/>
              </a:ext>
            </a:extLst>
          </p:cNvPr>
          <p:cNvSpPr/>
          <p:nvPr userDrawn="1"/>
        </p:nvSpPr>
        <p:spPr>
          <a:xfrm rot="16200000">
            <a:off x="2827448" y="-239605"/>
            <a:ext cx="891957" cy="6445252"/>
          </a:xfrm>
          <a:prstGeom prst="round2SameRect">
            <a:avLst>
              <a:gd fmla="val 8391" name="adj1"/>
              <a:gd fmla="val 0" name="adj2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70000"/>
                </a:schemeClr>
              </a:gs>
              <a:gs pos="85000">
                <a:srgbClr val="CDD9EF">
                  <a:alpha val="70000"/>
                </a:srgbClr>
              </a:gs>
              <a:gs pos="100000">
                <a:schemeClr val="accent1">
                  <a:lumMod val="30000"/>
                  <a:lumOff val="70000"/>
                  <a:alpha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dir="t" rig="contrasting">
              <a:rot lat="0" lon="0" rev="7800000"/>
            </a:lightRig>
          </a:scene3d>
          <a:sp3d>
            <a:bevelT h="139700" w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lvl="0"/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18B2568-06A8-4535-815F-C8F2B8EA0A7C}"/>
              </a:ext>
            </a:extLst>
          </p:cNvPr>
          <p:cNvSpPr/>
          <p:nvPr userDrawn="1"/>
        </p:nvSpPr>
        <p:spPr>
          <a:xfrm rot="5400000">
            <a:off x="5976399" y="3297982"/>
            <a:ext cx="377716" cy="661591"/>
          </a:xfrm>
          <a:custGeom>
            <a:avLst/>
            <a:gdLst>
              <a:gd fmla="*/ 0 w 377716" name="connsiteX0"/>
              <a:gd fmla="*/ 482420 h 661591" name="connsiteY0"/>
              <a:gd fmla="*/ 0 w 377716" name="connsiteX1"/>
              <a:gd fmla="*/ 0 h 661591" name="connsiteY1"/>
              <a:gd fmla="*/ 377716 w 377716" name="connsiteX2"/>
              <a:gd fmla="*/ 661591 h 661591" name="connsiteY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b="b" l="l" r="r" t="t"/>
            <a:pathLst>
              <a:path h="661591" w="377716">
                <a:moveTo>
                  <a:pt x="0" y="482420"/>
                </a:moveTo>
                <a:lnTo>
                  <a:pt x="0" y="0"/>
                </a:lnTo>
                <a:lnTo>
                  <a:pt x="377716" y="66159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lvl="0"/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35981E-5444-42FF-89D3-E7BF1E285789}"/>
              </a:ext>
            </a:extLst>
          </p:cNvPr>
          <p:cNvSpPr txBox="1"/>
          <p:nvPr userDrawn="1"/>
        </p:nvSpPr>
        <p:spPr>
          <a:xfrm>
            <a:off x="50800" y="2629078"/>
            <a:ext cx="6637557" cy="707886"/>
          </a:xfrm>
          <a:prstGeom prst="rect">
            <a:avLst/>
          </a:prstGeom>
          <a:noFill/>
        </p:spPr>
        <p:txBody>
          <a:bodyPr anchor="ctr" bIns="91440" rtlCol="0" tIns="0" wrap="square">
            <a:spAutoFit/>
          </a:bodyPr>
          <a:lstStyle/>
          <a:p>
            <a:r>
              <a:rPr dirty="0" lang="en-US" sz="4000">
                <a:solidFill>
                  <a:srgbClr val="1E426B"/>
                </a:solidFill>
                <a:latin charset="0" panose="020B0502040204020203" pitchFamily="34" typeface="Bahnschrift SemiBold"/>
              </a:rPr>
              <a:t>ECAP470: </a:t>
            </a:r>
            <a:r>
              <a:rPr baseline="0" cap="small" dirty="0" lang="en-US" sz="4000">
                <a:solidFill>
                  <a:srgbClr val="1E426B"/>
                </a:solidFill>
                <a:latin charset="0" panose="020B0502040204020203" pitchFamily="34" typeface="Bahnschrift SemiBold"/>
              </a:rPr>
              <a:t>Cloud Computing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6DE86AF-27F7-4496-90D7-447B86249746}"/>
              </a:ext>
            </a:extLst>
          </p:cNvPr>
          <p:cNvSpPr/>
          <p:nvPr userDrawn="1"/>
        </p:nvSpPr>
        <p:spPr>
          <a:xfrm>
            <a:off x="4464105" y="5875532"/>
            <a:ext cx="4584969" cy="830997"/>
          </a:xfrm>
          <a:custGeom>
            <a:avLst/>
            <a:gdLst>
              <a:gd fmla="*/ 394187 w 4584969" name="connsiteX0"/>
              <a:gd fmla="*/ 0 h 830997" name="connsiteY0"/>
              <a:gd fmla="*/ 4446467 w 4584969" name="connsiteX1"/>
              <a:gd fmla="*/ 0 h 830997" name="connsiteY1"/>
              <a:gd fmla="*/ 4584969 w 4584969" name="connsiteX2"/>
              <a:gd fmla="*/ 138502 h 830997" name="connsiteY2"/>
              <a:gd fmla="*/ 4584969 w 4584969" name="connsiteX3"/>
              <a:gd fmla="*/ 692495 h 830997" name="connsiteY3"/>
              <a:gd fmla="*/ 4446467 w 4584969" name="connsiteX4"/>
              <a:gd fmla="*/ 830997 h 830997" name="connsiteY4"/>
              <a:gd fmla="*/ 0 w 4584969" name="connsiteX5"/>
              <a:gd fmla="*/ 830997 h 830997" name="connsiteY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b="b" l="l" r="r" t="t"/>
            <a:pathLst>
              <a:path h="830997" w="4584969">
                <a:moveTo>
                  <a:pt x="394187" y="0"/>
                </a:moveTo>
                <a:lnTo>
                  <a:pt x="4446467" y="0"/>
                </a:lnTo>
                <a:cubicBezTo>
                  <a:pt x="4522960" y="0"/>
                  <a:pt x="4584969" y="62009"/>
                  <a:pt x="4584969" y="138502"/>
                </a:cubicBezTo>
                <a:lnTo>
                  <a:pt x="4584969" y="692495"/>
                </a:lnTo>
                <a:cubicBezTo>
                  <a:pt x="4584969" y="768988"/>
                  <a:pt x="4522960" y="830997"/>
                  <a:pt x="4446467" y="830997"/>
                </a:cubicBezTo>
                <a:lnTo>
                  <a:pt x="0" y="830997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4AF37-FA57-40D3-A0C7-0EC02C6F381A}"/>
              </a:ext>
            </a:extLst>
          </p:cNvPr>
          <p:cNvSpPr txBox="1"/>
          <p:nvPr userDrawn="1"/>
        </p:nvSpPr>
        <p:spPr>
          <a:xfrm>
            <a:off x="4850423" y="5864613"/>
            <a:ext cx="4198651" cy="830997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Dr. </a:t>
            </a:r>
            <a:r>
              <a:rPr dirty="0" err="1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Tarandeep</a:t>
            </a:r>
            <a:r>
              <a:rPr dirty="0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 Kaur</a:t>
            </a:r>
          </a:p>
          <a:p>
            <a:pPr algn="r"/>
            <a:r>
              <a:rPr dirty="0" lang="en-US" sz="2000">
                <a:solidFill>
                  <a:srgbClr val="1E426B"/>
                </a:solidFill>
                <a:latin charset="0" panose="020B0502040204020203" pitchFamily="34" typeface="Bahnschrift SemiBold"/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136596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DB01-AD97-41E6-9C6D-C4A040E27458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0B1-9AB4-4162-B8B7-6E0EA7D42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4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258989"/>
              </a:gs>
              <a:gs pos="100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08716"/>
            <a:ext cx="7886700" cy="4308198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4F4F5"/>
                </a:solidFill>
                <a:latin typeface="Bahnschrift SemiBold" panose="020B0502040204020203" pitchFamily="34" charset="0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gradFill flip="none" rotWithShape="1">
            <a:gsLst>
              <a:gs pos="0">
                <a:srgbClr val="258989"/>
              </a:gs>
              <a:gs pos="100000">
                <a:srgbClr val="25898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45"/>
            <a:ext cx="7886700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rgbClr val="F4F4F5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25898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9D0141E-891B-4C49-A1C4-D9497F151474}"/>
              </a:ext>
            </a:extLst>
          </p:cNvPr>
          <p:cNvSpPr/>
          <p:nvPr userDrawn="1"/>
        </p:nvSpPr>
        <p:spPr>
          <a:xfrm>
            <a:off x="1529895" y="2703285"/>
            <a:ext cx="6037944" cy="1451430"/>
          </a:xfrm>
          <a:custGeom>
            <a:avLst/>
            <a:gdLst>
              <a:gd name="connsiteX0" fmla="*/ 3018972 w 6037944"/>
              <a:gd name="connsiteY0" fmla="*/ 0 h 1451430"/>
              <a:gd name="connsiteX1" fmla="*/ 6037944 w 6037944"/>
              <a:gd name="connsiteY1" fmla="*/ 725715 h 1451430"/>
              <a:gd name="connsiteX2" fmla="*/ 3018972 w 6037944"/>
              <a:gd name="connsiteY2" fmla="*/ 1451430 h 1451430"/>
              <a:gd name="connsiteX3" fmla="*/ 0 w 6037944"/>
              <a:gd name="connsiteY3" fmla="*/ 725715 h 1451430"/>
              <a:gd name="connsiteX4" fmla="*/ 3018972 w 6037944"/>
              <a:gd name="connsiteY4" fmla="*/ 0 h 145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451430">
                <a:moveTo>
                  <a:pt x="3018972" y="0"/>
                </a:moveTo>
                <a:cubicBezTo>
                  <a:pt x="4686304" y="0"/>
                  <a:pt x="6037944" y="324914"/>
                  <a:pt x="6037944" y="725715"/>
                </a:cubicBezTo>
                <a:cubicBezTo>
                  <a:pt x="6037944" y="1126516"/>
                  <a:pt x="4686304" y="1451430"/>
                  <a:pt x="3018972" y="1451430"/>
                </a:cubicBezTo>
                <a:cubicBezTo>
                  <a:pt x="1351640" y="1451430"/>
                  <a:pt x="0" y="1126516"/>
                  <a:pt x="0" y="725715"/>
                </a:cubicBezTo>
                <a:cubicBezTo>
                  <a:pt x="0" y="324914"/>
                  <a:pt x="1351640" y="0"/>
                  <a:pt x="30189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31520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AD4718-0501-403B-AFBC-33331BEC043B}"/>
              </a:ext>
            </a:extLst>
          </p:cNvPr>
          <p:cNvSpPr/>
          <p:nvPr userDrawn="1"/>
        </p:nvSpPr>
        <p:spPr>
          <a:xfrm>
            <a:off x="1529895" y="2282371"/>
            <a:ext cx="6037944" cy="1146629"/>
          </a:xfrm>
          <a:custGeom>
            <a:avLst/>
            <a:gdLst>
              <a:gd name="connsiteX0" fmla="*/ 3018972 w 6037944"/>
              <a:gd name="connsiteY0" fmla="*/ 0 h 1146629"/>
              <a:gd name="connsiteX1" fmla="*/ 6037944 w 6037944"/>
              <a:gd name="connsiteY1" fmla="*/ 1146629 h 1146629"/>
              <a:gd name="connsiteX2" fmla="*/ 3018972 w 6037944"/>
              <a:gd name="connsiteY2" fmla="*/ 420914 h 1146629"/>
              <a:gd name="connsiteX3" fmla="*/ 0 w 6037944"/>
              <a:gd name="connsiteY3" fmla="*/ 1146629 h 1146629"/>
              <a:gd name="connsiteX4" fmla="*/ 3018972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3018972" y="0"/>
                </a:moveTo>
                <a:cubicBezTo>
                  <a:pt x="4686304" y="0"/>
                  <a:pt x="6037944" y="513363"/>
                  <a:pt x="6037944" y="1146629"/>
                </a:cubicBezTo>
                <a:cubicBezTo>
                  <a:pt x="6037944" y="745828"/>
                  <a:pt x="4686304" y="420914"/>
                  <a:pt x="3018972" y="420914"/>
                </a:cubicBezTo>
                <a:cubicBezTo>
                  <a:pt x="1351640" y="420914"/>
                  <a:pt x="0" y="745828"/>
                  <a:pt x="0" y="1146629"/>
                </a:cubicBezTo>
                <a:cubicBezTo>
                  <a:pt x="0" y="513363"/>
                  <a:pt x="1351640" y="0"/>
                  <a:pt x="30189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861B3F-8E45-4BA3-97F7-23CB90BE0433}"/>
              </a:ext>
            </a:extLst>
          </p:cNvPr>
          <p:cNvSpPr/>
          <p:nvPr userDrawn="1"/>
        </p:nvSpPr>
        <p:spPr>
          <a:xfrm>
            <a:off x="1529895" y="3429000"/>
            <a:ext cx="6037944" cy="1146629"/>
          </a:xfrm>
          <a:custGeom>
            <a:avLst/>
            <a:gdLst>
              <a:gd name="connsiteX0" fmla="*/ 0 w 6037944"/>
              <a:gd name="connsiteY0" fmla="*/ 0 h 1146629"/>
              <a:gd name="connsiteX1" fmla="*/ 3018972 w 6037944"/>
              <a:gd name="connsiteY1" fmla="*/ 725715 h 1146629"/>
              <a:gd name="connsiteX2" fmla="*/ 6037944 w 6037944"/>
              <a:gd name="connsiteY2" fmla="*/ 0 h 1146629"/>
              <a:gd name="connsiteX3" fmla="*/ 3018972 w 6037944"/>
              <a:gd name="connsiteY3" fmla="*/ 1146629 h 1146629"/>
              <a:gd name="connsiteX4" fmla="*/ 0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0" y="0"/>
                </a:moveTo>
                <a:cubicBezTo>
                  <a:pt x="0" y="400801"/>
                  <a:pt x="1351640" y="725715"/>
                  <a:pt x="3018972" y="725715"/>
                </a:cubicBezTo>
                <a:cubicBezTo>
                  <a:pt x="4686304" y="725715"/>
                  <a:pt x="6037944" y="400801"/>
                  <a:pt x="6037944" y="0"/>
                </a:cubicBezTo>
                <a:cubicBezTo>
                  <a:pt x="6037944" y="633266"/>
                  <a:pt x="4686304" y="1146629"/>
                  <a:pt x="3018972" y="1146629"/>
                </a:cubicBezTo>
                <a:cubicBezTo>
                  <a:pt x="1351640" y="1146629"/>
                  <a:pt x="0" y="63326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360497" y="3075057"/>
            <a:ext cx="4423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 ?><Relationships xmlns="http://schemas.openxmlformats.org/package/2006/relationships"><Relationship Id="rId2" Target="../media/image3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 ?><Relationships xmlns="http://schemas.openxmlformats.org/package/2006/relationships"><Relationship Id="rId2" Target="../media/image5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 ?><Relationships xmlns="http://schemas.openxmlformats.org/package/2006/relationships"><Relationship Id="rId2" Target="../media/image6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438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F93788-2F41-4B3A-BB63-C22A7E6DF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45" y="1494971"/>
            <a:ext cx="8693398" cy="5138058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Cloud computing is a general term used to identify online delivery of data storage, processing, analytics, and other services, online without being dependent on local hardware.</a:t>
            </a:r>
          </a:p>
          <a:p>
            <a:pPr algn="just">
              <a:spcBef>
                <a:spcPts val="0"/>
              </a:spcBef>
              <a:buClr>
                <a:schemeClr val="bg1">
                  <a:lumMod val="85000"/>
                </a:schemeClr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In order to decide, let’s take a deeper look at the main types of cloud-based services and examine their features and differences.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IN" dirty="0"/>
          </a:p>
          <a:p>
            <a:pPr algn="just">
              <a:spcBef>
                <a:spcPts val="0"/>
              </a:spcBef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30C310-6920-418D-8562-759181437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5" y="0"/>
            <a:ext cx="7934118" cy="1325563"/>
          </a:xfrm>
        </p:spPr>
        <p:txBody>
          <a:bodyPr>
            <a:normAutofit/>
          </a:bodyPr>
          <a:lstStyle/>
          <a:p>
            <a:r>
              <a:rPr lang="en-IN" sz="3200" b="1" dirty="0"/>
              <a:t>How to Pick a Cloud Service Model?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70412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F93788-2F41-4B3A-BB63-C22A7E6DF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45" y="1494971"/>
            <a:ext cx="8693398" cy="5138058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Clr>
                <a:schemeClr val="bg1">
                  <a:lumMod val="85000"/>
                </a:schemeClr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Cloud computing is a general term used to identify online delivery of data storage, processing, analytics, and other services, online without being dependent on local hardware.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In order to decide, let’s take a deeper look at the main types of cloud-based services and examine their features and differences.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IN" dirty="0"/>
          </a:p>
          <a:p>
            <a:pPr algn="just">
              <a:spcBef>
                <a:spcPts val="0"/>
              </a:spcBef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30C310-6920-418D-8562-759181437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5" y="0"/>
            <a:ext cx="7934118" cy="1325563"/>
          </a:xfrm>
        </p:spPr>
        <p:txBody>
          <a:bodyPr>
            <a:normAutofit/>
          </a:bodyPr>
          <a:lstStyle/>
          <a:p>
            <a:r>
              <a:rPr lang="en-IN" sz="3200" b="1" dirty="0"/>
              <a:t>How to Pick a Cloud Service Model?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268420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5" y="1436914"/>
            <a:ext cx="8707912" cy="5196115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258989"/>
              </a:buClr>
              <a:buNone/>
            </a:pPr>
            <a:r>
              <a:rPr lang="en-US" dirty="0"/>
              <a:t>Form of cloud computing that provides virtualized computing resources (</a:t>
            </a:r>
            <a:r>
              <a:rPr lang="en-IN" dirty="0"/>
              <a:t>Virtual servers with CPU, memory, storage, network access, etc.</a:t>
            </a:r>
            <a:r>
              <a:rPr lang="en-US" dirty="0"/>
              <a:t>) over the Internet.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45" y="0"/>
            <a:ext cx="7934118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/>
              <a:t>Infrastructure-as-a-Service (</a:t>
            </a:r>
            <a:r>
              <a:rPr lang="en-US" sz="3200" b="1" dirty="0" err="1"/>
              <a:t>IaaS</a:t>
            </a:r>
            <a:r>
              <a:rPr lang="en-US" sz="3200" b="1" dirty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62424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6C1F9C-E21D-418E-A579-85F119814E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599303"/>
              </p:ext>
            </p:extLst>
          </p:nvPr>
        </p:nvGraphicFramePr>
        <p:xfrm>
          <a:off x="290945" y="1436914"/>
          <a:ext cx="8707912" cy="5196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45" y="0"/>
            <a:ext cx="7934118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/>
              <a:t>Infrastructure-as-a-Service (</a:t>
            </a:r>
            <a:r>
              <a:rPr lang="en-US" sz="3200" b="1" dirty="0" err="1"/>
              <a:t>IaaS</a:t>
            </a:r>
            <a:r>
              <a:rPr lang="en-US" sz="3200" b="1" dirty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91444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C11DEB-7314-42BA-9B32-423AEE0C4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555" y="0"/>
            <a:ext cx="8355444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/>
              <a:t>Infrastructure-as-a-Service (IaaS)</a:t>
            </a:r>
            <a:endParaRPr lang="en-GB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C8964-01B9-4863-82C5-55E31FF32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75" y="2252662"/>
            <a:ext cx="8669926" cy="3378881"/>
          </a:xfrm>
          <a:prstGeom prst="rect">
            <a:avLst/>
          </a:prstGeom>
          <a:ln w="28575">
            <a:solidFill>
              <a:srgbClr val="258989"/>
            </a:solidFill>
          </a:ln>
        </p:spPr>
      </p:pic>
    </p:spTree>
    <p:extLst>
      <p:ext uri="{BB962C8B-B14F-4D97-AF65-F5344CB8AC3E}">
        <p14:creationId xmlns:p14="http://schemas.microsoft.com/office/powerpoint/2010/main" val="2600938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773" y="1436914"/>
            <a:ext cx="8768112" cy="5283200"/>
          </a:xfrm>
        </p:spPr>
        <p:txBody>
          <a:bodyPr>
            <a:normAutofit/>
          </a:bodyPr>
          <a:lstStyle/>
          <a:p>
            <a:pPr algn="just">
              <a:buClr>
                <a:srgbClr val="258989"/>
              </a:buClr>
            </a:pPr>
            <a:r>
              <a:rPr lang="en-US" dirty="0"/>
              <a:t>Physically, the </a:t>
            </a:r>
            <a:r>
              <a:rPr lang="en-US" dirty="0">
                <a:solidFill>
                  <a:srgbClr val="C00000"/>
                </a:solidFill>
              </a:rPr>
              <a:t>pool of hardware resource </a:t>
            </a:r>
            <a:r>
              <a:rPr lang="en-US" dirty="0"/>
              <a:t>is pulled from a multitude of servers and networks usually distributed across numerous data centers, all of which the cloud provider is responsible for maintaining. </a:t>
            </a:r>
          </a:p>
          <a:p>
            <a:pPr algn="just">
              <a:buClr>
                <a:schemeClr val="bg1">
                  <a:lumMod val="85000"/>
                </a:schemeClr>
              </a:buClr>
            </a:pP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</a:rPr>
              <a:t>lso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 known as </a:t>
            </a:r>
            <a:r>
              <a:rPr lang="en-IN" b="1" dirty="0">
                <a:solidFill>
                  <a:schemeClr val="bg1">
                    <a:lumMod val="85000"/>
                  </a:schemeClr>
                </a:solidFill>
              </a:rPr>
              <a:t>Hardware as a Service (</a:t>
            </a:r>
            <a:r>
              <a:rPr lang="en-IN" b="1" dirty="0" err="1">
                <a:solidFill>
                  <a:schemeClr val="bg1">
                    <a:lumMod val="85000"/>
                  </a:schemeClr>
                </a:solidFill>
              </a:rPr>
              <a:t>HaaS</a:t>
            </a:r>
            <a:r>
              <a:rPr lang="en-IN" b="1" dirty="0">
                <a:solidFill>
                  <a:schemeClr val="bg1">
                    <a:lumMod val="85000"/>
                  </a:schemeClr>
                </a:solidFill>
              </a:rPr>
              <a:t>)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73" y="0"/>
            <a:ext cx="8673770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/>
              <a:t>Infrastructure-as-a-Service (</a:t>
            </a:r>
            <a:r>
              <a:rPr lang="en-US" sz="3200" b="1" dirty="0" err="1"/>
              <a:t>IaaS</a:t>
            </a:r>
            <a:r>
              <a:rPr lang="en-US" sz="3200" b="1" dirty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87386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773" y="1436914"/>
            <a:ext cx="8768112" cy="5283200"/>
          </a:xfrm>
        </p:spPr>
        <p:txBody>
          <a:bodyPr>
            <a:normAutofit/>
          </a:bodyPr>
          <a:lstStyle/>
          <a:p>
            <a:pPr algn="just">
              <a:buClr>
                <a:schemeClr val="bg1">
                  <a:lumMod val="85000"/>
                </a:schemeClr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Physically, the pool of hardware resource is pulled from a multitude of servers and networks usually distributed across numerous data centers, all of which the cloud provider is responsible for maintaining. </a:t>
            </a:r>
          </a:p>
          <a:p>
            <a:pPr algn="just">
              <a:buClr>
                <a:srgbClr val="258989"/>
              </a:buClr>
            </a:pPr>
            <a:r>
              <a:rPr lang="en-GB" dirty="0"/>
              <a:t>A</a:t>
            </a:r>
            <a:r>
              <a:rPr lang="en-IN" dirty="0" err="1"/>
              <a:t>lso</a:t>
            </a:r>
            <a:r>
              <a:rPr lang="en-IN" dirty="0"/>
              <a:t> known as </a:t>
            </a:r>
            <a:r>
              <a:rPr lang="en-IN" b="1" dirty="0">
                <a:solidFill>
                  <a:srgbClr val="C00000"/>
                </a:solidFill>
              </a:rPr>
              <a:t>Hardware as a Service (</a:t>
            </a:r>
            <a:r>
              <a:rPr lang="en-IN" b="1" dirty="0" err="1">
                <a:solidFill>
                  <a:srgbClr val="C00000"/>
                </a:solidFill>
              </a:rPr>
              <a:t>HaaS</a:t>
            </a:r>
            <a:r>
              <a:rPr lang="en-IN" b="1" dirty="0">
                <a:solidFill>
                  <a:srgbClr val="C00000"/>
                </a:solidFill>
              </a:rPr>
              <a:t>)</a:t>
            </a:r>
            <a:r>
              <a:rPr lang="en-IN" dirty="0">
                <a:solidFill>
                  <a:srgbClr val="C00000"/>
                </a:solidFill>
              </a:rPr>
              <a:t>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73" y="0"/>
            <a:ext cx="8673770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/>
              <a:t>Infrastructure-as-a-Service (</a:t>
            </a:r>
            <a:r>
              <a:rPr lang="en-US" sz="3200" b="1" dirty="0" err="1"/>
              <a:t>IaaS</a:t>
            </a:r>
            <a:r>
              <a:rPr lang="en-US" sz="3200" b="1" dirty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98116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56777BA-21FA-4E7C-93F6-8E1C3688CE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3635140"/>
              </p:ext>
            </p:extLst>
          </p:nvPr>
        </p:nvGraphicFramePr>
        <p:xfrm>
          <a:off x="322118" y="1451429"/>
          <a:ext cx="8676738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118" y="0"/>
            <a:ext cx="8517081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Salient Features of IaaS</a:t>
            </a:r>
          </a:p>
        </p:txBody>
      </p:sp>
    </p:spTree>
    <p:extLst>
      <p:ext uri="{BB962C8B-B14F-4D97-AF65-F5344CB8AC3E}">
        <p14:creationId xmlns:p14="http://schemas.microsoft.com/office/powerpoint/2010/main" val="2280356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CA7E66-1488-4FF1-8CE4-2003D84286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4765168"/>
              </p:ext>
            </p:extLst>
          </p:nvPr>
        </p:nvGraphicFramePr>
        <p:xfrm>
          <a:off x="259773" y="1730006"/>
          <a:ext cx="8753598" cy="3964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C839C25-7D9C-4390-A146-383EA11A4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73" y="0"/>
            <a:ext cx="7965290" cy="1325563"/>
          </a:xfrm>
        </p:spPr>
        <p:txBody>
          <a:bodyPr>
            <a:normAutofit/>
          </a:bodyPr>
          <a:lstStyle/>
          <a:p>
            <a:r>
              <a:rPr lang="en-GB" sz="3200" dirty="0"/>
              <a:t>IaaS Categories</a:t>
            </a:r>
          </a:p>
        </p:txBody>
      </p:sp>
    </p:spTree>
    <p:extLst>
      <p:ext uri="{BB962C8B-B14F-4D97-AF65-F5344CB8AC3E}">
        <p14:creationId xmlns:p14="http://schemas.microsoft.com/office/powerpoint/2010/main" val="3112723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5264E3-CF25-4C43-9EC9-A5A4C7597F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199103"/>
              </p:ext>
            </p:extLst>
          </p:nvPr>
        </p:nvGraphicFramePr>
        <p:xfrm>
          <a:off x="377371" y="1467922"/>
          <a:ext cx="8505372" cy="5167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371" y="0"/>
            <a:ext cx="8563428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Advantages of </a:t>
            </a:r>
            <a:r>
              <a:rPr lang="en-US" sz="3200" dirty="0" err="1"/>
              <a:t>IaaS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2235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346668-0819-425B-B455-1C1643981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28" y="2146300"/>
            <a:ext cx="8357590" cy="3922484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FF0000"/>
              </a:buClr>
              <a:buNone/>
            </a:pPr>
            <a:r>
              <a:rPr lang="en-US" dirty="0">
                <a:solidFill>
                  <a:srgbClr val="FF0000"/>
                </a:solidFill>
              </a:rPr>
              <a:t>After this lecture, you will be able to,</a:t>
            </a:r>
            <a:endParaRPr lang="en-IN" dirty="0"/>
          </a:p>
          <a:p>
            <a:pPr lvl="1"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IN" sz="2800" dirty="0"/>
              <a:t>Learn about the cloud services and their types.</a:t>
            </a:r>
          </a:p>
          <a:p>
            <a:pPr lvl="1"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IN" sz="2800" dirty="0"/>
              <a:t>Explore Software as a Service, Platform as a Service, Infrastructure as a Service.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35001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6F7EC2-A3B4-40DE-8FDE-91A65D794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07886"/>
            <a:ext cx="8755743" cy="5341257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Clr>
                <a:srgbClr val="258989"/>
              </a:buClr>
              <a:buNone/>
            </a:pPr>
            <a:r>
              <a:rPr lang="en-IN" dirty="0"/>
              <a:t>IaaS is useful in the following situations: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rgbClr val="C00000"/>
                </a:solidFill>
              </a:rPr>
              <a:t>Where Demand is Very Volatile-</a:t>
            </a:r>
            <a:r>
              <a:rPr lang="en-IN" dirty="0"/>
              <a:t> any time there are significant spikes and troughs in terms of demand on the infrastructure amazon.in, snapdeal, </a:t>
            </a:r>
            <a:r>
              <a:rPr lang="en-IN" dirty="0" err="1"/>
              <a:t>flipkart</a:t>
            </a:r>
            <a:r>
              <a:rPr lang="en-IN" dirty="0"/>
              <a:t>- during festival season.</a:t>
            </a:r>
          </a:p>
          <a:p>
            <a:pPr algn="just">
              <a:spcBef>
                <a:spcPts val="0"/>
              </a:spcBef>
              <a:buClr>
                <a:schemeClr val="bg1">
                  <a:lumMod val="85000"/>
                </a:schemeClr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For new enterprise without </a:t>
            </a:r>
            <a:r>
              <a:rPr lang="en-IN" b="1" dirty="0">
                <a:solidFill>
                  <a:schemeClr val="bg1">
                    <a:lumMod val="85000"/>
                  </a:schemeClr>
                </a:solidFill>
              </a:rPr>
              <a:t>capital to invest in hardware.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Example- entrepreneurs starting on a shoestring budget.</a:t>
            </a:r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A4BC5B-B57C-404B-9F43-C0B3C573C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7996463" cy="1325563"/>
          </a:xfrm>
        </p:spPr>
        <p:txBody>
          <a:bodyPr>
            <a:normAutofit/>
          </a:bodyPr>
          <a:lstStyle/>
          <a:p>
            <a:r>
              <a:rPr lang="en-GB" sz="3200" dirty="0"/>
              <a:t>IaaS- Appropriate Uses</a:t>
            </a:r>
          </a:p>
        </p:txBody>
      </p:sp>
    </p:spTree>
    <p:extLst>
      <p:ext uri="{BB962C8B-B14F-4D97-AF65-F5344CB8AC3E}">
        <p14:creationId xmlns:p14="http://schemas.microsoft.com/office/powerpoint/2010/main" val="4009269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6F7EC2-A3B4-40DE-8FDE-91A65D794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07886"/>
            <a:ext cx="8755743" cy="5341257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Clr>
                <a:srgbClr val="258989"/>
              </a:buClr>
              <a:buNone/>
            </a:pPr>
            <a:r>
              <a:rPr lang="en-IN" dirty="0"/>
              <a:t>IaaS is useful in the following situations:</a:t>
            </a:r>
          </a:p>
          <a:p>
            <a:pPr algn="just">
              <a:spcBef>
                <a:spcPts val="0"/>
              </a:spcBef>
              <a:buClr>
                <a:schemeClr val="bg1">
                  <a:lumMod val="85000"/>
                </a:schemeClr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Where Demand is Very Volatile- any time there are significant spikes and troughs in terms of demand on the infrastructure amazon.in, snapdeal,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</a:rPr>
              <a:t>flipkart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- during festival season.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rgbClr val="C00000"/>
                </a:solidFill>
              </a:rPr>
              <a:t>For new enterprise without </a:t>
            </a:r>
            <a:r>
              <a:rPr lang="en-IN" b="1" dirty="0">
                <a:solidFill>
                  <a:srgbClr val="C00000"/>
                </a:solidFill>
              </a:rPr>
              <a:t>capital to invest in hardware. </a:t>
            </a:r>
            <a:r>
              <a:rPr lang="en-IN" dirty="0"/>
              <a:t>Example- entrepreneurs starting on a shoestring budget.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A4BC5B-B57C-404B-9F43-C0B3C573C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7996463" cy="1325563"/>
          </a:xfrm>
        </p:spPr>
        <p:txBody>
          <a:bodyPr>
            <a:normAutofit/>
          </a:bodyPr>
          <a:lstStyle/>
          <a:p>
            <a:r>
              <a:rPr lang="en-GB" sz="3200" dirty="0"/>
              <a:t>IaaS- Appropriate Uses</a:t>
            </a:r>
          </a:p>
        </p:txBody>
      </p:sp>
    </p:spTree>
    <p:extLst>
      <p:ext uri="{BB962C8B-B14F-4D97-AF65-F5344CB8AC3E}">
        <p14:creationId xmlns:p14="http://schemas.microsoft.com/office/powerpoint/2010/main" val="3625622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6F7EC2-A3B4-40DE-8FDE-91A65D794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118" y="1480457"/>
            <a:ext cx="8662225" cy="5152572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rgbClr val="C00000"/>
                </a:solidFill>
              </a:rPr>
              <a:t>Where the enterprise is growing rapidly and scaling hardware would be problematic. </a:t>
            </a:r>
            <a:r>
              <a:rPr lang="en-IN" dirty="0"/>
              <a:t>Example- A company that experience huge success immediately.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Clr>
                <a:schemeClr val="bg1">
                  <a:lumMod val="85000"/>
                </a:schemeClr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Where the enterprise is growing rapidly and scaling hardware would be problematic. Example- A company that experience huge success 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immediately - animato, </a:t>
            </a:r>
            <a:r>
              <a:rPr lang="en-GB" dirty="0" err="1">
                <a:solidFill>
                  <a:schemeClr val="bg1">
                    <a:lumMod val="85000"/>
                  </a:schemeClr>
                </a:solidFill>
              </a:rPr>
              <a:t>pinterest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Clr>
                <a:schemeClr val="bg1">
                  <a:lumMod val="85000"/>
                </a:schemeClr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For specific line of business, trial or temporary infrastructural needs.</a:t>
            </a:r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A4BC5B-B57C-404B-9F43-C0B3C573C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8" y="0"/>
            <a:ext cx="7902945" cy="1325563"/>
          </a:xfrm>
        </p:spPr>
        <p:txBody>
          <a:bodyPr>
            <a:normAutofit/>
          </a:bodyPr>
          <a:lstStyle/>
          <a:p>
            <a:r>
              <a:rPr lang="en-GB" sz="3200" dirty="0"/>
              <a:t>IaaS- Appropriate Uses</a:t>
            </a:r>
          </a:p>
        </p:txBody>
      </p:sp>
    </p:spTree>
    <p:extLst>
      <p:ext uri="{BB962C8B-B14F-4D97-AF65-F5344CB8AC3E}">
        <p14:creationId xmlns:p14="http://schemas.microsoft.com/office/powerpoint/2010/main" val="300312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6F7EC2-A3B4-40DE-8FDE-91A65D794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118" y="1480457"/>
            <a:ext cx="8662225" cy="5152572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buClr>
                <a:schemeClr val="bg1">
                  <a:lumMod val="85000"/>
                </a:schemeClr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Where the enterprise is growing rapidly and scaling hardware would be problematic. Example- A company that experience huge success immediately.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rgbClr val="C00000"/>
                </a:solidFill>
              </a:rPr>
              <a:t>Where the enterprise is growing rapidly and scaling hardware would be problematic. </a:t>
            </a:r>
            <a:r>
              <a:rPr lang="en-IN" dirty="0"/>
              <a:t>Example- A company that experience huge success </a:t>
            </a:r>
            <a:r>
              <a:rPr lang="en-GB" dirty="0"/>
              <a:t>immediately - animato, </a:t>
            </a:r>
            <a:r>
              <a:rPr lang="en-GB" dirty="0" err="1"/>
              <a:t>pinterest</a:t>
            </a:r>
            <a:r>
              <a:rPr lang="en-GB" dirty="0"/>
              <a:t>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Clr>
                <a:schemeClr val="bg1">
                  <a:lumMod val="85000"/>
                </a:schemeClr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For specific line of business, trial or temporary infrastructural needs.</a:t>
            </a:r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A4BC5B-B57C-404B-9F43-C0B3C573C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8" y="0"/>
            <a:ext cx="7902945" cy="1325563"/>
          </a:xfrm>
        </p:spPr>
        <p:txBody>
          <a:bodyPr>
            <a:normAutofit/>
          </a:bodyPr>
          <a:lstStyle/>
          <a:p>
            <a:r>
              <a:rPr lang="en-GB" sz="3200" dirty="0"/>
              <a:t>IaaS- Appropriate Uses</a:t>
            </a:r>
          </a:p>
        </p:txBody>
      </p:sp>
    </p:spTree>
    <p:extLst>
      <p:ext uri="{BB962C8B-B14F-4D97-AF65-F5344CB8AC3E}">
        <p14:creationId xmlns:p14="http://schemas.microsoft.com/office/powerpoint/2010/main" val="2502130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6F7EC2-A3B4-40DE-8FDE-91A65D794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118" y="1480457"/>
            <a:ext cx="8662225" cy="5152572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buClr>
                <a:schemeClr val="bg1">
                  <a:lumMod val="85000"/>
                </a:schemeClr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Where the enterprise is growing rapidly and scaling hardware would be problematic. Example- A company that experience huge success immediately.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Clr>
                <a:schemeClr val="bg1">
                  <a:lumMod val="85000"/>
                </a:schemeClr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Where the enterprise is growing rapidly and scaling hardware would be problematic. Example- A company that experience huge success 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immediately - animato, </a:t>
            </a:r>
            <a:r>
              <a:rPr lang="en-GB" dirty="0" err="1">
                <a:solidFill>
                  <a:schemeClr val="bg1">
                    <a:lumMod val="85000"/>
                  </a:schemeClr>
                </a:solidFill>
              </a:rPr>
              <a:t>pinterest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For specific line of business, trial or temporary infrastructural needs.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A4BC5B-B57C-404B-9F43-C0B3C573C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8" y="0"/>
            <a:ext cx="7902945" cy="1325563"/>
          </a:xfrm>
        </p:spPr>
        <p:txBody>
          <a:bodyPr>
            <a:normAutofit/>
          </a:bodyPr>
          <a:lstStyle/>
          <a:p>
            <a:r>
              <a:rPr lang="en-GB" sz="3200" dirty="0"/>
              <a:t>IaaS- Appropriate Uses</a:t>
            </a:r>
          </a:p>
        </p:txBody>
      </p:sp>
    </p:spTree>
    <p:extLst>
      <p:ext uri="{BB962C8B-B14F-4D97-AF65-F5344CB8AC3E}">
        <p14:creationId xmlns:p14="http://schemas.microsoft.com/office/powerpoint/2010/main" val="2153131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55A816B-5AFA-4E46-BB5B-1183C85E2D0B}"/>
              </a:ext>
            </a:extLst>
          </p:cNvPr>
          <p:cNvSpPr/>
          <p:nvPr/>
        </p:nvSpPr>
        <p:spPr>
          <a:xfrm>
            <a:off x="659822" y="1779356"/>
            <a:ext cx="7824355" cy="887445"/>
          </a:xfrm>
          <a:custGeom>
            <a:avLst/>
            <a:gdLst>
              <a:gd name="connsiteX0" fmla="*/ 0 w 7824355"/>
              <a:gd name="connsiteY0" fmla="*/ 147910 h 887445"/>
              <a:gd name="connsiteX1" fmla="*/ 147910 w 7824355"/>
              <a:gd name="connsiteY1" fmla="*/ 0 h 887445"/>
              <a:gd name="connsiteX2" fmla="*/ 7676445 w 7824355"/>
              <a:gd name="connsiteY2" fmla="*/ 0 h 887445"/>
              <a:gd name="connsiteX3" fmla="*/ 7824355 w 7824355"/>
              <a:gd name="connsiteY3" fmla="*/ 147910 h 887445"/>
              <a:gd name="connsiteX4" fmla="*/ 7824355 w 7824355"/>
              <a:gd name="connsiteY4" fmla="*/ 739535 h 887445"/>
              <a:gd name="connsiteX5" fmla="*/ 7676445 w 7824355"/>
              <a:gd name="connsiteY5" fmla="*/ 887445 h 887445"/>
              <a:gd name="connsiteX6" fmla="*/ 147910 w 7824355"/>
              <a:gd name="connsiteY6" fmla="*/ 887445 h 887445"/>
              <a:gd name="connsiteX7" fmla="*/ 0 w 7824355"/>
              <a:gd name="connsiteY7" fmla="*/ 739535 h 887445"/>
              <a:gd name="connsiteX8" fmla="*/ 0 w 7824355"/>
              <a:gd name="connsiteY8" fmla="*/ 147910 h 887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24355" h="887445">
                <a:moveTo>
                  <a:pt x="0" y="147910"/>
                </a:moveTo>
                <a:cubicBezTo>
                  <a:pt x="0" y="66222"/>
                  <a:pt x="66222" y="0"/>
                  <a:pt x="147910" y="0"/>
                </a:cubicBezTo>
                <a:lnTo>
                  <a:pt x="7676445" y="0"/>
                </a:lnTo>
                <a:cubicBezTo>
                  <a:pt x="7758133" y="0"/>
                  <a:pt x="7824355" y="66222"/>
                  <a:pt x="7824355" y="147910"/>
                </a:cubicBezTo>
                <a:lnTo>
                  <a:pt x="7824355" y="739535"/>
                </a:lnTo>
                <a:cubicBezTo>
                  <a:pt x="7824355" y="821223"/>
                  <a:pt x="7758133" y="887445"/>
                  <a:pt x="7676445" y="887445"/>
                </a:cubicBezTo>
                <a:lnTo>
                  <a:pt x="147910" y="887445"/>
                </a:lnTo>
                <a:cubicBezTo>
                  <a:pt x="66222" y="887445"/>
                  <a:pt x="0" y="821223"/>
                  <a:pt x="0" y="739535"/>
                </a:cubicBezTo>
                <a:lnTo>
                  <a:pt x="0" y="147910"/>
                </a:lnTo>
                <a:close/>
              </a:path>
            </a:pathLst>
          </a:custGeom>
          <a:solidFill>
            <a:srgbClr val="25898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291" tIns="184291" rIns="184291" bIns="184291" numCol="1" spcCol="1270" anchor="ctr" anchorCtr="0">
            <a:noAutofit/>
          </a:bodyPr>
          <a:lstStyle/>
          <a:p>
            <a:pPr marL="0" lvl="0" indent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700" kern="1200">
                <a:latin typeface="Bahnschrift" panose="020B0502040204020203" pitchFamily="34" charset="0"/>
              </a:rPr>
              <a:t>Amazon Web Services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E71041B-EA84-4B5D-A0C4-3398405DBE91}"/>
              </a:ext>
            </a:extLst>
          </p:cNvPr>
          <p:cNvSpPr/>
          <p:nvPr/>
        </p:nvSpPr>
        <p:spPr>
          <a:xfrm>
            <a:off x="659822" y="3026209"/>
            <a:ext cx="7824355" cy="887445"/>
          </a:xfrm>
          <a:custGeom>
            <a:avLst/>
            <a:gdLst>
              <a:gd name="connsiteX0" fmla="*/ 0 w 7824355"/>
              <a:gd name="connsiteY0" fmla="*/ 147910 h 887445"/>
              <a:gd name="connsiteX1" fmla="*/ 147910 w 7824355"/>
              <a:gd name="connsiteY1" fmla="*/ 0 h 887445"/>
              <a:gd name="connsiteX2" fmla="*/ 7676445 w 7824355"/>
              <a:gd name="connsiteY2" fmla="*/ 0 h 887445"/>
              <a:gd name="connsiteX3" fmla="*/ 7824355 w 7824355"/>
              <a:gd name="connsiteY3" fmla="*/ 147910 h 887445"/>
              <a:gd name="connsiteX4" fmla="*/ 7824355 w 7824355"/>
              <a:gd name="connsiteY4" fmla="*/ 739535 h 887445"/>
              <a:gd name="connsiteX5" fmla="*/ 7676445 w 7824355"/>
              <a:gd name="connsiteY5" fmla="*/ 887445 h 887445"/>
              <a:gd name="connsiteX6" fmla="*/ 147910 w 7824355"/>
              <a:gd name="connsiteY6" fmla="*/ 887445 h 887445"/>
              <a:gd name="connsiteX7" fmla="*/ 0 w 7824355"/>
              <a:gd name="connsiteY7" fmla="*/ 739535 h 887445"/>
              <a:gd name="connsiteX8" fmla="*/ 0 w 7824355"/>
              <a:gd name="connsiteY8" fmla="*/ 147910 h 887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24355" h="887445">
                <a:moveTo>
                  <a:pt x="0" y="147910"/>
                </a:moveTo>
                <a:cubicBezTo>
                  <a:pt x="0" y="66222"/>
                  <a:pt x="66222" y="0"/>
                  <a:pt x="147910" y="0"/>
                </a:cubicBezTo>
                <a:lnTo>
                  <a:pt x="7676445" y="0"/>
                </a:lnTo>
                <a:cubicBezTo>
                  <a:pt x="7758133" y="0"/>
                  <a:pt x="7824355" y="66222"/>
                  <a:pt x="7824355" y="147910"/>
                </a:cubicBezTo>
                <a:lnTo>
                  <a:pt x="7824355" y="739535"/>
                </a:lnTo>
                <a:cubicBezTo>
                  <a:pt x="7824355" y="821223"/>
                  <a:pt x="7758133" y="887445"/>
                  <a:pt x="7676445" y="887445"/>
                </a:cubicBezTo>
                <a:lnTo>
                  <a:pt x="147910" y="887445"/>
                </a:lnTo>
                <a:cubicBezTo>
                  <a:pt x="66222" y="887445"/>
                  <a:pt x="0" y="821223"/>
                  <a:pt x="0" y="739535"/>
                </a:cubicBezTo>
                <a:lnTo>
                  <a:pt x="0" y="1479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291" tIns="184291" rIns="184291" bIns="184291" numCol="1" spcCol="1270" anchor="ctr" anchorCtr="0">
            <a:noAutofit/>
          </a:bodyPr>
          <a:lstStyle/>
          <a:p>
            <a:pPr marL="0" lvl="0" indent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700" kern="1200">
                <a:latin typeface="Bahnschrift" panose="020B0502040204020203" pitchFamily="34" charset="0"/>
              </a:rPr>
              <a:t>Microsoft Azure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9417E14-084A-4F87-9CF0-F472E0084E85}"/>
              </a:ext>
            </a:extLst>
          </p:cNvPr>
          <p:cNvSpPr/>
          <p:nvPr/>
        </p:nvSpPr>
        <p:spPr>
          <a:xfrm>
            <a:off x="659822" y="4273062"/>
            <a:ext cx="7824355" cy="887445"/>
          </a:xfrm>
          <a:custGeom>
            <a:avLst/>
            <a:gdLst>
              <a:gd name="connsiteX0" fmla="*/ 0 w 7824355"/>
              <a:gd name="connsiteY0" fmla="*/ 147910 h 887445"/>
              <a:gd name="connsiteX1" fmla="*/ 147910 w 7824355"/>
              <a:gd name="connsiteY1" fmla="*/ 0 h 887445"/>
              <a:gd name="connsiteX2" fmla="*/ 7676445 w 7824355"/>
              <a:gd name="connsiteY2" fmla="*/ 0 h 887445"/>
              <a:gd name="connsiteX3" fmla="*/ 7824355 w 7824355"/>
              <a:gd name="connsiteY3" fmla="*/ 147910 h 887445"/>
              <a:gd name="connsiteX4" fmla="*/ 7824355 w 7824355"/>
              <a:gd name="connsiteY4" fmla="*/ 739535 h 887445"/>
              <a:gd name="connsiteX5" fmla="*/ 7676445 w 7824355"/>
              <a:gd name="connsiteY5" fmla="*/ 887445 h 887445"/>
              <a:gd name="connsiteX6" fmla="*/ 147910 w 7824355"/>
              <a:gd name="connsiteY6" fmla="*/ 887445 h 887445"/>
              <a:gd name="connsiteX7" fmla="*/ 0 w 7824355"/>
              <a:gd name="connsiteY7" fmla="*/ 739535 h 887445"/>
              <a:gd name="connsiteX8" fmla="*/ 0 w 7824355"/>
              <a:gd name="connsiteY8" fmla="*/ 147910 h 887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24355" h="887445">
                <a:moveTo>
                  <a:pt x="0" y="147910"/>
                </a:moveTo>
                <a:cubicBezTo>
                  <a:pt x="0" y="66222"/>
                  <a:pt x="66222" y="0"/>
                  <a:pt x="147910" y="0"/>
                </a:cubicBezTo>
                <a:lnTo>
                  <a:pt x="7676445" y="0"/>
                </a:lnTo>
                <a:cubicBezTo>
                  <a:pt x="7758133" y="0"/>
                  <a:pt x="7824355" y="66222"/>
                  <a:pt x="7824355" y="147910"/>
                </a:cubicBezTo>
                <a:lnTo>
                  <a:pt x="7824355" y="739535"/>
                </a:lnTo>
                <a:cubicBezTo>
                  <a:pt x="7824355" y="821223"/>
                  <a:pt x="7758133" y="887445"/>
                  <a:pt x="7676445" y="887445"/>
                </a:cubicBezTo>
                <a:lnTo>
                  <a:pt x="147910" y="887445"/>
                </a:lnTo>
                <a:cubicBezTo>
                  <a:pt x="66222" y="887445"/>
                  <a:pt x="0" y="821223"/>
                  <a:pt x="0" y="739535"/>
                </a:cubicBezTo>
                <a:lnTo>
                  <a:pt x="0" y="1479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291" tIns="184291" rIns="184291" bIns="184291" numCol="1" spcCol="1270" anchor="ctr" anchorCtr="0">
            <a:no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700">
                <a:latin typeface="Bahnschrift" panose="020B0502040204020203" pitchFamily="34" charset="0"/>
              </a:rPr>
              <a:t>IBM Infrastructure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1332EB9-92CF-4223-BC5E-8766EEE39161}"/>
              </a:ext>
            </a:extLst>
          </p:cNvPr>
          <p:cNvSpPr/>
          <p:nvPr/>
        </p:nvSpPr>
        <p:spPr>
          <a:xfrm>
            <a:off x="659822" y="5519914"/>
            <a:ext cx="7824355" cy="887445"/>
          </a:xfrm>
          <a:custGeom>
            <a:avLst/>
            <a:gdLst>
              <a:gd name="connsiteX0" fmla="*/ 0 w 7824355"/>
              <a:gd name="connsiteY0" fmla="*/ 147910 h 887445"/>
              <a:gd name="connsiteX1" fmla="*/ 147910 w 7824355"/>
              <a:gd name="connsiteY1" fmla="*/ 0 h 887445"/>
              <a:gd name="connsiteX2" fmla="*/ 7676445 w 7824355"/>
              <a:gd name="connsiteY2" fmla="*/ 0 h 887445"/>
              <a:gd name="connsiteX3" fmla="*/ 7824355 w 7824355"/>
              <a:gd name="connsiteY3" fmla="*/ 147910 h 887445"/>
              <a:gd name="connsiteX4" fmla="*/ 7824355 w 7824355"/>
              <a:gd name="connsiteY4" fmla="*/ 739535 h 887445"/>
              <a:gd name="connsiteX5" fmla="*/ 7676445 w 7824355"/>
              <a:gd name="connsiteY5" fmla="*/ 887445 h 887445"/>
              <a:gd name="connsiteX6" fmla="*/ 147910 w 7824355"/>
              <a:gd name="connsiteY6" fmla="*/ 887445 h 887445"/>
              <a:gd name="connsiteX7" fmla="*/ 0 w 7824355"/>
              <a:gd name="connsiteY7" fmla="*/ 739535 h 887445"/>
              <a:gd name="connsiteX8" fmla="*/ 0 w 7824355"/>
              <a:gd name="connsiteY8" fmla="*/ 147910 h 887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24355" h="887445">
                <a:moveTo>
                  <a:pt x="0" y="147910"/>
                </a:moveTo>
                <a:cubicBezTo>
                  <a:pt x="0" y="66222"/>
                  <a:pt x="66222" y="0"/>
                  <a:pt x="147910" y="0"/>
                </a:cubicBezTo>
                <a:lnTo>
                  <a:pt x="7676445" y="0"/>
                </a:lnTo>
                <a:cubicBezTo>
                  <a:pt x="7758133" y="0"/>
                  <a:pt x="7824355" y="66222"/>
                  <a:pt x="7824355" y="147910"/>
                </a:cubicBezTo>
                <a:lnTo>
                  <a:pt x="7824355" y="739535"/>
                </a:lnTo>
                <a:cubicBezTo>
                  <a:pt x="7824355" y="821223"/>
                  <a:pt x="7758133" y="887445"/>
                  <a:pt x="7676445" y="887445"/>
                </a:cubicBezTo>
                <a:lnTo>
                  <a:pt x="147910" y="887445"/>
                </a:lnTo>
                <a:cubicBezTo>
                  <a:pt x="66222" y="887445"/>
                  <a:pt x="0" y="821223"/>
                  <a:pt x="0" y="739535"/>
                </a:cubicBezTo>
                <a:lnTo>
                  <a:pt x="0" y="1479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291" tIns="184291" rIns="184291" bIns="184291" numCol="1" spcCol="1270" anchor="ctr" anchorCtr="0">
            <a:no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700" dirty="0">
                <a:latin typeface="Bahnschrift" panose="020B0502040204020203" pitchFamily="34" charset="0"/>
              </a:rPr>
              <a:t>Google Cloud Infrastructure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F33242-407D-45A5-8BCA-25F31D5A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5" y="0"/>
            <a:ext cx="8461168" cy="1325563"/>
          </a:xfrm>
        </p:spPr>
        <p:txBody>
          <a:bodyPr>
            <a:normAutofit/>
          </a:bodyPr>
          <a:lstStyle/>
          <a:p>
            <a:r>
              <a:rPr lang="en-IN" sz="3200" dirty="0"/>
              <a:t>Examples of IaaS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890889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55A816B-5AFA-4E46-BB5B-1183C85E2D0B}"/>
              </a:ext>
            </a:extLst>
          </p:cNvPr>
          <p:cNvSpPr/>
          <p:nvPr/>
        </p:nvSpPr>
        <p:spPr>
          <a:xfrm>
            <a:off x="659822" y="1779356"/>
            <a:ext cx="7824355" cy="887445"/>
          </a:xfrm>
          <a:custGeom>
            <a:avLst/>
            <a:gdLst>
              <a:gd name="connsiteX0" fmla="*/ 0 w 7824355"/>
              <a:gd name="connsiteY0" fmla="*/ 147910 h 887445"/>
              <a:gd name="connsiteX1" fmla="*/ 147910 w 7824355"/>
              <a:gd name="connsiteY1" fmla="*/ 0 h 887445"/>
              <a:gd name="connsiteX2" fmla="*/ 7676445 w 7824355"/>
              <a:gd name="connsiteY2" fmla="*/ 0 h 887445"/>
              <a:gd name="connsiteX3" fmla="*/ 7824355 w 7824355"/>
              <a:gd name="connsiteY3" fmla="*/ 147910 h 887445"/>
              <a:gd name="connsiteX4" fmla="*/ 7824355 w 7824355"/>
              <a:gd name="connsiteY4" fmla="*/ 739535 h 887445"/>
              <a:gd name="connsiteX5" fmla="*/ 7676445 w 7824355"/>
              <a:gd name="connsiteY5" fmla="*/ 887445 h 887445"/>
              <a:gd name="connsiteX6" fmla="*/ 147910 w 7824355"/>
              <a:gd name="connsiteY6" fmla="*/ 887445 h 887445"/>
              <a:gd name="connsiteX7" fmla="*/ 0 w 7824355"/>
              <a:gd name="connsiteY7" fmla="*/ 739535 h 887445"/>
              <a:gd name="connsiteX8" fmla="*/ 0 w 7824355"/>
              <a:gd name="connsiteY8" fmla="*/ 147910 h 887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24355" h="887445">
                <a:moveTo>
                  <a:pt x="0" y="147910"/>
                </a:moveTo>
                <a:cubicBezTo>
                  <a:pt x="0" y="66222"/>
                  <a:pt x="66222" y="0"/>
                  <a:pt x="147910" y="0"/>
                </a:cubicBezTo>
                <a:lnTo>
                  <a:pt x="7676445" y="0"/>
                </a:lnTo>
                <a:cubicBezTo>
                  <a:pt x="7758133" y="0"/>
                  <a:pt x="7824355" y="66222"/>
                  <a:pt x="7824355" y="147910"/>
                </a:cubicBezTo>
                <a:lnTo>
                  <a:pt x="7824355" y="739535"/>
                </a:lnTo>
                <a:cubicBezTo>
                  <a:pt x="7824355" y="821223"/>
                  <a:pt x="7758133" y="887445"/>
                  <a:pt x="7676445" y="887445"/>
                </a:cubicBezTo>
                <a:lnTo>
                  <a:pt x="147910" y="887445"/>
                </a:lnTo>
                <a:cubicBezTo>
                  <a:pt x="66222" y="887445"/>
                  <a:pt x="0" y="821223"/>
                  <a:pt x="0" y="739535"/>
                </a:cubicBezTo>
                <a:lnTo>
                  <a:pt x="0" y="1479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291" tIns="184291" rIns="184291" bIns="184291" numCol="1" spcCol="1270" anchor="ctr" anchorCtr="0">
            <a:no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700" dirty="0">
                <a:latin typeface="Bahnschrift" panose="020B0502040204020203" pitchFamily="34" charset="0"/>
              </a:rPr>
              <a:t>Amazon Web Services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E71041B-EA84-4B5D-A0C4-3398405DBE91}"/>
              </a:ext>
            </a:extLst>
          </p:cNvPr>
          <p:cNvSpPr/>
          <p:nvPr/>
        </p:nvSpPr>
        <p:spPr>
          <a:xfrm>
            <a:off x="659822" y="3026209"/>
            <a:ext cx="7824355" cy="887445"/>
          </a:xfrm>
          <a:custGeom>
            <a:avLst/>
            <a:gdLst>
              <a:gd name="connsiteX0" fmla="*/ 0 w 7824355"/>
              <a:gd name="connsiteY0" fmla="*/ 147910 h 887445"/>
              <a:gd name="connsiteX1" fmla="*/ 147910 w 7824355"/>
              <a:gd name="connsiteY1" fmla="*/ 0 h 887445"/>
              <a:gd name="connsiteX2" fmla="*/ 7676445 w 7824355"/>
              <a:gd name="connsiteY2" fmla="*/ 0 h 887445"/>
              <a:gd name="connsiteX3" fmla="*/ 7824355 w 7824355"/>
              <a:gd name="connsiteY3" fmla="*/ 147910 h 887445"/>
              <a:gd name="connsiteX4" fmla="*/ 7824355 w 7824355"/>
              <a:gd name="connsiteY4" fmla="*/ 739535 h 887445"/>
              <a:gd name="connsiteX5" fmla="*/ 7676445 w 7824355"/>
              <a:gd name="connsiteY5" fmla="*/ 887445 h 887445"/>
              <a:gd name="connsiteX6" fmla="*/ 147910 w 7824355"/>
              <a:gd name="connsiteY6" fmla="*/ 887445 h 887445"/>
              <a:gd name="connsiteX7" fmla="*/ 0 w 7824355"/>
              <a:gd name="connsiteY7" fmla="*/ 739535 h 887445"/>
              <a:gd name="connsiteX8" fmla="*/ 0 w 7824355"/>
              <a:gd name="connsiteY8" fmla="*/ 147910 h 887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24355" h="887445">
                <a:moveTo>
                  <a:pt x="0" y="147910"/>
                </a:moveTo>
                <a:cubicBezTo>
                  <a:pt x="0" y="66222"/>
                  <a:pt x="66222" y="0"/>
                  <a:pt x="147910" y="0"/>
                </a:cubicBezTo>
                <a:lnTo>
                  <a:pt x="7676445" y="0"/>
                </a:lnTo>
                <a:cubicBezTo>
                  <a:pt x="7758133" y="0"/>
                  <a:pt x="7824355" y="66222"/>
                  <a:pt x="7824355" y="147910"/>
                </a:cubicBezTo>
                <a:lnTo>
                  <a:pt x="7824355" y="739535"/>
                </a:lnTo>
                <a:cubicBezTo>
                  <a:pt x="7824355" y="821223"/>
                  <a:pt x="7758133" y="887445"/>
                  <a:pt x="7676445" y="887445"/>
                </a:cubicBezTo>
                <a:lnTo>
                  <a:pt x="147910" y="887445"/>
                </a:lnTo>
                <a:cubicBezTo>
                  <a:pt x="66222" y="887445"/>
                  <a:pt x="0" y="821223"/>
                  <a:pt x="0" y="739535"/>
                </a:cubicBezTo>
                <a:lnTo>
                  <a:pt x="0" y="147910"/>
                </a:lnTo>
                <a:close/>
              </a:path>
            </a:pathLst>
          </a:custGeom>
          <a:solidFill>
            <a:srgbClr val="25898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291" tIns="184291" rIns="184291" bIns="184291" numCol="1" spcCol="1270" anchor="ctr" anchorCtr="0">
            <a:noAutofit/>
          </a:bodyPr>
          <a:lstStyle/>
          <a:p>
            <a:pPr marL="0" lvl="0" indent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700" kern="1200">
                <a:latin typeface="Bahnschrift" panose="020B0502040204020203" pitchFamily="34" charset="0"/>
              </a:rPr>
              <a:t>Microsoft Azure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9417E14-084A-4F87-9CF0-F472E0084E85}"/>
              </a:ext>
            </a:extLst>
          </p:cNvPr>
          <p:cNvSpPr/>
          <p:nvPr/>
        </p:nvSpPr>
        <p:spPr>
          <a:xfrm>
            <a:off x="659822" y="4273062"/>
            <a:ext cx="7824355" cy="887445"/>
          </a:xfrm>
          <a:custGeom>
            <a:avLst/>
            <a:gdLst>
              <a:gd name="connsiteX0" fmla="*/ 0 w 7824355"/>
              <a:gd name="connsiteY0" fmla="*/ 147910 h 887445"/>
              <a:gd name="connsiteX1" fmla="*/ 147910 w 7824355"/>
              <a:gd name="connsiteY1" fmla="*/ 0 h 887445"/>
              <a:gd name="connsiteX2" fmla="*/ 7676445 w 7824355"/>
              <a:gd name="connsiteY2" fmla="*/ 0 h 887445"/>
              <a:gd name="connsiteX3" fmla="*/ 7824355 w 7824355"/>
              <a:gd name="connsiteY3" fmla="*/ 147910 h 887445"/>
              <a:gd name="connsiteX4" fmla="*/ 7824355 w 7824355"/>
              <a:gd name="connsiteY4" fmla="*/ 739535 h 887445"/>
              <a:gd name="connsiteX5" fmla="*/ 7676445 w 7824355"/>
              <a:gd name="connsiteY5" fmla="*/ 887445 h 887445"/>
              <a:gd name="connsiteX6" fmla="*/ 147910 w 7824355"/>
              <a:gd name="connsiteY6" fmla="*/ 887445 h 887445"/>
              <a:gd name="connsiteX7" fmla="*/ 0 w 7824355"/>
              <a:gd name="connsiteY7" fmla="*/ 739535 h 887445"/>
              <a:gd name="connsiteX8" fmla="*/ 0 w 7824355"/>
              <a:gd name="connsiteY8" fmla="*/ 147910 h 887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24355" h="887445">
                <a:moveTo>
                  <a:pt x="0" y="147910"/>
                </a:moveTo>
                <a:cubicBezTo>
                  <a:pt x="0" y="66222"/>
                  <a:pt x="66222" y="0"/>
                  <a:pt x="147910" y="0"/>
                </a:cubicBezTo>
                <a:lnTo>
                  <a:pt x="7676445" y="0"/>
                </a:lnTo>
                <a:cubicBezTo>
                  <a:pt x="7758133" y="0"/>
                  <a:pt x="7824355" y="66222"/>
                  <a:pt x="7824355" y="147910"/>
                </a:cubicBezTo>
                <a:lnTo>
                  <a:pt x="7824355" y="739535"/>
                </a:lnTo>
                <a:cubicBezTo>
                  <a:pt x="7824355" y="821223"/>
                  <a:pt x="7758133" y="887445"/>
                  <a:pt x="7676445" y="887445"/>
                </a:cubicBezTo>
                <a:lnTo>
                  <a:pt x="147910" y="887445"/>
                </a:lnTo>
                <a:cubicBezTo>
                  <a:pt x="66222" y="887445"/>
                  <a:pt x="0" y="821223"/>
                  <a:pt x="0" y="739535"/>
                </a:cubicBezTo>
                <a:lnTo>
                  <a:pt x="0" y="1479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291" tIns="184291" rIns="184291" bIns="184291" numCol="1" spcCol="1270" anchor="ctr" anchorCtr="0">
            <a:no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700" dirty="0">
                <a:latin typeface="Bahnschrift" panose="020B0502040204020203" pitchFamily="34" charset="0"/>
              </a:rPr>
              <a:t>IBM Infrastructure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1332EB9-92CF-4223-BC5E-8766EEE39161}"/>
              </a:ext>
            </a:extLst>
          </p:cNvPr>
          <p:cNvSpPr/>
          <p:nvPr/>
        </p:nvSpPr>
        <p:spPr>
          <a:xfrm>
            <a:off x="659822" y="5519914"/>
            <a:ext cx="7824355" cy="887445"/>
          </a:xfrm>
          <a:custGeom>
            <a:avLst/>
            <a:gdLst>
              <a:gd name="connsiteX0" fmla="*/ 0 w 7824355"/>
              <a:gd name="connsiteY0" fmla="*/ 147910 h 887445"/>
              <a:gd name="connsiteX1" fmla="*/ 147910 w 7824355"/>
              <a:gd name="connsiteY1" fmla="*/ 0 h 887445"/>
              <a:gd name="connsiteX2" fmla="*/ 7676445 w 7824355"/>
              <a:gd name="connsiteY2" fmla="*/ 0 h 887445"/>
              <a:gd name="connsiteX3" fmla="*/ 7824355 w 7824355"/>
              <a:gd name="connsiteY3" fmla="*/ 147910 h 887445"/>
              <a:gd name="connsiteX4" fmla="*/ 7824355 w 7824355"/>
              <a:gd name="connsiteY4" fmla="*/ 739535 h 887445"/>
              <a:gd name="connsiteX5" fmla="*/ 7676445 w 7824355"/>
              <a:gd name="connsiteY5" fmla="*/ 887445 h 887445"/>
              <a:gd name="connsiteX6" fmla="*/ 147910 w 7824355"/>
              <a:gd name="connsiteY6" fmla="*/ 887445 h 887445"/>
              <a:gd name="connsiteX7" fmla="*/ 0 w 7824355"/>
              <a:gd name="connsiteY7" fmla="*/ 739535 h 887445"/>
              <a:gd name="connsiteX8" fmla="*/ 0 w 7824355"/>
              <a:gd name="connsiteY8" fmla="*/ 147910 h 887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24355" h="887445">
                <a:moveTo>
                  <a:pt x="0" y="147910"/>
                </a:moveTo>
                <a:cubicBezTo>
                  <a:pt x="0" y="66222"/>
                  <a:pt x="66222" y="0"/>
                  <a:pt x="147910" y="0"/>
                </a:cubicBezTo>
                <a:lnTo>
                  <a:pt x="7676445" y="0"/>
                </a:lnTo>
                <a:cubicBezTo>
                  <a:pt x="7758133" y="0"/>
                  <a:pt x="7824355" y="66222"/>
                  <a:pt x="7824355" y="147910"/>
                </a:cubicBezTo>
                <a:lnTo>
                  <a:pt x="7824355" y="739535"/>
                </a:lnTo>
                <a:cubicBezTo>
                  <a:pt x="7824355" y="821223"/>
                  <a:pt x="7758133" y="887445"/>
                  <a:pt x="7676445" y="887445"/>
                </a:cubicBezTo>
                <a:lnTo>
                  <a:pt x="147910" y="887445"/>
                </a:lnTo>
                <a:cubicBezTo>
                  <a:pt x="66222" y="887445"/>
                  <a:pt x="0" y="821223"/>
                  <a:pt x="0" y="739535"/>
                </a:cubicBezTo>
                <a:lnTo>
                  <a:pt x="0" y="1479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291" tIns="184291" rIns="184291" bIns="184291" numCol="1" spcCol="1270" anchor="ctr" anchorCtr="0">
            <a:no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700">
                <a:latin typeface="Bahnschrift" panose="020B0502040204020203" pitchFamily="34" charset="0"/>
              </a:rPr>
              <a:t>Google Cloud Infrastructure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F33242-407D-45A5-8BCA-25F31D5A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5" y="0"/>
            <a:ext cx="8461168" cy="1325563"/>
          </a:xfrm>
        </p:spPr>
        <p:txBody>
          <a:bodyPr>
            <a:normAutofit/>
          </a:bodyPr>
          <a:lstStyle/>
          <a:p>
            <a:r>
              <a:rPr lang="en-IN" sz="3200" dirty="0"/>
              <a:t>Examples of IaaS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876212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55A816B-5AFA-4E46-BB5B-1183C85E2D0B}"/>
              </a:ext>
            </a:extLst>
          </p:cNvPr>
          <p:cNvSpPr/>
          <p:nvPr/>
        </p:nvSpPr>
        <p:spPr>
          <a:xfrm>
            <a:off x="659822" y="1779356"/>
            <a:ext cx="7824355" cy="887445"/>
          </a:xfrm>
          <a:custGeom>
            <a:avLst/>
            <a:gdLst>
              <a:gd name="connsiteX0" fmla="*/ 0 w 7824355"/>
              <a:gd name="connsiteY0" fmla="*/ 147910 h 887445"/>
              <a:gd name="connsiteX1" fmla="*/ 147910 w 7824355"/>
              <a:gd name="connsiteY1" fmla="*/ 0 h 887445"/>
              <a:gd name="connsiteX2" fmla="*/ 7676445 w 7824355"/>
              <a:gd name="connsiteY2" fmla="*/ 0 h 887445"/>
              <a:gd name="connsiteX3" fmla="*/ 7824355 w 7824355"/>
              <a:gd name="connsiteY3" fmla="*/ 147910 h 887445"/>
              <a:gd name="connsiteX4" fmla="*/ 7824355 w 7824355"/>
              <a:gd name="connsiteY4" fmla="*/ 739535 h 887445"/>
              <a:gd name="connsiteX5" fmla="*/ 7676445 w 7824355"/>
              <a:gd name="connsiteY5" fmla="*/ 887445 h 887445"/>
              <a:gd name="connsiteX6" fmla="*/ 147910 w 7824355"/>
              <a:gd name="connsiteY6" fmla="*/ 887445 h 887445"/>
              <a:gd name="connsiteX7" fmla="*/ 0 w 7824355"/>
              <a:gd name="connsiteY7" fmla="*/ 739535 h 887445"/>
              <a:gd name="connsiteX8" fmla="*/ 0 w 7824355"/>
              <a:gd name="connsiteY8" fmla="*/ 147910 h 887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24355" h="887445">
                <a:moveTo>
                  <a:pt x="0" y="147910"/>
                </a:moveTo>
                <a:cubicBezTo>
                  <a:pt x="0" y="66222"/>
                  <a:pt x="66222" y="0"/>
                  <a:pt x="147910" y="0"/>
                </a:cubicBezTo>
                <a:lnTo>
                  <a:pt x="7676445" y="0"/>
                </a:lnTo>
                <a:cubicBezTo>
                  <a:pt x="7758133" y="0"/>
                  <a:pt x="7824355" y="66222"/>
                  <a:pt x="7824355" y="147910"/>
                </a:cubicBezTo>
                <a:lnTo>
                  <a:pt x="7824355" y="739535"/>
                </a:lnTo>
                <a:cubicBezTo>
                  <a:pt x="7824355" y="821223"/>
                  <a:pt x="7758133" y="887445"/>
                  <a:pt x="7676445" y="887445"/>
                </a:cubicBezTo>
                <a:lnTo>
                  <a:pt x="147910" y="887445"/>
                </a:lnTo>
                <a:cubicBezTo>
                  <a:pt x="66222" y="887445"/>
                  <a:pt x="0" y="821223"/>
                  <a:pt x="0" y="739535"/>
                </a:cubicBezTo>
                <a:lnTo>
                  <a:pt x="0" y="1479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291" tIns="184291" rIns="184291" bIns="184291" numCol="1" spcCol="1270" anchor="ctr" anchorCtr="0">
            <a:no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700" dirty="0">
                <a:latin typeface="Bahnschrift" panose="020B0502040204020203" pitchFamily="34" charset="0"/>
              </a:rPr>
              <a:t>Amazon Web Services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E71041B-EA84-4B5D-A0C4-3398405DBE91}"/>
              </a:ext>
            </a:extLst>
          </p:cNvPr>
          <p:cNvSpPr/>
          <p:nvPr/>
        </p:nvSpPr>
        <p:spPr>
          <a:xfrm>
            <a:off x="659822" y="3026209"/>
            <a:ext cx="7824355" cy="887445"/>
          </a:xfrm>
          <a:custGeom>
            <a:avLst/>
            <a:gdLst>
              <a:gd name="connsiteX0" fmla="*/ 0 w 7824355"/>
              <a:gd name="connsiteY0" fmla="*/ 147910 h 887445"/>
              <a:gd name="connsiteX1" fmla="*/ 147910 w 7824355"/>
              <a:gd name="connsiteY1" fmla="*/ 0 h 887445"/>
              <a:gd name="connsiteX2" fmla="*/ 7676445 w 7824355"/>
              <a:gd name="connsiteY2" fmla="*/ 0 h 887445"/>
              <a:gd name="connsiteX3" fmla="*/ 7824355 w 7824355"/>
              <a:gd name="connsiteY3" fmla="*/ 147910 h 887445"/>
              <a:gd name="connsiteX4" fmla="*/ 7824355 w 7824355"/>
              <a:gd name="connsiteY4" fmla="*/ 739535 h 887445"/>
              <a:gd name="connsiteX5" fmla="*/ 7676445 w 7824355"/>
              <a:gd name="connsiteY5" fmla="*/ 887445 h 887445"/>
              <a:gd name="connsiteX6" fmla="*/ 147910 w 7824355"/>
              <a:gd name="connsiteY6" fmla="*/ 887445 h 887445"/>
              <a:gd name="connsiteX7" fmla="*/ 0 w 7824355"/>
              <a:gd name="connsiteY7" fmla="*/ 739535 h 887445"/>
              <a:gd name="connsiteX8" fmla="*/ 0 w 7824355"/>
              <a:gd name="connsiteY8" fmla="*/ 147910 h 887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24355" h="887445">
                <a:moveTo>
                  <a:pt x="0" y="147910"/>
                </a:moveTo>
                <a:cubicBezTo>
                  <a:pt x="0" y="66222"/>
                  <a:pt x="66222" y="0"/>
                  <a:pt x="147910" y="0"/>
                </a:cubicBezTo>
                <a:lnTo>
                  <a:pt x="7676445" y="0"/>
                </a:lnTo>
                <a:cubicBezTo>
                  <a:pt x="7758133" y="0"/>
                  <a:pt x="7824355" y="66222"/>
                  <a:pt x="7824355" y="147910"/>
                </a:cubicBezTo>
                <a:lnTo>
                  <a:pt x="7824355" y="739535"/>
                </a:lnTo>
                <a:cubicBezTo>
                  <a:pt x="7824355" y="821223"/>
                  <a:pt x="7758133" y="887445"/>
                  <a:pt x="7676445" y="887445"/>
                </a:cubicBezTo>
                <a:lnTo>
                  <a:pt x="147910" y="887445"/>
                </a:lnTo>
                <a:cubicBezTo>
                  <a:pt x="66222" y="887445"/>
                  <a:pt x="0" y="821223"/>
                  <a:pt x="0" y="739535"/>
                </a:cubicBezTo>
                <a:lnTo>
                  <a:pt x="0" y="1479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291" tIns="184291" rIns="184291" bIns="184291" numCol="1" spcCol="1270" anchor="ctr" anchorCtr="0">
            <a:no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700" dirty="0">
                <a:latin typeface="Bahnschrift" panose="020B0502040204020203" pitchFamily="34" charset="0"/>
              </a:rPr>
              <a:t>Microsoft Azure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9417E14-084A-4F87-9CF0-F472E0084E85}"/>
              </a:ext>
            </a:extLst>
          </p:cNvPr>
          <p:cNvSpPr/>
          <p:nvPr/>
        </p:nvSpPr>
        <p:spPr>
          <a:xfrm>
            <a:off x="659822" y="4273062"/>
            <a:ext cx="7824355" cy="887445"/>
          </a:xfrm>
          <a:custGeom>
            <a:avLst/>
            <a:gdLst>
              <a:gd name="connsiteX0" fmla="*/ 0 w 7824355"/>
              <a:gd name="connsiteY0" fmla="*/ 147910 h 887445"/>
              <a:gd name="connsiteX1" fmla="*/ 147910 w 7824355"/>
              <a:gd name="connsiteY1" fmla="*/ 0 h 887445"/>
              <a:gd name="connsiteX2" fmla="*/ 7676445 w 7824355"/>
              <a:gd name="connsiteY2" fmla="*/ 0 h 887445"/>
              <a:gd name="connsiteX3" fmla="*/ 7824355 w 7824355"/>
              <a:gd name="connsiteY3" fmla="*/ 147910 h 887445"/>
              <a:gd name="connsiteX4" fmla="*/ 7824355 w 7824355"/>
              <a:gd name="connsiteY4" fmla="*/ 739535 h 887445"/>
              <a:gd name="connsiteX5" fmla="*/ 7676445 w 7824355"/>
              <a:gd name="connsiteY5" fmla="*/ 887445 h 887445"/>
              <a:gd name="connsiteX6" fmla="*/ 147910 w 7824355"/>
              <a:gd name="connsiteY6" fmla="*/ 887445 h 887445"/>
              <a:gd name="connsiteX7" fmla="*/ 0 w 7824355"/>
              <a:gd name="connsiteY7" fmla="*/ 739535 h 887445"/>
              <a:gd name="connsiteX8" fmla="*/ 0 w 7824355"/>
              <a:gd name="connsiteY8" fmla="*/ 147910 h 887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24355" h="887445">
                <a:moveTo>
                  <a:pt x="0" y="147910"/>
                </a:moveTo>
                <a:cubicBezTo>
                  <a:pt x="0" y="66222"/>
                  <a:pt x="66222" y="0"/>
                  <a:pt x="147910" y="0"/>
                </a:cubicBezTo>
                <a:lnTo>
                  <a:pt x="7676445" y="0"/>
                </a:lnTo>
                <a:cubicBezTo>
                  <a:pt x="7758133" y="0"/>
                  <a:pt x="7824355" y="66222"/>
                  <a:pt x="7824355" y="147910"/>
                </a:cubicBezTo>
                <a:lnTo>
                  <a:pt x="7824355" y="739535"/>
                </a:lnTo>
                <a:cubicBezTo>
                  <a:pt x="7824355" y="821223"/>
                  <a:pt x="7758133" y="887445"/>
                  <a:pt x="7676445" y="887445"/>
                </a:cubicBezTo>
                <a:lnTo>
                  <a:pt x="147910" y="887445"/>
                </a:lnTo>
                <a:cubicBezTo>
                  <a:pt x="66222" y="887445"/>
                  <a:pt x="0" y="821223"/>
                  <a:pt x="0" y="739535"/>
                </a:cubicBezTo>
                <a:lnTo>
                  <a:pt x="0" y="147910"/>
                </a:lnTo>
                <a:close/>
              </a:path>
            </a:pathLst>
          </a:custGeom>
          <a:solidFill>
            <a:srgbClr val="25898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291" tIns="184291" rIns="184291" bIns="184291" numCol="1" spcCol="1270" anchor="ctr" anchorCtr="0">
            <a:noAutofit/>
          </a:bodyPr>
          <a:lstStyle/>
          <a:p>
            <a:pPr marL="0" lvl="0" indent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700" kern="1200">
                <a:latin typeface="Bahnschrift" panose="020B0502040204020203" pitchFamily="34" charset="0"/>
              </a:rPr>
              <a:t>IBM Infrastructure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1332EB9-92CF-4223-BC5E-8766EEE39161}"/>
              </a:ext>
            </a:extLst>
          </p:cNvPr>
          <p:cNvSpPr/>
          <p:nvPr/>
        </p:nvSpPr>
        <p:spPr>
          <a:xfrm>
            <a:off x="659822" y="5519914"/>
            <a:ext cx="7824355" cy="887445"/>
          </a:xfrm>
          <a:custGeom>
            <a:avLst/>
            <a:gdLst>
              <a:gd name="connsiteX0" fmla="*/ 0 w 7824355"/>
              <a:gd name="connsiteY0" fmla="*/ 147910 h 887445"/>
              <a:gd name="connsiteX1" fmla="*/ 147910 w 7824355"/>
              <a:gd name="connsiteY1" fmla="*/ 0 h 887445"/>
              <a:gd name="connsiteX2" fmla="*/ 7676445 w 7824355"/>
              <a:gd name="connsiteY2" fmla="*/ 0 h 887445"/>
              <a:gd name="connsiteX3" fmla="*/ 7824355 w 7824355"/>
              <a:gd name="connsiteY3" fmla="*/ 147910 h 887445"/>
              <a:gd name="connsiteX4" fmla="*/ 7824355 w 7824355"/>
              <a:gd name="connsiteY4" fmla="*/ 739535 h 887445"/>
              <a:gd name="connsiteX5" fmla="*/ 7676445 w 7824355"/>
              <a:gd name="connsiteY5" fmla="*/ 887445 h 887445"/>
              <a:gd name="connsiteX6" fmla="*/ 147910 w 7824355"/>
              <a:gd name="connsiteY6" fmla="*/ 887445 h 887445"/>
              <a:gd name="connsiteX7" fmla="*/ 0 w 7824355"/>
              <a:gd name="connsiteY7" fmla="*/ 739535 h 887445"/>
              <a:gd name="connsiteX8" fmla="*/ 0 w 7824355"/>
              <a:gd name="connsiteY8" fmla="*/ 147910 h 887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24355" h="887445">
                <a:moveTo>
                  <a:pt x="0" y="147910"/>
                </a:moveTo>
                <a:cubicBezTo>
                  <a:pt x="0" y="66222"/>
                  <a:pt x="66222" y="0"/>
                  <a:pt x="147910" y="0"/>
                </a:cubicBezTo>
                <a:lnTo>
                  <a:pt x="7676445" y="0"/>
                </a:lnTo>
                <a:cubicBezTo>
                  <a:pt x="7758133" y="0"/>
                  <a:pt x="7824355" y="66222"/>
                  <a:pt x="7824355" y="147910"/>
                </a:cubicBezTo>
                <a:lnTo>
                  <a:pt x="7824355" y="739535"/>
                </a:lnTo>
                <a:cubicBezTo>
                  <a:pt x="7824355" y="821223"/>
                  <a:pt x="7758133" y="887445"/>
                  <a:pt x="7676445" y="887445"/>
                </a:cubicBezTo>
                <a:lnTo>
                  <a:pt x="147910" y="887445"/>
                </a:lnTo>
                <a:cubicBezTo>
                  <a:pt x="66222" y="887445"/>
                  <a:pt x="0" y="821223"/>
                  <a:pt x="0" y="739535"/>
                </a:cubicBezTo>
                <a:lnTo>
                  <a:pt x="0" y="1479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291" tIns="184291" rIns="184291" bIns="184291" numCol="1" spcCol="1270" anchor="ctr" anchorCtr="0">
            <a:no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700">
                <a:latin typeface="Bahnschrift" panose="020B0502040204020203" pitchFamily="34" charset="0"/>
              </a:rPr>
              <a:t>Google Cloud Infrastructure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F33242-407D-45A5-8BCA-25F31D5A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5" y="0"/>
            <a:ext cx="8461168" cy="1325563"/>
          </a:xfrm>
        </p:spPr>
        <p:txBody>
          <a:bodyPr>
            <a:normAutofit/>
          </a:bodyPr>
          <a:lstStyle/>
          <a:p>
            <a:r>
              <a:rPr lang="en-IN" sz="3200" dirty="0"/>
              <a:t>Examples of IaaS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38372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55A816B-5AFA-4E46-BB5B-1183C85E2D0B}"/>
              </a:ext>
            </a:extLst>
          </p:cNvPr>
          <p:cNvSpPr/>
          <p:nvPr/>
        </p:nvSpPr>
        <p:spPr>
          <a:xfrm>
            <a:off x="659822" y="1779356"/>
            <a:ext cx="7824355" cy="887445"/>
          </a:xfrm>
          <a:custGeom>
            <a:avLst/>
            <a:gdLst>
              <a:gd name="connsiteX0" fmla="*/ 0 w 7824355"/>
              <a:gd name="connsiteY0" fmla="*/ 147910 h 887445"/>
              <a:gd name="connsiteX1" fmla="*/ 147910 w 7824355"/>
              <a:gd name="connsiteY1" fmla="*/ 0 h 887445"/>
              <a:gd name="connsiteX2" fmla="*/ 7676445 w 7824355"/>
              <a:gd name="connsiteY2" fmla="*/ 0 h 887445"/>
              <a:gd name="connsiteX3" fmla="*/ 7824355 w 7824355"/>
              <a:gd name="connsiteY3" fmla="*/ 147910 h 887445"/>
              <a:gd name="connsiteX4" fmla="*/ 7824355 w 7824355"/>
              <a:gd name="connsiteY4" fmla="*/ 739535 h 887445"/>
              <a:gd name="connsiteX5" fmla="*/ 7676445 w 7824355"/>
              <a:gd name="connsiteY5" fmla="*/ 887445 h 887445"/>
              <a:gd name="connsiteX6" fmla="*/ 147910 w 7824355"/>
              <a:gd name="connsiteY6" fmla="*/ 887445 h 887445"/>
              <a:gd name="connsiteX7" fmla="*/ 0 w 7824355"/>
              <a:gd name="connsiteY7" fmla="*/ 739535 h 887445"/>
              <a:gd name="connsiteX8" fmla="*/ 0 w 7824355"/>
              <a:gd name="connsiteY8" fmla="*/ 147910 h 887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24355" h="887445">
                <a:moveTo>
                  <a:pt x="0" y="147910"/>
                </a:moveTo>
                <a:cubicBezTo>
                  <a:pt x="0" y="66222"/>
                  <a:pt x="66222" y="0"/>
                  <a:pt x="147910" y="0"/>
                </a:cubicBezTo>
                <a:lnTo>
                  <a:pt x="7676445" y="0"/>
                </a:lnTo>
                <a:cubicBezTo>
                  <a:pt x="7758133" y="0"/>
                  <a:pt x="7824355" y="66222"/>
                  <a:pt x="7824355" y="147910"/>
                </a:cubicBezTo>
                <a:lnTo>
                  <a:pt x="7824355" y="739535"/>
                </a:lnTo>
                <a:cubicBezTo>
                  <a:pt x="7824355" y="821223"/>
                  <a:pt x="7758133" y="887445"/>
                  <a:pt x="7676445" y="887445"/>
                </a:cubicBezTo>
                <a:lnTo>
                  <a:pt x="147910" y="887445"/>
                </a:lnTo>
                <a:cubicBezTo>
                  <a:pt x="66222" y="887445"/>
                  <a:pt x="0" y="821223"/>
                  <a:pt x="0" y="739535"/>
                </a:cubicBezTo>
                <a:lnTo>
                  <a:pt x="0" y="1479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291" tIns="184291" rIns="184291" bIns="184291" numCol="1" spcCol="1270" anchor="ctr" anchorCtr="0">
            <a:no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700">
                <a:latin typeface="Bahnschrift" panose="020B0502040204020203" pitchFamily="34" charset="0"/>
              </a:rPr>
              <a:t>Amazon Web Services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E71041B-EA84-4B5D-A0C4-3398405DBE91}"/>
              </a:ext>
            </a:extLst>
          </p:cNvPr>
          <p:cNvSpPr/>
          <p:nvPr/>
        </p:nvSpPr>
        <p:spPr>
          <a:xfrm>
            <a:off x="659822" y="3026209"/>
            <a:ext cx="7824355" cy="887445"/>
          </a:xfrm>
          <a:custGeom>
            <a:avLst/>
            <a:gdLst>
              <a:gd name="connsiteX0" fmla="*/ 0 w 7824355"/>
              <a:gd name="connsiteY0" fmla="*/ 147910 h 887445"/>
              <a:gd name="connsiteX1" fmla="*/ 147910 w 7824355"/>
              <a:gd name="connsiteY1" fmla="*/ 0 h 887445"/>
              <a:gd name="connsiteX2" fmla="*/ 7676445 w 7824355"/>
              <a:gd name="connsiteY2" fmla="*/ 0 h 887445"/>
              <a:gd name="connsiteX3" fmla="*/ 7824355 w 7824355"/>
              <a:gd name="connsiteY3" fmla="*/ 147910 h 887445"/>
              <a:gd name="connsiteX4" fmla="*/ 7824355 w 7824355"/>
              <a:gd name="connsiteY4" fmla="*/ 739535 h 887445"/>
              <a:gd name="connsiteX5" fmla="*/ 7676445 w 7824355"/>
              <a:gd name="connsiteY5" fmla="*/ 887445 h 887445"/>
              <a:gd name="connsiteX6" fmla="*/ 147910 w 7824355"/>
              <a:gd name="connsiteY6" fmla="*/ 887445 h 887445"/>
              <a:gd name="connsiteX7" fmla="*/ 0 w 7824355"/>
              <a:gd name="connsiteY7" fmla="*/ 739535 h 887445"/>
              <a:gd name="connsiteX8" fmla="*/ 0 w 7824355"/>
              <a:gd name="connsiteY8" fmla="*/ 147910 h 887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24355" h="887445">
                <a:moveTo>
                  <a:pt x="0" y="147910"/>
                </a:moveTo>
                <a:cubicBezTo>
                  <a:pt x="0" y="66222"/>
                  <a:pt x="66222" y="0"/>
                  <a:pt x="147910" y="0"/>
                </a:cubicBezTo>
                <a:lnTo>
                  <a:pt x="7676445" y="0"/>
                </a:lnTo>
                <a:cubicBezTo>
                  <a:pt x="7758133" y="0"/>
                  <a:pt x="7824355" y="66222"/>
                  <a:pt x="7824355" y="147910"/>
                </a:cubicBezTo>
                <a:lnTo>
                  <a:pt x="7824355" y="739535"/>
                </a:lnTo>
                <a:cubicBezTo>
                  <a:pt x="7824355" y="821223"/>
                  <a:pt x="7758133" y="887445"/>
                  <a:pt x="7676445" y="887445"/>
                </a:cubicBezTo>
                <a:lnTo>
                  <a:pt x="147910" y="887445"/>
                </a:lnTo>
                <a:cubicBezTo>
                  <a:pt x="66222" y="887445"/>
                  <a:pt x="0" y="821223"/>
                  <a:pt x="0" y="739535"/>
                </a:cubicBezTo>
                <a:lnTo>
                  <a:pt x="0" y="1479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291" tIns="184291" rIns="184291" bIns="184291" numCol="1" spcCol="1270" anchor="ctr" anchorCtr="0">
            <a:no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700" dirty="0">
                <a:latin typeface="Bahnschrift" panose="020B0502040204020203" pitchFamily="34" charset="0"/>
              </a:rPr>
              <a:t>Microsoft Azure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9417E14-084A-4F87-9CF0-F472E0084E85}"/>
              </a:ext>
            </a:extLst>
          </p:cNvPr>
          <p:cNvSpPr/>
          <p:nvPr/>
        </p:nvSpPr>
        <p:spPr>
          <a:xfrm>
            <a:off x="659822" y="4273062"/>
            <a:ext cx="7824355" cy="887445"/>
          </a:xfrm>
          <a:custGeom>
            <a:avLst/>
            <a:gdLst>
              <a:gd name="connsiteX0" fmla="*/ 0 w 7824355"/>
              <a:gd name="connsiteY0" fmla="*/ 147910 h 887445"/>
              <a:gd name="connsiteX1" fmla="*/ 147910 w 7824355"/>
              <a:gd name="connsiteY1" fmla="*/ 0 h 887445"/>
              <a:gd name="connsiteX2" fmla="*/ 7676445 w 7824355"/>
              <a:gd name="connsiteY2" fmla="*/ 0 h 887445"/>
              <a:gd name="connsiteX3" fmla="*/ 7824355 w 7824355"/>
              <a:gd name="connsiteY3" fmla="*/ 147910 h 887445"/>
              <a:gd name="connsiteX4" fmla="*/ 7824355 w 7824355"/>
              <a:gd name="connsiteY4" fmla="*/ 739535 h 887445"/>
              <a:gd name="connsiteX5" fmla="*/ 7676445 w 7824355"/>
              <a:gd name="connsiteY5" fmla="*/ 887445 h 887445"/>
              <a:gd name="connsiteX6" fmla="*/ 147910 w 7824355"/>
              <a:gd name="connsiteY6" fmla="*/ 887445 h 887445"/>
              <a:gd name="connsiteX7" fmla="*/ 0 w 7824355"/>
              <a:gd name="connsiteY7" fmla="*/ 739535 h 887445"/>
              <a:gd name="connsiteX8" fmla="*/ 0 w 7824355"/>
              <a:gd name="connsiteY8" fmla="*/ 147910 h 887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24355" h="887445">
                <a:moveTo>
                  <a:pt x="0" y="147910"/>
                </a:moveTo>
                <a:cubicBezTo>
                  <a:pt x="0" y="66222"/>
                  <a:pt x="66222" y="0"/>
                  <a:pt x="147910" y="0"/>
                </a:cubicBezTo>
                <a:lnTo>
                  <a:pt x="7676445" y="0"/>
                </a:lnTo>
                <a:cubicBezTo>
                  <a:pt x="7758133" y="0"/>
                  <a:pt x="7824355" y="66222"/>
                  <a:pt x="7824355" y="147910"/>
                </a:cubicBezTo>
                <a:lnTo>
                  <a:pt x="7824355" y="739535"/>
                </a:lnTo>
                <a:cubicBezTo>
                  <a:pt x="7824355" y="821223"/>
                  <a:pt x="7758133" y="887445"/>
                  <a:pt x="7676445" y="887445"/>
                </a:cubicBezTo>
                <a:lnTo>
                  <a:pt x="147910" y="887445"/>
                </a:lnTo>
                <a:cubicBezTo>
                  <a:pt x="66222" y="887445"/>
                  <a:pt x="0" y="821223"/>
                  <a:pt x="0" y="739535"/>
                </a:cubicBezTo>
                <a:lnTo>
                  <a:pt x="0" y="1479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291" tIns="184291" rIns="184291" bIns="184291" numCol="1" spcCol="1270" anchor="ctr" anchorCtr="0">
            <a:noAutofit/>
          </a:bodyPr>
          <a:lstStyle/>
          <a:p>
            <a:pPr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700" dirty="0">
                <a:latin typeface="Bahnschrift" panose="020B0502040204020203" pitchFamily="34" charset="0"/>
              </a:rPr>
              <a:t>IBM Infrastructure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1332EB9-92CF-4223-BC5E-8766EEE39161}"/>
              </a:ext>
            </a:extLst>
          </p:cNvPr>
          <p:cNvSpPr/>
          <p:nvPr/>
        </p:nvSpPr>
        <p:spPr>
          <a:xfrm>
            <a:off x="659822" y="5519914"/>
            <a:ext cx="7824355" cy="887445"/>
          </a:xfrm>
          <a:custGeom>
            <a:avLst/>
            <a:gdLst>
              <a:gd name="connsiteX0" fmla="*/ 0 w 7824355"/>
              <a:gd name="connsiteY0" fmla="*/ 147910 h 887445"/>
              <a:gd name="connsiteX1" fmla="*/ 147910 w 7824355"/>
              <a:gd name="connsiteY1" fmla="*/ 0 h 887445"/>
              <a:gd name="connsiteX2" fmla="*/ 7676445 w 7824355"/>
              <a:gd name="connsiteY2" fmla="*/ 0 h 887445"/>
              <a:gd name="connsiteX3" fmla="*/ 7824355 w 7824355"/>
              <a:gd name="connsiteY3" fmla="*/ 147910 h 887445"/>
              <a:gd name="connsiteX4" fmla="*/ 7824355 w 7824355"/>
              <a:gd name="connsiteY4" fmla="*/ 739535 h 887445"/>
              <a:gd name="connsiteX5" fmla="*/ 7676445 w 7824355"/>
              <a:gd name="connsiteY5" fmla="*/ 887445 h 887445"/>
              <a:gd name="connsiteX6" fmla="*/ 147910 w 7824355"/>
              <a:gd name="connsiteY6" fmla="*/ 887445 h 887445"/>
              <a:gd name="connsiteX7" fmla="*/ 0 w 7824355"/>
              <a:gd name="connsiteY7" fmla="*/ 739535 h 887445"/>
              <a:gd name="connsiteX8" fmla="*/ 0 w 7824355"/>
              <a:gd name="connsiteY8" fmla="*/ 147910 h 887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24355" h="887445">
                <a:moveTo>
                  <a:pt x="0" y="147910"/>
                </a:moveTo>
                <a:cubicBezTo>
                  <a:pt x="0" y="66222"/>
                  <a:pt x="66222" y="0"/>
                  <a:pt x="147910" y="0"/>
                </a:cubicBezTo>
                <a:lnTo>
                  <a:pt x="7676445" y="0"/>
                </a:lnTo>
                <a:cubicBezTo>
                  <a:pt x="7758133" y="0"/>
                  <a:pt x="7824355" y="66222"/>
                  <a:pt x="7824355" y="147910"/>
                </a:cubicBezTo>
                <a:lnTo>
                  <a:pt x="7824355" y="739535"/>
                </a:lnTo>
                <a:cubicBezTo>
                  <a:pt x="7824355" y="821223"/>
                  <a:pt x="7758133" y="887445"/>
                  <a:pt x="7676445" y="887445"/>
                </a:cubicBezTo>
                <a:lnTo>
                  <a:pt x="147910" y="887445"/>
                </a:lnTo>
                <a:cubicBezTo>
                  <a:pt x="66222" y="887445"/>
                  <a:pt x="0" y="821223"/>
                  <a:pt x="0" y="739535"/>
                </a:cubicBezTo>
                <a:lnTo>
                  <a:pt x="0" y="147910"/>
                </a:lnTo>
                <a:close/>
              </a:path>
            </a:pathLst>
          </a:custGeom>
          <a:solidFill>
            <a:srgbClr val="25898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291" tIns="184291" rIns="184291" bIns="184291" numCol="1" spcCol="1270" anchor="ctr" anchorCtr="0">
            <a:noAutofit/>
          </a:bodyPr>
          <a:lstStyle/>
          <a:p>
            <a:pPr marL="0" lvl="0" indent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700" kern="1200">
                <a:latin typeface="Bahnschrift" panose="020B0502040204020203" pitchFamily="34" charset="0"/>
              </a:rPr>
              <a:t>Google Cloud Infrastructure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F33242-407D-45A5-8BCA-25F31D5A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5" y="0"/>
            <a:ext cx="8461168" cy="1325563"/>
          </a:xfrm>
        </p:spPr>
        <p:txBody>
          <a:bodyPr>
            <a:normAutofit/>
          </a:bodyPr>
          <a:lstStyle/>
          <a:p>
            <a:r>
              <a:rPr lang="en-IN" sz="3200" dirty="0"/>
              <a:t>Examples of IaaS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812903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555" y="1422400"/>
            <a:ext cx="8674759" cy="5210629"/>
          </a:xfrm>
        </p:spPr>
        <p:txBody>
          <a:bodyPr>
            <a:noAutofit/>
          </a:bodyPr>
          <a:lstStyle/>
          <a:p>
            <a:pPr algn="just" fontAlgn="base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Popular IaaS offerings like </a:t>
            </a:r>
            <a:r>
              <a:rPr lang="en-IN" dirty="0" err="1"/>
              <a:t>Rackspace</a:t>
            </a:r>
            <a:r>
              <a:rPr lang="en-IN" dirty="0"/>
              <a:t> Open Cloud, Amazon EC2, IBM SoftLayer, and Google’s Compute Engine (GCE) are silently powering a huge portion of the backbone of the internet, whether users realize it or not. </a:t>
            </a:r>
          </a:p>
          <a:p>
            <a:pPr algn="just" fontAlgn="base">
              <a:spcBef>
                <a:spcPts val="0"/>
              </a:spcBef>
              <a:buClr>
                <a:schemeClr val="bg1">
                  <a:lumMod val="85000"/>
                </a:schemeClr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Open-source options include OpenStack and Apache’s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</a:rPr>
              <a:t>CloudStack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98678F1-211E-49CA-808A-F1F0EE1D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555" y="0"/>
            <a:ext cx="7944508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Infrastructure-as-a-Service (IaaS)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88854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0B907BB-C4E3-497C-9F31-66428253AF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501510"/>
              </p:ext>
            </p:extLst>
          </p:nvPr>
        </p:nvGraphicFramePr>
        <p:xfrm>
          <a:off x="245226" y="2103437"/>
          <a:ext cx="8694057" cy="3204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32CF5E24-A6C7-4D72-8484-87529E4D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" y="0"/>
            <a:ext cx="8694057" cy="1325563"/>
          </a:xfrm>
        </p:spPr>
        <p:txBody>
          <a:bodyPr>
            <a:normAutofit/>
          </a:bodyPr>
          <a:lstStyle/>
          <a:p>
            <a:r>
              <a:rPr lang="en-GB" sz="3200" dirty="0"/>
              <a:t>Cloud Services</a:t>
            </a:r>
          </a:p>
        </p:txBody>
      </p:sp>
    </p:spTree>
    <p:extLst>
      <p:ext uri="{BB962C8B-B14F-4D97-AF65-F5344CB8AC3E}">
        <p14:creationId xmlns:p14="http://schemas.microsoft.com/office/powerpoint/2010/main" val="540542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555" y="1422400"/>
            <a:ext cx="8674759" cy="5210629"/>
          </a:xfrm>
        </p:spPr>
        <p:txBody>
          <a:bodyPr>
            <a:noAutofit/>
          </a:bodyPr>
          <a:lstStyle/>
          <a:p>
            <a:pPr algn="just" fontAlgn="base">
              <a:spcBef>
                <a:spcPts val="0"/>
              </a:spcBef>
              <a:buClr>
                <a:schemeClr val="bg1">
                  <a:lumMod val="85000"/>
                </a:schemeClr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Popular IaaS offerings like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</a:rPr>
              <a:t>Rackspace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 Open Cloud, Amazon EC2, IBM SoftLayer, and Google’s Compute Engine (GCE) are silently powering a huge portion of the backbone of the internet, whether users realize it or not. </a:t>
            </a:r>
          </a:p>
          <a:p>
            <a:pPr algn="just" fontAlgn="base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Open-source options include OpenStack and Apache’s </a:t>
            </a:r>
            <a:r>
              <a:rPr lang="en-IN" dirty="0" err="1"/>
              <a:t>CloudStack</a:t>
            </a:r>
            <a:r>
              <a:rPr lang="en-IN" dirty="0"/>
              <a:t>.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98678F1-211E-49CA-808A-F1F0EE1D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555" y="0"/>
            <a:ext cx="7944508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Infrastructure-as-a-Service (IaaS)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065319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422400"/>
            <a:ext cx="8708571" cy="5210629"/>
          </a:xfrm>
        </p:spPr>
        <p:txBody>
          <a:bodyPr>
            <a:noAutofit/>
          </a:bodyPr>
          <a:lstStyle/>
          <a:p>
            <a:pPr algn="just" fontAlgn="base">
              <a:buClr>
                <a:srgbClr val="258989"/>
              </a:buClr>
            </a:pPr>
            <a:r>
              <a:rPr lang="en-US" sz="2700" dirty="0"/>
              <a:t>PaaS is a category of cloud computing service that </a:t>
            </a:r>
            <a:r>
              <a:rPr lang="en-US" sz="2700" dirty="0">
                <a:solidFill>
                  <a:srgbClr val="C00000"/>
                </a:solidFill>
              </a:rPr>
              <a:t>provides a platform and environment </a:t>
            </a:r>
            <a:r>
              <a:rPr lang="en-US" sz="2700" dirty="0"/>
              <a:t>to allow developers to build applications and services over the internet. </a:t>
            </a:r>
          </a:p>
          <a:p>
            <a:pPr algn="just" fontAlgn="base">
              <a:buClr>
                <a:schemeClr val="bg1">
                  <a:lumMod val="85000"/>
                </a:schemeClr>
              </a:buClr>
            </a:pPr>
            <a:r>
              <a:rPr lang="en-US" sz="2700" dirty="0">
                <a:solidFill>
                  <a:schemeClr val="bg1">
                    <a:lumMod val="85000"/>
                  </a:schemeClr>
                </a:solidFill>
              </a:rPr>
              <a:t>PaaS services are hosted in the cloud and accessed by users simply via their web browser. 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0"/>
            <a:ext cx="89408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Platform-as-a-Service (</a:t>
            </a:r>
            <a:r>
              <a:rPr lang="en-US" sz="3200" b="1" dirty="0" err="1"/>
              <a:t>PaaS</a:t>
            </a:r>
            <a:r>
              <a:rPr lang="en-US" sz="3200" b="1" dirty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871990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422400"/>
            <a:ext cx="8708571" cy="5210629"/>
          </a:xfrm>
        </p:spPr>
        <p:txBody>
          <a:bodyPr>
            <a:noAutofit/>
          </a:bodyPr>
          <a:lstStyle/>
          <a:p>
            <a:pPr algn="just" fontAlgn="base">
              <a:buClr>
                <a:schemeClr val="bg1">
                  <a:lumMod val="85000"/>
                </a:schemeClr>
              </a:buClr>
            </a:pPr>
            <a:r>
              <a:rPr lang="en-US" sz="2700" dirty="0">
                <a:solidFill>
                  <a:schemeClr val="bg1">
                    <a:lumMod val="85000"/>
                  </a:schemeClr>
                </a:solidFill>
              </a:rPr>
              <a:t>PaaS is a category of cloud computing service that provides a platform and environment to allow developers to build applications and services over the internet. </a:t>
            </a:r>
          </a:p>
          <a:p>
            <a:pPr algn="just" fontAlgn="base">
              <a:buClr>
                <a:srgbClr val="258989"/>
              </a:buClr>
            </a:pPr>
            <a:r>
              <a:rPr lang="en-US" sz="2700" dirty="0"/>
              <a:t>PaaS services are hosted in the cloud and accessed by users simply via their web browser. 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0"/>
            <a:ext cx="89408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Platform-as-a-Service (</a:t>
            </a:r>
            <a:r>
              <a:rPr lang="en-US" sz="3200" b="1" dirty="0" err="1"/>
              <a:t>PaaS</a:t>
            </a:r>
            <a:r>
              <a:rPr lang="en-US" sz="3200" b="1" dirty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57136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5">
            <a:alpha val="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E228A9-AD68-4C21-B51E-A048B91C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73" y="0"/>
            <a:ext cx="8347198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Platform-as-a-Service (PaaS)</a:t>
            </a:r>
            <a:endParaRPr lang="en-GB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306EFD-34F0-4334-8710-B3CA35FA6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01" y="1565729"/>
            <a:ext cx="8347198" cy="4959137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38491851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5DC2EF-3CC1-4541-8626-15DD66DB0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73" y="1451429"/>
            <a:ext cx="8739084" cy="5181600"/>
          </a:xfrm>
        </p:spPr>
        <p:txBody>
          <a:bodyPr/>
          <a:lstStyle/>
          <a:p>
            <a:pPr algn="just">
              <a:buClr>
                <a:srgbClr val="258989"/>
              </a:buClr>
            </a:pPr>
            <a:r>
              <a:rPr lang="en-IN" dirty="0"/>
              <a:t>PaaS is expected to grow by more than 3,000% by 2026.</a:t>
            </a:r>
          </a:p>
          <a:p>
            <a:pPr algn="just">
              <a:buClr>
                <a:schemeClr val="bg1">
                  <a:lumMod val="85000"/>
                </a:schemeClr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From $1.78b to $68.38b, more than 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double SaaS, the expected growth during the same period.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09D012-3E28-41B5-B938-BD648A4C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73" y="0"/>
            <a:ext cx="796529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Platform-as-a-Service (PaaS)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735696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5DC2EF-3CC1-4541-8626-15DD66DB0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73" y="1451429"/>
            <a:ext cx="8739084" cy="5181600"/>
          </a:xfrm>
        </p:spPr>
        <p:txBody>
          <a:bodyPr/>
          <a:lstStyle/>
          <a:p>
            <a:pPr algn="just">
              <a:buClr>
                <a:schemeClr val="bg1">
                  <a:lumMod val="85000"/>
                </a:schemeClr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PaaS is expected to grow by more than 3,000% by 2026.</a:t>
            </a:r>
          </a:p>
          <a:p>
            <a:pPr algn="just">
              <a:buClr>
                <a:srgbClr val="258989"/>
              </a:buClr>
            </a:pPr>
            <a:r>
              <a:rPr lang="en-IN" dirty="0"/>
              <a:t>From $1.78b to $68.38b, more than </a:t>
            </a:r>
            <a:r>
              <a:rPr lang="en-GB" dirty="0"/>
              <a:t>double SaaS, the expected growth during the same period.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09D012-3E28-41B5-B938-BD648A4C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73" y="0"/>
            <a:ext cx="796529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Platform-as-a-Service (PaaS)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5745253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6" y="1422400"/>
            <a:ext cx="8766630" cy="5210629"/>
          </a:xfrm>
        </p:spPr>
        <p:txBody>
          <a:bodyPr>
            <a:noAutofit/>
          </a:bodyPr>
          <a:lstStyle/>
          <a:p>
            <a:pPr marL="0" indent="0" algn="just" fontAlgn="base">
              <a:buClr>
                <a:srgbClr val="258989"/>
              </a:buClr>
              <a:buNone/>
            </a:pPr>
            <a:r>
              <a:rPr lang="en-IN" dirty="0"/>
              <a:t>Prime examples include Amazon AWS, Salesforce Platform, Azure from Microsoft and Google App Engine. For those looking for Open Source PaaS platforms, OpenShift Origin, </a:t>
            </a:r>
            <a:r>
              <a:rPr lang="en-IN" dirty="0" err="1"/>
              <a:t>OpenPaaS</a:t>
            </a:r>
            <a:r>
              <a:rPr lang="en-IN" dirty="0"/>
              <a:t> and Cloud Foundry are probably your best options.</a:t>
            </a:r>
            <a:endParaRPr lang="en-US" dirty="0"/>
          </a:p>
          <a:p>
            <a:pPr marL="0" indent="0" algn="just" fontAlgn="base">
              <a:buClr>
                <a:srgbClr val="258989"/>
              </a:buCl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6" y="0"/>
            <a:ext cx="8882744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Platform-as-a-Service (</a:t>
            </a:r>
            <a:r>
              <a:rPr lang="en-US" sz="3200" b="1" dirty="0" err="1"/>
              <a:t>PaaS</a:t>
            </a:r>
            <a:r>
              <a:rPr lang="en-US" sz="3200" b="1" dirty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913009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C6B0E1-4B18-4B2C-8F3C-A5D030A84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4" y="1422400"/>
            <a:ext cx="8781142" cy="5210629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258989"/>
              </a:buClr>
              <a:buNone/>
            </a:pPr>
            <a:r>
              <a:rPr lang="en-GB" dirty="0"/>
              <a:t>Create an abstracted environment that supports an efficient, cost-effective, and repeatable process for the creation and deployment of high-quality applications.</a:t>
            </a:r>
          </a:p>
          <a:p>
            <a:pPr marL="0" indent="0" algn="just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C8569C-362B-49B4-A842-DC913F5F0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" y="0"/>
            <a:ext cx="8650515" cy="1325563"/>
          </a:xfrm>
        </p:spPr>
        <p:txBody>
          <a:bodyPr>
            <a:normAutofit/>
          </a:bodyPr>
          <a:lstStyle/>
          <a:p>
            <a:r>
              <a:rPr lang="en-GB" sz="3200" dirty="0"/>
              <a:t>PaaS Goals</a:t>
            </a:r>
          </a:p>
        </p:txBody>
      </p:sp>
    </p:spTree>
    <p:extLst>
      <p:ext uri="{BB962C8B-B14F-4D97-AF65-F5344CB8AC3E}">
        <p14:creationId xmlns:p14="http://schemas.microsoft.com/office/powerpoint/2010/main" val="12229731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C6B0E1-4B18-4B2C-8F3C-A5D030A84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4" y="1422400"/>
            <a:ext cx="8781142" cy="5210629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258989"/>
              </a:buClr>
              <a:buNone/>
            </a:pPr>
            <a:r>
              <a:rPr lang="en-GB" dirty="0">
                <a:solidFill>
                  <a:srgbClr val="C00000"/>
                </a:solidFill>
              </a:rPr>
              <a:t>Focus on Development, not Ops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dirty="0"/>
              <a:t>Programmers’ development environment</a:t>
            </a:r>
          </a:p>
          <a:p>
            <a:pPr marL="1089025" lvl="1" indent="-457200" algn="just"/>
            <a:r>
              <a:rPr lang="en-GB" dirty="0"/>
              <a:t>Presentation layer: HTML, CSS, JavaScript</a:t>
            </a:r>
          </a:p>
          <a:p>
            <a:pPr marL="1089025" lvl="1" indent="-457200" algn="just"/>
            <a:r>
              <a:rPr lang="en-GB" dirty="0"/>
              <a:t>Control layer: Web Server code</a:t>
            </a:r>
          </a:p>
          <a:p>
            <a:pPr marL="1089025" lvl="1" indent="-457200" algn="just"/>
            <a:r>
              <a:rPr lang="en-GB" dirty="0"/>
              <a:t>Data layer: Data Model</a:t>
            </a:r>
          </a:p>
          <a:p>
            <a:pPr marL="1089025" lvl="1" indent="-457200" algn="just"/>
            <a:r>
              <a:rPr lang="en-GB" dirty="0"/>
              <a:t>Optionally, analytics</a:t>
            </a:r>
          </a:p>
          <a:p>
            <a:pPr marL="0" indent="0" algn="just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C8569C-362B-49B4-A842-DC913F5F0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" y="0"/>
            <a:ext cx="8650515" cy="1325563"/>
          </a:xfrm>
        </p:spPr>
        <p:txBody>
          <a:bodyPr>
            <a:normAutofit/>
          </a:bodyPr>
          <a:lstStyle/>
          <a:p>
            <a:r>
              <a:rPr lang="en-GB" sz="3200" dirty="0"/>
              <a:t>PaaS Goals</a:t>
            </a:r>
          </a:p>
        </p:txBody>
      </p:sp>
    </p:spTree>
    <p:extLst>
      <p:ext uri="{BB962C8B-B14F-4D97-AF65-F5344CB8AC3E}">
        <p14:creationId xmlns:p14="http://schemas.microsoft.com/office/powerpoint/2010/main" val="33630765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C6B0E1-4B18-4B2C-8F3C-A5D030A84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4" y="1422400"/>
            <a:ext cx="8781142" cy="52106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GB" dirty="0"/>
              <a:t>Ops below</a:t>
            </a:r>
          </a:p>
          <a:p>
            <a:pPr marL="0" indent="0">
              <a:buNone/>
            </a:pPr>
            <a:r>
              <a:rPr lang="en-GB" dirty="0"/>
              <a:t>• Made visible through a web interface</a:t>
            </a:r>
          </a:p>
          <a:p>
            <a:pPr marL="1089025" lvl="1" indent="-457200"/>
            <a:r>
              <a:rPr lang="en-GB" dirty="0"/>
              <a:t> Operating system</a:t>
            </a:r>
          </a:p>
          <a:p>
            <a:pPr marL="1089025" lvl="1" indent="-457200"/>
            <a:r>
              <a:rPr lang="en-GB" dirty="0"/>
              <a:t> File system</a:t>
            </a:r>
          </a:p>
          <a:p>
            <a:pPr marL="1089025" lvl="1" indent="-457200"/>
            <a:r>
              <a:rPr lang="en-GB" dirty="0"/>
              <a:t> User authentication</a:t>
            </a:r>
          </a:p>
          <a:p>
            <a:pPr marL="1089025" lvl="1" indent="-457200"/>
            <a:r>
              <a:rPr lang="en-GB" dirty="0"/>
              <a:t> Utilities (</a:t>
            </a:r>
            <a:r>
              <a:rPr lang="en-GB" dirty="0" err="1"/>
              <a:t>cron</a:t>
            </a:r>
            <a:r>
              <a:rPr lang="en-GB" dirty="0"/>
              <a:t>, etc.)</a:t>
            </a:r>
          </a:p>
          <a:p>
            <a:pPr marL="1089025" lvl="1" indent="-457200"/>
            <a:r>
              <a:rPr lang="en-GB" dirty="0"/>
              <a:t> Logs</a:t>
            </a:r>
          </a:p>
          <a:p>
            <a:pPr marL="1089025" lvl="1" indent="-457200"/>
            <a:r>
              <a:rPr lang="en-GB" dirty="0"/>
              <a:t> Database maintenance, backups,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C8569C-362B-49B4-A842-DC913F5F0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" y="0"/>
            <a:ext cx="8650515" cy="1325563"/>
          </a:xfrm>
        </p:spPr>
        <p:txBody>
          <a:bodyPr>
            <a:normAutofit/>
          </a:bodyPr>
          <a:lstStyle/>
          <a:p>
            <a:r>
              <a:rPr lang="en-GB" sz="3200" dirty="0"/>
              <a:t>PaaS Goals</a:t>
            </a:r>
          </a:p>
        </p:txBody>
      </p:sp>
    </p:spTree>
    <p:extLst>
      <p:ext uri="{BB962C8B-B14F-4D97-AF65-F5344CB8AC3E}">
        <p14:creationId xmlns:p14="http://schemas.microsoft.com/office/powerpoint/2010/main" val="102520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80D55409-B13F-477A-A54A-FA7D7D3684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663214"/>
              </p:ext>
            </p:extLst>
          </p:nvPr>
        </p:nvGraphicFramePr>
        <p:xfrm>
          <a:off x="245226" y="1480457"/>
          <a:ext cx="8694057" cy="5152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32CF5E24-A6C7-4D72-8484-87529E4D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" y="0"/>
            <a:ext cx="8694057" cy="1325563"/>
          </a:xfrm>
        </p:spPr>
        <p:txBody>
          <a:bodyPr>
            <a:normAutofit/>
          </a:bodyPr>
          <a:lstStyle/>
          <a:p>
            <a:r>
              <a:rPr lang="en-GB" sz="3200" dirty="0"/>
              <a:t>Cloud Services</a:t>
            </a:r>
          </a:p>
        </p:txBody>
      </p:sp>
    </p:spTree>
    <p:extLst>
      <p:ext uri="{BB962C8B-B14F-4D97-AF65-F5344CB8AC3E}">
        <p14:creationId xmlns:p14="http://schemas.microsoft.com/office/powerpoint/2010/main" val="6894796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163" y="1494971"/>
            <a:ext cx="8728693" cy="5138058"/>
          </a:xfrm>
        </p:spPr>
        <p:txBody>
          <a:bodyPr>
            <a:normAutofit/>
          </a:bodyPr>
          <a:lstStyle/>
          <a:p>
            <a:pPr algn="just" fontAlgn="base">
              <a:spcBef>
                <a:spcPts val="0"/>
              </a:spcBef>
              <a:buClr>
                <a:srgbClr val="258989"/>
              </a:buClr>
            </a:pPr>
            <a:r>
              <a:rPr lang="en-US" dirty="0" err="1"/>
              <a:t>PaaS</a:t>
            </a:r>
            <a:r>
              <a:rPr lang="en-US" dirty="0"/>
              <a:t> providers can assist developers from the conception of their original ideas to the creation of applications, and through to testing and deployment. This is all achieved in </a:t>
            </a:r>
            <a:r>
              <a:rPr lang="en-US" b="1" dirty="0">
                <a:solidFill>
                  <a:srgbClr val="C00000"/>
                </a:solidFill>
              </a:rPr>
              <a:t>a managed mechanism</a:t>
            </a:r>
            <a:r>
              <a:rPr lang="en-US" dirty="0"/>
              <a:t>.</a:t>
            </a:r>
          </a:p>
          <a:p>
            <a:pPr algn="just" fontAlgn="base">
              <a:spcBef>
                <a:spcPts val="0"/>
              </a:spcBef>
              <a:buClr>
                <a:schemeClr val="bg1">
                  <a:lumMod val="85000"/>
                </a:schemeClr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As with most cloud offerings, PaaS services are generally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paid for on a subscription basis,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with clients ultimately paying just for what they use.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098A00C-6012-4E58-B1DA-B2F432214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64" y="0"/>
            <a:ext cx="8569035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Platform-as-a-Service (PaaS) Offerings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515387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163" y="1494971"/>
            <a:ext cx="8728693" cy="5138058"/>
          </a:xfrm>
        </p:spPr>
        <p:txBody>
          <a:bodyPr>
            <a:normAutofit/>
          </a:bodyPr>
          <a:lstStyle/>
          <a:p>
            <a:pPr algn="just" fontAlgn="base">
              <a:spcBef>
                <a:spcPts val="0"/>
              </a:spcBef>
              <a:buClr>
                <a:schemeClr val="bg1">
                  <a:lumMod val="85000"/>
                </a:schemeClr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PaaS providers can assist developers from the conception of their original ideas to the creation of applications, and through to testing and deployment. This is all achieved in a managed mechanism.</a:t>
            </a:r>
          </a:p>
          <a:p>
            <a:pPr algn="just" fontAlgn="base">
              <a:spcBef>
                <a:spcPts val="0"/>
              </a:spcBef>
              <a:buClr>
                <a:srgbClr val="258989"/>
              </a:buClr>
            </a:pPr>
            <a:r>
              <a:rPr lang="en-US" dirty="0"/>
              <a:t>As with most cloud offerings, PaaS services are generally </a:t>
            </a:r>
            <a:r>
              <a:rPr lang="en-US" b="1" dirty="0">
                <a:solidFill>
                  <a:srgbClr val="C00000"/>
                </a:solidFill>
              </a:rPr>
              <a:t>paid for on a subscription basis, </a:t>
            </a:r>
            <a:r>
              <a:rPr lang="en-US" dirty="0"/>
              <a:t>with clients ultimately paying just for what they use.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098A00C-6012-4E58-B1DA-B2F432214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64" y="0"/>
            <a:ext cx="8569035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Platform-as-a-Service (PaaS) Offerings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9842101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22" y="1482602"/>
            <a:ext cx="8795657" cy="5181600"/>
          </a:xfrm>
        </p:spPr>
        <p:txBody>
          <a:bodyPr numCol="2">
            <a:noAutofit/>
          </a:bodyPr>
          <a:lstStyle/>
          <a:p>
            <a:pPr fontAlgn="base">
              <a:spcBef>
                <a:spcPts val="0"/>
              </a:spcBef>
              <a:buClr>
                <a:srgbClr val="258989"/>
              </a:buClr>
            </a:pPr>
            <a:r>
              <a:rPr lang="en-US" dirty="0"/>
              <a:t>Operating System</a:t>
            </a:r>
          </a:p>
          <a:p>
            <a:pPr fontAlgn="base">
              <a:spcBef>
                <a:spcPts val="0"/>
              </a:spcBef>
              <a:buClr>
                <a:srgbClr val="258989"/>
              </a:buClr>
            </a:pPr>
            <a:r>
              <a:rPr lang="en-US" dirty="0"/>
              <a:t>Server-side Scripting Environment</a:t>
            </a:r>
          </a:p>
          <a:p>
            <a:pPr fontAlgn="base">
              <a:spcBef>
                <a:spcPts val="0"/>
              </a:spcBef>
              <a:buClr>
                <a:srgbClr val="258989"/>
              </a:buClr>
            </a:pPr>
            <a:r>
              <a:rPr lang="en-US" dirty="0"/>
              <a:t>Coding Environment</a:t>
            </a:r>
          </a:p>
          <a:p>
            <a:pPr fontAlgn="base">
              <a:spcBef>
                <a:spcPts val="0"/>
              </a:spcBef>
              <a:buClr>
                <a:srgbClr val="258989"/>
              </a:buClr>
            </a:pPr>
            <a:r>
              <a:rPr lang="en-US" dirty="0"/>
              <a:t>Database Management System</a:t>
            </a:r>
          </a:p>
          <a:p>
            <a:pPr fontAlgn="base">
              <a:spcBef>
                <a:spcPts val="0"/>
              </a:spcBef>
              <a:buClr>
                <a:srgbClr val="258989"/>
              </a:buClr>
            </a:pPr>
            <a:r>
              <a:rPr lang="en-US" dirty="0"/>
              <a:t>Server Software</a:t>
            </a:r>
          </a:p>
          <a:p>
            <a:pPr fontAlgn="base">
              <a:spcBef>
                <a:spcPts val="0"/>
              </a:spcBef>
              <a:buClr>
                <a:srgbClr val="258989"/>
              </a:buClr>
            </a:pPr>
            <a:r>
              <a:rPr lang="en-US" dirty="0"/>
              <a:t>Support</a:t>
            </a:r>
          </a:p>
          <a:p>
            <a:pPr fontAlgn="base">
              <a:spcBef>
                <a:spcPts val="0"/>
              </a:spcBef>
              <a:buClr>
                <a:srgbClr val="258989"/>
              </a:buClr>
            </a:pPr>
            <a:r>
              <a:rPr lang="en-US" dirty="0"/>
              <a:t>Storage</a:t>
            </a:r>
          </a:p>
          <a:p>
            <a:pPr fontAlgn="base">
              <a:spcBef>
                <a:spcPts val="0"/>
              </a:spcBef>
              <a:buClr>
                <a:srgbClr val="258989"/>
              </a:buClr>
            </a:pPr>
            <a:r>
              <a:rPr lang="en-US" dirty="0"/>
              <a:t>Network Access</a:t>
            </a:r>
          </a:p>
          <a:p>
            <a:pPr fontAlgn="base">
              <a:spcBef>
                <a:spcPts val="0"/>
              </a:spcBef>
              <a:buClr>
                <a:srgbClr val="258989"/>
              </a:buClr>
            </a:pPr>
            <a:r>
              <a:rPr lang="en-US" dirty="0"/>
              <a:t>Tools for Design and Development</a:t>
            </a:r>
          </a:p>
          <a:p>
            <a:pPr fontAlgn="base">
              <a:spcBef>
                <a:spcPts val="0"/>
              </a:spcBef>
              <a:buClr>
                <a:srgbClr val="258989"/>
              </a:buClr>
            </a:pPr>
            <a:r>
              <a:rPr lang="en-US" dirty="0"/>
              <a:t>Hosting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4C25BB9-2BC8-4004-A806-E69CB50B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3" y="0"/>
            <a:ext cx="800735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Platform-as-a-Service (PaaS) Offerings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819950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B15AA5-E633-48AE-9DD9-F686F07F3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44" y="1422400"/>
            <a:ext cx="8649855" cy="5225143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PaaS allows users to create software applications using tools supplied by the provider.</a:t>
            </a:r>
          </a:p>
          <a:p>
            <a:pPr algn="just">
              <a:spcBef>
                <a:spcPts val="0"/>
              </a:spcBef>
              <a:buClr>
                <a:schemeClr val="bg1">
                  <a:lumMod val="85000"/>
                </a:schemeClr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PaaS services can consist of preconfigured features that customers can subscribe to; they can choose to include the features that meet their requirements while discarding those that do not.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3B70E-3D6E-4DCD-9478-724AF2C2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5" y="0"/>
            <a:ext cx="7934118" cy="1325563"/>
          </a:xfrm>
        </p:spPr>
        <p:txBody>
          <a:bodyPr>
            <a:normAutofit/>
          </a:bodyPr>
          <a:lstStyle/>
          <a:p>
            <a:r>
              <a:rPr lang="en-GB" sz="3200" dirty="0"/>
              <a:t>How PaaS Works</a:t>
            </a:r>
          </a:p>
        </p:txBody>
      </p:sp>
    </p:spTree>
    <p:extLst>
      <p:ext uri="{BB962C8B-B14F-4D97-AF65-F5344CB8AC3E}">
        <p14:creationId xmlns:p14="http://schemas.microsoft.com/office/powerpoint/2010/main" val="34294318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B15AA5-E633-48AE-9DD9-F686F07F3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44" y="1422400"/>
            <a:ext cx="8649855" cy="5225143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Clr>
                <a:schemeClr val="bg1">
                  <a:lumMod val="85000"/>
                </a:schemeClr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PaaS allows users to create software applications using tools supplied by the provider.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PaaS services can consist of preconfigured features that customers can subscribe to; they can choose to include the features that meet their requirements while discarding those that do not.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3B70E-3D6E-4DCD-9478-724AF2C2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5" y="0"/>
            <a:ext cx="7934118" cy="1325563"/>
          </a:xfrm>
        </p:spPr>
        <p:txBody>
          <a:bodyPr>
            <a:normAutofit/>
          </a:bodyPr>
          <a:lstStyle/>
          <a:p>
            <a:r>
              <a:rPr lang="en-GB" sz="3200" dirty="0"/>
              <a:t>How PaaS Works</a:t>
            </a:r>
          </a:p>
        </p:txBody>
      </p:sp>
    </p:spTree>
    <p:extLst>
      <p:ext uri="{BB962C8B-B14F-4D97-AF65-F5344CB8AC3E}">
        <p14:creationId xmlns:p14="http://schemas.microsoft.com/office/powerpoint/2010/main" val="18945779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B15AA5-E633-48AE-9DD9-F686F07F3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44" y="1422400"/>
            <a:ext cx="8649855" cy="5225143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The infrastructure and applications are managed for customers and support is available.</a:t>
            </a:r>
          </a:p>
          <a:p>
            <a:pPr algn="just">
              <a:spcBef>
                <a:spcPts val="0"/>
              </a:spcBef>
              <a:buClr>
                <a:schemeClr val="bg1">
                  <a:lumMod val="85000"/>
                </a:schemeClr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Services are constantly updated, with existing features upgraded and additional features added.</a:t>
            </a:r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3B70E-3D6E-4DCD-9478-724AF2C2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5" y="0"/>
            <a:ext cx="7934118" cy="1325563"/>
          </a:xfrm>
        </p:spPr>
        <p:txBody>
          <a:bodyPr>
            <a:normAutofit/>
          </a:bodyPr>
          <a:lstStyle/>
          <a:p>
            <a:r>
              <a:rPr lang="en-GB" sz="3200" dirty="0"/>
              <a:t>How PaaS Works</a:t>
            </a:r>
          </a:p>
        </p:txBody>
      </p:sp>
    </p:spTree>
    <p:extLst>
      <p:ext uri="{BB962C8B-B14F-4D97-AF65-F5344CB8AC3E}">
        <p14:creationId xmlns:p14="http://schemas.microsoft.com/office/powerpoint/2010/main" val="30708306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B15AA5-E633-48AE-9DD9-F686F07F3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44" y="1422400"/>
            <a:ext cx="8649855" cy="5225143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Clr>
                <a:schemeClr val="bg1">
                  <a:lumMod val="85000"/>
                </a:schemeClr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The infrastructure and applications are managed for customers and support is available.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Services are constantly updated, with existing features upgraded and additional features added.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3B70E-3D6E-4DCD-9478-724AF2C2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5" y="0"/>
            <a:ext cx="7934118" cy="1325563"/>
          </a:xfrm>
        </p:spPr>
        <p:txBody>
          <a:bodyPr>
            <a:normAutofit/>
          </a:bodyPr>
          <a:lstStyle/>
          <a:p>
            <a:r>
              <a:rPr lang="en-GB" sz="3200" dirty="0"/>
              <a:t>How PaaS Works</a:t>
            </a:r>
          </a:p>
        </p:txBody>
      </p:sp>
    </p:spTree>
    <p:extLst>
      <p:ext uri="{BB962C8B-B14F-4D97-AF65-F5344CB8AC3E}">
        <p14:creationId xmlns:p14="http://schemas.microsoft.com/office/powerpoint/2010/main" val="25814468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17A6E08-D987-41E8-A97F-A2EB249D67DD}"/>
              </a:ext>
            </a:extLst>
          </p:cNvPr>
          <p:cNvSpPr/>
          <p:nvPr/>
        </p:nvSpPr>
        <p:spPr>
          <a:xfrm>
            <a:off x="280555" y="1795706"/>
            <a:ext cx="8558645" cy="478800"/>
          </a:xfrm>
          <a:prstGeom prst="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9050" prstMaterial="metal">
            <a:bevelT w="88900" h="203200"/>
            <a:bevelB w="165100" h="2540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1716DE3-E09F-48B7-BB8F-BAD0621FDA7B}"/>
              </a:ext>
            </a:extLst>
          </p:cNvPr>
          <p:cNvSpPr/>
          <p:nvPr/>
        </p:nvSpPr>
        <p:spPr>
          <a:xfrm>
            <a:off x="708487" y="1515266"/>
            <a:ext cx="5991051" cy="560880"/>
          </a:xfrm>
          <a:custGeom>
            <a:avLst/>
            <a:gdLst>
              <a:gd name="connsiteX0" fmla="*/ 0 w 5991051"/>
              <a:gd name="connsiteY0" fmla="*/ 93482 h 560880"/>
              <a:gd name="connsiteX1" fmla="*/ 93482 w 5991051"/>
              <a:gd name="connsiteY1" fmla="*/ 0 h 560880"/>
              <a:gd name="connsiteX2" fmla="*/ 5897569 w 5991051"/>
              <a:gd name="connsiteY2" fmla="*/ 0 h 560880"/>
              <a:gd name="connsiteX3" fmla="*/ 5991051 w 5991051"/>
              <a:gd name="connsiteY3" fmla="*/ 93482 h 560880"/>
              <a:gd name="connsiteX4" fmla="*/ 5991051 w 5991051"/>
              <a:gd name="connsiteY4" fmla="*/ 467398 h 560880"/>
              <a:gd name="connsiteX5" fmla="*/ 5897569 w 5991051"/>
              <a:gd name="connsiteY5" fmla="*/ 560880 h 560880"/>
              <a:gd name="connsiteX6" fmla="*/ 93482 w 5991051"/>
              <a:gd name="connsiteY6" fmla="*/ 560880 h 560880"/>
              <a:gd name="connsiteX7" fmla="*/ 0 w 5991051"/>
              <a:gd name="connsiteY7" fmla="*/ 467398 h 560880"/>
              <a:gd name="connsiteX8" fmla="*/ 0 w 5991051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91051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897569" y="0"/>
                </a:lnTo>
                <a:cubicBezTo>
                  <a:pt x="5949198" y="0"/>
                  <a:pt x="5991051" y="41853"/>
                  <a:pt x="5991051" y="93482"/>
                </a:cubicBezTo>
                <a:lnTo>
                  <a:pt x="5991051" y="467398"/>
                </a:lnTo>
                <a:cubicBezTo>
                  <a:pt x="5991051" y="519027"/>
                  <a:pt x="5949198" y="560880"/>
                  <a:pt x="5897569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rgbClr val="25898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3827" tIns="27380" rIns="253827" bIns="27380" numCol="1" spcCol="1270" anchor="ctr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>
                <a:latin typeface="Bahnschrift" panose="020B0502040204020203" pitchFamily="34" charset="0"/>
              </a:rPr>
              <a:t>Users don’t Need to Invest in Physical Infrastructure</a:t>
            </a:r>
            <a:endParaRPr lang="en-IN" sz="2000" kern="1200">
              <a:latin typeface="Bahnschrif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87E5A6-4082-49AD-B3F5-EB467F98750F}"/>
              </a:ext>
            </a:extLst>
          </p:cNvPr>
          <p:cNvSpPr/>
          <p:nvPr/>
        </p:nvSpPr>
        <p:spPr>
          <a:xfrm>
            <a:off x="280555" y="2657546"/>
            <a:ext cx="8558645" cy="478800"/>
          </a:xfrm>
          <a:prstGeom prst="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9050" prstMaterial="metal">
            <a:bevelT w="88900" h="203200"/>
            <a:bevelB w="165100" h="2540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FE49706-0AB3-4A64-B3E4-05E9F4105CA7}"/>
              </a:ext>
            </a:extLst>
          </p:cNvPr>
          <p:cNvSpPr/>
          <p:nvPr/>
        </p:nvSpPr>
        <p:spPr>
          <a:xfrm>
            <a:off x="708487" y="2377106"/>
            <a:ext cx="5991051" cy="560880"/>
          </a:xfrm>
          <a:custGeom>
            <a:avLst/>
            <a:gdLst>
              <a:gd name="connsiteX0" fmla="*/ 0 w 5991051"/>
              <a:gd name="connsiteY0" fmla="*/ 93482 h 560880"/>
              <a:gd name="connsiteX1" fmla="*/ 93482 w 5991051"/>
              <a:gd name="connsiteY1" fmla="*/ 0 h 560880"/>
              <a:gd name="connsiteX2" fmla="*/ 5897569 w 5991051"/>
              <a:gd name="connsiteY2" fmla="*/ 0 h 560880"/>
              <a:gd name="connsiteX3" fmla="*/ 5991051 w 5991051"/>
              <a:gd name="connsiteY3" fmla="*/ 93482 h 560880"/>
              <a:gd name="connsiteX4" fmla="*/ 5991051 w 5991051"/>
              <a:gd name="connsiteY4" fmla="*/ 467398 h 560880"/>
              <a:gd name="connsiteX5" fmla="*/ 5897569 w 5991051"/>
              <a:gd name="connsiteY5" fmla="*/ 560880 h 560880"/>
              <a:gd name="connsiteX6" fmla="*/ 93482 w 5991051"/>
              <a:gd name="connsiteY6" fmla="*/ 560880 h 560880"/>
              <a:gd name="connsiteX7" fmla="*/ 0 w 5991051"/>
              <a:gd name="connsiteY7" fmla="*/ 467398 h 560880"/>
              <a:gd name="connsiteX8" fmla="*/ 0 w 5991051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91051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897569" y="0"/>
                </a:lnTo>
                <a:cubicBezTo>
                  <a:pt x="5949198" y="0"/>
                  <a:pt x="5991051" y="41853"/>
                  <a:pt x="5991051" y="93482"/>
                </a:cubicBezTo>
                <a:lnTo>
                  <a:pt x="5991051" y="467398"/>
                </a:lnTo>
                <a:cubicBezTo>
                  <a:pt x="5991051" y="519027"/>
                  <a:pt x="5949198" y="560880"/>
                  <a:pt x="5897569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3827" tIns="27380" rIns="253827" bIns="27380" numCol="1" spcCol="1270" anchor="ctr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latin typeface="Bahnschrift" panose="020B0502040204020203" pitchFamily="34" charset="0"/>
              </a:rPr>
              <a:t>Makes development possible for ‘non-experts’</a:t>
            </a:r>
            <a:endParaRPr lang="en-IN" sz="2000" kern="1200" dirty="0">
              <a:latin typeface="Bahnschrift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026CED-8D67-4121-8DFA-3C590337760A}"/>
              </a:ext>
            </a:extLst>
          </p:cNvPr>
          <p:cNvSpPr/>
          <p:nvPr/>
        </p:nvSpPr>
        <p:spPr>
          <a:xfrm>
            <a:off x="280555" y="3519386"/>
            <a:ext cx="8558645" cy="478800"/>
          </a:xfrm>
          <a:prstGeom prst="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9050" prstMaterial="metal">
            <a:bevelT w="88900" h="203200"/>
            <a:bevelB w="165100" h="2540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340F86A-2B98-430A-93F4-F664B031F1D6}"/>
              </a:ext>
            </a:extLst>
          </p:cNvPr>
          <p:cNvSpPr/>
          <p:nvPr/>
        </p:nvSpPr>
        <p:spPr>
          <a:xfrm>
            <a:off x="708487" y="3238946"/>
            <a:ext cx="5991051" cy="560880"/>
          </a:xfrm>
          <a:custGeom>
            <a:avLst/>
            <a:gdLst>
              <a:gd name="connsiteX0" fmla="*/ 0 w 5991051"/>
              <a:gd name="connsiteY0" fmla="*/ 93482 h 560880"/>
              <a:gd name="connsiteX1" fmla="*/ 93482 w 5991051"/>
              <a:gd name="connsiteY1" fmla="*/ 0 h 560880"/>
              <a:gd name="connsiteX2" fmla="*/ 5897569 w 5991051"/>
              <a:gd name="connsiteY2" fmla="*/ 0 h 560880"/>
              <a:gd name="connsiteX3" fmla="*/ 5991051 w 5991051"/>
              <a:gd name="connsiteY3" fmla="*/ 93482 h 560880"/>
              <a:gd name="connsiteX4" fmla="*/ 5991051 w 5991051"/>
              <a:gd name="connsiteY4" fmla="*/ 467398 h 560880"/>
              <a:gd name="connsiteX5" fmla="*/ 5897569 w 5991051"/>
              <a:gd name="connsiteY5" fmla="*/ 560880 h 560880"/>
              <a:gd name="connsiteX6" fmla="*/ 93482 w 5991051"/>
              <a:gd name="connsiteY6" fmla="*/ 560880 h 560880"/>
              <a:gd name="connsiteX7" fmla="*/ 0 w 5991051"/>
              <a:gd name="connsiteY7" fmla="*/ 467398 h 560880"/>
              <a:gd name="connsiteX8" fmla="*/ 0 w 5991051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91051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897569" y="0"/>
                </a:lnTo>
                <a:cubicBezTo>
                  <a:pt x="5949198" y="0"/>
                  <a:pt x="5991051" y="41853"/>
                  <a:pt x="5991051" y="93482"/>
                </a:cubicBezTo>
                <a:lnTo>
                  <a:pt x="5991051" y="467398"/>
                </a:lnTo>
                <a:cubicBezTo>
                  <a:pt x="5991051" y="519027"/>
                  <a:pt x="5949198" y="560880"/>
                  <a:pt x="5897569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3827" tIns="27380" rIns="253827" bIns="27380" numCol="1" spcCol="1270" anchor="ctr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>
                <a:latin typeface="Bahnschrift" panose="020B0502040204020203" pitchFamily="34" charset="0"/>
              </a:rPr>
              <a:t>Flexibility</a:t>
            </a:r>
            <a:endParaRPr lang="en-IN" sz="2000" kern="1200">
              <a:latin typeface="Bahnschrif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A5D714-59FF-47D8-A1EC-A7C9FEE27137}"/>
              </a:ext>
            </a:extLst>
          </p:cNvPr>
          <p:cNvSpPr/>
          <p:nvPr/>
        </p:nvSpPr>
        <p:spPr>
          <a:xfrm>
            <a:off x="280555" y="4381226"/>
            <a:ext cx="8558645" cy="478800"/>
          </a:xfrm>
          <a:prstGeom prst="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9050" prstMaterial="metal">
            <a:bevelT w="88900" h="203200"/>
            <a:bevelB w="165100" h="2540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4DF4C43-3569-4103-8782-987860150259}"/>
              </a:ext>
            </a:extLst>
          </p:cNvPr>
          <p:cNvSpPr/>
          <p:nvPr/>
        </p:nvSpPr>
        <p:spPr>
          <a:xfrm>
            <a:off x="708487" y="4100786"/>
            <a:ext cx="5991051" cy="560880"/>
          </a:xfrm>
          <a:custGeom>
            <a:avLst/>
            <a:gdLst>
              <a:gd name="connsiteX0" fmla="*/ 0 w 5991051"/>
              <a:gd name="connsiteY0" fmla="*/ 93482 h 560880"/>
              <a:gd name="connsiteX1" fmla="*/ 93482 w 5991051"/>
              <a:gd name="connsiteY1" fmla="*/ 0 h 560880"/>
              <a:gd name="connsiteX2" fmla="*/ 5897569 w 5991051"/>
              <a:gd name="connsiteY2" fmla="*/ 0 h 560880"/>
              <a:gd name="connsiteX3" fmla="*/ 5991051 w 5991051"/>
              <a:gd name="connsiteY3" fmla="*/ 93482 h 560880"/>
              <a:gd name="connsiteX4" fmla="*/ 5991051 w 5991051"/>
              <a:gd name="connsiteY4" fmla="*/ 467398 h 560880"/>
              <a:gd name="connsiteX5" fmla="*/ 5897569 w 5991051"/>
              <a:gd name="connsiteY5" fmla="*/ 560880 h 560880"/>
              <a:gd name="connsiteX6" fmla="*/ 93482 w 5991051"/>
              <a:gd name="connsiteY6" fmla="*/ 560880 h 560880"/>
              <a:gd name="connsiteX7" fmla="*/ 0 w 5991051"/>
              <a:gd name="connsiteY7" fmla="*/ 467398 h 560880"/>
              <a:gd name="connsiteX8" fmla="*/ 0 w 5991051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91051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897569" y="0"/>
                </a:lnTo>
                <a:cubicBezTo>
                  <a:pt x="5949198" y="0"/>
                  <a:pt x="5991051" y="41853"/>
                  <a:pt x="5991051" y="93482"/>
                </a:cubicBezTo>
                <a:lnTo>
                  <a:pt x="5991051" y="467398"/>
                </a:lnTo>
                <a:cubicBezTo>
                  <a:pt x="5991051" y="519027"/>
                  <a:pt x="5949198" y="560880"/>
                  <a:pt x="5897569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3827" tIns="27380" rIns="253827" bIns="27380" numCol="1" spcCol="1270" anchor="ctr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>
                <a:latin typeface="Bahnschrift" panose="020B0502040204020203" pitchFamily="34" charset="0"/>
              </a:rPr>
              <a:t>Adaptability</a:t>
            </a:r>
            <a:endParaRPr lang="en-IN" sz="2000" kern="1200">
              <a:latin typeface="Bahnschrift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E177BA-F5F7-4E70-9081-24E3955CFA5F}"/>
              </a:ext>
            </a:extLst>
          </p:cNvPr>
          <p:cNvSpPr/>
          <p:nvPr/>
        </p:nvSpPr>
        <p:spPr>
          <a:xfrm>
            <a:off x="280555" y="5243066"/>
            <a:ext cx="8558645" cy="478800"/>
          </a:xfrm>
          <a:prstGeom prst="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9050" prstMaterial="metal">
            <a:bevelT w="88900" h="203200"/>
            <a:bevelB w="165100" h="2540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0565240-50B0-4ED2-9EF4-5FF1974310D6}"/>
              </a:ext>
            </a:extLst>
          </p:cNvPr>
          <p:cNvSpPr/>
          <p:nvPr/>
        </p:nvSpPr>
        <p:spPr>
          <a:xfrm>
            <a:off x="708487" y="4962626"/>
            <a:ext cx="5991051" cy="560880"/>
          </a:xfrm>
          <a:custGeom>
            <a:avLst/>
            <a:gdLst>
              <a:gd name="connsiteX0" fmla="*/ 0 w 5991051"/>
              <a:gd name="connsiteY0" fmla="*/ 93482 h 560880"/>
              <a:gd name="connsiteX1" fmla="*/ 93482 w 5991051"/>
              <a:gd name="connsiteY1" fmla="*/ 0 h 560880"/>
              <a:gd name="connsiteX2" fmla="*/ 5897569 w 5991051"/>
              <a:gd name="connsiteY2" fmla="*/ 0 h 560880"/>
              <a:gd name="connsiteX3" fmla="*/ 5991051 w 5991051"/>
              <a:gd name="connsiteY3" fmla="*/ 93482 h 560880"/>
              <a:gd name="connsiteX4" fmla="*/ 5991051 w 5991051"/>
              <a:gd name="connsiteY4" fmla="*/ 467398 h 560880"/>
              <a:gd name="connsiteX5" fmla="*/ 5897569 w 5991051"/>
              <a:gd name="connsiteY5" fmla="*/ 560880 h 560880"/>
              <a:gd name="connsiteX6" fmla="*/ 93482 w 5991051"/>
              <a:gd name="connsiteY6" fmla="*/ 560880 h 560880"/>
              <a:gd name="connsiteX7" fmla="*/ 0 w 5991051"/>
              <a:gd name="connsiteY7" fmla="*/ 467398 h 560880"/>
              <a:gd name="connsiteX8" fmla="*/ 0 w 5991051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91051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897569" y="0"/>
                </a:lnTo>
                <a:cubicBezTo>
                  <a:pt x="5949198" y="0"/>
                  <a:pt x="5991051" y="41853"/>
                  <a:pt x="5991051" y="93482"/>
                </a:cubicBezTo>
                <a:lnTo>
                  <a:pt x="5991051" y="467398"/>
                </a:lnTo>
                <a:cubicBezTo>
                  <a:pt x="5991051" y="519027"/>
                  <a:pt x="5949198" y="560880"/>
                  <a:pt x="5897569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3827" tIns="27380" rIns="253827" bIns="27380" numCol="1" spcCol="1270" anchor="ctr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>
                <a:latin typeface="Bahnschrift" panose="020B0502040204020203" pitchFamily="34" charset="0"/>
              </a:rPr>
              <a:t>Teams in various locations can work together</a:t>
            </a:r>
            <a:endParaRPr lang="en-IN" sz="2000" kern="1200">
              <a:latin typeface="Bahnschrift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40F9C1-6DED-40E9-AFF4-5A579830D33C}"/>
              </a:ext>
            </a:extLst>
          </p:cNvPr>
          <p:cNvSpPr/>
          <p:nvPr/>
        </p:nvSpPr>
        <p:spPr>
          <a:xfrm>
            <a:off x="280555" y="6104906"/>
            <a:ext cx="8558645" cy="478800"/>
          </a:xfrm>
          <a:prstGeom prst="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9050" prstMaterial="metal">
            <a:bevelT w="88900" h="203200"/>
            <a:bevelB w="165100" h="2540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76C4EC3-3924-4610-B533-A47FACF6FD60}"/>
              </a:ext>
            </a:extLst>
          </p:cNvPr>
          <p:cNvSpPr/>
          <p:nvPr/>
        </p:nvSpPr>
        <p:spPr>
          <a:xfrm>
            <a:off x="708487" y="5824466"/>
            <a:ext cx="5991051" cy="560880"/>
          </a:xfrm>
          <a:custGeom>
            <a:avLst/>
            <a:gdLst>
              <a:gd name="connsiteX0" fmla="*/ 0 w 5991051"/>
              <a:gd name="connsiteY0" fmla="*/ 93482 h 560880"/>
              <a:gd name="connsiteX1" fmla="*/ 93482 w 5991051"/>
              <a:gd name="connsiteY1" fmla="*/ 0 h 560880"/>
              <a:gd name="connsiteX2" fmla="*/ 5897569 w 5991051"/>
              <a:gd name="connsiteY2" fmla="*/ 0 h 560880"/>
              <a:gd name="connsiteX3" fmla="*/ 5991051 w 5991051"/>
              <a:gd name="connsiteY3" fmla="*/ 93482 h 560880"/>
              <a:gd name="connsiteX4" fmla="*/ 5991051 w 5991051"/>
              <a:gd name="connsiteY4" fmla="*/ 467398 h 560880"/>
              <a:gd name="connsiteX5" fmla="*/ 5897569 w 5991051"/>
              <a:gd name="connsiteY5" fmla="*/ 560880 h 560880"/>
              <a:gd name="connsiteX6" fmla="*/ 93482 w 5991051"/>
              <a:gd name="connsiteY6" fmla="*/ 560880 h 560880"/>
              <a:gd name="connsiteX7" fmla="*/ 0 w 5991051"/>
              <a:gd name="connsiteY7" fmla="*/ 467398 h 560880"/>
              <a:gd name="connsiteX8" fmla="*/ 0 w 5991051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91051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897569" y="0"/>
                </a:lnTo>
                <a:cubicBezTo>
                  <a:pt x="5949198" y="0"/>
                  <a:pt x="5991051" y="41853"/>
                  <a:pt x="5991051" y="93482"/>
                </a:cubicBezTo>
                <a:lnTo>
                  <a:pt x="5991051" y="467398"/>
                </a:lnTo>
                <a:cubicBezTo>
                  <a:pt x="5991051" y="519027"/>
                  <a:pt x="5949198" y="560880"/>
                  <a:pt x="5897569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3827" tIns="27380" rIns="253827" bIns="27380" numCol="1" spcCol="1270" anchor="ctr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>
                <a:latin typeface="Bahnschrift" panose="020B0502040204020203" pitchFamily="34" charset="0"/>
              </a:rPr>
              <a:t>Security</a:t>
            </a:r>
            <a:endParaRPr lang="en-IN" sz="2000" kern="1200">
              <a:latin typeface="Bahnschrif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55" y="0"/>
            <a:ext cx="8602188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Advantages of </a:t>
            </a:r>
            <a:r>
              <a:rPr lang="en-US" sz="3200" b="1" dirty="0" err="1"/>
              <a:t>PaaS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669646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17A6E08-D987-41E8-A97F-A2EB249D67DD}"/>
              </a:ext>
            </a:extLst>
          </p:cNvPr>
          <p:cNvSpPr/>
          <p:nvPr/>
        </p:nvSpPr>
        <p:spPr>
          <a:xfrm>
            <a:off x="280555" y="1795706"/>
            <a:ext cx="8558645" cy="478800"/>
          </a:xfrm>
          <a:prstGeom prst="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9050" prstMaterial="metal">
            <a:bevelT w="88900" h="203200"/>
            <a:bevelB w="165100" h="2540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1716DE3-E09F-48B7-BB8F-BAD0621FDA7B}"/>
              </a:ext>
            </a:extLst>
          </p:cNvPr>
          <p:cNvSpPr/>
          <p:nvPr/>
        </p:nvSpPr>
        <p:spPr>
          <a:xfrm>
            <a:off x="708487" y="1515266"/>
            <a:ext cx="5991051" cy="560880"/>
          </a:xfrm>
          <a:custGeom>
            <a:avLst/>
            <a:gdLst>
              <a:gd name="connsiteX0" fmla="*/ 0 w 5991051"/>
              <a:gd name="connsiteY0" fmla="*/ 93482 h 560880"/>
              <a:gd name="connsiteX1" fmla="*/ 93482 w 5991051"/>
              <a:gd name="connsiteY1" fmla="*/ 0 h 560880"/>
              <a:gd name="connsiteX2" fmla="*/ 5897569 w 5991051"/>
              <a:gd name="connsiteY2" fmla="*/ 0 h 560880"/>
              <a:gd name="connsiteX3" fmla="*/ 5991051 w 5991051"/>
              <a:gd name="connsiteY3" fmla="*/ 93482 h 560880"/>
              <a:gd name="connsiteX4" fmla="*/ 5991051 w 5991051"/>
              <a:gd name="connsiteY4" fmla="*/ 467398 h 560880"/>
              <a:gd name="connsiteX5" fmla="*/ 5897569 w 5991051"/>
              <a:gd name="connsiteY5" fmla="*/ 560880 h 560880"/>
              <a:gd name="connsiteX6" fmla="*/ 93482 w 5991051"/>
              <a:gd name="connsiteY6" fmla="*/ 560880 h 560880"/>
              <a:gd name="connsiteX7" fmla="*/ 0 w 5991051"/>
              <a:gd name="connsiteY7" fmla="*/ 467398 h 560880"/>
              <a:gd name="connsiteX8" fmla="*/ 0 w 5991051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91051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897569" y="0"/>
                </a:lnTo>
                <a:cubicBezTo>
                  <a:pt x="5949198" y="0"/>
                  <a:pt x="5991051" y="41853"/>
                  <a:pt x="5991051" y="93482"/>
                </a:cubicBezTo>
                <a:lnTo>
                  <a:pt x="5991051" y="467398"/>
                </a:lnTo>
                <a:cubicBezTo>
                  <a:pt x="5991051" y="519027"/>
                  <a:pt x="5949198" y="560880"/>
                  <a:pt x="5897569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3827" tIns="27380" rIns="253827" bIns="27380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latin typeface="Bahnschrift" panose="020B0502040204020203" pitchFamily="34" charset="0"/>
              </a:rPr>
              <a:t>Users don’t Need to Invest in Physical Infrastructure</a:t>
            </a:r>
            <a:endParaRPr lang="en-IN" sz="2000" dirty="0">
              <a:latin typeface="Bahnschrif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87E5A6-4082-49AD-B3F5-EB467F98750F}"/>
              </a:ext>
            </a:extLst>
          </p:cNvPr>
          <p:cNvSpPr/>
          <p:nvPr/>
        </p:nvSpPr>
        <p:spPr>
          <a:xfrm>
            <a:off x="280555" y="2657546"/>
            <a:ext cx="8558645" cy="478800"/>
          </a:xfrm>
          <a:prstGeom prst="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9050" prstMaterial="metal">
            <a:bevelT w="88900" h="203200"/>
            <a:bevelB w="165100" h="2540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FE49706-0AB3-4A64-B3E4-05E9F4105CA7}"/>
              </a:ext>
            </a:extLst>
          </p:cNvPr>
          <p:cNvSpPr/>
          <p:nvPr/>
        </p:nvSpPr>
        <p:spPr>
          <a:xfrm>
            <a:off x="708487" y="2377106"/>
            <a:ext cx="5991051" cy="560880"/>
          </a:xfrm>
          <a:custGeom>
            <a:avLst/>
            <a:gdLst>
              <a:gd name="connsiteX0" fmla="*/ 0 w 5991051"/>
              <a:gd name="connsiteY0" fmla="*/ 93482 h 560880"/>
              <a:gd name="connsiteX1" fmla="*/ 93482 w 5991051"/>
              <a:gd name="connsiteY1" fmla="*/ 0 h 560880"/>
              <a:gd name="connsiteX2" fmla="*/ 5897569 w 5991051"/>
              <a:gd name="connsiteY2" fmla="*/ 0 h 560880"/>
              <a:gd name="connsiteX3" fmla="*/ 5991051 w 5991051"/>
              <a:gd name="connsiteY3" fmla="*/ 93482 h 560880"/>
              <a:gd name="connsiteX4" fmla="*/ 5991051 w 5991051"/>
              <a:gd name="connsiteY4" fmla="*/ 467398 h 560880"/>
              <a:gd name="connsiteX5" fmla="*/ 5897569 w 5991051"/>
              <a:gd name="connsiteY5" fmla="*/ 560880 h 560880"/>
              <a:gd name="connsiteX6" fmla="*/ 93482 w 5991051"/>
              <a:gd name="connsiteY6" fmla="*/ 560880 h 560880"/>
              <a:gd name="connsiteX7" fmla="*/ 0 w 5991051"/>
              <a:gd name="connsiteY7" fmla="*/ 467398 h 560880"/>
              <a:gd name="connsiteX8" fmla="*/ 0 w 5991051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91051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897569" y="0"/>
                </a:lnTo>
                <a:cubicBezTo>
                  <a:pt x="5949198" y="0"/>
                  <a:pt x="5991051" y="41853"/>
                  <a:pt x="5991051" y="93482"/>
                </a:cubicBezTo>
                <a:lnTo>
                  <a:pt x="5991051" y="467398"/>
                </a:lnTo>
                <a:cubicBezTo>
                  <a:pt x="5991051" y="519027"/>
                  <a:pt x="5949198" y="560880"/>
                  <a:pt x="5897569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rgbClr val="25898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3827" tIns="27380" rIns="253827" bIns="27380" numCol="1" spcCol="1270" anchor="ctr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>
                <a:latin typeface="Bahnschrift" panose="020B0502040204020203" pitchFamily="34" charset="0"/>
              </a:rPr>
              <a:t>Makes development possible for ‘non-experts’</a:t>
            </a:r>
            <a:endParaRPr lang="en-IN" sz="2000" kern="1200">
              <a:latin typeface="Bahnschrift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026CED-8D67-4121-8DFA-3C590337760A}"/>
              </a:ext>
            </a:extLst>
          </p:cNvPr>
          <p:cNvSpPr/>
          <p:nvPr/>
        </p:nvSpPr>
        <p:spPr>
          <a:xfrm>
            <a:off x="280555" y="3519386"/>
            <a:ext cx="8558645" cy="478800"/>
          </a:xfrm>
          <a:prstGeom prst="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9050" prstMaterial="metal">
            <a:bevelT w="88900" h="203200"/>
            <a:bevelB w="165100" h="2540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340F86A-2B98-430A-93F4-F664B031F1D6}"/>
              </a:ext>
            </a:extLst>
          </p:cNvPr>
          <p:cNvSpPr/>
          <p:nvPr/>
        </p:nvSpPr>
        <p:spPr>
          <a:xfrm>
            <a:off x="708487" y="3238946"/>
            <a:ext cx="5991051" cy="560880"/>
          </a:xfrm>
          <a:custGeom>
            <a:avLst/>
            <a:gdLst>
              <a:gd name="connsiteX0" fmla="*/ 0 w 5991051"/>
              <a:gd name="connsiteY0" fmla="*/ 93482 h 560880"/>
              <a:gd name="connsiteX1" fmla="*/ 93482 w 5991051"/>
              <a:gd name="connsiteY1" fmla="*/ 0 h 560880"/>
              <a:gd name="connsiteX2" fmla="*/ 5897569 w 5991051"/>
              <a:gd name="connsiteY2" fmla="*/ 0 h 560880"/>
              <a:gd name="connsiteX3" fmla="*/ 5991051 w 5991051"/>
              <a:gd name="connsiteY3" fmla="*/ 93482 h 560880"/>
              <a:gd name="connsiteX4" fmla="*/ 5991051 w 5991051"/>
              <a:gd name="connsiteY4" fmla="*/ 467398 h 560880"/>
              <a:gd name="connsiteX5" fmla="*/ 5897569 w 5991051"/>
              <a:gd name="connsiteY5" fmla="*/ 560880 h 560880"/>
              <a:gd name="connsiteX6" fmla="*/ 93482 w 5991051"/>
              <a:gd name="connsiteY6" fmla="*/ 560880 h 560880"/>
              <a:gd name="connsiteX7" fmla="*/ 0 w 5991051"/>
              <a:gd name="connsiteY7" fmla="*/ 467398 h 560880"/>
              <a:gd name="connsiteX8" fmla="*/ 0 w 5991051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91051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897569" y="0"/>
                </a:lnTo>
                <a:cubicBezTo>
                  <a:pt x="5949198" y="0"/>
                  <a:pt x="5991051" y="41853"/>
                  <a:pt x="5991051" y="93482"/>
                </a:cubicBezTo>
                <a:lnTo>
                  <a:pt x="5991051" y="467398"/>
                </a:lnTo>
                <a:cubicBezTo>
                  <a:pt x="5991051" y="519027"/>
                  <a:pt x="5949198" y="560880"/>
                  <a:pt x="5897569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3827" tIns="27380" rIns="253827" bIns="27380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latin typeface="Bahnschrift" panose="020B0502040204020203" pitchFamily="34" charset="0"/>
              </a:rPr>
              <a:t>Flexibility</a:t>
            </a:r>
            <a:endParaRPr lang="en-IN" sz="2000" dirty="0">
              <a:latin typeface="Bahnschrif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A5D714-59FF-47D8-A1EC-A7C9FEE27137}"/>
              </a:ext>
            </a:extLst>
          </p:cNvPr>
          <p:cNvSpPr/>
          <p:nvPr/>
        </p:nvSpPr>
        <p:spPr>
          <a:xfrm>
            <a:off x="280555" y="4381226"/>
            <a:ext cx="8558645" cy="478800"/>
          </a:xfrm>
          <a:prstGeom prst="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9050" prstMaterial="metal">
            <a:bevelT w="88900" h="203200"/>
            <a:bevelB w="165100" h="2540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4DF4C43-3569-4103-8782-987860150259}"/>
              </a:ext>
            </a:extLst>
          </p:cNvPr>
          <p:cNvSpPr/>
          <p:nvPr/>
        </p:nvSpPr>
        <p:spPr>
          <a:xfrm>
            <a:off x="708487" y="4100786"/>
            <a:ext cx="5991051" cy="560880"/>
          </a:xfrm>
          <a:custGeom>
            <a:avLst/>
            <a:gdLst>
              <a:gd name="connsiteX0" fmla="*/ 0 w 5991051"/>
              <a:gd name="connsiteY0" fmla="*/ 93482 h 560880"/>
              <a:gd name="connsiteX1" fmla="*/ 93482 w 5991051"/>
              <a:gd name="connsiteY1" fmla="*/ 0 h 560880"/>
              <a:gd name="connsiteX2" fmla="*/ 5897569 w 5991051"/>
              <a:gd name="connsiteY2" fmla="*/ 0 h 560880"/>
              <a:gd name="connsiteX3" fmla="*/ 5991051 w 5991051"/>
              <a:gd name="connsiteY3" fmla="*/ 93482 h 560880"/>
              <a:gd name="connsiteX4" fmla="*/ 5991051 w 5991051"/>
              <a:gd name="connsiteY4" fmla="*/ 467398 h 560880"/>
              <a:gd name="connsiteX5" fmla="*/ 5897569 w 5991051"/>
              <a:gd name="connsiteY5" fmla="*/ 560880 h 560880"/>
              <a:gd name="connsiteX6" fmla="*/ 93482 w 5991051"/>
              <a:gd name="connsiteY6" fmla="*/ 560880 h 560880"/>
              <a:gd name="connsiteX7" fmla="*/ 0 w 5991051"/>
              <a:gd name="connsiteY7" fmla="*/ 467398 h 560880"/>
              <a:gd name="connsiteX8" fmla="*/ 0 w 5991051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91051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897569" y="0"/>
                </a:lnTo>
                <a:cubicBezTo>
                  <a:pt x="5949198" y="0"/>
                  <a:pt x="5991051" y="41853"/>
                  <a:pt x="5991051" y="93482"/>
                </a:cubicBezTo>
                <a:lnTo>
                  <a:pt x="5991051" y="467398"/>
                </a:lnTo>
                <a:cubicBezTo>
                  <a:pt x="5991051" y="519027"/>
                  <a:pt x="5949198" y="560880"/>
                  <a:pt x="5897569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3827" tIns="27380" rIns="253827" bIns="27380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latin typeface="Bahnschrift" panose="020B0502040204020203" pitchFamily="34" charset="0"/>
              </a:rPr>
              <a:t>Adaptability</a:t>
            </a:r>
            <a:endParaRPr lang="en-IN" sz="2000">
              <a:latin typeface="Bahnschrift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E177BA-F5F7-4E70-9081-24E3955CFA5F}"/>
              </a:ext>
            </a:extLst>
          </p:cNvPr>
          <p:cNvSpPr/>
          <p:nvPr/>
        </p:nvSpPr>
        <p:spPr>
          <a:xfrm>
            <a:off x="280555" y="5243066"/>
            <a:ext cx="8558645" cy="478800"/>
          </a:xfrm>
          <a:prstGeom prst="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9050" prstMaterial="metal">
            <a:bevelT w="88900" h="203200"/>
            <a:bevelB w="165100" h="2540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0565240-50B0-4ED2-9EF4-5FF1974310D6}"/>
              </a:ext>
            </a:extLst>
          </p:cNvPr>
          <p:cNvSpPr/>
          <p:nvPr/>
        </p:nvSpPr>
        <p:spPr>
          <a:xfrm>
            <a:off x="708487" y="4962626"/>
            <a:ext cx="5991051" cy="560880"/>
          </a:xfrm>
          <a:custGeom>
            <a:avLst/>
            <a:gdLst>
              <a:gd name="connsiteX0" fmla="*/ 0 w 5991051"/>
              <a:gd name="connsiteY0" fmla="*/ 93482 h 560880"/>
              <a:gd name="connsiteX1" fmla="*/ 93482 w 5991051"/>
              <a:gd name="connsiteY1" fmla="*/ 0 h 560880"/>
              <a:gd name="connsiteX2" fmla="*/ 5897569 w 5991051"/>
              <a:gd name="connsiteY2" fmla="*/ 0 h 560880"/>
              <a:gd name="connsiteX3" fmla="*/ 5991051 w 5991051"/>
              <a:gd name="connsiteY3" fmla="*/ 93482 h 560880"/>
              <a:gd name="connsiteX4" fmla="*/ 5991051 w 5991051"/>
              <a:gd name="connsiteY4" fmla="*/ 467398 h 560880"/>
              <a:gd name="connsiteX5" fmla="*/ 5897569 w 5991051"/>
              <a:gd name="connsiteY5" fmla="*/ 560880 h 560880"/>
              <a:gd name="connsiteX6" fmla="*/ 93482 w 5991051"/>
              <a:gd name="connsiteY6" fmla="*/ 560880 h 560880"/>
              <a:gd name="connsiteX7" fmla="*/ 0 w 5991051"/>
              <a:gd name="connsiteY7" fmla="*/ 467398 h 560880"/>
              <a:gd name="connsiteX8" fmla="*/ 0 w 5991051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91051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897569" y="0"/>
                </a:lnTo>
                <a:cubicBezTo>
                  <a:pt x="5949198" y="0"/>
                  <a:pt x="5991051" y="41853"/>
                  <a:pt x="5991051" y="93482"/>
                </a:cubicBezTo>
                <a:lnTo>
                  <a:pt x="5991051" y="467398"/>
                </a:lnTo>
                <a:cubicBezTo>
                  <a:pt x="5991051" y="519027"/>
                  <a:pt x="5949198" y="560880"/>
                  <a:pt x="5897569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3827" tIns="27380" rIns="253827" bIns="27380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latin typeface="Bahnschrift" panose="020B0502040204020203" pitchFamily="34" charset="0"/>
              </a:rPr>
              <a:t>Teams in various locations can work together</a:t>
            </a:r>
            <a:endParaRPr lang="en-IN" sz="2000" dirty="0">
              <a:latin typeface="Bahnschrift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40F9C1-6DED-40E9-AFF4-5A579830D33C}"/>
              </a:ext>
            </a:extLst>
          </p:cNvPr>
          <p:cNvSpPr/>
          <p:nvPr/>
        </p:nvSpPr>
        <p:spPr>
          <a:xfrm>
            <a:off x="280555" y="6104906"/>
            <a:ext cx="8558645" cy="478800"/>
          </a:xfrm>
          <a:prstGeom prst="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9050" prstMaterial="metal">
            <a:bevelT w="88900" h="203200"/>
            <a:bevelB w="165100" h="2540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76C4EC3-3924-4610-B533-A47FACF6FD60}"/>
              </a:ext>
            </a:extLst>
          </p:cNvPr>
          <p:cNvSpPr/>
          <p:nvPr/>
        </p:nvSpPr>
        <p:spPr>
          <a:xfrm>
            <a:off x="708487" y="5824466"/>
            <a:ext cx="5991051" cy="560880"/>
          </a:xfrm>
          <a:custGeom>
            <a:avLst/>
            <a:gdLst>
              <a:gd name="connsiteX0" fmla="*/ 0 w 5991051"/>
              <a:gd name="connsiteY0" fmla="*/ 93482 h 560880"/>
              <a:gd name="connsiteX1" fmla="*/ 93482 w 5991051"/>
              <a:gd name="connsiteY1" fmla="*/ 0 h 560880"/>
              <a:gd name="connsiteX2" fmla="*/ 5897569 w 5991051"/>
              <a:gd name="connsiteY2" fmla="*/ 0 h 560880"/>
              <a:gd name="connsiteX3" fmla="*/ 5991051 w 5991051"/>
              <a:gd name="connsiteY3" fmla="*/ 93482 h 560880"/>
              <a:gd name="connsiteX4" fmla="*/ 5991051 w 5991051"/>
              <a:gd name="connsiteY4" fmla="*/ 467398 h 560880"/>
              <a:gd name="connsiteX5" fmla="*/ 5897569 w 5991051"/>
              <a:gd name="connsiteY5" fmla="*/ 560880 h 560880"/>
              <a:gd name="connsiteX6" fmla="*/ 93482 w 5991051"/>
              <a:gd name="connsiteY6" fmla="*/ 560880 h 560880"/>
              <a:gd name="connsiteX7" fmla="*/ 0 w 5991051"/>
              <a:gd name="connsiteY7" fmla="*/ 467398 h 560880"/>
              <a:gd name="connsiteX8" fmla="*/ 0 w 5991051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91051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897569" y="0"/>
                </a:lnTo>
                <a:cubicBezTo>
                  <a:pt x="5949198" y="0"/>
                  <a:pt x="5991051" y="41853"/>
                  <a:pt x="5991051" y="93482"/>
                </a:cubicBezTo>
                <a:lnTo>
                  <a:pt x="5991051" y="467398"/>
                </a:lnTo>
                <a:cubicBezTo>
                  <a:pt x="5991051" y="519027"/>
                  <a:pt x="5949198" y="560880"/>
                  <a:pt x="5897569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3827" tIns="27380" rIns="253827" bIns="27380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latin typeface="Bahnschrift" panose="020B0502040204020203" pitchFamily="34" charset="0"/>
              </a:rPr>
              <a:t>Security</a:t>
            </a:r>
            <a:endParaRPr lang="en-IN" sz="2000">
              <a:latin typeface="Bahnschrif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55" y="0"/>
            <a:ext cx="8602188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Advantages of </a:t>
            </a:r>
            <a:r>
              <a:rPr lang="en-US" sz="3200" b="1" dirty="0" err="1"/>
              <a:t>PaaS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458080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17A6E08-D987-41E8-A97F-A2EB249D67DD}"/>
              </a:ext>
            </a:extLst>
          </p:cNvPr>
          <p:cNvSpPr/>
          <p:nvPr/>
        </p:nvSpPr>
        <p:spPr>
          <a:xfrm>
            <a:off x="280555" y="1795706"/>
            <a:ext cx="8558645" cy="478800"/>
          </a:xfrm>
          <a:prstGeom prst="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9050" prstMaterial="metal">
            <a:bevelT w="88900" h="203200"/>
            <a:bevelB w="165100" h="2540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1716DE3-E09F-48B7-BB8F-BAD0621FDA7B}"/>
              </a:ext>
            </a:extLst>
          </p:cNvPr>
          <p:cNvSpPr/>
          <p:nvPr/>
        </p:nvSpPr>
        <p:spPr>
          <a:xfrm>
            <a:off x="708487" y="1515266"/>
            <a:ext cx="5991051" cy="560880"/>
          </a:xfrm>
          <a:custGeom>
            <a:avLst/>
            <a:gdLst>
              <a:gd name="connsiteX0" fmla="*/ 0 w 5991051"/>
              <a:gd name="connsiteY0" fmla="*/ 93482 h 560880"/>
              <a:gd name="connsiteX1" fmla="*/ 93482 w 5991051"/>
              <a:gd name="connsiteY1" fmla="*/ 0 h 560880"/>
              <a:gd name="connsiteX2" fmla="*/ 5897569 w 5991051"/>
              <a:gd name="connsiteY2" fmla="*/ 0 h 560880"/>
              <a:gd name="connsiteX3" fmla="*/ 5991051 w 5991051"/>
              <a:gd name="connsiteY3" fmla="*/ 93482 h 560880"/>
              <a:gd name="connsiteX4" fmla="*/ 5991051 w 5991051"/>
              <a:gd name="connsiteY4" fmla="*/ 467398 h 560880"/>
              <a:gd name="connsiteX5" fmla="*/ 5897569 w 5991051"/>
              <a:gd name="connsiteY5" fmla="*/ 560880 h 560880"/>
              <a:gd name="connsiteX6" fmla="*/ 93482 w 5991051"/>
              <a:gd name="connsiteY6" fmla="*/ 560880 h 560880"/>
              <a:gd name="connsiteX7" fmla="*/ 0 w 5991051"/>
              <a:gd name="connsiteY7" fmla="*/ 467398 h 560880"/>
              <a:gd name="connsiteX8" fmla="*/ 0 w 5991051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91051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897569" y="0"/>
                </a:lnTo>
                <a:cubicBezTo>
                  <a:pt x="5949198" y="0"/>
                  <a:pt x="5991051" y="41853"/>
                  <a:pt x="5991051" y="93482"/>
                </a:cubicBezTo>
                <a:lnTo>
                  <a:pt x="5991051" y="467398"/>
                </a:lnTo>
                <a:cubicBezTo>
                  <a:pt x="5991051" y="519027"/>
                  <a:pt x="5949198" y="560880"/>
                  <a:pt x="5897569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3827" tIns="27380" rIns="253827" bIns="27380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latin typeface="Bahnschrift" panose="020B0502040204020203" pitchFamily="34" charset="0"/>
              </a:rPr>
              <a:t>Users don’t Need to Invest in Physical Infrastructure</a:t>
            </a:r>
            <a:endParaRPr lang="en-IN" sz="2000" dirty="0">
              <a:latin typeface="Bahnschrif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87E5A6-4082-49AD-B3F5-EB467F98750F}"/>
              </a:ext>
            </a:extLst>
          </p:cNvPr>
          <p:cNvSpPr/>
          <p:nvPr/>
        </p:nvSpPr>
        <p:spPr>
          <a:xfrm>
            <a:off x="280555" y="2657546"/>
            <a:ext cx="8558645" cy="478800"/>
          </a:xfrm>
          <a:prstGeom prst="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9050" prstMaterial="metal">
            <a:bevelT w="88900" h="203200"/>
            <a:bevelB w="165100" h="2540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FE49706-0AB3-4A64-B3E4-05E9F4105CA7}"/>
              </a:ext>
            </a:extLst>
          </p:cNvPr>
          <p:cNvSpPr/>
          <p:nvPr/>
        </p:nvSpPr>
        <p:spPr>
          <a:xfrm>
            <a:off x="708487" y="2377106"/>
            <a:ext cx="5991051" cy="560880"/>
          </a:xfrm>
          <a:custGeom>
            <a:avLst/>
            <a:gdLst>
              <a:gd name="connsiteX0" fmla="*/ 0 w 5991051"/>
              <a:gd name="connsiteY0" fmla="*/ 93482 h 560880"/>
              <a:gd name="connsiteX1" fmla="*/ 93482 w 5991051"/>
              <a:gd name="connsiteY1" fmla="*/ 0 h 560880"/>
              <a:gd name="connsiteX2" fmla="*/ 5897569 w 5991051"/>
              <a:gd name="connsiteY2" fmla="*/ 0 h 560880"/>
              <a:gd name="connsiteX3" fmla="*/ 5991051 w 5991051"/>
              <a:gd name="connsiteY3" fmla="*/ 93482 h 560880"/>
              <a:gd name="connsiteX4" fmla="*/ 5991051 w 5991051"/>
              <a:gd name="connsiteY4" fmla="*/ 467398 h 560880"/>
              <a:gd name="connsiteX5" fmla="*/ 5897569 w 5991051"/>
              <a:gd name="connsiteY5" fmla="*/ 560880 h 560880"/>
              <a:gd name="connsiteX6" fmla="*/ 93482 w 5991051"/>
              <a:gd name="connsiteY6" fmla="*/ 560880 h 560880"/>
              <a:gd name="connsiteX7" fmla="*/ 0 w 5991051"/>
              <a:gd name="connsiteY7" fmla="*/ 467398 h 560880"/>
              <a:gd name="connsiteX8" fmla="*/ 0 w 5991051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91051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897569" y="0"/>
                </a:lnTo>
                <a:cubicBezTo>
                  <a:pt x="5949198" y="0"/>
                  <a:pt x="5991051" y="41853"/>
                  <a:pt x="5991051" y="93482"/>
                </a:cubicBezTo>
                <a:lnTo>
                  <a:pt x="5991051" y="467398"/>
                </a:lnTo>
                <a:cubicBezTo>
                  <a:pt x="5991051" y="519027"/>
                  <a:pt x="5949198" y="560880"/>
                  <a:pt x="5897569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3827" tIns="27380" rIns="253827" bIns="27380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latin typeface="Bahnschrift" panose="020B0502040204020203" pitchFamily="34" charset="0"/>
              </a:rPr>
              <a:t>Makes development possible for ‘non-experts’</a:t>
            </a:r>
            <a:endParaRPr lang="en-IN" sz="2000" dirty="0">
              <a:latin typeface="Bahnschrift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026CED-8D67-4121-8DFA-3C590337760A}"/>
              </a:ext>
            </a:extLst>
          </p:cNvPr>
          <p:cNvSpPr/>
          <p:nvPr/>
        </p:nvSpPr>
        <p:spPr>
          <a:xfrm>
            <a:off x="280555" y="3519386"/>
            <a:ext cx="8558645" cy="478800"/>
          </a:xfrm>
          <a:prstGeom prst="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9050" prstMaterial="metal">
            <a:bevelT w="88900" h="203200"/>
            <a:bevelB w="165100" h="2540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340F86A-2B98-430A-93F4-F664B031F1D6}"/>
              </a:ext>
            </a:extLst>
          </p:cNvPr>
          <p:cNvSpPr/>
          <p:nvPr/>
        </p:nvSpPr>
        <p:spPr>
          <a:xfrm>
            <a:off x="708487" y="3238946"/>
            <a:ext cx="5991051" cy="560880"/>
          </a:xfrm>
          <a:custGeom>
            <a:avLst/>
            <a:gdLst>
              <a:gd name="connsiteX0" fmla="*/ 0 w 5991051"/>
              <a:gd name="connsiteY0" fmla="*/ 93482 h 560880"/>
              <a:gd name="connsiteX1" fmla="*/ 93482 w 5991051"/>
              <a:gd name="connsiteY1" fmla="*/ 0 h 560880"/>
              <a:gd name="connsiteX2" fmla="*/ 5897569 w 5991051"/>
              <a:gd name="connsiteY2" fmla="*/ 0 h 560880"/>
              <a:gd name="connsiteX3" fmla="*/ 5991051 w 5991051"/>
              <a:gd name="connsiteY3" fmla="*/ 93482 h 560880"/>
              <a:gd name="connsiteX4" fmla="*/ 5991051 w 5991051"/>
              <a:gd name="connsiteY4" fmla="*/ 467398 h 560880"/>
              <a:gd name="connsiteX5" fmla="*/ 5897569 w 5991051"/>
              <a:gd name="connsiteY5" fmla="*/ 560880 h 560880"/>
              <a:gd name="connsiteX6" fmla="*/ 93482 w 5991051"/>
              <a:gd name="connsiteY6" fmla="*/ 560880 h 560880"/>
              <a:gd name="connsiteX7" fmla="*/ 0 w 5991051"/>
              <a:gd name="connsiteY7" fmla="*/ 467398 h 560880"/>
              <a:gd name="connsiteX8" fmla="*/ 0 w 5991051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91051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897569" y="0"/>
                </a:lnTo>
                <a:cubicBezTo>
                  <a:pt x="5949198" y="0"/>
                  <a:pt x="5991051" y="41853"/>
                  <a:pt x="5991051" y="93482"/>
                </a:cubicBezTo>
                <a:lnTo>
                  <a:pt x="5991051" y="467398"/>
                </a:lnTo>
                <a:cubicBezTo>
                  <a:pt x="5991051" y="519027"/>
                  <a:pt x="5949198" y="560880"/>
                  <a:pt x="5897569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rgbClr val="25898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3827" tIns="27380" rIns="253827" bIns="27380" numCol="1" spcCol="1270" anchor="ctr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>
                <a:latin typeface="Bahnschrift" panose="020B0502040204020203" pitchFamily="34" charset="0"/>
              </a:rPr>
              <a:t>Flexibility</a:t>
            </a:r>
            <a:endParaRPr lang="en-IN" sz="2000" kern="1200">
              <a:latin typeface="Bahnschrif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A5D714-59FF-47D8-A1EC-A7C9FEE27137}"/>
              </a:ext>
            </a:extLst>
          </p:cNvPr>
          <p:cNvSpPr/>
          <p:nvPr/>
        </p:nvSpPr>
        <p:spPr>
          <a:xfrm>
            <a:off x="280555" y="4381226"/>
            <a:ext cx="8558645" cy="478800"/>
          </a:xfrm>
          <a:prstGeom prst="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9050" prstMaterial="metal">
            <a:bevelT w="88900" h="203200"/>
            <a:bevelB w="165100" h="2540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4DF4C43-3569-4103-8782-987860150259}"/>
              </a:ext>
            </a:extLst>
          </p:cNvPr>
          <p:cNvSpPr/>
          <p:nvPr/>
        </p:nvSpPr>
        <p:spPr>
          <a:xfrm>
            <a:off x="708487" y="4100786"/>
            <a:ext cx="5991051" cy="560880"/>
          </a:xfrm>
          <a:custGeom>
            <a:avLst/>
            <a:gdLst>
              <a:gd name="connsiteX0" fmla="*/ 0 w 5991051"/>
              <a:gd name="connsiteY0" fmla="*/ 93482 h 560880"/>
              <a:gd name="connsiteX1" fmla="*/ 93482 w 5991051"/>
              <a:gd name="connsiteY1" fmla="*/ 0 h 560880"/>
              <a:gd name="connsiteX2" fmla="*/ 5897569 w 5991051"/>
              <a:gd name="connsiteY2" fmla="*/ 0 h 560880"/>
              <a:gd name="connsiteX3" fmla="*/ 5991051 w 5991051"/>
              <a:gd name="connsiteY3" fmla="*/ 93482 h 560880"/>
              <a:gd name="connsiteX4" fmla="*/ 5991051 w 5991051"/>
              <a:gd name="connsiteY4" fmla="*/ 467398 h 560880"/>
              <a:gd name="connsiteX5" fmla="*/ 5897569 w 5991051"/>
              <a:gd name="connsiteY5" fmla="*/ 560880 h 560880"/>
              <a:gd name="connsiteX6" fmla="*/ 93482 w 5991051"/>
              <a:gd name="connsiteY6" fmla="*/ 560880 h 560880"/>
              <a:gd name="connsiteX7" fmla="*/ 0 w 5991051"/>
              <a:gd name="connsiteY7" fmla="*/ 467398 h 560880"/>
              <a:gd name="connsiteX8" fmla="*/ 0 w 5991051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91051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897569" y="0"/>
                </a:lnTo>
                <a:cubicBezTo>
                  <a:pt x="5949198" y="0"/>
                  <a:pt x="5991051" y="41853"/>
                  <a:pt x="5991051" y="93482"/>
                </a:cubicBezTo>
                <a:lnTo>
                  <a:pt x="5991051" y="467398"/>
                </a:lnTo>
                <a:cubicBezTo>
                  <a:pt x="5991051" y="519027"/>
                  <a:pt x="5949198" y="560880"/>
                  <a:pt x="5897569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3827" tIns="27380" rIns="253827" bIns="27380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latin typeface="Bahnschrift" panose="020B0502040204020203" pitchFamily="34" charset="0"/>
              </a:rPr>
              <a:t>Adaptability</a:t>
            </a:r>
            <a:endParaRPr lang="en-IN" sz="2000">
              <a:latin typeface="Bahnschrift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E177BA-F5F7-4E70-9081-24E3955CFA5F}"/>
              </a:ext>
            </a:extLst>
          </p:cNvPr>
          <p:cNvSpPr/>
          <p:nvPr/>
        </p:nvSpPr>
        <p:spPr>
          <a:xfrm>
            <a:off x="280555" y="5243066"/>
            <a:ext cx="8558645" cy="478800"/>
          </a:xfrm>
          <a:prstGeom prst="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9050" prstMaterial="metal">
            <a:bevelT w="88900" h="203200"/>
            <a:bevelB w="165100" h="2540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0565240-50B0-4ED2-9EF4-5FF1974310D6}"/>
              </a:ext>
            </a:extLst>
          </p:cNvPr>
          <p:cNvSpPr/>
          <p:nvPr/>
        </p:nvSpPr>
        <p:spPr>
          <a:xfrm>
            <a:off x="708487" y="4962626"/>
            <a:ext cx="5991051" cy="560880"/>
          </a:xfrm>
          <a:custGeom>
            <a:avLst/>
            <a:gdLst>
              <a:gd name="connsiteX0" fmla="*/ 0 w 5991051"/>
              <a:gd name="connsiteY0" fmla="*/ 93482 h 560880"/>
              <a:gd name="connsiteX1" fmla="*/ 93482 w 5991051"/>
              <a:gd name="connsiteY1" fmla="*/ 0 h 560880"/>
              <a:gd name="connsiteX2" fmla="*/ 5897569 w 5991051"/>
              <a:gd name="connsiteY2" fmla="*/ 0 h 560880"/>
              <a:gd name="connsiteX3" fmla="*/ 5991051 w 5991051"/>
              <a:gd name="connsiteY3" fmla="*/ 93482 h 560880"/>
              <a:gd name="connsiteX4" fmla="*/ 5991051 w 5991051"/>
              <a:gd name="connsiteY4" fmla="*/ 467398 h 560880"/>
              <a:gd name="connsiteX5" fmla="*/ 5897569 w 5991051"/>
              <a:gd name="connsiteY5" fmla="*/ 560880 h 560880"/>
              <a:gd name="connsiteX6" fmla="*/ 93482 w 5991051"/>
              <a:gd name="connsiteY6" fmla="*/ 560880 h 560880"/>
              <a:gd name="connsiteX7" fmla="*/ 0 w 5991051"/>
              <a:gd name="connsiteY7" fmla="*/ 467398 h 560880"/>
              <a:gd name="connsiteX8" fmla="*/ 0 w 5991051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91051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897569" y="0"/>
                </a:lnTo>
                <a:cubicBezTo>
                  <a:pt x="5949198" y="0"/>
                  <a:pt x="5991051" y="41853"/>
                  <a:pt x="5991051" y="93482"/>
                </a:cubicBezTo>
                <a:lnTo>
                  <a:pt x="5991051" y="467398"/>
                </a:lnTo>
                <a:cubicBezTo>
                  <a:pt x="5991051" y="519027"/>
                  <a:pt x="5949198" y="560880"/>
                  <a:pt x="5897569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3827" tIns="27380" rIns="253827" bIns="27380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latin typeface="Bahnschrift" panose="020B0502040204020203" pitchFamily="34" charset="0"/>
              </a:rPr>
              <a:t>Teams in various locations can work together</a:t>
            </a:r>
            <a:endParaRPr lang="en-IN" sz="2000" dirty="0">
              <a:latin typeface="Bahnschrift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40F9C1-6DED-40E9-AFF4-5A579830D33C}"/>
              </a:ext>
            </a:extLst>
          </p:cNvPr>
          <p:cNvSpPr/>
          <p:nvPr/>
        </p:nvSpPr>
        <p:spPr>
          <a:xfrm>
            <a:off x="280555" y="6104906"/>
            <a:ext cx="8558645" cy="478800"/>
          </a:xfrm>
          <a:prstGeom prst="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9050" prstMaterial="metal">
            <a:bevelT w="88900" h="203200"/>
            <a:bevelB w="165100" h="2540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76C4EC3-3924-4610-B533-A47FACF6FD60}"/>
              </a:ext>
            </a:extLst>
          </p:cNvPr>
          <p:cNvSpPr/>
          <p:nvPr/>
        </p:nvSpPr>
        <p:spPr>
          <a:xfrm>
            <a:off x="708487" y="5824466"/>
            <a:ext cx="5991051" cy="560880"/>
          </a:xfrm>
          <a:custGeom>
            <a:avLst/>
            <a:gdLst>
              <a:gd name="connsiteX0" fmla="*/ 0 w 5991051"/>
              <a:gd name="connsiteY0" fmla="*/ 93482 h 560880"/>
              <a:gd name="connsiteX1" fmla="*/ 93482 w 5991051"/>
              <a:gd name="connsiteY1" fmla="*/ 0 h 560880"/>
              <a:gd name="connsiteX2" fmla="*/ 5897569 w 5991051"/>
              <a:gd name="connsiteY2" fmla="*/ 0 h 560880"/>
              <a:gd name="connsiteX3" fmla="*/ 5991051 w 5991051"/>
              <a:gd name="connsiteY3" fmla="*/ 93482 h 560880"/>
              <a:gd name="connsiteX4" fmla="*/ 5991051 w 5991051"/>
              <a:gd name="connsiteY4" fmla="*/ 467398 h 560880"/>
              <a:gd name="connsiteX5" fmla="*/ 5897569 w 5991051"/>
              <a:gd name="connsiteY5" fmla="*/ 560880 h 560880"/>
              <a:gd name="connsiteX6" fmla="*/ 93482 w 5991051"/>
              <a:gd name="connsiteY6" fmla="*/ 560880 h 560880"/>
              <a:gd name="connsiteX7" fmla="*/ 0 w 5991051"/>
              <a:gd name="connsiteY7" fmla="*/ 467398 h 560880"/>
              <a:gd name="connsiteX8" fmla="*/ 0 w 5991051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91051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897569" y="0"/>
                </a:lnTo>
                <a:cubicBezTo>
                  <a:pt x="5949198" y="0"/>
                  <a:pt x="5991051" y="41853"/>
                  <a:pt x="5991051" y="93482"/>
                </a:cubicBezTo>
                <a:lnTo>
                  <a:pt x="5991051" y="467398"/>
                </a:lnTo>
                <a:cubicBezTo>
                  <a:pt x="5991051" y="519027"/>
                  <a:pt x="5949198" y="560880"/>
                  <a:pt x="5897569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3827" tIns="27380" rIns="253827" bIns="27380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latin typeface="Bahnschrift" panose="020B0502040204020203" pitchFamily="34" charset="0"/>
              </a:rPr>
              <a:t>Security</a:t>
            </a:r>
            <a:endParaRPr lang="en-IN" sz="2000">
              <a:latin typeface="Bahnschrif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55" y="0"/>
            <a:ext cx="8602188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Advantages of </a:t>
            </a:r>
            <a:r>
              <a:rPr lang="en-US" sz="3200" b="1" dirty="0" err="1"/>
              <a:t>PaaS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41824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40BDEE5-08DC-404D-A9A2-AC73E7A3C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73" y="1419367"/>
            <a:ext cx="8739083" cy="5213662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Cloud services </a:t>
            </a:r>
            <a:r>
              <a:rPr lang="en-IN" dirty="0">
                <a:solidFill>
                  <a:srgbClr val="C00000"/>
                </a:solidFill>
              </a:rPr>
              <a:t>provide great flexibility in provisioning, duplicating and scaling resources </a:t>
            </a:r>
            <a:r>
              <a:rPr lang="en-IN" dirty="0"/>
              <a:t>to balance the requirements of users, hosted applications and solutions. 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2CF5E24-A6C7-4D72-8484-87529E4D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73" y="0"/>
            <a:ext cx="8651998" cy="1325563"/>
          </a:xfrm>
        </p:spPr>
        <p:txBody>
          <a:bodyPr>
            <a:normAutofit/>
          </a:bodyPr>
          <a:lstStyle/>
          <a:p>
            <a:r>
              <a:rPr lang="en-GB" sz="3200" dirty="0"/>
              <a:t>Cloud Services</a:t>
            </a:r>
          </a:p>
        </p:txBody>
      </p:sp>
    </p:spTree>
    <p:extLst>
      <p:ext uri="{BB962C8B-B14F-4D97-AF65-F5344CB8AC3E}">
        <p14:creationId xmlns:p14="http://schemas.microsoft.com/office/powerpoint/2010/main" val="8296918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17A6E08-D987-41E8-A97F-A2EB249D67DD}"/>
              </a:ext>
            </a:extLst>
          </p:cNvPr>
          <p:cNvSpPr/>
          <p:nvPr/>
        </p:nvSpPr>
        <p:spPr>
          <a:xfrm>
            <a:off x="280555" y="1795706"/>
            <a:ext cx="8558645" cy="478800"/>
          </a:xfrm>
          <a:prstGeom prst="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9050" prstMaterial="metal">
            <a:bevelT w="88900" h="203200"/>
            <a:bevelB w="165100" h="2540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1716DE3-E09F-48B7-BB8F-BAD0621FDA7B}"/>
              </a:ext>
            </a:extLst>
          </p:cNvPr>
          <p:cNvSpPr/>
          <p:nvPr/>
        </p:nvSpPr>
        <p:spPr>
          <a:xfrm>
            <a:off x="708487" y="1515266"/>
            <a:ext cx="5991051" cy="560880"/>
          </a:xfrm>
          <a:custGeom>
            <a:avLst/>
            <a:gdLst>
              <a:gd name="connsiteX0" fmla="*/ 0 w 5991051"/>
              <a:gd name="connsiteY0" fmla="*/ 93482 h 560880"/>
              <a:gd name="connsiteX1" fmla="*/ 93482 w 5991051"/>
              <a:gd name="connsiteY1" fmla="*/ 0 h 560880"/>
              <a:gd name="connsiteX2" fmla="*/ 5897569 w 5991051"/>
              <a:gd name="connsiteY2" fmla="*/ 0 h 560880"/>
              <a:gd name="connsiteX3" fmla="*/ 5991051 w 5991051"/>
              <a:gd name="connsiteY3" fmla="*/ 93482 h 560880"/>
              <a:gd name="connsiteX4" fmla="*/ 5991051 w 5991051"/>
              <a:gd name="connsiteY4" fmla="*/ 467398 h 560880"/>
              <a:gd name="connsiteX5" fmla="*/ 5897569 w 5991051"/>
              <a:gd name="connsiteY5" fmla="*/ 560880 h 560880"/>
              <a:gd name="connsiteX6" fmla="*/ 93482 w 5991051"/>
              <a:gd name="connsiteY6" fmla="*/ 560880 h 560880"/>
              <a:gd name="connsiteX7" fmla="*/ 0 w 5991051"/>
              <a:gd name="connsiteY7" fmla="*/ 467398 h 560880"/>
              <a:gd name="connsiteX8" fmla="*/ 0 w 5991051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91051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897569" y="0"/>
                </a:lnTo>
                <a:cubicBezTo>
                  <a:pt x="5949198" y="0"/>
                  <a:pt x="5991051" y="41853"/>
                  <a:pt x="5991051" y="93482"/>
                </a:cubicBezTo>
                <a:lnTo>
                  <a:pt x="5991051" y="467398"/>
                </a:lnTo>
                <a:cubicBezTo>
                  <a:pt x="5991051" y="519027"/>
                  <a:pt x="5949198" y="560880"/>
                  <a:pt x="5897569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3827" tIns="27380" rIns="253827" bIns="27380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latin typeface="Bahnschrift" panose="020B0502040204020203" pitchFamily="34" charset="0"/>
              </a:rPr>
              <a:t>Users don’t Need to Invest in Physical Infrastructure</a:t>
            </a:r>
            <a:endParaRPr lang="en-IN" sz="2000" dirty="0">
              <a:latin typeface="Bahnschrif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87E5A6-4082-49AD-B3F5-EB467F98750F}"/>
              </a:ext>
            </a:extLst>
          </p:cNvPr>
          <p:cNvSpPr/>
          <p:nvPr/>
        </p:nvSpPr>
        <p:spPr>
          <a:xfrm>
            <a:off x="280555" y="2657546"/>
            <a:ext cx="8558645" cy="478800"/>
          </a:xfrm>
          <a:prstGeom prst="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9050" prstMaterial="metal">
            <a:bevelT w="88900" h="203200"/>
            <a:bevelB w="165100" h="2540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FE49706-0AB3-4A64-B3E4-05E9F4105CA7}"/>
              </a:ext>
            </a:extLst>
          </p:cNvPr>
          <p:cNvSpPr/>
          <p:nvPr/>
        </p:nvSpPr>
        <p:spPr>
          <a:xfrm>
            <a:off x="708487" y="2377106"/>
            <a:ext cx="5991051" cy="560880"/>
          </a:xfrm>
          <a:custGeom>
            <a:avLst/>
            <a:gdLst>
              <a:gd name="connsiteX0" fmla="*/ 0 w 5991051"/>
              <a:gd name="connsiteY0" fmla="*/ 93482 h 560880"/>
              <a:gd name="connsiteX1" fmla="*/ 93482 w 5991051"/>
              <a:gd name="connsiteY1" fmla="*/ 0 h 560880"/>
              <a:gd name="connsiteX2" fmla="*/ 5897569 w 5991051"/>
              <a:gd name="connsiteY2" fmla="*/ 0 h 560880"/>
              <a:gd name="connsiteX3" fmla="*/ 5991051 w 5991051"/>
              <a:gd name="connsiteY3" fmla="*/ 93482 h 560880"/>
              <a:gd name="connsiteX4" fmla="*/ 5991051 w 5991051"/>
              <a:gd name="connsiteY4" fmla="*/ 467398 h 560880"/>
              <a:gd name="connsiteX5" fmla="*/ 5897569 w 5991051"/>
              <a:gd name="connsiteY5" fmla="*/ 560880 h 560880"/>
              <a:gd name="connsiteX6" fmla="*/ 93482 w 5991051"/>
              <a:gd name="connsiteY6" fmla="*/ 560880 h 560880"/>
              <a:gd name="connsiteX7" fmla="*/ 0 w 5991051"/>
              <a:gd name="connsiteY7" fmla="*/ 467398 h 560880"/>
              <a:gd name="connsiteX8" fmla="*/ 0 w 5991051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91051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897569" y="0"/>
                </a:lnTo>
                <a:cubicBezTo>
                  <a:pt x="5949198" y="0"/>
                  <a:pt x="5991051" y="41853"/>
                  <a:pt x="5991051" y="93482"/>
                </a:cubicBezTo>
                <a:lnTo>
                  <a:pt x="5991051" y="467398"/>
                </a:lnTo>
                <a:cubicBezTo>
                  <a:pt x="5991051" y="519027"/>
                  <a:pt x="5949198" y="560880"/>
                  <a:pt x="5897569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3827" tIns="27380" rIns="253827" bIns="27380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latin typeface="Bahnschrift" panose="020B0502040204020203" pitchFamily="34" charset="0"/>
              </a:rPr>
              <a:t>Makes development possible for ‘non-experts’</a:t>
            </a:r>
            <a:endParaRPr lang="en-IN" sz="2000">
              <a:latin typeface="Bahnschrift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026CED-8D67-4121-8DFA-3C590337760A}"/>
              </a:ext>
            </a:extLst>
          </p:cNvPr>
          <p:cNvSpPr/>
          <p:nvPr/>
        </p:nvSpPr>
        <p:spPr>
          <a:xfrm>
            <a:off x="280555" y="3519386"/>
            <a:ext cx="8558645" cy="478800"/>
          </a:xfrm>
          <a:prstGeom prst="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9050" prstMaterial="metal">
            <a:bevelT w="88900" h="203200"/>
            <a:bevelB w="165100" h="2540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340F86A-2B98-430A-93F4-F664B031F1D6}"/>
              </a:ext>
            </a:extLst>
          </p:cNvPr>
          <p:cNvSpPr/>
          <p:nvPr/>
        </p:nvSpPr>
        <p:spPr>
          <a:xfrm>
            <a:off x="708487" y="3238946"/>
            <a:ext cx="5991051" cy="560880"/>
          </a:xfrm>
          <a:custGeom>
            <a:avLst/>
            <a:gdLst>
              <a:gd name="connsiteX0" fmla="*/ 0 w 5991051"/>
              <a:gd name="connsiteY0" fmla="*/ 93482 h 560880"/>
              <a:gd name="connsiteX1" fmla="*/ 93482 w 5991051"/>
              <a:gd name="connsiteY1" fmla="*/ 0 h 560880"/>
              <a:gd name="connsiteX2" fmla="*/ 5897569 w 5991051"/>
              <a:gd name="connsiteY2" fmla="*/ 0 h 560880"/>
              <a:gd name="connsiteX3" fmla="*/ 5991051 w 5991051"/>
              <a:gd name="connsiteY3" fmla="*/ 93482 h 560880"/>
              <a:gd name="connsiteX4" fmla="*/ 5991051 w 5991051"/>
              <a:gd name="connsiteY4" fmla="*/ 467398 h 560880"/>
              <a:gd name="connsiteX5" fmla="*/ 5897569 w 5991051"/>
              <a:gd name="connsiteY5" fmla="*/ 560880 h 560880"/>
              <a:gd name="connsiteX6" fmla="*/ 93482 w 5991051"/>
              <a:gd name="connsiteY6" fmla="*/ 560880 h 560880"/>
              <a:gd name="connsiteX7" fmla="*/ 0 w 5991051"/>
              <a:gd name="connsiteY7" fmla="*/ 467398 h 560880"/>
              <a:gd name="connsiteX8" fmla="*/ 0 w 5991051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91051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897569" y="0"/>
                </a:lnTo>
                <a:cubicBezTo>
                  <a:pt x="5949198" y="0"/>
                  <a:pt x="5991051" y="41853"/>
                  <a:pt x="5991051" y="93482"/>
                </a:cubicBezTo>
                <a:lnTo>
                  <a:pt x="5991051" y="467398"/>
                </a:lnTo>
                <a:cubicBezTo>
                  <a:pt x="5991051" y="519027"/>
                  <a:pt x="5949198" y="560880"/>
                  <a:pt x="5897569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3827" tIns="27380" rIns="253827" bIns="27380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latin typeface="Bahnschrift" panose="020B0502040204020203" pitchFamily="34" charset="0"/>
              </a:rPr>
              <a:t>Flexibility</a:t>
            </a:r>
            <a:endParaRPr lang="en-IN" sz="2000">
              <a:latin typeface="Bahnschrif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A5D714-59FF-47D8-A1EC-A7C9FEE27137}"/>
              </a:ext>
            </a:extLst>
          </p:cNvPr>
          <p:cNvSpPr/>
          <p:nvPr/>
        </p:nvSpPr>
        <p:spPr>
          <a:xfrm>
            <a:off x="280555" y="4381226"/>
            <a:ext cx="8558645" cy="478800"/>
          </a:xfrm>
          <a:prstGeom prst="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9050" prstMaterial="metal">
            <a:bevelT w="88900" h="203200"/>
            <a:bevelB w="165100" h="2540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4DF4C43-3569-4103-8782-987860150259}"/>
              </a:ext>
            </a:extLst>
          </p:cNvPr>
          <p:cNvSpPr/>
          <p:nvPr/>
        </p:nvSpPr>
        <p:spPr>
          <a:xfrm>
            <a:off x="708487" y="4100786"/>
            <a:ext cx="5991051" cy="560880"/>
          </a:xfrm>
          <a:custGeom>
            <a:avLst/>
            <a:gdLst>
              <a:gd name="connsiteX0" fmla="*/ 0 w 5991051"/>
              <a:gd name="connsiteY0" fmla="*/ 93482 h 560880"/>
              <a:gd name="connsiteX1" fmla="*/ 93482 w 5991051"/>
              <a:gd name="connsiteY1" fmla="*/ 0 h 560880"/>
              <a:gd name="connsiteX2" fmla="*/ 5897569 w 5991051"/>
              <a:gd name="connsiteY2" fmla="*/ 0 h 560880"/>
              <a:gd name="connsiteX3" fmla="*/ 5991051 w 5991051"/>
              <a:gd name="connsiteY3" fmla="*/ 93482 h 560880"/>
              <a:gd name="connsiteX4" fmla="*/ 5991051 w 5991051"/>
              <a:gd name="connsiteY4" fmla="*/ 467398 h 560880"/>
              <a:gd name="connsiteX5" fmla="*/ 5897569 w 5991051"/>
              <a:gd name="connsiteY5" fmla="*/ 560880 h 560880"/>
              <a:gd name="connsiteX6" fmla="*/ 93482 w 5991051"/>
              <a:gd name="connsiteY6" fmla="*/ 560880 h 560880"/>
              <a:gd name="connsiteX7" fmla="*/ 0 w 5991051"/>
              <a:gd name="connsiteY7" fmla="*/ 467398 h 560880"/>
              <a:gd name="connsiteX8" fmla="*/ 0 w 5991051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91051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897569" y="0"/>
                </a:lnTo>
                <a:cubicBezTo>
                  <a:pt x="5949198" y="0"/>
                  <a:pt x="5991051" y="41853"/>
                  <a:pt x="5991051" y="93482"/>
                </a:cubicBezTo>
                <a:lnTo>
                  <a:pt x="5991051" y="467398"/>
                </a:lnTo>
                <a:cubicBezTo>
                  <a:pt x="5991051" y="519027"/>
                  <a:pt x="5949198" y="560880"/>
                  <a:pt x="5897569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rgbClr val="25898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3827" tIns="27380" rIns="253827" bIns="27380" numCol="1" spcCol="1270" anchor="ctr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>
                <a:latin typeface="Bahnschrift" panose="020B0502040204020203" pitchFamily="34" charset="0"/>
              </a:rPr>
              <a:t>Adaptability</a:t>
            </a:r>
            <a:endParaRPr lang="en-IN" sz="2000" kern="1200">
              <a:latin typeface="Bahnschrift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E177BA-F5F7-4E70-9081-24E3955CFA5F}"/>
              </a:ext>
            </a:extLst>
          </p:cNvPr>
          <p:cNvSpPr/>
          <p:nvPr/>
        </p:nvSpPr>
        <p:spPr>
          <a:xfrm>
            <a:off x="280555" y="5243066"/>
            <a:ext cx="8558645" cy="478800"/>
          </a:xfrm>
          <a:prstGeom prst="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9050" prstMaterial="metal">
            <a:bevelT w="88900" h="203200"/>
            <a:bevelB w="165100" h="2540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0565240-50B0-4ED2-9EF4-5FF1974310D6}"/>
              </a:ext>
            </a:extLst>
          </p:cNvPr>
          <p:cNvSpPr/>
          <p:nvPr/>
        </p:nvSpPr>
        <p:spPr>
          <a:xfrm>
            <a:off x="708487" y="4962626"/>
            <a:ext cx="5991051" cy="560880"/>
          </a:xfrm>
          <a:custGeom>
            <a:avLst/>
            <a:gdLst>
              <a:gd name="connsiteX0" fmla="*/ 0 w 5991051"/>
              <a:gd name="connsiteY0" fmla="*/ 93482 h 560880"/>
              <a:gd name="connsiteX1" fmla="*/ 93482 w 5991051"/>
              <a:gd name="connsiteY1" fmla="*/ 0 h 560880"/>
              <a:gd name="connsiteX2" fmla="*/ 5897569 w 5991051"/>
              <a:gd name="connsiteY2" fmla="*/ 0 h 560880"/>
              <a:gd name="connsiteX3" fmla="*/ 5991051 w 5991051"/>
              <a:gd name="connsiteY3" fmla="*/ 93482 h 560880"/>
              <a:gd name="connsiteX4" fmla="*/ 5991051 w 5991051"/>
              <a:gd name="connsiteY4" fmla="*/ 467398 h 560880"/>
              <a:gd name="connsiteX5" fmla="*/ 5897569 w 5991051"/>
              <a:gd name="connsiteY5" fmla="*/ 560880 h 560880"/>
              <a:gd name="connsiteX6" fmla="*/ 93482 w 5991051"/>
              <a:gd name="connsiteY6" fmla="*/ 560880 h 560880"/>
              <a:gd name="connsiteX7" fmla="*/ 0 w 5991051"/>
              <a:gd name="connsiteY7" fmla="*/ 467398 h 560880"/>
              <a:gd name="connsiteX8" fmla="*/ 0 w 5991051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91051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897569" y="0"/>
                </a:lnTo>
                <a:cubicBezTo>
                  <a:pt x="5949198" y="0"/>
                  <a:pt x="5991051" y="41853"/>
                  <a:pt x="5991051" y="93482"/>
                </a:cubicBezTo>
                <a:lnTo>
                  <a:pt x="5991051" y="467398"/>
                </a:lnTo>
                <a:cubicBezTo>
                  <a:pt x="5991051" y="519027"/>
                  <a:pt x="5949198" y="560880"/>
                  <a:pt x="5897569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3827" tIns="27380" rIns="253827" bIns="27380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latin typeface="Bahnschrift" panose="020B0502040204020203" pitchFamily="34" charset="0"/>
              </a:rPr>
              <a:t>Teams in various locations can work together</a:t>
            </a:r>
            <a:endParaRPr lang="en-IN" sz="2000">
              <a:latin typeface="Bahnschrift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40F9C1-6DED-40E9-AFF4-5A579830D33C}"/>
              </a:ext>
            </a:extLst>
          </p:cNvPr>
          <p:cNvSpPr/>
          <p:nvPr/>
        </p:nvSpPr>
        <p:spPr>
          <a:xfrm>
            <a:off x="280555" y="6104906"/>
            <a:ext cx="8558645" cy="478800"/>
          </a:xfrm>
          <a:prstGeom prst="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9050" prstMaterial="metal">
            <a:bevelT w="88900" h="203200"/>
            <a:bevelB w="165100" h="2540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76C4EC3-3924-4610-B533-A47FACF6FD60}"/>
              </a:ext>
            </a:extLst>
          </p:cNvPr>
          <p:cNvSpPr/>
          <p:nvPr/>
        </p:nvSpPr>
        <p:spPr>
          <a:xfrm>
            <a:off x="708487" y="5824466"/>
            <a:ext cx="5991051" cy="560880"/>
          </a:xfrm>
          <a:custGeom>
            <a:avLst/>
            <a:gdLst>
              <a:gd name="connsiteX0" fmla="*/ 0 w 5991051"/>
              <a:gd name="connsiteY0" fmla="*/ 93482 h 560880"/>
              <a:gd name="connsiteX1" fmla="*/ 93482 w 5991051"/>
              <a:gd name="connsiteY1" fmla="*/ 0 h 560880"/>
              <a:gd name="connsiteX2" fmla="*/ 5897569 w 5991051"/>
              <a:gd name="connsiteY2" fmla="*/ 0 h 560880"/>
              <a:gd name="connsiteX3" fmla="*/ 5991051 w 5991051"/>
              <a:gd name="connsiteY3" fmla="*/ 93482 h 560880"/>
              <a:gd name="connsiteX4" fmla="*/ 5991051 w 5991051"/>
              <a:gd name="connsiteY4" fmla="*/ 467398 h 560880"/>
              <a:gd name="connsiteX5" fmla="*/ 5897569 w 5991051"/>
              <a:gd name="connsiteY5" fmla="*/ 560880 h 560880"/>
              <a:gd name="connsiteX6" fmla="*/ 93482 w 5991051"/>
              <a:gd name="connsiteY6" fmla="*/ 560880 h 560880"/>
              <a:gd name="connsiteX7" fmla="*/ 0 w 5991051"/>
              <a:gd name="connsiteY7" fmla="*/ 467398 h 560880"/>
              <a:gd name="connsiteX8" fmla="*/ 0 w 5991051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91051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897569" y="0"/>
                </a:lnTo>
                <a:cubicBezTo>
                  <a:pt x="5949198" y="0"/>
                  <a:pt x="5991051" y="41853"/>
                  <a:pt x="5991051" y="93482"/>
                </a:cubicBezTo>
                <a:lnTo>
                  <a:pt x="5991051" y="467398"/>
                </a:lnTo>
                <a:cubicBezTo>
                  <a:pt x="5991051" y="519027"/>
                  <a:pt x="5949198" y="560880"/>
                  <a:pt x="5897569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3827" tIns="27380" rIns="253827" bIns="27380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latin typeface="Bahnschrift" panose="020B0502040204020203" pitchFamily="34" charset="0"/>
              </a:rPr>
              <a:t>Security</a:t>
            </a:r>
            <a:endParaRPr lang="en-IN" sz="2000">
              <a:latin typeface="Bahnschrif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55" y="0"/>
            <a:ext cx="8602188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Advantages of </a:t>
            </a:r>
            <a:r>
              <a:rPr lang="en-US" sz="3200" b="1" dirty="0" err="1"/>
              <a:t>PaaS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800044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17A6E08-D987-41E8-A97F-A2EB249D67DD}"/>
              </a:ext>
            </a:extLst>
          </p:cNvPr>
          <p:cNvSpPr/>
          <p:nvPr/>
        </p:nvSpPr>
        <p:spPr>
          <a:xfrm>
            <a:off x="280555" y="1795706"/>
            <a:ext cx="8558645" cy="478800"/>
          </a:xfrm>
          <a:prstGeom prst="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9050" prstMaterial="metal">
            <a:bevelT w="88900" h="203200"/>
            <a:bevelB w="165100" h="2540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1716DE3-E09F-48B7-BB8F-BAD0621FDA7B}"/>
              </a:ext>
            </a:extLst>
          </p:cNvPr>
          <p:cNvSpPr/>
          <p:nvPr/>
        </p:nvSpPr>
        <p:spPr>
          <a:xfrm>
            <a:off x="708487" y="1515266"/>
            <a:ext cx="5991051" cy="560880"/>
          </a:xfrm>
          <a:custGeom>
            <a:avLst/>
            <a:gdLst>
              <a:gd name="connsiteX0" fmla="*/ 0 w 5991051"/>
              <a:gd name="connsiteY0" fmla="*/ 93482 h 560880"/>
              <a:gd name="connsiteX1" fmla="*/ 93482 w 5991051"/>
              <a:gd name="connsiteY1" fmla="*/ 0 h 560880"/>
              <a:gd name="connsiteX2" fmla="*/ 5897569 w 5991051"/>
              <a:gd name="connsiteY2" fmla="*/ 0 h 560880"/>
              <a:gd name="connsiteX3" fmla="*/ 5991051 w 5991051"/>
              <a:gd name="connsiteY3" fmla="*/ 93482 h 560880"/>
              <a:gd name="connsiteX4" fmla="*/ 5991051 w 5991051"/>
              <a:gd name="connsiteY4" fmla="*/ 467398 h 560880"/>
              <a:gd name="connsiteX5" fmla="*/ 5897569 w 5991051"/>
              <a:gd name="connsiteY5" fmla="*/ 560880 h 560880"/>
              <a:gd name="connsiteX6" fmla="*/ 93482 w 5991051"/>
              <a:gd name="connsiteY6" fmla="*/ 560880 h 560880"/>
              <a:gd name="connsiteX7" fmla="*/ 0 w 5991051"/>
              <a:gd name="connsiteY7" fmla="*/ 467398 h 560880"/>
              <a:gd name="connsiteX8" fmla="*/ 0 w 5991051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91051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897569" y="0"/>
                </a:lnTo>
                <a:cubicBezTo>
                  <a:pt x="5949198" y="0"/>
                  <a:pt x="5991051" y="41853"/>
                  <a:pt x="5991051" y="93482"/>
                </a:cubicBezTo>
                <a:lnTo>
                  <a:pt x="5991051" y="467398"/>
                </a:lnTo>
                <a:cubicBezTo>
                  <a:pt x="5991051" y="519027"/>
                  <a:pt x="5949198" y="560880"/>
                  <a:pt x="5897569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3827" tIns="27380" rIns="253827" bIns="27380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latin typeface="Bahnschrift" panose="020B0502040204020203" pitchFamily="34" charset="0"/>
              </a:rPr>
              <a:t>Users don’t Need to Invest in Physical Infrastructure</a:t>
            </a:r>
            <a:endParaRPr lang="en-IN" sz="2000" dirty="0">
              <a:latin typeface="Bahnschrif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87E5A6-4082-49AD-B3F5-EB467F98750F}"/>
              </a:ext>
            </a:extLst>
          </p:cNvPr>
          <p:cNvSpPr/>
          <p:nvPr/>
        </p:nvSpPr>
        <p:spPr>
          <a:xfrm>
            <a:off x="280555" y="2657546"/>
            <a:ext cx="8558645" cy="478800"/>
          </a:xfrm>
          <a:prstGeom prst="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9050" prstMaterial="metal">
            <a:bevelT w="88900" h="203200"/>
            <a:bevelB w="165100" h="2540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FE49706-0AB3-4A64-B3E4-05E9F4105CA7}"/>
              </a:ext>
            </a:extLst>
          </p:cNvPr>
          <p:cNvSpPr/>
          <p:nvPr/>
        </p:nvSpPr>
        <p:spPr>
          <a:xfrm>
            <a:off x="708487" y="2377106"/>
            <a:ext cx="5991051" cy="560880"/>
          </a:xfrm>
          <a:custGeom>
            <a:avLst/>
            <a:gdLst>
              <a:gd name="connsiteX0" fmla="*/ 0 w 5991051"/>
              <a:gd name="connsiteY0" fmla="*/ 93482 h 560880"/>
              <a:gd name="connsiteX1" fmla="*/ 93482 w 5991051"/>
              <a:gd name="connsiteY1" fmla="*/ 0 h 560880"/>
              <a:gd name="connsiteX2" fmla="*/ 5897569 w 5991051"/>
              <a:gd name="connsiteY2" fmla="*/ 0 h 560880"/>
              <a:gd name="connsiteX3" fmla="*/ 5991051 w 5991051"/>
              <a:gd name="connsiteY3" fmla="*/ 93482 h 560880"/>
              <a:gd name="connsiteX4" fmla="*/ 5991051 w 5991051"/>
              <a:gd name="connsiteY4" fmla="*/ 467398 h 560880"/>
              <a:gd name="connsiteX5" fmla="*/ 5897569 w 5991051"/>
              <a:gd name="connsiteY5" fmla="*/ 560880 h 560880"/>
              <a:gd name="connsiteX6" fmla="*/ 93482 w 5991051"/>
              <a:gd name="connsiteY6" fmla="*/ 560880 h 560880"/>
              <a:gd name="connsiteX7" fmla="*/ 0 w 5991051"/>
              <a:gd name="connsiteY7" fmla="*/ 467398 h 560880"/>
              <a:gd name="connsiteX8" fmla="*/ 0 w 5991051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91051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897569" y="0"/>
                </a:lnTo>
                <a:cubicBezTo>
                  <a:pt x="5949198" y="0"/>
                  <a:pt x="5991051" y="41853"/>
                  <a:pt x="5991051" y="93482"/>
                </a:cubicBezTo>
                <a:lnTo>
                  <a:pt x="5991051" y="467398"/>
                </a:lnTo>
                <a:cubicBezTo>
                  <a:pt x="5991051" y="519027"/>
                  <a:pt x="5949198" y="560880"/>
                  <a:pt x="5897569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3827" tIns="27380" rIns="253827" bIns="27380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latin typeface="Bahnschrift" panose="020B0502040204020203" pitchFamily="34" charset="0"/>
              </a:rPr>
              <a:t>Makes development possible for ‘non-experts’</a:t>
            </a:r>
            <a:endParaRPr lang="en-IN" sz="2000">
              <a:latin typeface="Bahnschrift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026CED-8D67-4121-8DFA-3C590337760A}"/>
              </a:ext>
            </a:extLst>
          </p:cNvPr>
          <p:cNvSpPr/>
          <p:nvPr/>
        </p:nvSpPr>
        <p:spPr>
          <a:xfrm>
            <a:off x="280555" y="3519386"/>
            <a:ext cx="8558645" cy="478800"/>
          </a:xfrm>
          <a:prstGeom prst="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9050" prstMaterial="metal">
            <a:bevelT w="88900" h="203200"/>
            <a:bevelB w="165100" h="2540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340F86A-2B98-430A-93F4-F664B031F1D6}"/>
              </a:ext>
            </a:extLst>
          </p:cNvPr>
          <p:cNvSpPr/>
          <p:nvPr/>
        </p:nvSpPr>
        <p:spPr>
          <a:xfrm>
            <a:off x="708487" y="3238946"/>
            <a:ext cx="5991051" cy="560880"/>
          </a:xfrm>
          <a:custGeom>
            <a:avLst/>
            <a:gdLst>
              <a:gd name="connsiteX0" fmla="*/ 0 w 5991051"/>
              <a:gd name="connsiteY0" fmla="*/ 93482 h 560880"/>
              <a:gd name="connsiteX1" fmla="*/ 93482 w 5991051"/>
              <a:gd name="connsiteY1" fmla="*/ 0 h 560880"/>
              <a:gd name="connsiteX2" fmla="*/ 5897569 w 5991051"/>
              <a:gd name="connsiteY2" fmla="*/ 0 h 560880"/>
              <a:gd name="connsiteX3" fmla="*/ 5991051 w 5991051"/>
              <a:gd name="connsiteY3" fmla="*/ 93482 h 560880"/>
              <a:gd name="connsiteX4" fmla="*/ 5991051 w 5991051"/>
              <a:gd name="connsiteY4" fmla="*/ 467398 h 560880"/>
              <a:gd name="connsiteX5" fmla="*/ 5897569 w 5991051"/>
              <a:gd name="connsiteY5" fmla="*/ 560880 h 560880"/>
              <a:gd name="connsiteX6" fmla="*/ 93482 w 5991051"/>
              <a:gd name="connsiteY6" fmla="*/ 560880 h 560880"/>
              <a:gd name="connsiteX7" fmla="*/ 0 w 5991051"/>
              <a:gd name="connsiteY7" fmla="*/ 467398 h 560880"/>
              <a:gd name="connsiteX8" fmla="*/ 0 w 5991051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91051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897569" y="0"/>
                </a:lnTo>
                <a:cubicBezTo>
                  <a:pt x="5949198" y="0"/>
                  <a:pt x="5991051" y="41853"/>
                  <a:pt x="5991051" y="93482"/>
                </a:cubicBezTo>
                <a:lnTo>
                  <a:pt x="5991051" y="467398"/>
                </a:lnTo>
                <a:cubicBezTo>
                  <a:pt x="5991051" y="519027"/>
                  <a:pt x="5949198" y="560880"/>
                  <a:pt x="5897569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3827" tIns="27380" rIns="253827" bIns="27380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latin typeface="Bahnschrift" panose="020B0502040204020203" pitchFamily="34" charset="0"/>
              </a:rPr>
              <a:t>Flexibility</a:t>
            </a:r>
            <a:endParaRPr lang="en-IN" sz="2000">
              <a:latin typeface="Bahnschrif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A5D714-59FF-47D8-A1EC-A7C9FEE27137}"/>
              </a:ext>
            </a:extLst>
          </p:cNvPr>
          <p:cNvSpPr/>
          <p:nvPr/>
        </p:nvSpPr>
        <p:spPr>
          <a:xfrm>
            <a:off x="280555" y="4381226"/>
            <a:ext cx="8558645" cy="478800"/>
          </a:xfrm>
          <a:prstGeom prst="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9050" prstMaterial="metal">
            <a:bevelT w="88900" h="203200"/>
            <a:bevelB w="165100" h="2540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4DF4C43-3569-4103-8782-987860150259}"/>
              </a:ext>
            </a:extLst>
          </p:cNvPr>
          <p:cNvSpPr/>
          <p:nvPr/>
        </p:nvSpPr>
        <p:spPr>
          <a:xfrm>
            <a:off x="708487" y="4100786"/>
            <a:ext cx="5991051" cy="560880"/>
          </a:xfrm>
          <a:custGeom>
            <a:avLst/>
            <a:gdLst>
              <a:gd name="connsiteX0" fmla="*/ 0 w 5991051"/>
              <a:gd name="connsiteY0" fmla="*/ 93482 h 560880"/>
              <a:gd name="connsiteX1" fmla="*/ 93482 w 5991051"/>
              <a:gd name="connsiteY1" fmla="*/ 0 h 560880"/>
              <a:gd name="connsiteX2" fmla="*/ 5897569 w 5991051"/>
              <a:gd name="connsiteY2" fmla="*/ 0 h 560880"/>
              <a:gd name="connsiteX3" fmla="*/ 5991051 w 5991051"/>
              <a:gd name="connsiteY3" fmla="*/ 93482 h 560880"/>
              <a:gd name="connsiteX4" fmla="*/ 5991051 w 5991051"/>
              <a:gd name="connsiteY4" fmla="*/ 467398 h 560880"/>
              <a:gd name="connsiteX5" fmla="*/ 5897569 w 5991051"/>
              <a:gd name="connsiteY5" fmla="*/ 560880 h 560880"/>
              <a:gd name="connsiteX6" fmla="*/ 93482 w 5991051"/>
              <a:gd name="connsiteY6" fmla="*/ 560880 h 560880"/>
              <a:gd name="connsiteX7" fmla="*/ 0 w 5991051"/>
              <a:gd name="connsiteY7" fmla="*/ 467398 h 560880"/>
              <a:gd name="connsiteX8" fmla="*/ 0 w 5991051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91051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897569" y="0"/>
                </a:lnTo>
                <a:cubicBezTo>
                  <a:pt x="5949198" y="0"/>
                  <a:pt x="5991051" y="41853"/>
                  <a:pt x="5991051" y="93482"/>
                </a:cubicBezTo>
                <a:lnTo>
                  <a:pt x="5991051" y="467398"/>
                </a:lnTo>
                <a:cubicBezTo>
                  <a:pt x="5991051" y="519027"/>
                  <a:pt x="5949198" y="560880"/>
                  <a:pt x="5897569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3827" tIns="27380" rIns="253827" bIns="27380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latin typeface="Bahnschrift" panose="020B0502040204020203" pitchFamily="34" charset="0"/>
              </a:rPr>
              <a:t>Adaptability</a:t>
            </a:r>
            <a:endParaRPr lang="en-IN" sz="2000">
              <a:latin typeface="Bahnschrift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E177BA-F5F7-4E70-9081-24E3955CFA5F}"/>
              </a:ext>
            </a:extLst>
          </p:cNvPr>
          <p:cNvSpPr/>
          <p:nvPr/>
        </p:nvSpPr>
        <p:spPr>
          <a:xfrm>
            <a:off x="280555" y="5243066"/>
            <a:ext cx="8558645" cy="478800"/>
          </a:xfrm>
          <a:prstGeom prst="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9050" prstMaterial="metal">
            <a:bevelT w="88900" h="203200"/>
            <a:bevelB w="165100" h="2540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0565240-50B0-4ED2-9EF4-5FF1974310D6}"/>
              </a:ext>
            </a:extLst>
          </p:cNvPr>
          <p:cNvSpPr/>
          <p:nvPr/>
        </p:nvSpPr>
        <p:spPr>
          <a:xfrm>
            <a:off x="708487" y="4962626"/>
            <a:ext cx="5991051" cy="560880"/>
          </a:xfrm>
          <a:custGeom>
            <a:avLst/>
            <a:gdLst>
              <a:gd name="connsiteX0" fmla="*/ 0 w 5991051"/>
              <a:gd name="connsiteY0" fmla="*/ 93482 h 560880"/>
              <a:gd name="connsiteX1" fmla="*/ 93482 w 5991051"/>
              <a:gd name="connsiteY1" fmla="*/ 0 h 560880"/>
              <a:gd name="connsiteX2" fmla="*/ 5897569 w 5991051"/>
              <a:gd name="connsiteY2" fmla="*/ 0 h 560880"/>
              <a:gd name="connsiteX3" fmla="*/ 5991051 w 5991051"/>
              <a:gd name="connsiteY3" fmla="*/ 93482 h 560880"/>
              <a:gd name="connsiteX4" fmla="*/ 5991051 w 5991051"/>
              <a:gd name="connsiteY4" fmla="*/ 467398 h 560880"/>
              <a:gd name="connsiteX5" fmla="*/ 5897569 w 5991051"/>
              <a:gd name="connsiteY5" fmla="*/ 560880 h 560880"/>
              <a:gd name="connsiteX6" fmla="*/ 93482 w 5991051"/>
              <a:gd name="connsiteY6" fmla="*/ 560880 h 560880"/>
              <a:gd name="connsiteX7" fmla="*/ 0 w 5991051"/>
              <a:gd name="connsiteY7" fmla="*/ 467398 h 560880"/>
              <a:gd name="connsiteX8" fmla="*/ 0 w 5991051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91051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897569" y="0"/>
                </a:lnTo>
                <a:cubicBezTo>
                  <a:pt x="5949198" y="0"/>
                  <a:pt x="5991051" y="41853"/>
                  <a:pt x="5991051" y="93482"/>
                </a:cubicBezTo>
                <a:lnTo>
                  <a:pt x="5991051" y="467398"/>
                </a:lnTo>
                <a:cubicBezTo>
                  <a:pt x="5991051" y="519027"/>
                  <a:pt x="5949198" y="560880"/>
                  <a:pt x="5897569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rgbClr val="25898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3827" tIns="27380" rIns="253827" bIns="27380" numCol="1" spcCol="1270" anchor="ctr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>
                <a:latin typeface="Bahnschrift" panose="020B0502040204020203" pitchFamily="34" charset="0"/>
              </a:rPr>
              <a:t>Teams in various locations can work together</a:t>
            </a:r>
            <a:endParaRPr lang="en-IN" sz="2000" kern="1200">
              <a:latin typeface="Bahnschrift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40F9C1-6DED-40E9-AFF4-5A579830D33C}"/>
              </a:ext>
            </a:extLst>
          </p:cNvPr>
          <p:cNvSpPr/>
          <p:nvPr/>
        </p:nvSpPr>
        <p:spPr>
          <a:xfrm>
            <a:off x="280555" y="6104906"/>
            <a:ext cx="8558645" cy="478800"/>
          </a:xfrm>
          <a:prstGeom prst="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9050" prstMaterial="metal">
            <a:bevelT w="88900" h="203200"/>
            <a:bevelB w="165100" h="2540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76C4EC3-3924-4610-B533-A47FACF6FD60}"/>
              </a:ext>
            </a:extLst>
          </p:cNvPr>
          <p:cNvSpPr/>
          <p:nvPr/>
        </p:nvSpPr>
        <p:spPr>
          <a:xfrm>
            <a:off x="708487" y="5824466"/>
            <a:ext cx="5991051" cy="560880"/>
          </a:xfrm>
          <a:custGeom>
            <a:avLst/>
            <a:gdLst>
              <a:gd name="connsiteX0" fmla="*/ 0 w 5991051"/>
              <a:gd name="connsiteY0" fmla="*/ 93482 h 560880"/>
              <a:gd name="connsiteX1" fmla="*/ 93482 w 5991051"/>
              <a:gd name="connsiteY1" fmla="*/ 0 h 560880"/>
              <a:gd name="connsiteX2" fmla="*/ 5897569 w 5991051"/>
              <a:gd name="connsiteY2" fmla="*/ 0 h 560880"/>
              <a:gd name="connsiteX3" fmla="*/ 5991051 w 5991051"/>
              <a:gd name="connsiteY3" fmla="*/ 93482 h 560880"/>
              <a:gd name="connsiteX4" fmla="*/ 5991051 w 5991051"/>
              <a:gd name="connsiteY4" fmla="*/ 467398 h 560880"/>
              <a:gd name="connsiteX5" fmla="*/ 5897569 w 5991051"/>
              <a:gd name="connsiteY5" fmla="*/ 560880 h 560880"/>
              <a:gd name="connsiteX6" fmla="*/ 93482 w 5991051"/>
              <a:gd name="connsiteY6" fmla="*/ 560880 h 560880"/>
              <a:gd name="connsiteX7" fmla="*/ 0 w 5991051"/>
              <a:gd name="connsiteY7" fmla="*/ 467398 h 560880"/>
              <a:gd name="connsiteX8" fmla="*/ 0 w 5991051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91051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897569" y="0"/>
                </a:lnTo>
                <a:cubicBezTo>
                  <a:pt x="5949198" y="0"/>
                  <a:pt x="5991051" y="41853"/>
                  <a:pt x="5991051" y="93482"/>
                </a:cubicBezTo>
                <a:lnTo>
                  <a:pt x="5991051" y="467398"/>
                </a:lnTo>
                <a:cubicBezTo>
                  <a:pt x="5991051" y="519027"/>
                  <a:pt x="5949198" y="560880"/>
                  <a:pt x="5897569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3827" tIns="27380" rIns="253827" bIns="27380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latin typeface="Bahnschrift" panose="020B0502040204020203" pitchFamily="34" charset="0"/>
              </a:rPr>
              <a:t>Security</a:t>
            </a:r>
            <a:endParaRPr lang="en-IN" sz="2000">
              <a:latin typeface="Bahnschrif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55" y="0"/>
            <a:ext cx="8602188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Advantages of </a:t>
            </a:r>
            <a:r>
              <a:rPr lang="en-US" sz="3200" b="1" dirty="0" err="1"/>
              <a:t>PaaS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595460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17A6E08-D987-41E8-A97F-A2EB249D67DD}"/>
              </a:ext>
            </a:extLst>
          </p:cNvPr>
          <p:cNvSpPr/>
          <p:nvPr/>
        </p:nvSpPr>
        <p:spPr>
          <a:xfrm>
            <a:off x="280555" y="1795706"/>
            <a:ext cx="8558645" cy="478800"/>
          </a:xfrm>
          <a:prstGeom prst="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9050" prstMaterial="metal">
            <a:bevelT w="88900" h="203200"/>
            <a:bevelB w="165100" h="2540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1716DE3-E09F-48B7-BB8F-BAD0621FDA7B}"/>
              </a:ext>
            </a:extLst>
          </p:cNvPr>
          <p:cNvSpPr/>
          <p:nvPr/>
        </p:nvSpPr>
        <p:spPr>
          <a:xfrm>
            <a:off x="708487" y="1515266"/>
            <a:ext cx="5991051" cy="560880"/>
          </a:xfrm>
          <a:custGeom>
            <a:avLst/>
            <a:gdLst>
              <a:gd name="connsiteX0" fmla="*/ 0 w 5991051"/>
              <a:gd name="connsiteY0" fmla="*/ 93482 h 560880"/>
              <a:gd name="connsiteX1" fmla="*/ 93482 w 5991051"/>
              <a:gd name="connsiteY1" fmla="*/ 0 h 560880"/>
              <a:gd name="connsiteX2" fmla="*/ 5897569 w 5991051"/>
              <a:gd name="connsiteY2" fmla="*/ 0 h 560880"/>
              <a:gd name="connsiteX3" fmla="*/ 5991051 w 5991051"/>
              <a:gd name="connsiteY3" fmla="*/ 93482 h 560880"/>
              <a:gd name="connsiteX4" fmla="*/ 5991051 w 5991051"/>
              <a:gd name="connsiteY4" fmla="*/ 467398 h 560880"/>
              <a:gd name="connsiteX5" fmla="*/ 5897569 w 5991051"/>
              <a:gd name="connsiteY5" fmla="*/ 560880 h 560880"/>
              <a:gd name="connsiteX6" fmla="*/ 93482 w 5991051"/>
              <a:gd name="connsiteY6" fmla="*/ 560880 h 560880"/>
              <a:gd name="connsiteX7" fmla="*/ 0 w 5991051"/>
              <a:gd name="connsiteY7" fmla="*/ 467398 h 560880"/>
              <a:gd name="connsiteX8" fmla="*/ 0 w 5991051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91051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897569" y="0"/>
                </a:lnTo>
                <a:cubicBezTo>
                  <a:pt x="5949198" y="0"/>
                  <a:pt x="5991051" y="41853"/>
                  <a:pt x="5991051" y="93482"/>
                </a:cubicBezTo>
                <a:lnTo>
                  <a:pt x="5991051" y="467398"/>
                </a:lnTo>
                <a:cubicBezTo>
                  <a:pt x="5991051" y="519027"/>
                  <a:pt x="5949198" y="560880"/>
                  <a:pt x="5897569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3827" tIns="27380" rIns="253827" bIns="27380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latin typeface="Bahnschrift" panose="020B0502040204020203" pitchFamily="34" charset="0"/>
              </a:rPr>
              <a:t>Users don’t Need to Invest in Physical Infrastructure</a:t>
            </a:r>
            <a:endParaRPr lang="en-IN" sz="2000" dirty="0">
              <a:latin typeface="Bahnschrif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87E5A6-4082-49AD-B3F5-EB467F98750F}"/>
              </a:ext>
            </a:extLst>
          </p:cNvPr>
          <p:cNvSpPr/>
          <p:nvPr/>
        </p:nvSpPr>
        <p:spPr>
          <a:xfrm>
            <a:off x="280555" y="2657546"/>
            <a:ext cx="8558645" cy="478800"/>
          </a:xfrm>
          <a:prstGeom prst="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9050" prstMaterial="metal">
            <a:bevelT w="88900" h="203200"/>
            <a:bevelB w="165100" h="2540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FE49706-0AB3-4A64-B3E4-05E9F4105CA7}"/>
              </a:ext>
            </a:extLst>
          </p:cNvPr>
          <p:cNvSpPr/>
          <p:nvPr/>
        </p:nvSpPr>
        <p:spPr>
          <a:xfrm>
            <a:off x="708487" y="2377106"/>
            <a:ext cx="5991051" cy="560880"/>
          </a:xfrm>
          <a:custGeom>
            <a:avLst/>
            <a:gdLst>
              <a:gd name="connsiteX0" fmla="*/ 0 w 5991051"/>
              <a:gd name="connsiteY0" fmla="*/ 93482 h 560880"/>
              <a:gd name="connsiteX1" fmla="*/ 93482 w 5991051"/>
              <a:gd name="connsiteY1" fmla="*/ 0 h 560880"/>
              <a:gd name="connsiteX2" fmla="*/ 5897569 w 5991051"/>
              <a:gd name="connsiteY2" fmla="*/ 0 h 560880"/>
              <a:gd name="connsiteX3" fmla="*/ 5991051 w 5991051"/>
              <a:gd name="connsiteY3" fmla="*/ 93482 h 560880"/>
              <a:gd name="connsiteX4" fmla="*/ 5991051 w 5991051"/>
              <a:gd name="connsiteY4" fmla="*/ 467398 h 560880"/>
              <a:gd name="connsiteX5" fmla="*/ 5897569 w 5991051"/>
              <a:gd name="connsiteY5" fmla="*/ 560880 h 560880"/>
              <a:gd name="connsiteX6" fmla="*/ 93482 w 5991051"/>
              <a:gd name="connsiteY6" fmla="*/ 560880 h 560880"/>
              <a:gd name="connsiteX7" fmla="*/ 0 w 5991051"/>
              <a:gd name="connsiteY7" fmla="*/ 467398 h 560880"/>
              <a:gd name="connsiteX8" fmla="*/ 0 w 5991051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91051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897569" y="0"/>
                </a:lnTo>
                <a:cubicBezTo>
                  <a:pt x="5949198" y="0"/>
                  <a:pt x="5991051" y="41853"/>
                  <a:pt x="5991051" y="93482"/>
                </a:cubicBezTo>
                <a:lnTo>
                  <a:pt x="5991051" y="467398"/>
                </a:lnTo>
                <a:cubicBezTo>
                  <a:pt x="5991051" y="519027"/>
                  <a:pt x="5949198" y="560880"/>
                  <a:pt x="5897569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3827" tIns="27380" rIns="253827" bIns="27380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latin typeface="Bahnschrift" panose="020B0502040204020203" pitchFamily="34" charset="0"/>
              </a:rPr>
              <a:t>Makes development possible for ‘non-experts’</a:t>
            </a:r>
            <a:endParaRPr lang="en-IN" sz="2000">
              <a:latin typeface="Bahnschrift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026CED-8D67-4121-8DFA-3C590337760A}"/>
              </a:ext>
            </a:extLst>
          </p:cNvPr>
          <p:cNvSpPr/>
          <p:nvPr/>
        </p:nvSpPr>
        <p:spPr>
          <a:xfrm>
            <a:off x="280555" y="3519386"/>
            <a:ext cx="8558645" cy="478800"/>
          </a:xfrm>
          <a:prstGeom prst="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9050" prstMaterial="metal">
            <a:bevelT w="88900" h="203200"/>
            <a:bevelB w="165100" h="2540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340F86A-2B98-430A-93F4-F664B031F1D6}"/>
              </a:ext>
            </a:extLst>
          </p:cNvPr>
          <p:cNvSpPr/>
          <p:nvPr/>
        </p:nvSpPr>
        <p:spPr>
          <a:xfrm>
            <a:off x="708487" y="3238946"/>
            <a:ext cx="5991051" cy="560880"/>
          </a:xfrm>
          <a:custGeom>
            <a:avLst/>
            <a:gdLst>
              <a:gd name="connsiteX0" fmla="*/ 0 w 5991051"/>
              <a:gd name="connsiteY0" fmla="*/ 93482 h 560880"/>
              <a:gd name="connsiteX1" fmla="*/ 93482 w 5991051"/>
              <a:gd name="connsiteY1" fmla="*/ 0 h 560880"/>
              <a:gd name="connsiteX2" fmla="*/ 5897569 w 5991051"/>
              <a:gd name="connsiteY2" fmla="*/ 0 h 560880"/>
              <a:gd name="connsiteX3" fmla="*/ 5991051 w 5991051"/>
              <a:gd name="connsiteY3" fmla="*/ 93482 h 560880"/>
              <a:gd name="connsiteX4" fmla="*/ 5991051 w 5991051"/>
              <a:gd name="connsiteY4" fmla="*/ 467398 h 560880"/>
              <a:gd name="connsiteX5" fmla="*/ 5897569 w 5991051"/>
              <a:gd name="connsiteY5" fmla="*/ 560880 h 560880"/>
              <a:gd name="connsiteX6" fmla="*/ 93482 w 5991051"/>
              <a:gd name="connsiteY6" fmla="*/ 560880 h 560880"/>
              <a:gd name="connsiteX7" fmla="*/ 0 w 5991051"/>
              <a:gd name="connsiteY7" fmla="*/ 467398 h 560880"/>
              <a:gd name="connsiteX8" fmla="*/ 0 w 5991051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91051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897569" y="0"/>
                </a:lnTo>
                <a:cubicBezTo>
                  <a:pt x="5949198" y="0"/>
                  <a:pt x="5991051" y="41853"/>
                  <a:pt x="5991051" y="93482"/>
                </a:cubicBezTo>
                <a:lnTo>
                  <a:pt x="5991051" y="467398"/>
                </a:lnTo>
                <a:cubicBezTo>
                  <a:pt x="5991051" y="519027"/>
                  <a:pt x="5949198" y="560880"/>
                  <a:pt x="5897569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3827" tIns="27380" rIns="253827" bIns="27380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latin typeface="Bahnschrift" panose="020B0502040204020203" pitchFamily="34" charset="0"/>
              </a:rPr>
              <a:t>Flexibility</a:t>
            </a:r>
            <a:endParaRPr lang="en-IN" sz="2000">
              <a:latin typeface="Bahnschrif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A5D714-59FF-47D8-A1EC-A7C9FEE27137}"/>
              </a:ext>
            </a:extLst>
          </p:cNvPr>
          <p:cNvSpPr/>
          <p:nvPr/>
        </p:nvSpPr>
        <p:spPr>
          <a:xfrm>
            <a:off x="280555" y="4381226"/>
            <a:ext cx="8558645" cy="478800"/>
          </a:xfrm>
          <a:prstGeom prst="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9050" prstMaterial="metal">
            <a:bevelT w="88900" h="203200"/>
            <a:bevelB w="165100" h="2540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4DF4C43-3569-4103-8782-987860150259}"/>
              </a:ext>
            </a:extLst>
          </p:cNvPr>
          <p:cNvSpPr/>
          <p:nvPr/>
        </p:nvSpPr>
        <p:spPr>
          <a:xfrm>
            <a:off x="708487" y="4100786"/>
            <a:ext cx="5991051" cy="560880"/>
          </a:xfrm>
          <a:custGeom>
            <a:avLst/>
            <a:gdLst>
              <a:gd name="connsiteX0" fmla="*/ 0 w 5991051"/>
              <a:gd name="connsiteY0" fmla="*/ 93482 h 560880"/>
              <a:gd name="connsiteX1" fmla="*/ 93482 w 5991051"/>
              <a:gd name="connsiteY1" fmla="*/ 0 h 560880"/>
              <a:gd name="connsiteX2" fmla="*/ 5897569 w 5991051"/>
              <a:gd name="connsiteY2" fmla="*/ 0 h 560880"/>
              <a:gd name="connsiteX3" fmla="*/ 5991051 w 5991051"/>
              <a:gd name="connsiteY3" fmla="*/ 93482 h 560880"/>
              <a:gd name="connsiteX4" fmla="*/ 5991051 w 5991051"/>
              <a:gd name="connsiteY4" fmla="*/ 467398 h 560880"/>
              <a:gd name="connsiteX5" fmla="*/ 5897569 w 5991051"/>
              <a:gd name="connsiteY5" fmla="*/ 560880 h 560880"/>
              <a:gd name="connsiteX6" fmla="*/ 93482 w 5991051"/>
              <a:gd name="connsiteY6" fmla="*/ 560880 h 560880"/>
              <a:gd name="connsiteX7" fmla="*/ 0 w 5991051"/>
              <a:gd name="connsiteY7" fmla="*/ 467398 h 560880"/>
              <a:gd name="connsiteX8" fmla="*/ 0 w 5991051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91051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897569" y="0"/>
                </a:lnTo>
                <a:cubicBezTo>
                  <a:pt x="5949198" y="0"/>
                  <a:pt x="5991051" y="41853"/>
                  <a:pt x="5991051" y="93482"/>
                </a:cubicBezTo>
                <a:lnTo>
                  <a:pt x="5991051" y="467398"/>
                </a:lnTo>
                <a:cubicBezTo>
                  <a:pt x="5991051" y="519027"/>
                  <a:pt x="5949198" y="560880"/>
                  <a:pt x="5897569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3827" tIns="27380" rIns="253827" bIns="27380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latin typeface="Bahnschrift" panose="020B0502040204020203" pitchFamily="34" charset="0"/>
              </a:rPr>
              <a:t>Adaptability</a:t>
            </a:r>
            <a:endParaRPr lang="en-IN" sz="2000">
              <a:latin typeface="Bahnschrift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E177BA-F5F7-4E70-9081-24E3955CFA5F}"/>
              </a:ext>
            </a:extLst>
          </p:cNvPr>
          <p:cNvSpPr/>
          <p:nvPr/>
        </p:nvSpPr>
        <p:spPr>
          <a:xfrm>
            <a:off x="280555" y="5243066"/>
            <a:ext cx="8558645" cy="478800"/>
          </a:xfrm>
          <a:prstGeom prst="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9050" prstMaterial="metal">
            <a:bevelT w="88900" h="203200"/>
            <a:bevelB w="165100" h="2540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0565240-50B0-4ED2-9EF4-5FF1974310D6}"/>
              </a:ext>
            </a:extLst>
          </p:cNvPr>
          <p:cNvSpPr/>
          <p:nvPr/>
        </p:nvSpPr>
        <p:spPr>
          <a:xfrm>
            <a:off x="708487" y="4962626"/>
            <a:ext cx="5991051" cy="560880"/>
          </a:xfrm>
          <a:custGeom>
            <a:avLst/>
            <a:gdLst>
              <a:gd name="connsiteX0" fmla="*/ 0 w 5991051"/>
              <a:gd name="connsiteY0" fmla="*/ 93482 h 560880"/>
              <a:gd name="connsiteX1" fmla="*/ 93482 w 5991051"/>
              <a:gd name="connsiteY1" fmla="*/ 0 h 560880"/>
              <a:gd name="connsiteX2" fmla="*/ 5897569 w 5991051"/>
              <a:gd name="connsiteY2" fmla="*/ 0 h 560880"/>
              <a:gd name="connsiteX3" fmla="*/ 5991051 w 5991051"/>
              <a:gd name="connsiteY3" fmla="*/ 93482 h 560880"/>
              <a:gd name="connsiteX4" fmla="*/ 5991051 w 5991051"/>
              <a:gd name="connsiteY4" fmla="*/ 467398 h 560880"/>
              <a:gd name="connsiteX5" fmla="*/ 5897569 w 5991051"/>
              <a:gd name="connsiteY5" fmla="*/ 560880 h 560880"/>
              <a:gd name="connsiteX6" fmla="*/ 93482 w 5991051"/>
              <a:gd name="connsiteY6" fmla="*/ 560880 h 560880"/>
              <a:gd name="connsiteX7" fmla="*/ 0 w 5991051"/>
              <a:gd name="connsiteY7" fmla="*/ 467398 h 560880"/>
              <a:gd name="connsiteX8" fmla="*/ 0 w 5991051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91051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897569" y="0"/>
                </a:lnTo>
                <a:cubicBezTo>
                  <a:pt x="5949198" y="0"/>
                  <a:pt x="5991051" y="41853"/>
                  <a:pt x="5991051" y="93482"/>
                </a:cubicBezTo>
                <a:lnTo>
                  <a:pt x="5991051" y="467398"/>
                </a:lnTo>
                <a:cubicBezTo>
                  <a:pt x="5991051" y="519027"/>
                  <a:pt x="5949198" y="560880"/>
                  <a:pt x="5897569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3827" tIns="27380" rIns="253827" bIns="27380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latin typeface="Bahnschrift" panose="020B0502040204020203" pitchFamily="34" charset="0"/>
              </a:rPr>
              <a:t>Teams in various locations can work together</a:t>
            </a:r>
            <a:endParaRPr lang="en-IN" sz="2000" dirty="0">
              <a:latin typeface="Bahnschrift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40F9C1-6DED-40E9-AFF4-5A579830D33C}"/>
              </a:ext>
            </a:extLst>
          </p:cNvPr>
          <p:cNvSpPr/>
          <p:nvPr/>
        </p:nvSpPr>
        <p:spPr>
          <a:xfrm>
            <a:off x="280555" y="6104906"/>
            <a:ext cx="8558645" cy="478800"/>
          </a:xfrm>
          <a:prstGeom prst="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9050" prstMaterial="metal">
            <a:bevelT w="88900" h="203200"/>
            <a:bevelB w="165100" h="2540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76C4EC3-3924-4610-B533-A47FACF6FD60}"/>
              </a:ext>
            </a:extLst>
          </p:cNvPr>
          <p:cNvSpPr/>
          <p:nvPr/>
        </p:nvSpPr>
        <p:spPr>
          <a:xfrm>
            <a:off x="708487" y="5824466"/>
            <a:ext cx="5991051" cy="560880"/>
          </a:xfrm>
          <a:custGeom>
            <a:avLst/>
            <a:gdLst>
              <a:gd name="connsiteX0" fmla="*/ 0 w 5991051"/>
              <a:gd name="connsiteY0" fmla="*/ 93482 h 560880"/>
              <a:gd name="connsiteX1" fmla="*/ 93482 w 5991051"/>
              <a:gd name="connsiteY1" fmla="*/ 0 h 560880"/>
              <a:gd name="connsiteX2" fmla="*/ 5897569 w 5991051"/>
              <a:gd name="connsiteY2" fmla="*/ 0 h 560880"/>
              <a:gd name="connsiteX3" fmla="*/ 5991051 w 5991051"/>
              <a:gd name="connsiteY3" fmla="*/ 93482 h 560880"/>
              <a:gd name="connsiteX4" fmla="*/ 5991051 w 5991051"/>
              <a:gd name="connsiteY4" fmla="*/ 467398 h 560880"/>
              <a:gd name="connsiteX5" fmla="*/ 5897569 w 5991051"/>
              <a:gd name="connsiteY5" fmla="*/ 560880 h 560880"/>
              <a:gd name="connsiteX6" fmla="*/ 93482 w 5991051"/>
              <a:gd name="connsiteY6" fmla="*/ 560880 h 560880"/>
              <a:gd name="connsiteX7" fmla="*/ 0 w 5991051"/>
              <a:gd name="connsiteY7" fmla="*/ 467398 h 560880"/>
              <a:gd name="connsiteX8" fmla="*/ 0 w 5991051"/>
              <a:gd name="connsiteY8" fmla="*/ 93482 h 56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91051" h="560880">
                <a:moveTo>
                  <a:pt x="0" y="93482"/>
                </a:moveTo>
                <a:cubicBezTo>
                  <a:pt x="0" y="41853"/>
                  <a:pt x="41853" y="0"/>
                  <a:pt x="93482" y="0"/>
                </a:cubicBezTo>
                <a:lnTo>
                  <a:pt x="5897569" y="0"/>
                </a:lnTo>
                <a:cubicBezTo>
                  <a:pt x="5949198" y="0"/>
                  <a:pt x="5991051" y="41853"/>
                  <a:pt x="5991051" y="93482"/>
                </a:cubicBezTo>
                <a:lnTo>
                  <a:pt x="5991051" y="467398"/>
                </a:lnTo>
                <a:cubicBezTo>
                  <a:pt x="5991051" y="519027"/>
                  <a:pt x="5949198" y="560880"/>
                  <a:pt x="5897569" y="560880"/>
                </a:cubicBezTo>
                <a:lnTo>
                  <a:pt x="93482" y="560880"/>
                </a:lnTo>
                <a:cubicBezTo>
                  <a:pt x="41853" y="560880"/>
                  <a:pt x="0" y="519027"/>
                  <a:pt x="0" y="467398"/>
                </a:cubicBezTo>
                <a:lnTo>
                  <a:pt x="0" y="93482"/>
                </a:lnTo>
                <a:close/>
              </a:path>
            </a:pathLst>
          </a:custGeom>
          <a:solidFill>
            <a:srgbClr val="25898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3827" tIns="27380" rIns="253827" bIns="27380" numCol="1" spcCol="1270" anchor="ctr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>
                <a:latin typeface="Bahnschrift" panose="020B0502040204020203" pitchFamily="34" charset="0"/>
              </a:rPr>
              <a:t>Security</a:t>
            </a:r>
            <a:endParaRPr lang="en-IN" sz="2000" kern="1200">
              <a:latin typeface="Bahnschrif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55" y="0"/>
            <a:ext cx="8602188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Advantages of </a:t>
            </a:r>
            <a:r>
              <a:rPr lang="en-US" sz="3200" b="1" dirty="0" err="1"/>
              <a:t>PaaS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136904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EBAFE91-042F-4121-98E5-CDFD28E54EE1}"/>
              </a:ext>
            </a:extLst>
          </p:cNvPr>
          <p:cNvSpPr/>
          <p:nvPr/>
        </p:nvSpPr>
        <p:spPr>
          <a:xfrm>
            <a:off x="218301" y="3408736"/>
            <a:ext cx="2562997" cy="1281498"/>
          </a:xfrm>
          <a:custGeom>
            <a:avLst/>
            <a:gdLst>
              <a:gd name="connsiteX0" fmla="*/ 0 w 2562997"/>
              <a:gd name="connsiteY0" fmla="*/ 0 h 1281498"/>
              <a:gd name="connsiteX1" fmla="*/ 2562997 w 2562997"/>
              <a:gd name="connsiteY1" fmla="*/ 0 h 1281498"/>
              <a:gd name="connsiteX2" fmla="*/ 2562997 w 2562997"/>
              <a:gd name="connsiteY2" fmla="*/ 1281498 h 1281498"/>
              <a:gd name="connsiteX3" fmla="*/ 0 w 2562997"/>
              <a:gd name="connsiteY3" fmla="*/ 1281498 h 1281498"/>
              <a:gd name="connsiteX4" fmla="*/ 0 w 2562997"/>
              <a:gd name="connsiteY4" fmla="*/ 0 h 128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2997" h="1281498">
                <a:moveTo>
                  <a:pt x="0" y="0"/>
                </a:moveTo>
                <a:lnTo>
                  <a:pt x="2562997" y="0"/>
                </a:lnTo>
                <a:lnTo>
                  <a:pt x="2562997" y="1281498"/>
                </a:lnTo>
                <a:lnTo>
                  <a:pt x="0" y="1281498"/>
                </a:lnTo>
                <a:lnTo>
                  <a:pt x="0" y="0"/>
                </a:lnTo>
                <a:close/>
              </a:path>
            </a:pathLst>
          </a:custGeom>
          <a:solidFill>
            <a:srgbClr val="258989"/>
          </a:solidFill>
          <a:scene3d>
            <a:camera prst="isometricOffAxis2Left" zoom="95000"/>
            <a:lightRig rig="flat" dir="t"/>
          </a:scene3d>
          <a:sp3d extrusionH="381000" contourW="38100" prstMaterial="matte">
            <a:contourClr>
              <a:schemeClr val="lt1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050" tIns="19050" rIns="19050" bIns="19050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000" kern="1200">
                <a:latin typeface="Bahnschrift" panose="020B0502040204020203" pitchFamily="34" charset="0"/>
              </a:rPr>
              <a:t>AWS Elastic Beanstalk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A8A696-6683-4D3B-B343-920CFE879EEF}"/>
              </a:ext>
            </a:extLst>
          </p:cNvPr>
          <p:cNvSpPr/>
          <p:nvPr/>
        </p:nvSpPr>
        <p:spPr>
          <a:xfrm>
            <a:off x="3319529" y="3408736"/>
            <a:ext cx="2562997" cy="1281498"/>
          </a:xfrm>
          <a:custGeom>
            <a:avLst/>
            <a:gdLst>
              <a:gd name="connsiteX0" fmla="*/ 0 w 2562997"/>
              <a:gd name="connsiteY0" fmla="*/ 0 h 1281498"/>
              <a:gd name="connsiteX1" fmla="*/ 2562997 w 2562997"/>
              <a:gd name="connsiteY1" fmla="*/ 0 h 1281498"/>
              <a:gd name="connsiteX2" fmla="*/ 2562997 w 2562997"/>
              <a:gd name="connsiteY2" fmla="*/ 1281498 h 1281498"/>
              <a:gd name="connsiteX3" fmla="*/ 0 w 2562997"/>
              <a:gd name="connsiteY3" fmla="*/ 1281498 h 1281498"/>
              <a:gd name="connsiteX4" fmla="*/ 0 w 2562997"/>
              <a:gd name="connsiteY4" fmla="*/ 0 h 128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2997" h="1281498">
                <a:moveTo>
                  <a:pt x="0" y="0"/>
                </a:moveTo>
                <a:lnTo>
                  <a:pt x="2562997" y="0"/>
                </a:lnTo>
                <a:lnTo>
                  <a:pt x="2562997" y="1281498"/>
                </a:lnTo>
                <a:lnTo>
                  <a:pt x="0" y="128149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isometricOffAxis2Left" zoom="95000"/>
            <a:lightRig rig="flat" dir="t"/>
          </a:scene3d>
          <a:sp3d extrusionH="381000" contourW="38100" prstMaterial="matte">
            <a:contourClr>
              <a:schemeClr val="lt1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050" tIns="19050" rIns="19050" bIns="19050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000" kern="1200">
                <a:latin typeface="Bahnschrift" panose="020B0502040204020203" pitchFamily="34" charset="0"/>
              </a:rPr>
              <a:t>Apache Stratos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C5A3D70-0129-4A90-9760-AAEB9C6D260E}"/>
              </a:ext>
            </a:extLst>
          </p:cNvPr>
          <p:cNvSpPr/>
          <p:nvPr/>
        </p:nvSpPr>
        <p:spPr>
          <a:xfrm>
            <a:off x="6420756" y="3408736"/>
            <a:ext cx="2562997" cy="1281498"/>
          </a:xfrm>
          <a:custGeom>
            <a:avLst/>
            <a:gdLst>
              <a:gd name="connsiteX0" fmla="*/ 0 w 2562997"/>
              <a:gd name="connsiteY0" fmla="*/ 0 h 1281498"/>
              <a:gd name="connsiteX1" fmla="*/ 2562997 w 2562997"/>
              <a:gd name="connsiteY1" fmla="*/ 0 h 1281498"/>
              <a:gd name="connsiteX2" fmla="*/ 2562997 w 2562997"/>
              <a:gd name="connsiteY2" fmla="*/ 1281498 h 1281498"/>
              <a:gd name="connsiteX3" fmla="*/ 0 w 2562997"/>
              <a:gd name="connsiteY3" fmla="*/ 1281498 h 1281498"/>
              <a:gd name="connsiteX4" fmla="*/ 0 w 2562997"/>
              <a:gd name="connsiteY4" fmla="*/ 0 h 128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2997" h="1281498">
                <a:moveTo>
                  <a:pt x="0" y="0"/>
                </a:moveTo>
                <a:lnTo>
                  <a:pt x="2562997" y="0"/>
                </a:lnTo>
                <a:lnTo>
                  <a:pt x="2562997" y="1281498"/>
                </a:lnTo>
                <a:lnTo>
                  <a:pt x="0" y="128149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isometricOffAxis2Left" zoom="95000"/>
            <a:lightRig rig="flat" dir="t"/>
          </a:scene3d>
          <a:sp3d extrusionH="381000" contourW="38100" prstMaterial="matte">
            <a:contourClr>
              <a:schemeClr val="lt1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050" tIns="19050" rIns="19050" bIns="19050" numCol="1" spcCol="1270" anchor="ctr" anchorCtr="0">
            <a:noAutofit/>
          </a:bodyPr>
          <a:lstStyle/>
          <a:p>
            <a:pPr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000">
                <a:latin typeface="Bahnschrift" panose="020B0502040204020203" pitchFamily="34" charset="0"/>
              </a:rPr>
              <a:t>Magento Commerce Cloud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9DAB15-B6DD-48FD-9825-BD6A3D9F2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2" y="0"/>
            <a:ext cx="8007351" cy="1325563"/>
          </a:xfrm>
        </p:spPr>
        <p:txBody>
          <a:bodyPr>
            <a:normAutofit/>
          </a:bodyPr>
          <a:lstStyle/>
          <a:p>
            <a:r>
              <a:rPr lang="en-GB" sz="3200" dirty="0"/>
              <a:t>Examples of PaaS</a:t>
            </a:r>
          </a:p>
        </p:txBody>
      </p:sp>
    </p:spTree>
    <p:extLst>
      <p:ext uri="{BB962C8B-B14F-4D97-AF65-F5344CB8AC3E}">
        <p14:creationId xmlns:p14="http://schemas.microsoft.com/office/powerpoint/2010/main" val="3642063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EBAFE91-042F-4121-98E5-CDFD28E54EE1}"/>
              </a:ext>
            </a:extLst>
          </p:cNvPr>
          <p:cNvSpPr/>
          <p:nvPr/>
        </p:nvSpPr>
        <p:spPr>
          <a:xfrm>
            <a:off x="218301" y="3408736"/>
            <a:ext cx="2562997" cy="1281498"/>
          </a:xfrm>
          <a:custGeom>
            <a:avLst/>
            <a:gdLst>
              <a:gd name="connsiteX0" fmla="*/ 0 w 2562997"/>
              <a:gd name="connsiteY0" fmla="*/ 0 h 1281498"/>
              <a:gd name="connsiteX1" fmla="*/ 2562997 w 2562997"/>
              <a:gd name="connsiteY1" fmla="*/ 0 h 1281498"/>
              <a:gd name="connsiteX2" fmla="*/ 2562997 w 2562997"/>
              <a:gd name="connsiteY2" fmla="*/ 1281498 h 1281498"/>
              <a:gd name="connsiteX3" fmla="*/ 0 w 2562997"/>
              <a:gd name="connsiteY3" fmla="*/ 1281498 h 1281498"/>
              <a:gd name="connsiteX4" fmla="*/ 0 w 2562997"/>
              <a:gd name="connsiteY4" fmla="*/ 0 h 128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2997" h="1281498">
                <a:moveTo>
                  <a:pt x="0" y="0"/>
                </a:moveTo>
                <a:lnTo>
                  <a:pt x="2562997" y="0"/>
                </a:lnTo>
                <a:lnTo>
                  <a:pt x="2562997" y="1281498"/>
                </a:lnTo>
                <a:lnTo>
                  <a:pt x="0" y="128149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isometricOffAxis2Left" zoom="95000"/>
            <a:lightRig rig="flat" dir="t"/>
          </a:scene3d>
          <a:sp3d extrusionH="381000" contourW="38100" prstMaterial="matte">
            <a:contourClr>
              <a:schemeClr val="lt1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050" tIns="19050" rIns="19050" bIns="19050" numCol="1" spcCol="1270" anchor="ctr" anchorCtr="0">
            <a:noAutofit/>
          </a:bodyPr>
          <a:lstStyle/>
          <a:p>
            <a:pPr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000" dirty="0">
                <a:latin typeface="Bahnschrift" panose="020B0502040204020203" pitchFamily="34" charset="0"/>
              </a:rPr>
              <a:t>AWS Elastic Beanstalk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A8A696-6683-4D3B-B343-920CFE879EEF}"/>
              </a:ext>
            </a:extLst>
          </p:cNvPr>
          <p:cNvSpPr/>
          <p:nvPr/>
        </p:nvSpPr>
        <p:spPr>
          <a:xfrm>
            <a:off x="3319529" y="3408736"/>
            <a:ext cx="2562997" cy="1281498"/>
          </a:xfrm>
          <a:custGeom>
            <a:avLst/>
            <a:gdLst>
              <a:gd name="connsiteX0" fmla="*/ 0 w 2562997"/>
              <a:gd name="connsiteY0" fmla="*/ 0 h 1281498"/>
              <a:gd name="connsiteX1" fmla="*/ 2562997 w 2562997"/>
              <a:gd name="connsiteY1" fmla="*/ 0 h 1281498"/>
              <a:gd name="connsiteX2" fmla="*/ 2562997 w 2562997"/>
              <a:gd name="connsiteY2" fmla="*/ 1281498 h 1281498"/>
              <a:gd name="connsiteX3" fmla="*/ 0 w 2562997"/>
              <a:gd name="connsiteY3" fmla="*/ 1281498 h 1281498"/>
              <a:gd name="connsiteX4" fmla="*/ 0 w 2562997"/>
              <a:gd name="connsiteY4" fmla="*/ 0 h 128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2997" h="1281498">
                <a:moveTo>
                  <a:pt x="0" y="0"/>
                </a:moveTo>
                <a:lnTo>
                  <a:pt x="2562997" y="0"/>
                </a:lnTo>
                <a:lnTo>
                  <a:pt x="2562997" y="1281498"/>
                </a:lnTo>
                <a:lnTo>
                  <a:pt x="0" y="1281498"/>
                </a:lnTo>
                <a:lnTo>
                  <a:pt x="0" y="0"/>
                </a:lnTo>
                <a:close/>
              </a:path>
            </a:pathLst>
          </a:custGeom>
          <a:solidFill>
            <a:srgbClr val="258989"/>
          </a:solidFill>
          <a:scene3d>
            <a:camera prst="isometricOffAxis2Left" zoom="95000"/>
            <a:lightRig rig="flat" dir="t"/>
          </a:scene3d>
          <a:sp3d extrusionH="381000" contourW="38100" prstMaterial="matte">
            <a:contourClr>
              <a:schemeClr val="lt1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050" tIns="19050" rIns="19050" bIns="19050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000" kern="1200">
                <a:latin typeface="Bahnschrift" panose="020B0502040204020203" pitchFamily="34" charset="0"/>
              </a:rPr>
              <a:t>Apache Stratos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C5A3D70-0129-4A90-9760-AAEB9C6D260E}"/>
              </a:ext>
            </a:extLst>
          </p:cNvPr>
          <p:cNvSpPr/>
          <p:nvPr/>
        </p:nvSpPr>
        <p:spPr>
          <a:xfrm>
            <a:off x="6420756" y="3408736"/>
            <a:ext cx="2562997" cy="1281498"/>
          </a:xfrm>
          <a:custGeom>
            <a:avLst/>
            <a:gdLst>
              <a:gd name="connsiteX0" fmla="*/ 0 w 2562997"/>
              <a:gd name="connsiteY0" fmla="*/ 0 h 1281498"/>
              <a:gd name="connsiteX1" fmla="*/ 2562997 w 2562997"/>
              <a:gd name="connsiteY1" fmla="*/ 0 h 1281498"/>
              <a:gd name="connsiteX2" fmla="*/ 2562997 w 2562997"/>
              <a:gd name="connsiteY2" fmla="*/ 1281498 h 1281498"/>
              <a:gd name="connsiteX3" fmla="*/ 0 w 2562997"/>
              <a:gd name="connsiteY3" fmla="*/ 1281498 h 1281498"/>
              <a:gd name="connsiteX4" fmla="*/ 0 w 2562997"/>
              <a:gd name="connsiteY4" fmla="*/ 0 h 128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2997" h="1281498">
                <a:moveTo>
                  <a:pt x="0" y="0"/>
                </a:moveTo>
                <a:lnTo>
                  <a:pt x="2562997" y="0"/>
                </a:lnTo>
                <a:lnTo>
                  <a:pt x="2562997" y="1281498"/>
                </a:lnTo>
                <a:lnTo>
                  <a:pt x="0" y="128149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isometricOffAxis2Left" zoom="95000"/>
            <a:lightRig rig="flat" dir="t"/>
          </a:scene3d>
          <a:sp3d extrusionH="381000" contourW="38100" prstMaterial="matte">
            <a:contourClr>
              <a:schemeClr val="lt1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050" tIns="19050" rIns="19050" bIns="19050" numCol="1" spcCol="1270" anchor="ctr" anchorCtr="0">
            <a:noAutofit/>
          </a:bodyPr>
          <a:lstStyle/>
          <a:p>
            <a:pPr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000">
                <a:latin typeface="Bahnschrift" panose="020B0502040204020203" pitchFamily="34" charset="0"/>
              </a:rPr>
              <a:t>Magento Commerce Cloud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9DAB15-B6DD-48FD-9825-BD6A3D9F2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2" y="0"/>
            <a:ext cx="8007351" cy="1325563"/>
          </a:xfrm>
        </p:spPr>
        <p:txBody>
          <a:bodyPr>
            <a:normAutofit/>
          </a:bodyPr>
          <a:lstStyle/>
          <a:p>
            <a:r>
              <a:rPr lang="en-GB" sz="3200" dirty="0"/>
              <a:t>Examples of PaaS</a:t>
            </a:r>
          </a:p>
        </p:txBody>
      </p:sp>
    </p:spTree>
    <p:extLst>
      <p:ext uri="{BB962C8B-B14F-4D97-AF65-F5344CB8AC3E}">
        <p14:creationId xmlns:p14="http://schemas.microsoft.com/office/powerpoint/2010/main" val="9933352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EBAFE91-042F-4121-98E5-CDFD28E54EE1}"/>
              </a:ext>
            </a:extLst>
          </p:cNvPr>
          <p:cNvSpPr/>
          <p:nvPr/>
        </p:nvSpPr>
        <p:spPr>
          <a:xfrm>
            <a:off x="218301" y="3408736"/>
            <a:ext cx="2562997" cy="1281498"/>
          </a:xfrm>
          <a:custGeom>
            <a:avLst/>
            <a:gdLst>
              <a:gd name="connsiteX0" fmla="*/ 0 w 2562997"/>
              <a:gd name="connsiteY0" fmla="*/ 0 h 1281498"/>
              <a:gd name="connsiteX1" fmla="*/ 2562997 w 2562997"/>
              <a:gd name="connsiteY1" fmla="*/ 0 h 1281498"/>
              <a:gd name="connsiteX2" fmla="*/ 2562997 w 2562997"/>
              <a:gd name="connsiteY2" fmla="*/ 1281498 h 1281498"/>
              <a:gd name="connsiteX3" fmla="*/ 0 w 2562997"/>
              <a:gd name="connsiteY3" fmla="*/ 1281498 h 1281498"/>
              <a:gd name="connsiteX4" fmla="*/ 0 w 2562997"/>
              <a:gd name="connsiteY4" fmla="*/ 0 h 128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2997" h="1281498">
                <a:moveTo>
                  <a:pt x="0" y="0"/>
                </a:moveTo>
                <a:lnTo>
                  <a:pt x="2562997" y="0"/>
                </a:lnTo>
                <a:lnTo>
                  <a:pt x="2562997" y="1281498"/>
                </a:lnTo>
                <a:lnTo>
                  <a:pt x="0" y="128149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isometricOffAxis2Left" zoom="95000"/>
            <a:lightRig rig="flat" dir="t"/>
          </a:scene3d>
          <a:sp3d extrusionH="381000" contourW="38100" prstMaterial="matte">
            <a:contourClr>
              <a:schemeClr val="lt1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050" tIns="19050" rIns="19050" bIns="19050" numCol="1" spcCol="1270" anchor="ctr" anchorCtr="0">
            <a:noAutofit/>
          </a:bodyPr>
          <a:lstStyle/>
          <a:p>
            <a:pPr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000" dirty="0">
                <a:latin typeface="Bahnschrift" panose="020B0502040204020203" pitchFamily="34" charset="0"/>
              </a:rPr>
              <a:t>AWS Elastic Beanstalk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A8A696-6683-4D3B-B343-920CFE879EEF}"/>
              </a:ext>
            </a:extLst>
          </p:cNvPr>
          <p:cNvSpPr/>
          <p:nvPr/>
        </p:nvSpPr>
        <p:spPr>
          <a:xfrm>
            <a:off x="3319529" y="3408736"/>
            <a:ext cx="2562997" cy="1281498"/>
          </a:xfrm>
          <a:custGeom>
            <a:avLst/>
            <a:gdLst>
              <a:gd name="connsiteX0" fmla="*/ 0 w 2562997"/>
              <a:gd name="connsiteY0" fmla="*/ 0 h 1281498"/>
              <a:gd name="connsiteX1" fmla="*/ 2562997 w 2562997"/>
              <a:gd name="connsiteY1" fmla="*/ 0 h 1281498"/>
              <a:gd name="connsiteX2" fmla="*/ 2562997 w 2562997"/>
              <a:gd name="connsiteY2" fmla="*/ 1281498 h 1281498"/>
              <a:gd name="connsiteX3" fmla="*/ 0 w 2562997"/>
              <a:gd name="connsiteY3" fmla="*/ 1281498 h 1281498"/>
              <a:gd name="connsiteX4" fmla="*/ 0 w 2562997"/>
              <a:gd name="connsiteY4" fmla="*/ 0 h 128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2997" h="1281498">
                <a:moveTo>
                  <a:pt x="0" y="0"/>
                </a:moveTo>
                <a:lnTo>
                  <a:pt x="2562997" y="0"/>
                </a:lnTo>
                <a:lnTo>
                  <a:pt x="2562997" y="1281498"/>
                </a:lnTo>
                <a:lnTo>
                  <a:pt x="0" y="128149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isometricOffAxis2Left" zoom="95000"/>
            <a:lightRig rig="flat" dir="t"/>
          </a:scene3d>
          <a:sp3d extrusionH="381000" contourW="38100" prstMaterial="matte">
            <a:contourClr>
              <a:schemeClr val="lt1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050" tIns="19050" rIns="19050" bIns="19050" numCol="1" spcCol="1270" anchor="ctr" anchorCtr="0">
            <a:noAutofit/>
          </a:bodyPr>
          <a:lstStyle/>
          <a:p>
            <a:pPr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000">
                <a:latin typeface="Bahnschrift" panose="020B0502040204020203" pitchFamily="34" charset="0"/>
              </a:rPr>
              <a:t>Apache Stratos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C5A3D70-0129-4A90-9760-AAEB9C6D260E}"/>
              </a:ext>
            </a:extLst>
          </p:cNvPr>
          <p:cNvSpPr/>
          <p:nvPr/>
        </p:nvSpPr>
        <p:spPr>
          <a:xfrm>
            <a:off x="6420756" y="3408736"/>
            <a:ext cx="2562997" cy="1281498"/>
          </a:xfrm>
          <a:custGeom>
            <a:avLst/>
            <a:gdLst>
              <a:gd name="connsiteX0" fmla="*/ 0 w 2562997"/>
              <a:gd name="connsiteY0" fmla="*/ 0 h 1281498"/>
              <a:gd name="connsiteX1" fmla="*/ 2562997 w 2562997"/>
              <a:gd name="connsiteY1" fmla="*/ 0 h 1281498"/>
              <a:gd name="connsiteX2" fmla="*/ 2562997 w 2562997"/>
              <a:gd name="connsiteY2" fmla="*/ 1281498 h 1281498"/>
              <a:gd name="connsiteX3" fmla="*/ 0 w 2562997"/>
              <a:gd name="connsiteY3" fmla="*/ 1281498 h 1281498"/>
              <a:gd name="connsiteX4" fmla="*/ 0 w 2562997"/>
              <a:gd name="connsiteY4" fmla="*/ 0 h 128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2997" h="1281498">
                <a:moveTo>
                  <a:pt x="0" y="0"/>
                </a:moveTo>
                <a:lnTo>
                  <a:pt x="2562997" y="0"/>
                </a:lnTo>
                <a:lnTo>
                  <a:pt x="2562997" y="1281498"/>
                </a:lnTo>
                <a:lnTo>
                  <a:pt x="0" y="1281498"/>
                </a:lnTo>
                <a:lnTo>
                  <a:pt x="0" y="0"/>
                </a:lnTo>
                <a:close/>
              </a:path>
            </a:pathLst>
          </a:custGeom>
          <a:solidFill>
            <a:srgbClr val="258989"/>
          </a:solidFill>
          <a:scene3d>
            <a:camera prst="isometricOffAxis2Left" zoom="95000"/>
            <a:lightRig rig="flat" dir="t"/>
          </a:scene3d>
          <a:sp3d extrusionH="381000" contourW="38100" prstMaterial="matte">
            <a:contourClr>
              <a:schemeClr val="lt1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050" tIns="19050" rIns="19050" bIns="19050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000" kern="1200">
                <a:latin typeface="Bahnschrift" panose="020B0502040204020203" pitchFamily="34" charset="0"/>
              </a:rPr>
              <a:t>Magento Commerce Cloud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9DAB15-B6DD-48FD-9825-BD6A3D9F2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2" y="0"/>
            <a:ext cx="8007351" cy="1325563"/>
          </a:xfrm>
        </p:spPr>
        <p:txBody>
          <a:bodyPr>
            <a:normAutofit/>
          </a:bodyPr>
          <a:lstStyle/>
          <a:p>
            <a:r>
              <a:rPr lang="en-GB" sz="3200" dirty="0"/>
              <a:t>Examples of PaaS</a:t>
            </a:r>
          </a:p>
        </p:txBody>
      </p:sp>
    </p:spTree>
    <p:extLst>
      <p:ext uri="{BB962C8B-B14F-4D97-AF65-F5344CB8AC3E}">
        <p14:creationId xmlns:p14="http://schemas.microsoft.com/office/powerpoint/2010/main" val="26676559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3" y="1393371"/>
            <a:ext cx="8707913" cy="5239658"/>
          </a:xfrm>
        </p:spPr>
        <p:txBody>
          <a:bodyPr>
            <a:noAutofit/>
          </a:bodyPr>
          <a:lstStyle/>
          <a:p>
            <a:pPr marL="436563" lvl="1" indent="-342900" algn="just" fontAlgn="base">
              <a:spcBef>
                <a:spcPts val="0"/>
              </a:spcBef>
              <a:buClr>
                <a:srgbClr val="258989"/>
              </a:buClr>
            </a:pPr>
            <a:r>
              <a:rPr lang="en-US" sz="2800" dirty="0"/>
              <a:t>Describes any cloud service where consumers are able to access software applications over the internet. </a:t>
            </a:r>
          </a:p>
          <a:p>
            <a:pPr marL="436563" lvl="1" indent="-342900" algn="just" fontAlgn="base">
              <a:spcBef>
                <a:spcPts val="0"/>
              </a:spcBef>
              <a:buClr>
                <a:schemeClr val="bg1">
                  <a:lumMod val="85000"/>
                </a:schemeClr>
              </a:buClr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Applications are hosted in “the cloud” and can be used for a wide range of tasks for both individuals and organizations.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44" y="0"/>
            <a:ext cx="8461169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Software-as-a-Service (</a:t>
            </a:r>
            <a:r>
              <a:rPr lang="en-US" sz="3200" b="1" dirty="0" err="1"/>
              <a:t>SaaS</a:t>
            </a:r>
            <a:r>
              <a:rPr lang="en-US" sz="3200" b="1" dirty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172759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3" y="1393371"/>
            <a:ext cx="8707913" cy="5239658"/>
          </a:xfrm>
        </p:spPr>
        <p:txBody>
          <a:bodyPr>
            <a:noAutofit/>
          </a:bodyPr>
          <a:lstStyle/>
          <a:p>
            <a:pPr marL="436563" lvl="1" indent="-342900" algn="just" fontAlgn="base">
              <a:spcBef>
                <a:spcPts val="0"/>
              </a:spcBef>
              <a:buClr>
                <a:schemeClr val="bg1">
                  <a:lumMod val="85000"/>
                </a:schemeClr>
              </a:buClr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Describes any cloud service where consumers are able to access software applications over the internet. </a:t>
            </a:r>
          </a:p>
          <a:p>
            <a:pPr marL="436563" lvl="1" indent="-342900" algn="just" fontAlgn="base">
              <a:spcBef>
                <a:spcPts val="0"/>
              </a:spcBef>
              <a:buClr>
                <a:srgbClr val="258989"/>
              </a:buClr>
            </a:pPr>
            <a:r>
              <a:rPr lang="en-US" sz="2800" dirty="0"/>
              <a:t>Applications are hosted in “the cloud” and can be used for a wide range of tasks for both individuals and organizations.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44" y="0"/>
            <a:ext cx="8461169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Software-as-a-Service (</a:t>
            </a:r>
            <a:r>
              <a:rPr lang="en-US" sz="3200" b="1" dirty="0" err="1"/>
              <a:t>SaaS</a:t>
            </a:r>
            <a:r>
              <a:rPr lang="en-US" sz="3200" b="1" dirty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369529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91" y="1465943"/>
            <a:ext cx="8788895" cy="5167086"/>
          </a:xfrm>
        </p:spPr>
        <p:txBody>
          <a:bodyPr>
            <a:normAutofit/>
          </a:bodyPr>
          <a:lstStyle/>
          <a:p>
            <a:pPr marL="0" indent="0" algn="just" fontAlgn="base">
              <a:spcBef>
                <a:spcPts val="0"/>
              </a:spcBef>
              <a:buClr>
                <a:srgbClr val="258989"/>
              </a:buClr>
              <a:buNone/>
            </a:pPr>
            <a:r>
              <a:rPr lang="en-US" dirty="0"/>
              <a:t>Enterprise users are able to use applications for a range of needs, including accounting and invoicing, tracking sales, planning, performance monitoring and communications (including webmail and instant messaging).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0334F1D-B219-412E-9861-FF94A9AF3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91" y="0"/>
            <a:ext cx="7986072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Software-as-a-Service (SaaS)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3680547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0334F1D-B219-412E-9861-FF94A9AF3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5" y="0"/>
            <a:ext cx="7934118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Software-as-a-Service (SaaS)</a:t>
            </a:r>
            <a:endParaRPr lang="en-GB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7FF7ED-1259-40CC-ACFA-D512FFC66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45" y="1509486"/>
            <a:ext cx="8737944" cy="5065486"/>
          </a:xfrm>
          <a:prstGeom prst="rect">
            <a:avLst/>
          </a:prstGeom>
          <a:ln w="28575">
            <a:solidFill>
              <a:srgbClr val="258989"/>
            </a:solidFill>
          </a:ln>
        </p:spPr>
      </p:pic>
    </p:spTree>
    <p:extLst>
      <p:ext uri="{BB962C8B-B14F-4D97-AF65-F5344CB8AC3E}">
        <p14:creationId xmlns:p14="http://schemas.microsoft.com/office/powerpoint/2010/main" val="98445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40BDEE5-08DC-404D-A9A2-AC73E7A3C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44" y="1419367"/>
            <a:ext cx="8648339" cy="5213662"/>
          </a:xfrm>
        </p:spPr>
        <p:txBody>
          <a:bodyPr>
            <a:normAutofit/>
          </a:bodyPr>
          <a:lstStyle/>
          <a:p>
            <a:pPr lvl="0" algn="just">
              <a:buClr>
                <a:srgbClr val="258989"/>
              </a:buClr>
            </a:pPr>
            <a:r>
              <a:rPr lang="en-US" dirty="0"/>
              <a:t>Two high levels of classifications, namely, </a:t>
            </a:r>
            <a:r>
              <a:rPr lang="en-US" b="1" dirty="0">
                <a:solidFill>
                  <a:srgbClr val="C00000"/>
                </a:solidFill>
              </a:rPr>
              <a:t>Archetypal and Hybrid cloud service models.</a:t>
            </a:r>
          </a:p>
          <a:p>
            <a:pPr lvl="0" algn="just">
              <a:buClr>
                <a:srgbClr val="258989"/>
              </a:buClr>
            </a:pPr>
            <a:r>
              <a:rPr lang="en-US" dirty="0"/>
              <a:t>Classic or archetypal category pertains to the </a:t>
            </a:r>
            <a:r>
              <a:rPr lang="en-US" dirty="0">
                <a:solidFill>
                  <a:srgbClr val="C00000"/>
                </a:solidFill>
              </a:rPr>
              <a:t>three original cloud service models,</a:t>
            </a:r>
            <a:r>
              <a:rPr lang="en-US" dirty="0"/>
              <a:t> </a:t>
            </a:r>
          </a:p>
          <a:p>
            <a:pPr marL="536575" lvl="0" indent="-173038" algn="just">
              <a:buClr>
                <a:srgbClr val="258989"/>
              </a:buClr>
              <a:buFont typeface="Courier New" panose="02070309020205020404" pitchFamily="49" charset="0"/>
              <a:buChar char="o"/>
            </a:pPr>
            <a:r>
              <a:rPr lang="en-US" dirty="0"/>
              <a:t>Software-as-a-Service (SaaS)</a:t>
            </a:r>
          </a:p>
          <a:p>
            <a:pPr marL="536575" lvl="0" indent="-173038" algn="just">
              <a:buClr>
                <a:srgbClr val="258989"/>
              </a:buClr>
              <a:buFont typeface="Courier New" panose="02070309020205020404" pitchFamily="49" charset="0"/>
              <a:buChar char="o"/>
            </a:pPr>
            <a:r>
              <a:rPr lang="en-US" dirty="0"/>
              <a:t>Platform-as-a-Service (PaaS) </a:t>
            </a:r>
          </a:p>
          <a:p>
            <a:pPr marL="536575" lvl="0" indent="-173038" algn="just">
              <a:buClr>
                <a:srgbClr val="258989"/>
              </a:buClr>
              <a:buFont typeface="Courier New" panose="02070309020205020404" pitchFamily="49" charset="0"/>
              <a:buChar char="o"/>
            </a:pPr>
            <a:r>
              <a:rPr lang="en-US" dirty="0"/>
              <a:t>Infrastructure-as-a-Service (IaaS)</a:t>
            </a:r>
            <a:endParaRPr lang="en-GB" dirty="0"/>
          </a:p>
          <a:p>
            <a:pPr algn="just"/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2CF5E24-A6C7-4D72-8484-87529E4D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4" y="0"/>
            <a:ext cx="8620827" cy="1325563"/>
          </a:xfrm>
        </p:spPr>
        <p:txBody>
          <a:bodyPr>
            <a:normAutofit/>
          </a:bodyPr>
          <a:lstStyle/>
          <a:p>
            <a:r>
              <a:rPr lang="en-GB" sz="3200" dirty="0"/>
              <a:t>Classification of Cloud Services</a:t>
            </a:r>
          </a:p>
        </p:txBody>
      </p:sp>
    </p:spTree>
    <p:extLst>
      <p:ext uri="{BB962C8B-B14F-4D97-AF65-F5344CB8AC3E}">
        <p14:creationId xmlns:p14="http://schemas.microsoft.com/office/powerpoint/2010/main" val="15285995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8D862FBE-F189-4973-94EB-EC89E539FB7C}"/>
              </a:ext>
            </a:extLst>
          </p:cNvPr>
          <p:cNvSpPr/>
          <p:nvPr/>
        </p:nvSpPr>
        <p:spPr>
          <a:xfrm>
            <a:off x="311727" y="1436914"/>
            <a:ext cx="8701644" cy="0"/>
          </a:xfrm>
          <a:prstGeom prst="lin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C2A5E6-A844-4C5E-8225-B3579AAF0ABE}"/>
              </a:ext>
            </a:extLst>
          </p:cNvPr>
          <p:cNvSpPr/>
          <p:nvPr/>
        </p:nvSpPr>
        <p:spPr>
          <a:xfrm>
            <a:off x="311727" y="1436914"/>
            <a:ext cx="8701644" cy="649514"/>
          </a:xfrm>
          <a:custGeom>
            <a:avLst/>
            <a:gdLst>
              <a:gd name="connsiteX0" fmla="*/ 0 w 8701644"/>
              <a:gd name="connsiteY0" fmla="*/ 0 h 649514"/>
              <a:gd name="connsiteX1" fmla="*/ 8701644 w 8701644"/>
              <a:gd name="connsiteY1" fmla="*/ 0 h 649514"/>
              <a:gd name="connsiteX2" fmla="*/ 8701644 w 8701644"/>
              <a:gd name="connsiteY2" fmla="*/ 649514 h 649514"/>
              <a:gd name="connsiteX3" fmla="*/ 0 w 8701644"/>
              <a:gd name="connsiteY3" fmla="*/ 649514 h 649514"/>
              <a:gd name="connsiteX4" fmla="*/ 0 w 8701644"/>
              <a:gd name="connsiteY4" fmla="*/ 0 h 64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644" h="649514">
                <a:moveTo>
                  <a:pt x="0" y="0"/>
                </a:moveTo>
                <a:lnTo>
                  <a:pt x="8701644" y="0"/>
                </a:lnTo>
                <a:lnTo>
                  <a:pt x="8701644" y="649514"/>
                </a:lnTo>
                <a:lnTo>
                  <a:pt x="0" y="649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t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>
                <a:solidFill>
                  <a:schemeClr val="tx1"/>
                </a:solidFill>
                <a:latin typeface="Bahnschrift" panose="020B0502040204020203" pitchFamily="34" charset="0"/>
              </a:rPr>
              <a:t>No Additional Hardware Costs</a:t>
            </a:r>
            <a:endParaRPr lang="en-IN" sz="2900" kern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D7CDAB8F-2284-4E2D-A265-7DE9C0EE7ADA}"/>
              </a:ext>
            </a:extLst>
          </p:cNvPr>
          <p:cNvSpPr/>
          <p:nvPr/>
        </p:nvSpPr>
        <p:spPr>
          <a:xfrm>
            <a:off x="311727" y="2086428"/>
            <a:ext cx="8701644" cy="0"/>
          </a:xfrm>
          <a:prstGeom prst="lin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C3CDCB8-9E9B-4EE5-B139-2A069FF3C4E9}"/>
              </a:ext>
            </a:extLst>
          </p:cNvPr>
          <p:cNvSpPr/>
          <p:nvPr/>
        </p:nvSpPr>
        <p:spPr>
          <a:xfrm>
            <a:off x="311727" y="2086428"/>
            <a:ext cx="8701644" cy="649514"/>
          </a:xfrm>
          <a:custGeom>
            <a:avLst/>
            <a:gdLst>
              <a:gd name="connsiteX0" fmla="*/ 0 w 8701644"/>
              <a:gd name="connsiteY0" fmla="*/ 0 h 649514"/>
              <a:gd name="connsiteX1" fmla="*/ 8701644 w 8701644"/>
              <a:gd name="connsiteY1" fmla="*/ 0 h 649514"/>
              <a:gd name="connsiteX2" fmla="*/ 8701644 w 8701644"/>
              <a:gd name="connsiteY2" fmla="*/ 649514 h 649514"/>
              <a:gd name="connsiteX3" fmla="*/ 0 w 8701644"/>
              <a:gd name="connsiteY3" fmla="*/ 649514 h 649514"/>
              <a:gd name="connsiteX4" fmla="*/ 0 w 8701644"/>
              <a:gd name="connsiteY4" fmla="*/ 0 h 64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644" h="649514">
                <a:moveTo>
                  <a:pt x="0" y="0"/>
                </a:moveTo>
                <a:lnTo>
                  <a:pt x="8701644" y="0"/>
                </a:lnTo>
                <a:lnTo>
                  <a:pt x="8701644" y="649514"/>
                </a:lnTo>
                <a:lnTo>
                  <a:pt x="0" y="649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t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No Initial Setup Costs</a:t>
            </a:r>
            <a:endParaRPr lang="en-IN" sz="2900" kern="12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FDCD6D07-F29A-41B6-B0A6-2F30CCE3BAA6}"/>
              </a:ext>
            </a:extLst>
          </p:cNvPr>
          <p:cNvSpPr/>
          <p:nvPr/>
        </p:nvSpPr>
        <p:spPr>
          <a:xfrm>
            <a:off x="311727" y="2735942"/>
            <a:ext cx="8701644" cy="0"/>
          </a:xfrm>
          <a:prstGeom prst="lin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845FD7-8394-421C-B604-E2B85929EA8B}"/>
              </a:ext>
            </a:extLst>
          </p:cNvPr>
          <p:cNvSpPr/>
          <p:nvPr/>
        </p:nvSpPr>
        <p:spPr>
          <a:xfrm>
            <a:off x="311727" y="2735942"/>
            <a:ext cx="8701644" cy="649514"/>
          </a:xfrm>
          <a:custGeom>
            <a:avLst/>
            <a:gdLst>
              <a:gd name="connsiteX0" fmla="*/ 0 w 8701644"/>
              <a:gd name="connsiteY0" fmla="*/ 0 h 649514"/>
              <a:gd name="connsiteX1" fmla="*/ 8701644 w 8701644"/>
              <a:gd name="connsiteY1" fmla="*/ 0 h 649514"/>
              <a:gd name="connsiteX2" fmla="*/ 8701644 w 8701644"/>
              <a:gd name="connsiteY2" fmla="*/ 649514 h 649514"/>
              <a:gd name="connsiteX3" fmla="*/ 0 w 8701644"/>
              <a:gd name="connsiteY3" fmla="*/ 649514 h 649514"/>
              <a:gd name="connsiteX4" fmla="*/ 0 w 8701644"/>
              <a:gd name="connsiteY4" fmla="*/ 0 h 64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644" h="649514">
                <a:moveTo>
                  <a:pt x="0" y="0"/>
                </a:moveTo>
                <a:lnTo>
                  <a:pt x="8701644" y="0"/>
                </a:lnTo>
                <a:lnTo>
                  <a:pt x="8701644" y="649514"/>
                </a:lnTo>
                <a:lnTo>
                  <a:pt x="0" y="649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t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Pay for What You Use</a:t>
            </a:r>
            <a:endParaRPr lang="en-IN" sz="2900" kern="12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A5AC586D-10DB-4296-B386-098DE78ED8F3}"/>
              </a:ext>
            </a:extLst>
          </p:cNvPr>
          <p:cNvSpPr/>
          <p:nvPr/>
        </p:nvSpPr>
        <p:spPr>
          <a:xfrm>
            <a:off x="311727" y="3385457"/>
            <a:ext cx="8701644" cy="0"/>
          </a:xfrm>
          <a:prstGeom prst="lin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BC77A87-21C1-43DB-8C48-395674D7DB35}"/>
              </a:ext>
            </a:extLst>
          </p:cNvPr>
          <p:cNvSpPr/>
          <p:nvPr/>
        </p:nvSpPr>
        <p:spPr>
          <a:xfrm>
            <a:off x="311727" y="3385457"/>
            <a:ext cx="8701644" cy="649514"/>
          </a:xfrm>
          <a:custGeom>
            <a:avLst/>
            <a:gdLst>
              <a:gd name="connsiteX0" fmla="*/ 0 w 8701644"/>
              <a:gd name="connsiteY0" fmla="*/ 0 h 649514"/>
              <a:gd name="connsiteX1" fmla="*/ 8701644 w 8701644"/>
              <a:gd name="connsiteY1" fmla="*/ 0 h 649514"/>
              <a:gd name="connsiteX2" fmla="*/ 8701644 w 8701644"/>
              <a:gd name="connsiteY2" fmla="*/ 649514 h 649514"/>
              <a:gd name="connsiteX3" fmla="*/ 0 w 8701644"/>
              <a:gd name="connsiteY3" fmla="*/ 649514 h 649514"/>
              <a:gd name="connsiteX4" fmla="*/ 0 w 8701644"/>
              <a:gd name="connsiteY4" fmla="*/ 0 h 64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644" h="649514">
                <a:moveTo>
                  <a:pt x="0" y="0"/>
                </a:moveTo>
                <a:lnTo>
                  <a:pt x="8701644" y="0"/>
                </a:lnTo>
                <a:lnTo>
                  <a:pt x="8701644" y="649514"/>
                </a:lnTo>
                <a:lnTo>
                  <a:pt x="0" y="649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t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Usage is Scalable</a:t>
            </a:r>
            <a:endParaRPr lang="en-IN" sz="2900" kern="12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86124B50-4FA0-4C6F-A099-B4E4893E39FF}"/>
              </a:ext>
            </a:extLst>
          </p:cNvPr>
          <p:cNvSpPr/>
          <p:nvPr/>
        </p:nvSpPr>
        <p:spPr>
          <a:xfrm>
            <a:off x="311727" y="4034971"/>
            <a:ext cx="8701644" cy="0"/>
          </a:xfrm>
          <a:prstGeom prst="lin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23CA1C2-B137-4862-A820-52A33432A5A3}"/>
              </a:ext>
            </a:extLst>
          </p:cNvPr>
          <p:cNvSpPr/>
          <p:nvPr/>
        </p:nvSpPr>
        <p:spPr>
          <a:xfrm>
            <a:off x="311727" y="4034971"/>
            <a:ext cx="8701644" cy="649514"/>
          </a:xfrm>
          <a:custGeom>
            <a:avLst/>
            <a:gdLst>
              <a:gd name="connsiteX0" fmla="*/ 0 w 8701644"/>
              <a:gd name="connsiteY0" fmla="*/ 0 h 649514"/>
              <a:gd name="connsiteX1" fmla="*/ 8701644 w 8701644"/>
              <a:gd name="connsiteY1" fmla="*/ 0 h 649514"/>
              <a:gd name="connsiteX2" fmla="*/ 8701644 w 8701644"/>
              <a:gd name="connsiteY2" fmla="*/ 649514 h 649514"/>
              <a:gd name="connsiteX3" fmla="*/ 0 w 8701644"/>
              <a:gd name="connsiteY3" fmla="*/ 649514 h 649514"/>
              <a:gd name="connsiteX4" fmla="*/ 0 w 8701644"/>
              <a:gd name="connsiteY4" fmla="*/ 0 h 64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644" h="649514">
                <a:moveTo>
                  <a:pt x="0" y="0"/>
                </a:moveTo>
                <a:lnTo>
                  <a:pt x="8701644" y="0"/>
                </a:lnTo>
                <a:lnTo>
                  <a:pt x="8701644" y="649514"/>
                </a:lnTo>
                <a:lnTo>
                  <a:pt x="0" y="649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t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Updates are Automated</a:t>
            </a:r>
            <a:endParaRPr lang="en-IN" sz="2900" kern="12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E8EC08B7-3B78-45D0-8670-EA1CA2264FC2}"/>
              </a:ext>
            </a:extLst>
          </p:cNvPr>
          <p:cNvSpPr/>
          <p:nvPr/>
        </p:nvSpPr>
        <p:spPr>
          <a:xfrm>
            <a:off x="311727" y="4684485"/>
            <a:ext cx="8701644" cy="0"/>
          </a:xfrm>
          <a:prstGeom prst="lin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D59A987-C2DE-4AD3-AA9C-F449360CCEAE}"/>
              </a:ext>
            </a:extLst>
          </p:cNvPr>
          <p:cNvSpPr/>
          <p:nvPr/>
        </p:nvSpPr>
        <p:spPr>
          <a:xfrm>
            <a:off x="311727" y="4684485"/>
            <a:ext cx="8701644" cy="649514"/>
          </a:xfrm>
          <a:custGeom>
            <a:avLst/>
            <a:gdLst>
              <a:gd name="connsiteX0" fmla="*/ 0 w 8701644"/>
              <a:gd name="connsiteY0" fmla="*/ 0 h 649514"/>
              <a:gd name="connsiteX1" fmla="*/ 8701644 w 8701644"/>
              <a:gd name="connsiteY1" fmla="*/ 0 h 649514"/>
              <a:gd name="connsiteX2" fmla="*/ 8701644 w 8701644"/>
              <a:gd name="connsiteY2" fmla="*/ 649514 h 649514"/>
              <a:gd name="connsiteX3" fmla="*/ 0 w 8701644"/>
              <a:gd name="connsiteY3" fmla="*/ 649514 h 649514"/>
              <a:gd name="connsiteX4" fmla="*/ 0 w 8701644"/>
              <a:gd name="connsiteY4" fmla="*/ 0 h 64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644" h="649514">
                <a:moveTo>
                  <a:pt x="0" y="0"/>
                </a:moveTo>
                <a:lnTo>
                  <a:pt x="8701644" y="0"/>
                </a:lnTo>
                <a:lnTo>
                  <a:pt x="8701644" y="649514"/>
                </a:lnTo>
                <a:lnTo>
                  <a:pt x="0" y="649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t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Cross-Device Compatibility</a:t>
            </a:r>
            <a:endParaRPr lang="en-IN" sz="2900" kern="12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7B8CD343-A2C1-426B-8DF1-60B5D8A9FDCE}"/>
              </a:ext>
            </a:extLst>
          </p:cNvPr>
          <p:cNvSpPr/>
          <p:nvPr/>
        </p:nvSpPr>
        <p:spPr>
          <a:xfrm>
            <a:off x="311727" y="5334000"/>
            <a:ext cx="8701644" cy="0"/>
          </a:xfrm>
          <a:prstGeom prst="lin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C262D79-B9D7-47F9-A4A5-0329EB176E94}"/>
              </a:ext>
            </a:extLst>
          </p:cNvPr>
          <p:cNvSpPr/>
          <p:nvPr/>
        </p:nvSpPr>
        <p:spPr>
          <a:xfrm>
            <a:off x="311727" y="5334000"/>
            <a:ext cx="8701644" cy="649514"/>
          </a:xfrm>
          <a:custGeom>
            <a:avLst/>
            <a:gdLst>
              <a:gd name="connsiteX0" fmla="*/ 0 w 8701644"/>
              <a:gd name="connsiteY0" fmla="*/ 0 h 649514"/>
              <a:gd name="connsiteX1" fmla="*/ 8701644 w 8701644"/>
              <a:gd name="connsiteY1" fmla="*/ 0 h 649514"/>
              <a:gd name="connsiteX2" fmla="*/ 8701644 w 8701644"/>
              <a:gd name="connsiteY2" fmla="*/ 649514 h 649514"/>
              <a:gd name="connsiteX3" fmla="*/ 0 w 8701644"/>
              <a:gd name="connsiteY3" fmla="*/ 649514 h 649514"/>
              <a:gd name="connsiteX4" fmla="*/ 0 w 8701644"/>
              <a:gd name="connsiteY4" fmla="*/ 0 h 64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644" h="649514">
                <a:moveTo>
                  <a:pt x="0" y="0"/>
                </a:moveTo>
                <a:lnTo>
                  <a:pt x="8701644" y="0"/>
                </a:lnTo>
                <a:lnTo>
                  <a:pt x="8701644" y="649514"/>
                </a:lnTo>
                <a:lnTo>
                  <a:pt x="0" y="649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t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Accessible from Any Location</a:t>
            </a:r>
            <a:endParaRPr lang="en-IN" sz="2900" kern="12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C4454264-FB71-4C56-9ED0-5D8CBB294000}"/>
              </a:ext>
            </a:extLst>
          </p:cNvPr>
          <p:cNvSpPr/>
          <p:nvPr/>
        </p:nvSpPr>
        <p:spPr>
          <a:xfrm>
            <a:off x="311727" y="5983514"/>
            <a:ext cx="8701644" cy="0"/>
          </a:xfrm>
          <a:prstGeom prst="lin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B159361-69C4-4F58-B47F-B49E71986C28}"/>
              </a:ext>
            </a:extLst>
          </p:cNvPr>
          <p:cNvSpPr/>
          <p:nvPr/>
        </p:nvSpPr>
        <p:spPr>
          <a:xfrm>
            <a:off x="311727" y="5983514"/>
            <a:ext cx="8701644" cy="649514"/>
          </a:xfrm>
          <a:custGeom>
            <a:avLst/>
            <a:gdLst>
              <a:gd name="connsiteX0" fmla="*/ 0 w 8701644"/>
              <a:gd name="connsiteY0" fmla="*/ 0 h 649514"/>
              <a:gd name="connsiteX1" fmla="*/ 8701644 w 8701644"/>
              <a:gd name="connsiteY1" fmla="*/ 0 h 649514"/>
              <a:gd name="connsiteX2" fmla="*/ 8701644 w 8701644"/>
              <a:gd name="connsiteY2" fmla="*/ 649514 h 649514"/>
              <a:gd name="connsiteX3" fmla="*/ 0 w 8701644"/>
              <a:gd name="connsiteY3" fmla="*/ 649514 h 649514"/>
              <a:gd name="connsiteX4" fmla="*/ 0 w 8701644"/>
              <a:gd name="connsiteY4" fmla="*/ 0 h 64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644" h="649514">
                <a:moveTo>
                  <a:pt x="0" y="0"/>
                </a:moveTo>
                <a:lnTo>
                  <a:pt x="8701644" y="0"/>
                </a:lnTo>
                <a:lnTo>
                  <a:pt x="8701644" y="649514"/>
                </a:lnTo>
                <a:lnTo>
                  <a:pt x="0" y="649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t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Applications can be Customized and White labelled</a:t>
            </a:r>
            <a:endParaRPr lang="en-IN" sz="2900" kern="12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27" y="0"/>
            <a:ext cx="7913336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Advantages of </a:t>
            </a:r>
            <a:r>
              <a:rPr lang="en-US" sz="3200" dirty="0" err="1"/>
              <a:t>SaaS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639362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8D862FBE-F189-4973-94EB-EC89E539FB7C}"/>
              </a:ext>
            </a:extLst>
          </p:cNvPr>
          <p:cNvSpPr/>
          <p:nvPr/>
        </p:nvSpPr>
        <p:spPr>
          <a:xfrm>
            <a:off x="311727" y="1436914"/>
            <a:ext cx="8701644" cy="0"/>
          </a:xfrm>
          <a:prstGeom prst="lin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C2A5E6-A844-4C5E-8225-B3579AAF0ABE}"/>
              </a:ext>
            </a:extLst>
          </p:cNvPr>
          <p:cNvSpPr/>
          <p:nvPr/>
        </p:nvSpPr>
        <p:spPr>
          <a:xfrm>
            <a:off x="311727" y="1436914"/>
            <a:ext cx="8701644" cy="649514"/>
          </a:xfrm>
          <a:custGeom>
            <a:avLst/>
            <a:gdLst>
              <a:gd name="connsiteX0" fmla="*/ 0 w 8701644"/>
              <a:gd name="connsiteY0" fmla="*/ 0 h 649514"/>
              <a:gd name="connsiteX1" fmla="*/ 8701644 w 8701644"/>
              <a:gd name="connsiteY1" fmla="*/ 0 h 649514"/>
              <a:gd name="connsiteX2" fmla="*/ 8701644 w 8701644"/>
              <a:gd name="connsiteY2" fmla="*/ 649514 h 649514"/>
              <a:gd name="connsiteX3" fmla="*/ 0 w 8701644"/>
              <a:gd name="connsiteY3" fmla="*/ 649514 h 649514"/>
              <a:gd name="connsiteX4" fmla="*/ 0 w 8701644"/>
              <a:gd name="connsiteY4" fmla="*/ 0 h 64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644" h="649514">
                <a:moveTo>
                  <a:pt x="0" y="0"/>
                </a:moveTo>
                <a:lnTo>
                  <a:pt x="8701644" y="0"/>
                </a:lnTo>
                <a:lnTo>
                  <a:pt x="8701644" y="649514"/>
                </a:lnTo>
                <a:lnTo>
                  <a:pt x="0" y="649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t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No Additional Hardware Costs</a:t>
            </a:r>
            <a:endParaRPr lang="en-IN" sz="2900" kern="12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D7CDAB8F-2284-4E2D-A265-7DE9C0EE7ADA}"/>
              </a:ext>
            </a:extLst>
          </p:cNvPr>
          <p:cNvSpPr/>
          <p:nvPr/>
        </p:nvSpPr>
        <p:spPr>
          <a:xfrm>
            <a:off x="311727" y="2086428"/>
            <a:ext cx="8701644" cy="0"/>
          </a:xfrm>
          <a:prstGeom prst="lin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C3CDCB8-9E9B-4EE5-B139-2A069FF3C4E9}"/>
              </a:ext>
            </a:extLst>
          </p:cNvPr>
          <p:cNvSpPr/>
          <p:nvPr/>
        </p:nvSpPr>
        <p:spPr>
          <a:xfrm>
            <a:off x="311727" y="2086428"/>
            <a:ext cx="8701644" cy="649514"/>
          </a:xfrm>
          <a:custGeom>
            <a:avLst/>
            <a:gdLst>
              <a:gd name="connsiteX0" fmla="*/ 0 w 8701644"/>
              <a:gd name="connsiteY0" fmla="*/ 0 h 649514"/>
              <a:gd name="connsiteX1" fmla="*/ 8701644 w 8701644"/>
              <a:gd name="connsiteY1" fmla="*/ 0 h 649514"/>
              <a:gd name="connsiteX2" fmla="*/ 8701644 w 8701644"/>
              <a:gd name="connsiteY2" fmla="*/ 649514 h 649514"/>
              <a:gd name="connsiteX3" fmla="*/ 0 w 8701644"/>
              <a:gd name="connsiteY3" fmla="*/ 649514 h 649514"/>
              <a:gd name="connsiteX4" fmla="*/ 0 w 8701644"/>
              <a:gd name="connsiteY4" fmla="*/ 0 h 64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644" h="649514">
                <a:moveTo>
                  <a:pt x="0" y="0"/>
                </a:moveTo>
                <a:lnTo>
                  <a:pt x="8701644" y="0"/>
                </a:lnTo>
                <a:lnTo>
                  <a:pt x="8701644" y="649514"/>
                </a:lnTo>
                <a:lnTo>
                  <a:pt x="0" y="649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t" anchorCtr="0">
            <a:noAutofit/>
          </a:bodyPr>
          <a:lstStyle/>
          <a:p>
            <a:pPr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900" dirty="0">
                <a:solidFill>
                  <a:schemeClr val="tx1"/>
                </a:solidFill>
                <a:latin typeface="Bahnschrift" panose="020B0502040204020203" pitchFamily="34" charset="0"/>
              </a:rPr>
              <a:t>No Initial Setup Costs</a:t>
            </a:r>
            <a:endParaRPr lang="en-IN" sz="2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FDCD6D07-F29A-41B6-B0A6-2F30CCE3BAA6}"/>
              </a:ext>
            </a:extLst>
          </p:cNvPr>
          <p:cNvSpPr/>
          <p:nvPr/>
        </p:nvSpPr>
        <p:spPr>
          <a:xfrm>
            <a:off x="311727" y="2735942"/>
            <a:ext cx="8701644" cy="0"/>
          </a:xfrm>
          <a:prstGeom prst="lin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845FD7-8394-421C-B604-E2B85929EA8B}"/>
              </a:ext>
            </a:extLst>
          </p:cNvPr>
          <p:cNvSpPr/>
          <p:nvPr/>
        </p:nvSpPr>
        <p:spPr>
          <a:xfrm>
            <a:off x="311727" y="2735942"/>
            <a:ext cx="8701644" cy="649514"/>
          </a:xfrm>
          <a:custGeom>
            <a:avLst/>
            <a:gdLst>
              <a:gd name="connsiteX0" fmla="*/ 0 w 8701644"/>
              <a:gd name="connsiteY0" fmla="*/ 0 h 649514"/>
              <a:gd name="connsiteX1" fmla="*/ 8701644 w 8701644"/>
              <a:gd name="connsiteY1" fmla="*/ 0 h 649514"/>
              <a:gd name="connsiteX2" fmla="*/ 8701644 w 8701644"/>
              <a:gd name="connsiteY2" fmla="*/ 649514 h 649514"/>
              <a:gd name="connsiteX3" fmla="*/ 0 w 8701644"/>
              <a:gd name="connsiteY3" fmla="*/ 649514 h 649514"/>
              <a:gd name="connsiteX4" fmla="*/ 0 w 8701644"/>
              <a:gd name="connsiteY4" fmla="*/ 0 h 64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644" h="649514">
                <a:moveTo>
                  <a:pt x="0" y="0"/>
                </a:moveTo>
                <a:lnTo>
                  <a:pt x="8701644" y="0"/>
                </a:lnTo>
                <a:lnTo>
                  <a:pt x="8701644" y="649514"/>
                </a:lnTo>
                <a:lnTo>
                  <a:pt x="0" y="649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t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Pay for What You Use</a:t>
            </a:r>
            <a:endParaRPr lang="en-IN" sz="2900" kern="12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A5AC586D-10DB-4296-B386-098DE78ED8F3}"/>
              </a:ext>
            </a:extLst>
          </p:cNvPr>
          <p:cNvSpPr/>
          <p:nvPr/>
        </p:nvSpPr>
        <p:spPr>
          <a:xfrm>
            <a:off x="311727" y="3385457"/>
            <a:ext cx="8701644" cy="0"/>
          </a:xfrm>
          <a:prstGeom prst="lin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BC77A87-21C1-43DB-8C48-395674D7DB35}"/>
              </a:ext>
            </a:extLst>
          </p:cNvPr>
          <p:cNvSpPr/>
          <p:nvPr/>
        </p:nvSpPr>
        <p:spPr>
          <a:xfrm>
            <a:off x="311727" y="3385457"/>
            <a:ext cx="8701644" cy="649514"/>
          </a:xfrm>
          <a:custGeom>
            <a:avLst/>
            <a:gdLst>
              <a:gd name="connsiteX0" fmla="*/ 0 w 8701644"/>
              <a:gd name="connsiteY0" fmla="*/ 0 h 649514"/>
              <a:gd name="connsiteX1" fmla="*/ 8701644 w 8701644"/>
              <a:gd name="connsiteY1" fmla="*/ 0 h 649514"/>
              <a:gd name="connsiteX2" fmla="*/ 8701644 w 8701644"/>
              <a:gd name="connsiteY2" fmla="*/ 649514 h 649514"/>
              <a:gd name="connsiteX3" fmla="*/ 0 w 8701644"/>
              <a:gd name="connsiteY3" fmla="*/ 649514 h 649514"/>
              <a:gd name="connsiteX4" fmla="*/ 0 w 8701644"/>
              <a:gd name="connsiteY4" fmla="*/ 0 h 64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644" h="649514">
                <a:moveTo>
                  <a:pt x="0" y="0"/>
                </a:moveTo>
                <a:lnTo>
                  <a:pt x="8701644" y="0"/>
                </a:lnTo>
                <a:lnTo>
                  <a:pt x="8701644" y="649514"/>
                </a:lnTo>
                <a:lnTo>
                  <a:pt x="0" y="649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t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Usage is Scalable</a:t>
            </a:r>
            <a:endParaRPr lang="en-IN" sz="2900" kern="12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86124B50-4FA0-4C6F-A099-B4E4893E39FF}"/>
              </a:ext>
            </a:extLst>
          </p:cNvPr>
          <p:cNvSpPr/>
          <p:nvPr/>
        </p:nvSpPr>
        <p:spPr>
          <a:xfrm>
            <a:off x="311727" y="4034971"/>
            <a:ext cx="8701644" cy="0"/>
          </a:xfrm>
          <a:prstGeom prst="lin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23CA1C2-B137-4862-A820-52A33432A5A3}"/>
              </a:ext>
            </a:extLst>
          </p:cNvPr>
          <p:cNvSpPr/>
          <p:nvPr/>
        </p:nvSpPr>
        <p:spPr>
          <a:xfrm>
            <a:off x="311727" y="4034971"/>
            <a:ext cx="8701644" cy="649514"/>
          </a:xfrm>
          <a:custGeom>
            <a:avLst/>
            <a:gdLst>
              <a:gd name="connsiteX0" fmla="*/ 0 w 8701644"/>
              <a:gd name="connsiteY0" fmla="*/ 0 h 649514"/>
              <a:gd name="connsiteX1" fmla="*/ 8701644 w 8701644"/>
              <a:gd name="connsiteY1" fmla="*/ 0 h 649514"/>
              <a:gd name="connsiteX2" fmla="*/ 8701644 w 8701644"/>
              <a:gd name="connsiteY2" fmla="*/ 649514 h 649514"/>
              <a:gd name="connsiteX3" fmla="*/ 0 w 8701644"/>
              <a:gd name="connsiteY3" fmla="*/ 649514 h 649514"/>
              <a:gd name="connsiteX4" fmla="*/ 0 w 8701644"/>
              <a:gd name="connsiteY4" fmla="*/ 0 h 64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644" h="649514">
                <a:moveTo>
                  <a:pt x="0" y="0"/>
                </a:moveTo>
                <a:lnTo>
                  <a:pt x="8701644" y="0"/>
                </a:lnTo>
                <a:lnTo>
                  <a:pt x="8701644" y="649514"/>
                </a:lnTo>
                <a:lnTo>
                  <a:pt x="0" y="649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t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Updates are Automated</a:t>
            </a:r>
            <a:endParaRPr lang="en-IN" sz="2900" kern="12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E8EC08B7-3B78-45D0-8670-EA1CA2264FC2}"/>
              </a:ext>
            </a:extLst>
          </p:cNvPr>
          <p:cNvSpPr/>
          <p:nvPr/>
        </p:nvSpPr>
        <p:spPr>
          <a:xfrm>
            <a:off x="311727" y="4684485"/>
            <a:ext cx="8701644" cy="0"/>
          </a:xfrm>
          <a:prstGeom prst="lin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D59A987-C2DE-4AD3-AA9C-F449360CCEAE}"/>
              </a:ext>
            </a:extLst>
          </p:cNvPr>
          <p:cNvSpPr/>
          <p:nvPr/>
        </p:nvSpPr>
        <p:spPr>
          <a:xfrm>
            <a:off x="311727" y="4684485"/>
            <a:ext cx="8701644" cy="649514"/>
          </a:xfrm>
          <a:custGeom>
            <a:avLst/>
            <a:gdLst>
              <a:gd name="connsiteX0" fmla="*/ 0 w 8701644"/>
              <a:gd name="connsiteY0" fmla="*/ 0 h 649514"/>
              <a:gd name="connsiteX1" fmla="*/ 8701644 w 8701644"/>
              <a:gd name="connsiteY1" fmla="*/ 0 h 649514"/>
              <a:gd name="connsiteX2" fmla="*/ 8701644 w 8701644"/>
              <a:gd name="connsiteY2" fmla="*/ 649514 h 649514"/>
              <a:gd name="connsiteX3" fmla="*/ 0 w 8701644"/>
              <a:gd name="connsiteY3" fmla="*/ 649514 h 649514"/>
              <a:gd name="connsiteX4" fmla="*/ 0 w 8701644"/>
              <a:gd name="connsiteY4" fmla="*/ 0 h 64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644" h="649514">
                <a:moveTo>
                  <a:pt x="0" y="0"/>
                </a:moveTo>
                <a:lnTo>
                  <a:pt x="8701644" y="0"/>
                </a:lnTo>
                <a:lnTo>
                  <a:pt x="8701644" y="649514"/>
                </a:lnTo>
                <a:lnTo>
                  <a:pt x="0" y="649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t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Cross-Device Compatibility</a:t>
            </a:r>
            <a:endParaRPr lang="en-IN" sz="2900" kern="12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7B8CD343-A2C1-426B-8DF1-60B5D8A9FDCE}"/>
              </a:ext>
            </a:extLst>
          </p:cNvPr>
          <p:cNvSpPr/>
          <p:nvPr/>
        </p:nvSpPr>
        <p:spPr>
          <a:xfrm>
            <a:off x="311727" y="5334000"/>
            <a:ext cx="8701644" cy="0"/>
          </a:xfrm>
          <a:prstGeom prst="lin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C262D79-B9D7-47F9-A4A5-0329EB176E94}"/>
              </a:ext>
            </a:extLst>
          </p:cNvPr>
          <p:cNvSpPr/>
          <p:nvPr/>
        </p:nvSpPr>
        <p:spPr>
          <a:xfrm>
            <a:off x="311727" y="5334000"/>
            <a:ext cx="8701644" cy="649514"/>
          </a:xfrm>
          <a:custGeom>
            <a:avLst/>
            <a:gdLst>
              <a:gd name="connsiteX0" fmla="*/ 0 w 8701644"/>
              <a:gd name="connsiteY0" fmla="*/ 0 h 649514"/>
              <a:gd name="connsiteX1" fmla="*/ 8701644 w 8701644"/>
              <a:gd name="connsiteY1" fmla="*/ 0 h 649514"/>
              <a:gd name="connsiteX2" fmla="*/ 8701644 w 8701644"/>
              <a:gd name="connsiteY2" fmla="*/ 649514 h 649514"/>
              <a:gd name="connsiteX3" fmla="*/ 0 w 8701644"/>
              <a:gd name="connsiteY3" fmla="*/ 649514 h 649514"/>
              <a:gd name="connsiteX4" fmla="*/ 0 w 8701644"/>
              <a:gd name="connsiteY4" fmla="*/ 0 h 64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644" h="649514">
                <a:moveTo>
                  <a:pt x="0" y="0"/>
                </a:moveTo>
                <a:lnTo>
                  <a:pt x="8701644" y="0"/>
                </a:lnTo>
                <a:lnTo>
                  <a:pt x="8701644" y="649514"/>
                </a:lnTo>
                <a:lnTo>
                  <a:pt x="0" y="649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t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Accessible from Any Location</a:t>
            </a:r>
            <a:endParaRPr lang="en-IN" sz="2900" kern="12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C4454264-FB71-4C56-9ED0-5D8CBB294000}"/>
              </a:ext>
            </a:extLst>
          </p:cNvPr>
          <p:cNvSpPr/>
          <p:nvPr/>
        </p:nvSpPr>
        <p:spPr>
          <a:xfrm>
            <a:off x="311727" y="5983514"/>
            <a:ext cx="8701644" cy="0"/>
          </a:xfrm>
          <a:prstGeom prst="lin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B159361-69C4-4F58-B47F-B49E71986C28}"/>
              </a:ext>
            </a:extLst>
          </p:cNvPr>
          <p:cNvSpPr/>
          <p:nvPr/>
        </p:nvSpPr>
        <p:spPr>
          <a:xfrm>
            <a:off x="311727" y="5983514"/>
            <a:ext cx="8701644" cy="649514"/>
          </a:xfrm>
          <a:custGeom>
            <a:avLst/>
            <a:gdLst>
              <a:gd name="connsiteX0" fmla="*/ 0 w 8701644"/>
              <a:gd name="connsiteY0" fmla="*/ 0 h 649514"/>
              <a:gd name="connsiteX1" fmla="*/ 8701644 w 8701644"/>
              <a:gd name="connsiteY1" fmla="*/ 0 h 649514"/>
              <a:gd name="connsiteX2" fmla="*/ 8701644 w 8701644"/>
              <a:gd name="connsiteY2" fmla="*/ 649514 h 649514"/>
              <a:gd name="connsiteX3" fmla="*/ 0 w 8701644"/>
              <a:gd name="connsiteY3" fmla="*/ 649514 h 649514"/>
              <a:gd name="connsiteX4" fmla="*/ 0 w 8701644"/>
              <a:gd name="connsiteY4" fmla="*/ 0 h 64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644" h="649514">
                <a:moveTo>
                  <a:pt x="0" y="0"/>
                </a:moveTo>
                <a:lnTo>
                  <a:pt x="8701644" y="0"/>
                </a:lnTo>
                <a:lnTo>
                  <a:pt x="8701644" y="649514"/>
                </a:lnTo>
                <a:lnTo>
                  <a:pt x="0" y="649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t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Applications can be Customized and White labelled</a:t>
            </a:r>
            <a:endParaRPr lang="en-IN" sz="2900" kern="12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27" y="0"/>
            <a:ext cx="7913336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Advantages of </a:t>
            </a:r>
            <a:r>
              <a:rPr lang="en-US" sz="3200" dirty="0" err="1"/>
              <a:t>SaaS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024886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8D862FBE-F189-4973-94EB-EC89E539FB7C}"/>
              </a:ext>
            </a:extLst>
          </p:cNvPr>
          <p:cNvSpPr/>
          <p:nvPr/>
        </p:nvSpPr>
        <p:spPr>
          <a:xfrm>
            <a:off x="311727" y="1436914"/>
            <a:ext cx="8701644" cy="0"/>
          </a:xfrm>
          <a:prstGeom prst="lin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C2A5E6-A844-4C5E-8225-B3579AAF0ABE}"/>
              </a:ext>
            </a:extLst>
          </p:cNvPr>
          <p:cNvSpPr/>
          <p:nvPr/>
        </p:nvSpPr>
        <p:spPr>
          <a:xfrm>
            <a:off x="311727" y="1436914"/>
            <a:ext cx="8701644" cy="649514"/>
          </a:xfrm>
          <a:custGeom>
            <a:avLst/>
            <a:gdLst>
              <a:gd name="connsiteX0" fmla="*/ 0 w 8701644"/>
              <a:gd name="connsiteY0" fmla="*/ 0 h 649514"/>
              <a:gd name="connsiteX1" fmla="*/ 8701644 w 8701644"/>
              <a:gd name="connsiteY1" fmla="*/ 0 h 649514"/>
              <a:gd name="connsiteX2" fmla="*/ 8701644 w 8701644"/>
              <a:gd name="connsiteY2" fmla="*/ 649514 h 649514"/>
              <a:gd name="connsiteX3" fmla="*/ 0 w 8701644"/>
              <a:gd name="connsiteY3" fmla="*/ 649514 h 649514"/>
              <a:gd name="connsiteX4" fmla="*/ 0 w 8701644"/>
              <a:gd name="connsiteY4" fmla="*/ 0 h 64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644" h="649514">
                <a:moveTo>
                  <a:pt x="0" y="0"/>
                </a:moveTo>
                <a:lnTo>
                  <a:pt x="8701644" y="0"/>
                </a:lnTo>
                <a:lnTo>
                  <a:pt x="8701644" y="649514"/>
                </a:lnTo>
                <a:lnTo>
                  <a:pt x="0" y="649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t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No Additional Hardware Costs</a:t>
            </a:r>
            <a:endParaRPr lang="en-IN" sz="2900" kern="12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D7CDAB8F-2284-4E2D-A265-7DE9C0EE7ADA}"/>
              </a:ext>
            </a:extLst>
          </p:cNvPr>
          <p:cNvSpPr/>
          <p:nvPr/>
        </p:nvSpPr>
        <p:spPr>
          <a:xfrm>
            <a:off x="311727" y="2086428"/>
            <a:ext cx="8701644" cy="0"/>
          </a:xfrm>
          <a:prstGeom prst="lin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C3CDCB8-9E9B-4EE5-B139-2A069FF3C4E9}"/>
              </a:ext>
            </a:extLst>
          </p:cNvPr>
          <p:cNvSpPr/>
          <p:nvPr/>
        </p:nvSpPr>
        <p:spPr>
          <a:xfrm>
            <a:off x="311727" y="2086428"/>
            <a:ext cx="8701644" cy="649514"/>
          </a:xfrm>
          <a:custGeom>
            <a:avLst/>
            <a:gdLst>
              <a:gd name="connsiteX0" fmla="*/ 0 w 8701644"/>
              <a:gd name="connsiteY0" fmla="*/ 0 h 649514"/>
              <a:gd name="connsiteX1" fmla="*/ 8701644 w 8701644"/>
              <a:gd name="connsiteY1" fmla="*/ 0 h 649514"/>
              <a:gd name="connsiteX2" fmla="*/ 8701644 w 8701644"/>
              <a:gd name="connsiteY2" fmla="*/ 649514 h 649514"/>
              <a:gd name="connsiteX3" fmla="*/ 0 w 8701644"/>
              <a:gd name="connsiteY3" fmla="*/ 649514 h 649514"/>
              <a:gd name="connsiteX4" fmla="*/ 0 w 8701644"/>
              <a:gd name="connsiteY4" fmla="*/ 0 h 64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644" h="649514">
                <a:moveTo>
                  <a:pt x="0" y="0"/>
                </a:moveTo>
                <a:lnTo>
                  <a:pt x="8701644" y="0"/>
                </a:lnTo>
                <a:lnTo>
                  <a:pt x="8701644" y="649514"/>
                </a:lnTo>
                <a:lnTo>
                  <a:pt x="0" y="649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t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No Initial Setup Costs</a:t>
            </a:r>
            <a:endParaRPr lang="en-IN" sz="2900" kern="12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FDCD6D07-F29A-41B6-B0A6-2F30CCE3BAA6}"/>
              </a:ext>
            </a:extLst>
          </p:cNvPr>
          <p:cNvSpPr/>
          <p:nvPr/>
        </p:nvSpPr>
        <p:spPr>
          <a:xfrm>
            <a:off x="311727" y="2735942"/>
            <a:ext cx="8701644" cy="0"/>
          </a:xfrm>
          <a:prstGeom prst="lin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845FD7-8394-421C-B604-E2B85929EA8B}"/>
              </a:ext>
            </a:extLst>
          </p:cNvPr>
          <p:cNvSpPr/>
          <p:nvPr/>
        </p:nvSpPr>
        <p:spPr>
          <a:xfrm>
            <a:off x="311727" y="2735942"/>
            <a:ext cx="8701644" cy="649514"/>
          </a:xfrm>
          <a:custGeom>
            <a:avLst/>
            <a:gdLst>
              <a:gd name="connsiteX0" fmla="*/ 0 w 8701644"/>
              <a:gd name="connsiteY0" fmla="*/ 0 h 649514"/>
              <a:gd name="connsiteX1" fmla="*/ 8701644 w 8701644"/>
              <a:gd name="connsiteY1" fmla="*/ 0 h 649514"/>
              <a:gd name="connsiteX2" fmla="*/ 8701644 w 8701644"/>
              <a:gd name="connsiteY2" fmla="*/ 649514 h 649514"/>
              <a:gd name="connsiteX3" fmla="*/ 0 w 8701644"/>
              <a:gd name="connsiteY3" fmla="*/ 649514 h 649514"/>
              <a:gd name="connsiteX4" fmla="*/ 0 w 8701644"/>
              <a:gd name="connsiteY4" fmla="*/ 0 h 64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644" h="649514">
                <a:moveTo>
                  <a:pt x="0" y="0"/>
                </a:moveTo>
                <a:lnTo>
                  <a:pt x="8701644" y="0"/>
                </a:lnTo>
                <a:lnTo>
                  <a:pt x="8701644" y="649514"/>
                </a:lnTo>
                <a:lnTo>
                  <a:pt x="0" y="649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t" anchorCtr="0">
            <a:noAutofit/>
          </a:bodyPr>
          <a:lstStyle/>
          <a:p>
            <a:pPr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900" dirty="0">
                <a:solidFill>
                  <a:schemeClr val="tx1"/>
                </a:solidFill>
                <a:latin typeface="Bahnschrift" panose="020B0502040204020203" pitchFamily="34" charset="0"/>
              </a:rPr>
              <a:t>Pay for What You Use</a:t>
            </a:r>
            <a:endParaRPr lang="en-IN" sz="2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A5AC586D-10DB-4296-B386-098DE78ED8F3}"/>
              </a:ext>
            </a:extLst>
          </p:cNvPr>
          <p:cNvSpPr/>
          <p:nvPr/>
        </p:nvSpPr>
        <p:spPr>
          <a:xfrm>
            <a:off x="311727" y="3385457"/>
            <a:ext cx="8701644" cy="0"/>
          </a:xfrm>
          <a:prstGeom prst="lin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BC77A87-21C1-43DB-8C48-395674D7DB35}"/>
              </a:ext>
            </a:extLst>
          </p:cNvPr>
          <p:cNvSpPr/>
          <p:nvPr/>
        </p:nvSpPr>
        <p:spPr>
          <a:xfrm>
            <a:off x="311727" y="3385457"/>
            <a:ext cx="8701644" cy="649514"/>
          </a:xfrm>
          <a:custGeom>
            <a:avLst/>
            <a:gdLst>
              <a:gd name="connsiteX0" fmla="*/ 0 w 8701644"/>
              <a:gd name="connsiteY0" fmla="*/ 0 h 649514"/>
              <a:gd name="connsiteX1" fmla="*/ 8701644 w 8701644"/>
              <a:gd name="connsiteY1" fmla="*/ 0 h 649514"/>
              <a:gd name="connsiteX2" fmla="*/ 8701644 w 8701644"/>
              <a:gd name="connsiteY2" fmla="*/ 649514 h 649514"/>
              <a:gd name="connsiteX3" fmla="*/ 0 w 8701644"/>
              <a:gd name="connsiteY3" fmla="*/ 649514 h 649514"/>
              <a:gd name="connsiteX4" fmla="*/ 0 w 8701644"/>
              <a:gd name="connsiteY4" fmla="*/ 0 h 64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644" h="649514">
                <a:moveTo>
                  <a:pt x="0" y="0"/>
                </a:moveTo>
                <a:lnTo>
                  <a:pt x="8701644" y="0"/>
                </a:lnTo>
                <a:lnTo>
                  <a:pt x="8701644" y="649514"/>
                </a:lnTo>
                <a:lnTo>
                  <a:pt x="0" y="649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t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Usage is Scalable</a:t>
            </a:r>
            <a:endParaRPr lang="en-IN" sz="2900" kern="12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86124B50-4FA0-4C6F-A099-B4E4893E39FF}"/>
              </a:ext>
            </a:extLst>
          </p:cNvPr>
          <p:cNvSpPr/>
          <p:nvPr/>
        </p:nvSpPr>
        <p:spPr>
          <a:xfrm>
            <a:off x="311727" y="4034971"/>
            <a:ext cx="8701644" cy="0"/>
          </a:xfrm>
          <a:prstGeom prst="lin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23CA1C2-B137-4862-A820-52A33432A5A3}"/>
              </a:ext>
            </a:extLst>
          </p:cNvPr>
          <p:cNvSpPr/>
          <p:nvPr/>
        </p:nvSpPr>
        <p:spPr>
          <a:xfrm>
            <a:off x="311727" y="4034971"/>
            <a:ext cx="8701644" cy="649514"/>
          </a:xfrm>
          <a:custGeom>
            <a:avLst/>
            <a:gdLst>
              <a:gd name="connsiteX0" fmla="*/ 0 w 8701644"/>
              <a:gd name="connsiteY0" fmla="*/ 0 h 649514"/>
              <a:gd name="connsiteX1" fmla="*/ 8701644 w 8701644"/>
              <a:gd name="connsiteY1" fmla="*/ 0 h 649514"/>
              <a:gd name="connsiteX2" fmla="*/ 8701644 w 8701644"/>
              <a:gd name="connsiteY2" fmla="*/ 649514 h 649514"/>
              <a:gd name="connsiteX3" fmla="*/ 0 w 8701644"/>
              <a:gd name="connsiteY3" fmla="*/ 649514 h 649514"/>
              <a:gd name="connsiteX4" fmla="*/ 0 w 8701644"/>
              <a:gd name="connsiteY4" fmla="*/ 0 h 64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644" h="649514">
                <a:moveTo>
                  <a:pt x="0" y="0"/>
                </a:moveTo>
                <a:lnTo>
                  <a:pt x="8701644" y="0"/>
                </a:lnTo>
                <a:lnTo>
                  <a:pt x="8701644" y="649514"/>
                </a:lnTo>
                <a:lnTo>
                  <a:pt x="0" y="649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t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Updates are Automated</a:t>
            </a:r>
            <a:endParaRPr lang="en-IN" sz="2900" kern="12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E8EC08B7-3B78-45D0-8670-EA1CA2264FC2}"/>
              </a:ext>
            </a:extLst>
          </p:cNvPr>
          <p:cNvSpPr/>
          <p:nvPr/>
        </p:nvSpPr>
        <p:spPr>
          <a:xfrm>
            <a:off x="311727" y="4684485"/>
            <a:ext cx="8701644" cy="0"/>
          </a:xfrm>
          <a:prstGeom prst="lin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D59A987-C2DE-4AD3-AA9C-F449360CCEAE}"/>
              </a:ext>
            </a:extLst>
          </p:cNvPr>
          <p:cNvSpPr/>
          <p:nvPr/>
        </p:nvSpPr>
        <p:spPr>
          <a:xfrm>
            <a:off x="311727" y="4684485"/>
            <a:ext cx="8701644" cy="649514"/>
          </a:xfrm>
          <a:custGeom>
            <a:avLst/>
            <a:gdLst>
              <a:gd name="connsiteX0" fmla="*/ 0 w 8701644"/>
              <a:gd name="connsiteY0" fmla="*/ 0 h 649514"/>
              <a:gd name="connsiteX1" fmla="*/ 8701644 w 8701644"/>
              <a:gd name="connsiteY1" fmla="*/ 0 h 649514"/>
              <a:gd name="connsiteX2" fmla="*/ 8701644 w 8701644"/>
              <a:gd name="connsiteY2" fmla="*/ 649514 h 649514"/>
              <a:gd name="connsiteX3" fmla="*/ 0 w 8701644"/>
              <a:gd name="connsiteY3" fmla="*/ 649514 h 649514"/>
              <a:gd name="connsiteX4" fmla="*/ 0 w 8701644"/>
              <a:gd name="connsiteY4" fmla="*/ 0 h 64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644" h="649514">
                <a:moveTo>
                  <a:pt x="0" y="0"/>
                </a:moveTo>
                <a:lnTo>
                  <a:pt x="8701644" y="0"/>
                </a:lnTo>
                <a:lnTo>
                  <a:pt x="8701644" y="649514"/>
                </a:lnTo>
                <a:lnTo>
                  <a:pt x="0" y="649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t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Cross-Device Compatibility</a:t>
            </a:r>
            <a:endParaRPr lang="en-IN" sz="2900" kern="12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7B8CD343-A2C1-426B-8DF1-60B5D8A9FDCE}"/>
              </a:ext>
            </a:extLst>
          </p:cNvPr>
          <p:cNvSpPr/>
          <p:nvPr/>
        </p:nvSpPr>
        <p:spPr>
          <a:xfrm>
            <a:off x="311727" y="5334000"/>
            <a:ext cx="8701644" cy="0"/>
          </a:xfrm>
          <a:prstGeom prst="lin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C262D79-B9D7-47F9-A4A5-0329EB176E94}"/>
              </a:ext>
            </a:extLst>
          </p:cNvPr>
          <p:cNvSpPr/>
          <p:nvPr/>
        </p:nvSpPr>
        <p:spPr>
          <a:xfrm>
            <a:off x="311727" y="5334000"/>
            <a:ext cx="8701644" cy="649514"/>
          </a:xfrm>
          <a:custGeom>
            <a:avLst/>
            <a:gdLst>
              <a:gd name="connsiteX0" fmla="*/ 0 w 8701644"/>
              <a:gd name="connsiteY0" fmla="*/ 0 h 649514"/>
              <a:gd name="connsiteX1" fmla="*/ 8701644 w 8701644"/>
              <a:gd name="connsiteY1" fmla="*/ 0 h 649514"/>
              <a:gd name="connsiteX2" fmla="*/ 8701644 w 8701644"/>
              <a:gd name="connsiteY2" fmla="*/ 649514 h 649514"/>
              <a:gd name="connsiteX3" fmla="*/ 0 w 8701644"/>
              <a:gd name="connsiteY3" fmla="*/ 649514 h 649514"/>
              <a:gd name="connsiteX4" fmla="*/ 0 w 8701644"/>
              <a:gd name="connsiteY4" fmla="*/ 0 h 64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644" h="649514">
                <a:moveTo>
                  <a:pt x="0" y="0"/>
                </a:moveTo>
                <a:lnTo>
                  <a:pt x="8701644" y="0"/>
                </a:lnTo>
                <a:lnTo>
                  <a:pt x="8701644" y="649514"/>
                </a:lnTo>
                <a:lnTo>
                  <a:pt x="0" y="649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t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Accessible from Any Location</a:t>
            </a:r>
            <a:endParaRPr lang="en-IN" sz="2900" kern="12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C4454264-FB71-4C56-9ED0-5D8CBB294000}"/>
              </a:ext>
            </a:extLst>
          </p:cNvPr>
          <p:cNvSpPr/>
          <p:nvPr/>
        </p:nvSpPr>
        <p:spPr>
          <a:xfrm>
            <a:off x="311727" y="5983514"/>
            <a:ext cx="8701644" cy="0"/>
          </a:xfrm>
          <a:prstGeom prst="lin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B159361-69C4-4F58-B47F-B49E71986C28}"/>
              </a:ext>
            </a:extLst>
          </p:cNvPr>
          <p:cNvSpPr/>
          <p:nvPr/>
        </p:nvSpPr>
        <p:spPr>
          <a:xfrm>
            <a:off x="311727" y="5983514"/>
            <a:ext cx="8701644" cy="649514"/>
          </a:xfrm>
          <a:custGeom>
            <a:avLst/>
            <a:gdLst>
              <a:gd name="connsiteX0" fmla="*/ 0 w 8701644"/>
              <a:gd name="connsiteY0" fmla="*/ 0 h 649514"/>
              <a:gd name="connsiteX1" fmla="*/ 8701644 w 8701644"/>
              <a:gd name="connsiteY1" fmla="*/ 0 h 649514"/>
              <a:gd name="connsiteX2" fmla="*/ 8701644 w 8701644"/>
              <a:gd name="connsiteY2" fmla="*/ 649514 h 649514"/>
              <a:gd name="connsiteX3" fmla="*/ 0 w 8701644"/>
              <a:gd name="connsiteY3" fmla="*/ 649514 h 649514"/>
              <a:gd name="connsiteX4" fmla="*/ 0 w 8701644"/>
              <a:gd name="connsiteY4" fmla="*/ 0 h 64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644" h="649514">
                <a:moveTo>
                  <a:pt x="0" y="0"/>
                </a:moveTo>
                <a:lnTo>
                  <a:pt x="8701644" y="0"/>
                </a:lnTo>
                <a:lnTo>
                  <a:pt x="8701644" y="649514"/>
                </a:lnTo>
                <a:lnTo>
                  <a:pt x="0" y="649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t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Applications can be Customized and White labelled</a:t>
            </a:r>
            <a:endParaRPr lang="en-IN" sz="2900" kern="12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27" y="0"/>
            <a:ext cx="7913336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Advantages of </a:t>
            </a:r>
            <a:r>
              <a:rPr lang="en-US" sz="3200" dirty="0" err="1"/>
              <a:t>SaaS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598073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8D862FBE-F189-4973-94EB-EC89E539FB7C}"/>
              </a:ext>
            </a:extLst>
          </p:cNvPr>
          <p:cNvSpPr/>
          <p:nvPr/>
        </p:nvSpPr>
        <p:spPr>
          <a:xfrm>
            <a:off x="311727" y="1436914"/>
            <a:ext cx="8701644" cy="0"/>
          </a:xfrm>
          <a:prstGeom prst="lin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C2A5E6-A844-4C5E-8225-B3579AAF0ABE}"/>
              </a:ext>
            </a:extLst>
          </p:cNvPr>
          <p:cNvSpPr/>
          <p:nvPr/>
        </p:nvSpPr>
        <p:spPr>
          <a:xfrm>
            <a:off x="311727" y="1436914"/>
            <a:ext cx="8701644" cy="649514"/>
          </a:xfrm>
          <a:custGeom>
            <a:avLst/>
            <a:gdLst>
              <a:gd name="connsiteX0" fmla="*/ 0 w 8701644"/>
              <a:gd name="connsiteY0" fmla="*/ 0 h 649514"/>
              <a:gd name="connsiteX1" fmla="*/ 8701644 w 8701644"/>
              <a:gd name="connsiteY1" fmla="*/ 0 h 649514"/>
              <a:gd name="connsiteX2" fmla="*/ 8701644 w 8701644"/>
              <a:gd name="connsiteY2" fmla="*/ 649514 h 649514"/>
              <a:gd name="connsiteX3" fmla="*/ 0 w 8701644"/>
              <a:gd name="connsiteY3" fmla="*/ 649514 h 649514"/>
              <a:gd name="connsiteX4" fmla="*/ 0 w 8701644"/>
              <a:gd name="connsiteY4" fmla="*/ 0 h 64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644" h="649514">
                <a:moveTo>
                  <a:pt x="0" y="0"/>
                </a:moveTo>
                <a:lnTo>
                  <a:pt x="8701644" y="0"/>
                </a:lnTo>
                <a:lnTo>
                  <a:pt x="8701644" y="649514"/>
                </a:lnTo>
                <a:lnTo>
                  <a:pt x="0" y="649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t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No Additional Hardware Costs</a:t>
            </a:r>
            <a:endParaRPr lang="en-IN" sz="2900" kern="12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D7CDAB8F-2284-4E2D-A265-7DE9C0EE7ADA}"/>
              </a:ext>
            </a:extLst>
          </p:cNvPr>
          <p:cNvSpPr/>
          <p:nvPr/>
        </p:nvSpPr>
        <p:spPr>
          <a:xfrm>
            <a:off x="311727" y="2086428"/>
            <a:ext cx="8701644" cy="0"/>
          </a:xfrm>
          <a:prstGeom prst="lin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C3CDCB8-9E9B-4EE5-B139-2A069FF3C4E9}"/>
              </a:ext>
            </a:extLst>
          </p:cNvPr>
          <p:cNvSpPr/>
          <p:nvPr/>
        </p:nvSpPr>
        <p:spPr>
          <a:xfrm>
            <a:off x="311727" y="2086428"/>
            <a:ext cx="8701644" cy="649514"/>
          </a:xfrm>
          <a:custGeom>
            <a:avLst/>
            <a:gdLst>
              <a:gd name="connsiteX0" fmla="*/ 0 w 8701644"/>
              <a:gd name="connsiteY0" fmla="*/ 0 h 649514"/>
              <a:gd name="connsiteX1" fmla="*/ 8701644 w 8701644"/>
              <a:gd name="connsiteY1" fmla="*/ 0 h 649514"/>
              <a:gd name="connsiteX2" fmla="*/ 8701644 w 8701644"/>
              <a:gd name="connsiteY2" fmla="*/ 649514 h 649514"/>
              <a:gd name="connsiteX3" fmla="*/ 0 w 8701644"/>
              <a:gd name="connsiteY3" fmla="*/ 649514 h 649514"/>
              <a:gd name="connsiteX4" fmla="*/ 0 w 8701644"/>
              <a:gd name="connsiteY4" fmla="*/ 0 h 64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644" h="649514">
                <a:moveTo>
                  <a:pt x="0" y="0"/>
                </a:moveTo>
                <a:lnTo>
                  <a:pt x="8701644" y="0"/>
                </a:lnTo>
                <a:lnTo>
                  <a:pt x="8701644" y="649514"/>
                </a:lnTo>
                <a:lnTo>
                  <a:pt x="0" y="649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t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No Initial Setup Costs</a:t>
            </a:r>
            <a:endParaRPr lang="en-IN" sz="2900" kern="12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FDCD6D07-F29A-41B6-B0A6-2F30CCE3BAA6}"/>
              </a:ext>
            </a:extLst>
          </p:cNvPr>
          <p:cNvSpPr/>
          <p:nvPr/>
        </p:nvSpPr>
        <p:spPr>
          <a:xfrm>
            <a:off x="311727" y="2735942"/>
            <a:ext cx="8701644" cy="0"/>
          </a:xfrm>
          <a:prstGeom prst="lin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845FD7-8394-421C-B604-E2B85929EA8B}"/>
              </a:ext>
            </a:extLst>
          </p:cNvPr>
          <p:cNvSpPr/>
          <p:nvPr/>
        </p:nvSpPr>
        <p:spPr>
          <a:xfrm>
            <a:off x="311727" y="2735942"/>
            <a:ext cx="8701644" cy="649514"/>
          </a:xfrm>
          <a:custGeom>
            <a:avLst/>
            <a:gdLst>
              <a:gd name="connsiteX0" fmla="*/ 0 w 8701644"/>
              <a:gd name="connsiteY0" fmla="*/ 0 h 649514"/>
              <a:gd name="connsiteX1" fmla="*/ 8701644 w 8701644"/>
              <a:gd name="connsiteY1" fmla="*/ 0 h 649514"/>
              <a:gd name="connsiteX2" fmla="*/ 8701644 w 8701644"/>
              <a:gd name="connsiteY2" fmla="*/ 649514 h 649514"/>
              <a:gd name="connsiteX3" fmla="*/ 0 w 8701644"/>
              <a:gd name="connsiteY3" fmla="*/ 649514 h 649514"/>
              <a:gd name="connsiteX4" fmla="*/ 0 w 8701644"/>
              <a:gd name="connsiteY4" fmla="*/ 0 h 64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644" h="649514">
                <a:moveTo>
                  <a:pt x="0" y="0"/>
                </a:moveTo>
                <a:lnTo>
                  <a:pt x="8701644" y="0"/>
                </a:lnTo>
                <a:lnTo>
                  <a:pt x="8701644" y="649514"/>
                </a:lnTo>
                <a:lnTo>
                  <a:pt x="0" y="649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t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Pay for What You Use</a:t>
            </a:r>
            <a:endParaRPr lang="en-IN" sz="2900" kern="12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A5AC586D-10DB-4296-B386-098DE78ED8F3}"/>
              </a:ext>
            </a:extLst>
          </p:cNvPr>
          <p:cNvSpPr/>
          <p:nvPr/>
        </p:nvSpPr>
        <p:spPr>
          <a:xfrm>
            <a:off x="311727" y="3385457"/>
            <a:ext cx="8701644" cy="0"/>
          </a:xfrm>
          <a:prstGeom prst="lin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BC77A87-21C1-43DB-8C48-395674D7DB35}"/>
              </a:ext>
            </a:extLst>
          </p:cNvPr>
          <p:cNvSpPr/>
          <p:nvPr/>
        </p:nvSpPr>
        <p:spPr>
          <a:xfrm>
            <a:off x="311727" y="3385457"/>
            <a:ext cx="8701644" cy="649514"/>
          </a:xfrm>
          <a:custGeom>
            <a:avLst/>
            <a:gdLst>
              <a:gd name="connsiteX0" fmla="*/ 0 w 8701644"/>
              <a:gd name="connsiteY0" fmla="*/ 0 h 649514"/>
              <a:gd name="connsiteX1" fmla="*/ 8701644 w 8701644"/>
              <a:gd name="connsiteY1" fmla="*/ 0 h 649514"/>
              <a:gd name="connsiteX2" fmla="*/ 8701644 w 8701644"/>
              <a:gd name="connsiteY2" fmla="*/ 649514 h 649514"/>
              <a:gd name="connsiteX3" fmla="*/ 0 w 8701644"/>
              <a:gd name="connsiteY3" fmla="*/ 649514 h 649514"/>
              <a:gd name="connsiteX4" fmla="*/ 0 w 8701644"/>
              <a:gd name="connsiteY4" fmla="*/ 0 h 64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644" h="649514">
                <a:moveTo>
                  <a:pt x="0" y="0"/>
                </a:moveTo>
                <a:lnTo>
                  <a:pt x="8701644" y="0"/>
                </a:lnTo>
                <a:lnTo>
                  <a:pt x="8701644" y="649514"/>
                </a:lnTo>
                <a:lnTo>
                  <a:pt x="0" y="649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t" anchorCtr="0">
            <a:noAutofit/>
          </a:bodyPr>
          <a:lstStyle/>
          <a:p>
            <a:pPr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900" dirty="0">
                <a:solidFill>
                  <a:schemeClr val="tx1"/>
                </a:solidFill>
                <a:latin typeface="Bahnschrift" panose="020B0502040204020203" pitchFamily="34" charset="0"/>
              </a:rPr>
              <a:t>Usage is Scalable</a:t>
            </a:r>
            <a:endParaRPr lang="en-IN" sz="2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86124B50-4FA0-4C6F-A099-B4E4893E39FF}"/>
              </a:ext>
            </a:extLst>
          </p:cNvPr>
          <p:cNvSpPr/>
          <p:nvPr/>
        </p:nvSpPr>
        <p:spPr>
          <a:xfrm>
            <a:off x="311727" y="4034971"/>
            <a:ext cx="8701644" cy="0"/>
          </a:xfrm>
          <a:prstGeom prst="lin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23CA1C2-B137-4862-A820-52A33432A5A3}"/>
              </a:ext>
            </a:extLst>
          </p:cNvPr>
          <p:cNvSpPr/>
          <p:nvPr/>
        </p:nvSpPr>
        <p:spPr>
          <a:xfrm>
            <a:off x="311727" y="4034971"/>
            <a:ext cx="8701644" cy="649514"/>
          </a:xfrm>
          <a:custGeom>
            <a:avLst/>
            <a:gdLst>
              <a:gd name="connsiteX0" fmla="*/ 0 w 8701644"/>
              <a:gd name="connsiteY0" fmla="*/ 0 h 649514"/>
              <a:gd name="connsiteX1" fmla="*/ 8701644 w 8701644"/>
              <a:gd name="connsiteY1" fmla="*/ 0 h 649514"/>
              <a:gd name="connsiteX2" fmla="*/ 8701644 w 8701644"/>
              <a:gd name="connsiteY2" fmla="*/ 649514 h 649514"/>
              <a:gd name="connsiteX3" fmla="*/ 0 w 8701644"/>
              <a:gd name="connsiteY3" fmla="*/ 649514 h 649514"/>
              <a:gd name="connsiteX4" fmla="*/ 0 w 8701644"/>
              <a:gd name="connsiteY4" fmla="*/ 0 h 64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644" h="649514">
                <a:moveTo>
                  <a:pt x="0" y="0"/>
                </a:moveTo>
                <a:lnTo>
                  <a:pt x="8701644" y="0"/>
                </a:lnTo>
                <a:lnTo>
                  <a:pt x="8701644" y="649514"/>
                </a:lnTo>
                <a:lnTo>
                  <a:pt x="0" y="649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t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Updates are Automated</a:t>
            </a:r>
            <a:endParaRPr lang="en-IN" sz="2900" kern="12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E8EC08B7-3B78-45D0-8670-EA1CA2264FC2}"/>
              </a:ext>
            </a:extLst>
          </p:cNvPr>
          <p:cNvSpPr/>
          <p:nvPr/>
        </p:nvSpPr>
        <p:spPr>
          <a:xfrm>
            <a:off x="311727" y="4684485"/>
            <a:ext cx="8701644" cy="0"/>
          </a:xfrm>
          <a:prstGeom prst="lin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D59A987-C2DE-4AD3-AA9C-F449360CCEAE}"/>
              </a:ext>
            </a:extLst>
          </p:cNvPr>
          <p:cNvSpPr/>
          <p:nvPr/>
        </p:nvSpPr>
        <p:spPr>
          <a:xfrm>
            <a:off x="311727" y="4684485"/>
            <a:ext cx="8701644" cy="649514"/>
          </a:xfrm>
          <a:custGeom>
            <a:avLst/>
            <a:gdLst>
              <a:gd name="connsiteX0" fmla="*/ 0 w 8701644"/>
              <a:gd name="connsiteY0" fmla="*/ 0 h 649514"/>
              <a:gd name="connsiteX1" fmla="*/ 8701644 w 8701644"/>
              <a:gd name="connsiteY1" fmla="*/ 0 h 649514"/>
              <a:gd name="connsiteX2" fmla="*/ 8701644 w 8701644"/>
              <a:gd name="connsiteY2" fmla="*/ 649514 h 649514"/>
              <a:gd name="connsiteX3" fmla="*/ 0 w 8701644"/>
              <a:gd name="connsiteY3" fmla="*/ 649514 h 649514"/>
              <a:gd name="connsiteX4" fmla="*/ 0 w 8701644"/>
              <a:gd name="connsiteY4" fmla="*/ 0 h 64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644" h="649514">
                <a:moveTo>
                  <a:pt x="0" y="0"/>
                </a:moveTo>
                <a:lnTo>
                  <a:pt x="8701644" y="0"/>
                </a:lnTo>
                <a:lnTo>
                  <a:pt x="8701644" y="649514"/>
                </a:lnTo>
                <a:lnTo>
                  <a:pt x="0" y="649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t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Cross-Device Compatibility</a:t>
            </a:r>
            <a:endParaRPr lang="en-IN" sz="2900" kern="12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7B8CD343-A2C1-426B-8DF1-60B5D8A9FDCE}"/>
              </a:ext>
            </a:extLst>
          </p:cNvPr>
          <p:cNvSpPr/>
          <p:nvPr/>
        </p:nvSpPr>
        <p:spPr>
          <a:xfrm>
            <a:off x="311727" y="5334000"/>
            <a:ext cx="8701644" cy="0"/>
          </a:xfrm>
          <a:prstGeom prst="lin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C262D79-B9D7-47F9-A4A5-0329EB176E94}"/>
              </a:ext>
            </a:extLst>
          </p:cNvPr>
          <p:cNvSpPr/>
          <p:nvPr/>
        </p:nvSpPr>
        <p:spPr>
          <a:xfrm>
            <a:off x="311727" y="5334000"/>
            <a:ext cx="8701644" cy="649514"/>
          </a:xfrm>
          <a:custGeom>
            <a:avLst/>
            <a:gdLst>
              <a:gd name="connsiteX0" fmla="*/ 0 w 8701644"/>
              <a:gd name="connsiteY0" fmla="*/ 0 h 649514"/>
              <a:gd name="connsiteX1" fmla="*/ 8701644 w 8701644"/>
              <a:gd name="connsiteY1" fmla="*/ 0 h 649514"/>
              <a:gd name="connsiteX2" fmla="*/ 8701644 w 8701644"/>
              <a:gd name="connsiteY2" fmla="*/ 649514 h 649514"/>
              <a:gd name="connsiteX3" fmla="*/ 0 w 8701644"/>
              <a:gd name="connsiteY3" fmla="*/ 649514 h 649514"/>
              <a:gd name="connsiteX4" fmla="*/ 0 w 8701644"/>
              <a:gd name="connsiteY4" fmla="*/ 0 h 64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644" h="649514">
                <a:moveTo>
                  <a:pt x="0" y="0"/>
                </a:moveTo>
                <a:lnTo>
                  <a:pt x="8701644" y="0"/>
                </a:lnTo>
                <a:lnTo>
                  <a:pt x="8701644" y="649514"/>
                </a:lnTo>
                <a:lnTo>
                  <a:pt x="0" y="649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t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Accessible from Any Location</a:t>
            </a:r>
            <a:endParaRPr lang="en-IN" sz="2900" kern="12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C4454264-FB71-4C56-9ED0-5D8CBB294000}"/>
              </a:ext>
            </a:extLst>
          </p:cNvPr>
          <p:cNvSpPr/>
          <p:nvPr/>
        </p:nvSpPr>
        <p:spPr>
          <a:xfrm>
            <a:off x="311727" y="5983514"/>
            <a:ext cx="8701644" cy="0"/>
          </a:xfrm>
          <a:prstGeom prst="lin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B159361-69C4-4F58-B47F-B49E71986C28}"/>
              </a:ext>
            </a:extLst>
          </p:cNvPr>
          <p:cNvSpPr/>
          <p:nvPr/>
        </p:nvSpPr>
        <p:spPr>
          <a:xfrm>
            <a:off x="311727" y="5983514"/>
            <a:ext cx="8701644" cy="649514"/>
          </a:xfrm>
          <a:custGeom>
            <a:avLst/>
            <a:gdLst>
              <a:gd name="connsiteX0" fmla="*/ 0 w 8701644"/>
              <a:gd name="connsiteY0" fmla="*/ 0 h 649514"/>
              <a:gd name="connsiteX1" fmla="*/ 8701644 w 8701644"/>
              <a:gd name="connsiteY1" fmla="*/ 0 h 649514"/>
              <a:gd name="connsiteX2" fmla="*/ 8701644 w 8701644"/>
              <a:gd name="connsiteY2" fmla="*/ 649514 h 649514"/>
              <a:gd name="connsiteX3" fmla="*/ 0 w 8701644"/>
              <a:gd name="connsiteY3" fmla="*/ 649514 h 649514"/>
              <a:gd name="connsiteX4" fmla="*/ 0 w 8701644"/>
              <a:gd name="connsiteY4" fmla="*/ 0 h 64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644" h="649514">
                <a:moveTo>
                  <a:pt x="0" y="0"/>
                </a:moveTo>
                <a:lnTo>
                  <a:pt x="8701644" y="0"/>
                </a:lnTo>
                <a:lnTo>
                  <a:pt x="8701644" y="649514"/>
                </a:lnTo>
                <a:lnTo>
                  <a:pt x="0" y="649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t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Applications can be Customized and White labelled</a:t>
            </a:r>
            <a:endParaRPr lang="en-IN" sz="2900" kern="12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27" y="0"/>
            <a:ext cx="7913336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Advantages of </a:t>
            </a:r>
            <a:r>
              <a:rPr lang="en-US" sz="3200" dirty="0" err="1"/>
              <a:t>SaaS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09353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8D862FBE-F189-4973-94EB-EC89E539FB7C}"/>
              </a:ext>
            </a:extLst>
          </p:cNvPr>
          <p:cNvSpPr/>
          <p:nvPr/>
        </p:nvSpPr>
        <p:spPr>
          <a:xfrm>
            <a:off x="311727" y="1436914"/>
            <a:ext cx="8701644" cy="0"/>
          </a:xfrm>
          <a:prstGeom prst="lin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C2A5E6-A844-4C5E-8225-B3579AAF0ABE}"/>
              </a:ext>
            </a:extLst>
          </p:cNvPr>
          <p:cNvSpPr/>
          <p:nvPr/>
        </p:nvSpPr>
        <p:spPr>
          <a:xfrm>
            <a:off x="311727" y="1436914"/>
            <a:ext cx="8701644" cy="649514"/>
          </a:xfrm>
          <a:custGeom>
            <a:avLst/>
            <a:gdLst>
              <a:gd name="connsiteX0" fmla="*/ 0 w 8701644"/>
              <a:gd name="connsiteY0" fmla="*/ 0 h 649514"/>
              <a:gd name="connsiteX1" fmla="*/ 8701644 w 8701644"/>
              <a:gd name="connsiteY1" fmla="*/ 0 h 649514"/>
              <a:gd name="connsiteX2" fmla="*/ 8701644 w 8701644"/>
              <a:gd name="connsiteY2" fmla="*/ 649514 h 649514"/>
              <a:gd name="connsiteX3" fmla="*/ 0 w 8701644"/>
              <a:gd name="connsiteY3" fmla="*/ 649514 h 649514"/>
              <a:gd name="connsiteX4" fmla="*/ 0 w 8701644"/>
              <a:gd name="connsiteY4" fmla="*/ 0 h 64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644" h="649514">
                <a:moveTo>
                  <a:pt x="0" y="0"/>
                </a:moveTo>
                <a:lnTo>
                  <a:pt x="8701644" y="0"/>
                </a:lnTo>
                <a:lnTo>
                  <a:pt x="8701644" y="649514"/>
                </a:lnTo>
                <a:lnTo>
                  <a:pt x="0" y="649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t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No Additional Hardware Costs</a:t>
            </a:r>
            <a:endParaRPr lang="en-IN" sz="2900" kern="12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D7CDAB8F-2284-4E2D-A265-7DE9C0EE7ADA}"/>
              </a:ext>
            </a:extLst>
          </p:cNvPr>
          <p:cNvSpPr/>
          <p:nvPr/>
        </p:nvSpPr>
        <p:spPr>
          <a:xfrm>
            <a:off x="311727" y="2086428"/>
            <a:ext cx="8701644" cy="0"/>
          </a:xfrm>
          <a:prstGeom prst="lin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C3CDCB8-9E9B-4EE5-B139-2A069FF3C4E9}"/>
              </a:ext>
            </a:extLst>
          </p:cNvPr>
          <p:cNvSpPr/>
          <p:nvPr/>
        </p:nvSpPr>
        <p:spPr>
          <a:xfrm>
            <a:off x="311727" y="2086428"/>
            <a:ext cx="8701644" cy="649514"/>
          </a:xfrm>
          <a:custGeom>
            <a:avLst/>
            <a:gdLst>
              <a:gd name="connsiteX0" fmla="*/ 0 w 8701644"/>
              <a:gd name="connsiteY0" fmla="*/ 0 h 649514"/>
              <a:gd name="connsiteX1" fmla="*/ 8701644 w 8701644"/>
              <a:gd name="connsiteY1" fmla="*/ 0 h 649514"/>
              <a:gd name="connsiteX2" fmla="*/ 8701644 w 8701644"/>
              <a:gd name="connsiteY2" fmla="*/ 649514 h 649514"/>
              <a:gd name="connsiteX3" fmla="*/ 0 w 8701644"/>
              <a:gd name="connsiteY3" fmla="*/ 649514 h 649514"/>
              <a:gd name="connsiteX4" fmla="*/ 0 w 8701644"/>
              <a:gd name="connsiteY4" fmla="*/ 0 h 64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644" h="649514">
                <a:moveTo>
                  <a:pt x="0" y="0"/>
                </a:moveTo>
                <a:lnTo>
                  <a:pt x="8701644" y="0"/>
                </a:lnTo>
                <a:lnTo>
                  <a:pt x="8701644" y="649514"/>
                </a:lnTo>
                <a:lnTo>
                  <a:pt x="0" y="649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t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No Initial Setup Costs</a:t>
            </a:r>
            <a:endParaRPr lang="en-IN" sz="2900" kern="12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FDCD6D07-F29A-41B6-B0A6-2F30CCE3BAA6}"/>
              </a:ext>
            </a:extLst>
          </p:cNvPr>
          <p:cNvSpPr/>
          <p:nvPr/>
        </p:nvSpPr>
        <p:spPr>
          <a:xfrm>
            <a:off x="311727" y="2735942"/>
            <a:ext cx="8701644" cy="0"/>
          </a:xfrm>
          <a:prstGeom prst="lin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845FD7-8394-421C-B604-E2B85929EA8B}"/>
              </a:ext>
            </a:extLst>
          </p:cNvPr>
          <p:cNvSpPr/>
          <p:nvPr/>
        </p:nvSpPr>
        <p:spPr>
          <a:xfrm>
            <a:off x="311727" y="2735942"/>
            <a:ext cx="8701644" cy="649514"/>
          </a:xfrm>
          <a:custGeom>
            <a:avLst/>
            <a:gdLst>
              <a:gd name="connsiteX0" fmla="*/ 0 w 8701644"/>
              <a:gd name="connsiteY0" fmla="*/ 0 h 649514"/>
              <a:gd name="connsiteX1" fmla="*/ 8701644 w 8701644"/>
              <a:gd name="connsiteY1" fmla="*/ 0 h 649514"/>
              <a:gd name="connsiteX2" fmla="*/ 8701644 w 8701644"/>
              <a:gd name="connsiteY2" fmla="*/ 649514 h 649514"/>
              <a:gd name="connsiteX3" fmla="*/ 0 w 8701644"/>
              <a:gd name="connsiteY3" fmla="*/ 649514 h 649514"/>
              <a:gd name="connsiteX4" fmla="*/ 0 w 8701644"/>
              <a:gd name="connsiteY4" fmla="*/ 0 h 64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644" h="649514">
                <a:moveTo>
                  <a:pt x="0" y="0"/>
                </a:moveTo>
                <a:lnTo>
                  <a:pt x="8701644" y="0"/>
                </a:lnTo>
                <a:lnTo>
                  <a:pt x="8701644" y="649514"/>
                </a:lnTo>
                <a:lnTo>
                  <a:pt x="0" y="649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t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Pay for What You Use</a:t>
            </a:r>
            <a:endParaRPr lang="en-IN" sz="2900" kern="12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A5AC586D-10DB-4296-B386-098DE78ED8F3}"/>
              </a:ext>
            </a:extLst>
          </p:cNvPr>
          <p:cNvSpPr/>
          <p:nvPr/>
        </p:nvSpPr>
        <p:spPr>
          <a:xfrm>
            <a:off x="311727" y="3385457"/>
            <a:ext cx="8701644" cy="0"/>
          </a:xfrm>
          <a:prstGeom prst="lin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BC77A87-21C1-43DB-8C48-395674D7DB35}"/>
              </a:ext>
            </a:extLst>
          </p:cNvPr>
          <p:cNvSpPr/>
          <p:nvPr/>
        </p:nvSpPr>
        <p:spPr>
          <a:xfrm>
            <a:off x="311727" y="3385457"/>
            <a:ext cx="8701644" cy="649514"/>
          </a:xfrm>
          <a:custGeom>
            <a:avLst/>
            <a:gdLst>
              <a:gd name="connsiteX0" fmla="*/ 0 w 8701644"/>
              <a:gd name="connsiteY0" fmla="*/ 0 h 649514"/>
              <a:gd name="connsiteX1" fmla="*/ 8701644 w 8701644"/>
              <a:gd name="connsiteY1" fmla="*/ 0 h 649514"/>
              <a:gd name="connsiteX2" fmla="*/ 8701644 w 8701644"/>
              <a:gd name="connsiteY2" fmla="*/ 649514 h 649514"/>
              <a:gd name="connsiteX3" fmla="*/ 0 w 8701644"/>
              <a:gd name="connsiteY3" fmla="*/ 649514 h 649514"/>
              <a:gd name="connsiteX4" fmla="*/ 0 w 8701644"/>
              <a:gd name="connsiteY4" fmla="*/ 0 h 64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644" h="649514">
                <a:moveTo>
                  <a:pt x="0" y="0"/>
                </a:moveTo>
                <a:lnTo>
                  <a:pt x="8701644" y="0"/>
                </a:lnTo>
                <a:lnTo>
                  <a:pt x="8701644" y="649514"/>
                </a:lnTo>
                <a:lnTo>
                  <a:pt x="0" y="649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t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Usage is Scalable</a:t>
            </a:r>
            <a:endParaRPr lang="en-IN" sz="2900" kern="12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86124B50-4FA0-4C6F-A099-B4E4893E39FF}"/>
              </a:ext>
            </a:extLst>
          </p:cNvPr>
          <p:cNvSpPr/>
          <p:nvPr/>
        </p:nvSpPr>
        <p:spPr>
          <a:xfrm>
            <a:off x="311727" y="4034971"/>
            <a:ext cx="8701644" cy="0"/>
          </a:xfrm>
          <a:prstGeom prst="lin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23CA1C2-B137-4862-A820-52A33432A5A3}"/>
              </a:ext>
            </a:extLst>
          </p:cNvPr>
          <p:cNvSpPr/>
          <p:nvPr/>
        </p:nvSpPr>
        <p:spPr>
          <a:xfrm>
            <a:off x="311727" y="4034971"/>
            <a:ext cx="8701644" cy="649514"/>
          </a:xfrm>
          <a:custGeom>
            <a:avLst/>
            <a:gdLst>
              <a:gd name="connsiteX0" fmla="*/ 0 w 8701644"/>
              <a:gd name="connsiteY0" fmla="*/ 0 h 649514"/>
              <a:gd name="connsiteX1" fmla="*/ 8701644 w 8701644"/>
              <a:gd name="connsiteY1" fmla="*/ 0 h 649514"/>
              <a:gd name="connsiteX2" fmla="*/ 8701644 w 8701644"/>
              <a:gd name="connsiteY2" fmla="*/ 649514 h 649514"/>
              <a:gd name="connsiteX3" fmla="*/ 0 w 8701644"/>
              <a:gd name="connsiteY3" fmla="*/ 649514 h 649514"/>
              <a:gd name="connsiteX4" fmla="*/ 0 w 8701644"/>
              <a:gd name="connsiteY4" fmla="*/ 0 h 64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644" h="649514">
                <a:moveTo>
                  <a:pt x="0" y="0"/>
                </a:moveTo>
                <a:lnTo>
                  <a:pt x="8701644" y="0"/>
                </a:lnTo>
                <a:lnTo>
                  <a:pt x="8701644" y="649514"/>
                </a:lnTo>
                <a:lnTo>
                  <a:pt x="0" y="649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t" anchorCtr="0">
            <a:noAutofit/>
          </a:bodyPr>
          <a:lstStyle/>
          <a:p>
            <a:pPr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900" dirty="0">
                <a:solidFill>
                  <a:schemeClr val="tx1"/>
                </a:solidFill>
                <a:latin typeface="Bahnschrift" panose="020B0502040204020203" pitchFamily="34" charset="0"/>
              </a:rPr>
              <a:t>Updates are Automated</a:t>
            </a:r>
            <a:endParaRPr lang="en-IN" sz="2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E8EC08B7-3B78-45D0-8670-EA1CA2264FC2}"/>
              </a:ext>
            </a:extLst>
          </p:cNvPr>
          <p:cNvSpPr/>
          <p:nvPr/>
        </p:nvSpPr>
        <p:spPr>
          <a:xfrm>
            <a:off x="311727" y="4684485"/>
            <a:ext cx="8701644" cy="0"/>
          </a:xfrm>
          <a:prstGeom prst="lin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D59A987-C2DE-4AD3-AA9C-F449360CCEAE}"/>
              </a:ext>
            </a:extLst>
          </p:cNvPr>
          <p:cNvSpPr/>
          <p:nvPr/>
        </p:nvSpPr>
        <p:spPr>
          <a:xfrm>
            <a:off x="311727" y="4684485"/>
            <a:ext cx="8701644" cy="649514"/>
          </a:xfrm>
          <a:custGeom>
            <a:avLst/>
            <a:gdLst>
              <a:gd name="connsiteX0" fmla="*/ 0 w 8701644"/>
              <a:gd name="connsiteY0" fmla="*/ 0 h 649514"/>
              <a:gd name="connsiteX1" fmla="*/ 8701644 w 8701644"/>
              <a:gd name="connsiteY1" fmla="*/ 0 h 649514"/>
              <a:gd name="connsiteX2" fmla="*/ 8701644 w 8701644"/>
              <a:gd name="connsiteY2" fmla="*/ 649514 h 649514"/>
              <a:gd name="connsiteX3" fmla="*/ 0 w 8701644"/>
              <a:gd name="connsiteY3" fmla="*/ 649514 h 649514"/>
              <a:gd name="connsiteX4" fmla="*/ 0 w 8701644"/>
              <a:gd name="connsiteY4" fmla="*/ 0 h 64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644" h="649514">
                <a:moveTo>
                  <a:pt x="0" y="0"/>
                </a:moveTo>
                <a:lnTo>
                  <a:pt x="8701644" y="0"/>
                </a:lnTo>
                <a:lnTo>
                  <a:pt x="8701644" y="649514"/>
                </a:lnTo>
                <a:lnTo>
                  <a:pt x="0" y="649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t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Cross-Device Compatibility</a:t>
            </a:r>
            <a:endParaRPr lang="en-IN" sz="2900" kern="12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7B8CD343-A2C1-426B-8DF1-60B5D8A9FDCE}"/>
              </a:ext>
            </a:extLst>
          </p:cNvPr>
          <p:cNvSpPr/>
          <p:nvPr/>
        </p:nvSpPr>
        <p:spPr>
          <a:xfrm>
            <a:off x="311727" y="5334000"/>
            <a:ext cx="8701644" cy="0"/>
          </a:xfrm>
          <a:prstGeom prst="lin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C262D79-B9D7-47F9-A4A5-0329EB176E94}"/>
              </a:ext>
            </a:extLst>
          </p:cNvPr>
          <p:cNvSpPr/>
          <p:nvPr/>
        </p:nvSpPr>
        <p:spPr>
          <a:xfrm>
            <a:off x="311727" y="5334000"/>
            <a:ext cx="8701644" cy="649514"/>
          </a:xfrm>
          <a:custGeom>
            <a:avLst/>
            <a:gdLst>
              <a:gd name="connsiteX0" fmla="*/ 0 w 8701644"/>
              <a:gd name="connsiteY0" fmla="*/ 0 h 649514"/>
              <a:gd name="connsiteX1" fmla="*/ 8701644 w 8701644"/>
              <a:gd name="connsiteY1" fmla="*/ 0 h 649514"/>
              <a:gd name="connsiteX2" fmla="*/ 8701644 w 8701644"/>
              <a:gd name="connsiteY2" fmla="*/ 649514 h 649514"/>
              <a:gd name="connsiteX3" fmla="*/ 0 w 8701644"/>
              <a:gd name="connsiteY3" fmla="*/ 649514 h 649514"/>
              <a:gd name="connsiteX4" fmla="*/ 0 w 8701644"/>
              <a:gd name="connsiteY4" fmla="*/ 0 h 64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644" h="649514">
                <a:moveTo>
                  <a:pt x="0" y="0"/>
                </a:moveTo>
                <a:lnTo>
                  <a:pt x="8701644" y="0"/>
                </a:lnTo>
                <a:lnTo>
                  <a:pt x="8701644" y="649514"/>
                </a:lnTo>
                <a:lnTo>
                  <a:pt x="0" y="649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t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Accessible from Any Location</a:t>
            </a:r>
            <a:endParaRPr lang="en-IN" sz="2900" kern="12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C4454264-FB71-4C56-9ED0-5D8CBB294000}"/>
              </a:ext>
            </a:extLst>
          </p:cNvPr>
          <p:cNvSpPr/>
          <p:nvPr/>
        </p:nvSpPr>
        <p:spPr>
          <a:xfrm>
            <a:off x="311727" y="5983514"/>
            <a:ext cx="8701644" cy="0"/>
          </a:xfrm>
          <a:prstGeom prst="lin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B159361-69C4-4F58-B47F-B49E71986C28}"/>
              </a:ext>
            </a:extLst>
          </p:cNvPr>
          <p:cNvSpPr/>
          <p:nvPr/>
        </p:nvSpPr>
        <p:spPr>
          <a:xfrm>
            <a:off x="311727" y="5983514"/>
            <a:ext cx="8701644" cy="649514"/>
          </a:xfrm>
          <a:custGeom>
            <a:avLst/>
            <a:gdLst>
              <a:gd name="connsiteX0" fmla="*/ 0 w 8701644"/>
              <a:gd name="connsiteY0" fmla="*/ 0 h 649514"/>
              <a:gd name="connsiteX1" fmla="*/ 8701644 w 8701644"/>
              <a:gd name="connsiteY1" fmla="*/ 0 h 649514"/>
              <a:gd name="connsiteX2" fmla="*/ 8701644 w 8701644"/>
              <a:gd name="connsiteY2" fmla="*/ 649514 h 649514"/>
              <a:gd name="connsiteX3" fmla="*/ 0 w 8701644"/>
              <a:gd name="connsiteY3" fmla="*/ 649514 h 649514"/>
              <a:gd name="connsiteX4" fmla="*/ 0 w 8701644"/>
              <a:gd name="connsiteY4" fmla="*/ 0 h 64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644" h="649514">
                <a:moveTo>
                  <a:pt x="0" y="0"/>
                </a:moveTo>
                <a:lnTo>
                  <a:pt x="8701644" y="0"/>
                </a:lnTo>
                <a:lnTo>
                  <a:pt x="8701644" y="649514"/>
                </a:lnTo>
                <a:lnTo>
                  <a:pt x="0" y="649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t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Applications can be Customized and White labelled</a:t>
            </a:r>
            <a:endParaRPr lang="en-IN" sz="2900" kern="12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27" y="0"/>
            <a:ext cx="7913336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Advantages of </a:t>
            </a:r>
            <a:r>
              <a:rPr lang="en-US" sz="3200" dirty="0" err="1"/>
              <a:t>SaaS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383041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8D862FBE-F189-4973-94EB-EC89E539FB7C}"/>
              </a:ext>
            </a:extLst>
          </p:cNvPr>
          <p:cNvSpPr/>
          <p:nvPr/>
        </p:nvSpPr>
        <p:spPr>
          <a:xfrm>
            <a:off x="311727" y="1436914"/>
            <a:ext cx="8701644" cy="0"/>
          </a:xfrm>
          <a:prstGeom prst="lin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C2A5E6-A844-4C5E-8225-B3579AAF0ABE}"/>
              </a:ext>
            </a:extLst>
          </p:cNvPr>
          <p:cNvSpPr/>
          <p:nvPr/>
        </p:nvSpPr>
        <p:spPr>
          <a:xfrm>
            <a:off x="311727" y="1436914"/>
            <a:ext cx="8701644" cy="649514"/>
          </a:xfrm>
          <a:custGeom>
            <a:avLst/>
            <a:gdLst>
              <a:gd name="connsiteX0" fmla="*/ 0 w 8701644"/>
              <a:gd name="connsiteY0" fmla="*/ 0 h 649514"/>
              <a:gd name="connsiteX1" fmla="*/ 8701644 w 8701644"/>
              <a:gd name="connsiteY1" fmla="*/ 0 h 649514"/>
              <a:gd name="connsiteX2" fmla="*/ 8701644 w 8701644"/>
              <a:gd name="connsiteY2" fmla="*/ 649514 h 649514"/>
              <a:gd name="connsiteX3" fmla="*/ 0 w 8701644"/>
              <a:gd name="connsiteY3" fmla="*/ 649514 h 649514"/>
              <a:gd name="connsiteX4" fmla="*/ 0 w 8701644"/>
              <a:gd name="connsiteY4" fmla="*/ 0 h 64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644" h="649514">
                <a:moveTo>
                  <a:pt x="0" y="0"/>
                </a:moveTo>
                <a:lnTo>
                  <a:pt x="8701644" y="0"/>
                </a:lnTo>
                <a:lnTo>
                  <a:pt x="8701644" y="649514"/>
                </a:lnTo>
                <a:lnTo>
                  <a:pt x="0" y="649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t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No Additional Hardware Costs</a:t>
            </a:r>
            <a:endParaRPr lang="en-IN" sz="2900" kern="12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D7CDAB8F-2284-4E2D-A265-7DE9C0EE7ADA}"/>
              </a:ext>
            </a:extLst>
          </p:cNvPr>
          <p:cNvSpPr/>
          <p:nvPr/>
        </p:nvSpPr>
        <p:spPr>
          <a:xfrm>
            <a:off x="311727" y="2086428"/>
            <a:ext cx="8701644" cy="0"/>
          </a:xfrm>
          <a:prstGeom prst="lin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C3CDCB8-9E9B-4EE5-B139-2A069FF3C4E9}"/>
              </a:ext>
            </a:extLst>
          </p:cNvPr>
          <p:cNvSpPr/>
          <p:nvPr/>
        </p:nvSpPr>
        <p:spPr>
          <a:xfrm>
            <a:off x="311727" y="2086428"/>
            <a:ext cx="8701644" cy="649514"/>
          </a:xfrm>
          <a:custGeom>
            <a:avLst/>
            <a:gdLst>
              <a:gd name="connsiteX0" fmla="*/ 0 w 8701644"/>
              <a:gd name="connsiteY0" fmla="*/ 0 h 649514"/>
              <a:gd name="connsiteX1" fmla="*/ 8701644 w 8701644"/>
              <a:gd name="connsiteY1" fmla="*/ 0 h 649514"/>
              <a:gd name="connsiteX2" fmla="*/ 8701644 w 8701644"/>
              <a:gd name="connsiteY2" fmla="*/ 649514 h 649514"/>
              <a:gd name="connsiteX3" fmla="*/ 0 w 8701644"/>
              <a:gd name="connsiteY3" fmla="*/ 649514 h 649514"/>
              <a:gd name="connsiteX4" fmla="*/ 0 w 8701644"/>
              <a:gd name="connsiteY4" fmla="*/ 0 h 64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644" h="649514">
                <a:moveTo>
                  <a:pt x="0" y="0"/>
                </a:moveTo>
                <a:lnTo>
                  <a:pt x="8701644" y="0"/>
                </a:lnTo>
                <a:lnTo>
                  <a:pt x="8701644" y="649514"/>
                </a:lnTo>
                <a:lnTo>
                  <a:pt x="0" y="649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t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No Initial Setup Costs</a:t>
            </a:r>
            <a:endParaRPr lang="en-IN" sz="2900" kern="12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FDCD6D07-F29A-41B6-B0A6-2F30CCE3BAA6}"/>
              </a:ext>
            </a:extLst>
          </p:cNvPr>
          <p:cNvSpPr/>
          <p:nvPr/>
        </p:nvSpPr>
        <p:spPr>
          <a:xfrm>
            <a:off x="311727" y="2735942"/>
            <a:ext cx="8701644" cy="0"/>
          </a:xfrm>
          <a:prstGeom prst="lin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845FD7-8394-421C-B604-E2B85929EA8B}"/>
              </a:ext>
            </a:extLst>
          </p:cNvPr>
          <p:cNvSpPr/>
          <p:nvPr/>
        </p:nvSpPr>
        <p:spPr>
          <a:xfrm>
            <a:off x="311727" y="2735942"/>
            <a:ext cx="8701644" cy="649514"/>
          </a:xfrm>
          <a:custGeom>
            <a:avLst/>
            <a:gdLst>
              <a:gd name="connsiteX0" fmla="*/ 0 w 8701644"/>
              <a:gd name="connsiteY0" fmla="*/ 0 h 649514"/>
              <a:gd name="connsiteX1" fmla="*/ 8701644 w 8701644"/>
              <a:gd name="connsiteY1" fmla="*/ 0 h 649514"/>
              <a:gd name="connsiteX2" fmla="*/ 8701644 w 8701644"/>
              <a:gd name="connsiteY2" fmla="*/ 649514 h 649514"/>
              <a:gd name="connsiteX3" fmla="*/ 0 w 8701644"/>
              <a:gd name="connsiteY3" fmla="*/ 649514 h 649514"/>
              <a:gd name="connsiteX4" fmla="*/ 0 w 8701644"/>
              <a:gd name="connsiteY4" fmla="*/ 0 h 64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644" h="649514">
                <a:moveTo>
                  <a:pt x="0" y="0"/>
                </a:moveTo>
                <a:lnTo>
                  <a:pt x="8701644" y="0"/>
                </a:lnTo>
                <a:lnTo>
                  <a:pt x="8701644" y="649514"/>
                </a:lnTo>
                <a:lnTo>
                  <a:pt x="0" y="649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t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Pay for What You Use</a:t>
            </a:r>
            <a:endParaRPr lang="en-IN" sz="2900" kern="12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A5AC586D-10DB-4296-B386-098DE78ED8F3}"/>
              </a:ext>
            </a:extLst>
          </p:cNvPr>
          <p:cNvSpPr/>
          <p:nvPr/>
        </p:nvSpPr>
        <p:spPr>
          <a:xfrm>
            <a:off x="311727" y="3385457"/>
            <a:ext cx="8701644" cy="0"/>
          </a:xfrm>
          <a:prstGeom prst="lin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BC77A87-21C1-43DB-8C48-395674D7DB35}"/>
              </a:ext>
            </a:extLst>
          </p:cNvPr>
          <p:cNvSpPr/>
          <p:nvPr/>
        </p:nvSpPr>
        <p:spPr>
          <a:xfrm>
            <a:off x="311727" y="3385457"/>
            <a:ext cx="8701644" cy="649514"/>
          </a:xfrm>
          <a:custGeom>
            <a:avLst/>
            <a:gdLst>
              <a:gd name="connsiteX0" fmla="*/ 0 w 8701644"/>
              <a:gd name="connsiteY0" fmla="*/ 0 h 649514"/>
              <a:gd name="connsiteX1" fmla="*/ 8701644 w 8701644"/>
              <a:gd name="connsiteY1" fmla="*/ 0 h 649514"/>
              <a:gd name="connsiteX2" fmla="*/ 8701644 w 8701644"/>
              <a:gd name="connsiteY2" fmla="*/ 649514 h 649514"/>
              <a:gd name="connsiteX3" fmla="*/ 0 w 8701644"/>
              <a:gd name="connsiteY3" fmla="*/ 649514 h 649514"/>
              <a:gd name="connsiteX4" fmla="*/ 0 w 8701644"/>
              <a:gd name="connsiteY4" fmla="*/ 0 h 64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644" h="649514">
                <a:moveTo>
                  <a:pt x="0" y="0"/>
                </a:moveTo>
                <a:lnTo>
                  <a:pt x="8701644" y="0"/>
                </a:lnTo>
                <a:lnTo>
                  <a:pt x="8701644" y="649514"/>
                </a:lnTo>
                <a:lnTo>
                  <a:pt x="0" y="649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t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Usage is Scalable</a:t>
            </a:r>
            <a:endParaRPr lang="en-IN" sz="2900" kern="12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86124B50-4FA0-4C6F-A099-B4E4893E39FF}"/>
              </a:ext>
            </a:extLst>
          </p:cNvPr>
          <p:cNvSpPr/>
          <p:nvPr/>
        </p:nvSpPr>
        <p:spPr>
          <a:xfrm>
            <a:off x="311727" y="4034971"/>
            <a:ext cx="8701644" cy="0"/>
          </a:xfrm>
          <a:prstGeom prst="lin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23CA1C2-B137-4862-A820-52A33432A5A3}"/>
              </a:ext>
            </a:extLst>
          </p:cNvPr>
          <p:cNvSpPr/>
          <p:nvPr/>
        </p:nvSpPr>
        <p:spPr>
          <a:xfrm>
            <a:off x="311727" y="4034971"/>
            <a:ext cx="8701644" cy="649514"/>
          </a:xfrm>
          <a:custGeom>
            <a:avLst/>
            <a:gdLst>
              <a:gd name="connsiteX0" fmla="*/ 0 w 8701644"/>
              <a:gd name="connsiteY0" fmla="*/ 0 h 649514"/>
              <a:gd name="connsiteX1" fmla="*/ 8701644 w 8701644"/>
              <a:gd name="connsiteY1" fmla="*/ 0 h 649514"/>
              <a:gd name="connsiteX2" fmla="*/ 8701644 w 8701644"/>
              <a:gd name="connsiteY2" fmla="*/ 649514 h 649514"/>
              <a:gd name="connsiteX3" fmla="*/ 0 w 8701644"/>
              <a:gd name="connsiteY3" fmla="*/ 649514 h 649514"/>
              <a:gd name="connsiteX4" fmla="*/ 0 w 8701644"/>
              <a:gd name="connsiteY4" fmla="*/ 0 h 64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644" h="649514">
                <a:moveTo>
                  <a:pt x="0" y="0"/>
                </a:moveTo>
                <a:lnTo>
                  <a:pt x="8701644" y="0"/>
                </a:lnTo>
                <a:lnTo>
                  <a:pt x="8701644" y="649514"/>
                </a:lnTo>
                <a:lnTo>
                  <a:pt x="0" y="649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t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Updates are Automated</a:t>
            </a:r>
            <a:endParaRPr lang="en-IN" sz="2900" kern="12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E8EC08B7-3B78-45D0-8670-EA1CA2264FC2}"/>
              </a:ext>
            </a:extLst>
          </p:cNvPr>
          <p:cNvSpPr/>
          <p:nvPr/>
        </p:nvSpPr>
        <p:spPr>
          <a:xfrm>
            <a:off x="311727" y="4684485"/>
            <a:ext cx="8701644" cy="0"/>
          </a:xfrm>
          <a:prstGeom prst="lin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D59A987-C2DE-4AD3-AA9C-F449360CCEAE}"/>
              </a:ext>
            </a:extLst>
          </p:cNvPr>
          <p:cNvSpPr/>
          <p:nvPr/>
        </p:nvSpPr>
        <p:spPr>
          <a:xfrm>
            <a:off x="311727" y="4684485"/>
            <a:ext cx="8701644" cy="649514"/>
          </a:xfrm>
          <a:custGeom>
            <a:avLst/>
            <a:gdLst>
              <a:gd name="connsiteX0" fmla="*/ 0 w 8701644"/>
              <a:gd name="connsiteY0" fmla="*/ 0 h 649514"/>
              <a:gd name="connsiteX1" fmla="*/ 8701644 w 8701644"/>
              <a:gd name="connsiteY1" fmla="*/ 0 h 649514"/>
              <a:gd name="connsiteX2" fmla="*/ 8701644 w 8701644"/>
              <a:gd name="connsiteY2" fmla="*/ 649514 h 649514"/>
              <a:gd name="connsiteX3" fmla="*/ 0 w 8701644"/>
              <a:gd name="connsiteY3" fmla="*/ 649514 h 649514"/>
              <a:gd name="connsiteX4" fmla="*/ 0 w 8701644"/>
              <a:gd name="connsiteY4" fmla="*/ 0 h 64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644" h="649514">
                <a:moveTo>
                  <a:pt x="0" y="0"/>
                </a:moveTo>
                <a:lnTo>
                  <a:pt x="8701644" y="0"/>
                </a:lnTo>
                <a:lnTo>
                  <a:pt x="8701644" y="649514"/>
                </a:lnTo>
                <a:lnTo>
                  <a:pt x="0" y="649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t" anchorCtr="0">
            <a:noAutofit/>
          </a:bodyPr>
          <a:lstStyle/>
          <a:p>
            <a:pPr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900" dirty="0">
                <a:solidFill>
                  <a:schemeClr val="tx1"/>
                </a:solidFill>
                <a:latin typeface="Bahnschrift" panose="020B0502040204020203" pitchFamily="34" charset="0"/>
              </a:rPr>
              <a:t>Cross-Device Compatibility</a:t>
            </a:r>
            <a:endParaRPr lang="en-IN" sz="2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7B8CD343-A2C1-426B-8DF1-60B5D8A9FDCE}"/>
              </a:ext>
            </a:extLst>
          </p:cNvPr>
          <p:cNvSpPr/>
          <p:nvPr/>
        </p:nvSpPr>
        <p:spPr>
          <a:xfrm>
            <a:off x="311727" y="5334000"/>
            <a:ext cx="8701644" cy="0"/>
          </a:xfrm>
          <a:prstGeom prst="lin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C262D79-B9D7-47F9-A4A5-0329EB176E94}"/>
              </a:ext>
            </a:extLst>
          </p:cNvPr>
          <p:cNvSpPr/>
          <p:nvPr/>
        </p:nvSpPr>
        <p:spPr>
          <a:xfrm>
            <a:off x="311727" y="5334000"/>
            <a:ext cx="8701644" cy="649514"/>
          </a:xfrm>
          <a:custGeom>
            <a:avLst/>
            <a:gdLst>
              <a:gd name="connsiteX0" fmla="*/ 0 w 8701644"/>
              <a:gd name="connsiteY0" fmla="*/ 0 h 649514"/>
              <a:gd name="connsiteX1" fmla="*/ 8701644 w 8701644"/>
              <a:gd name="connsiteY1" fmla="*/ 0 h 649514"/>
              <a:gd name="connsiteX2" fmla="*/ 8701644 w 8701644"/>
              <a:gd name="connsiteY2" fmla="*/ 649514 h 649514"/>
              <a:gd name="connsiteX3" fmla="*/ 0 w 8701644"/>
              <a:gd name="connsiteY3" fmla="*/ 649514 h 649514"/>
              <a:gd name="connsiteX4" fmla="*/ 0 w 8701644"/>
              <a:gd name="connsiteY4" fmla="*/ 0 h 64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644" h="649514">
                <a:moveTo>
                  <a:pt x="0" y="0"/>
                </a:moveTo>
                <a:lnTo>
                  <a:pt x="8701644" y="0"/>
                </a:lnTo>
                <a:lnTo>
                  <a:pt x="8701644" y="649514"/>
                </a:lnTo>
                <a:lnTo>
                  <a:pt x="0" y="649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t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Accessible from Any Location</a:t>
            </a:r>
            <a:endParaRPr lang="en-IN" sz="2900" kern="12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C4454264-FB71-4C56-9ED0-5D8CBB294000}"/>
              </a:ext>
            </a:extLst>
          </p:cNvPr>
          <p:cNvSpPr/>
          <p:nvPr/>
        </p:nvSpPr>
        <p:spPr>
          <a:xfrm>
            <a:off x="311727" y="5983514"/>
            <a:ext cx="8701644" cy="0"/>
          </a:xfrm>
          <a:prstGeom prst="lin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B159361-69C4-4F58-B47F-B49E71986C28}"/>
              </a:ext>
            </a:extLst>
          </p:cNvPr>
          <p:cNvSpPr/>
          <p:nvPr/>
        </p:nvSpPr>
        <p:spPr>
          <a:xfrm>
            <a:off x="311727" y="5983514"/>
            <a:ext cx="8701644" cy="649514"/>
          </a:xfrm>
          <a:custGeom>
            <a:avLst/>
            <a:gdLst>
              <a:gd name="connsiteX0" fmla="*/ 0 w 8701644"/>
              <a:gd name="connsiteY0" fmla="*/ 0 h 649514"/>
              <a:gd name="connsiteX1" fmla="*/ 8701644 w 8701644"/>
              <a:gd name="connsiteY1" fmla="*/ 0 h 649514"/>
              <a:gd name="connsiteX2" fmla="*/ 8701644 w 8701644"/>
              <a:gd name="connsiteY2" fmla="*/ 649514 h 649514"/>
              <a:gd name="connsiteX3" fmla="*/ 0 w 8701644"/>
              <a:gd name="connsiteY3" fmla="*/ 649514 h 649514"/>
              <a:gd name="connsiteX4" fmla="*/ 0 w 8701644"/>
              <a:gd name="connsiteY4" fmla="*/ 0 h 64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644" h="649514">
                <a:moveTo>
                  <a:pt x="0" y="0"/>
                </a:moveTo>
                <a:lnTo>
                  <a:pt x="8701644" y="0"/>
                </a:lnTo>
                <a:lnTo>
                  <a:pt x="8701644" y="649514"/>
                </a:lnTo>
                <a:lnTo>
                  <a:pt x="0" y="649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t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Applications can be Customized and White labelled</a:t>
            </a:r>
            <a:endParaRPr lang="en-IN" sz="2900" kern="12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27" y="0"/>
            <a:ext cx="7913336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Advantages of </a:t>
            </a:r>
            <a:r>
              <a:rPr lang="en-US" sz="3200" dirty="0" err="1"/>
              <a:t>SaaS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052821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8D862FBE-F189-4973-94EB-EC89E539FB7C}"/>
              </a:ext>
            </a:extLst>
          </p:cNvPr>
          <p:cNvSpPr/>
          <p:nvPr/>
        </p:nvSpPr>
        <p:spPr>
          <a:xfrm>
            <a:off x="311727" y="1436914"/>
            <a:ext cx="8701644" cy="0"/>
          </a:xfrm>
          <a:prstGeom prst="lin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C2A5E6-A844-4C5E-8225-B3579AAF0ABE}"/>
              </a:ext>
            </a:extLst>
          </p:cNvPr>
          <p:cNvSpPr/>
          <p:nvPr/>
        </p:nvSpPr>
        <p:spPr>
          <a:xfrm>
            <a:off x="311727" y="1436914"/>
            <a:ext cx="8701644" cy="649514"/>
          </a:xfrm>
          <a:custGeom>
            <a:avLst/>
            <a:gdLst>
              <a:gd name="connsiteX0" fmla="*/ 0 w 8701644"/>
              <a:gd name="connsiteY0" fmla="*/ 0 h 649514"/>
              <a:gd name="connsiteX1" fmla="*/ 8701644 w 8701644"/>
              <a:gd name="connsiteY1" fmla="*/ 0 h 649514"/>
              <a:gd name="connsiteX2" fmla="*/ 8701644 w 8701644"/>
              <a:gd name="connsiteY2" fmla="*/ 649514 h 649514"/>
              <a:gd name="connsiteX3" fmla="*/ 0 w 8701644"/>
              <a:gd name="connsiteY3" fmla="*/ 649514 h 649514"/>
              <a:gd name="connsiteX4" fmla="*/ 0 w 8701644"/>
              <a:gd name="connsiteY4" fmla="*/ 0 h 64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644" h="649514">
                <a:moveTo>
                  <a:pt x="0" y="0"/>
                </a:moveTo>
                <a:lnTo>
                  <a:pt x="8701644" y="0"/>
                </a:lnTo>
                <a:lnTo>
                  <a:pt x="8701644" y="649514"/>
                </a:lnTo>
                <a:lnTo>
                  <a:pt x="0" y="649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t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No Additional Hardware Costs</a:t>
            </a:r>
            <a:endParaRPr lang="en-IN" sz="2900" kern="12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D7CDAB8F-2284-4E2D-A265-7DE9C0EE7ADA}"/>
              </a:ext>
            </a:extLst>
          </p:cNvPr>
          <p:cNvSpPr/>
          <p:nvPr/>
        </p:nvSpPr>
        <p:spPr>
          <a:xfrm>
            <a:off x="311727" y="2086428"/>
            <a:ext cx="8701644" cy="0"/>
          </a:xfrm>
          <a:prstGeom prst="lin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C3CDCB8-9E9B-4EE5-B139-2A069FF3C4E9}"/>
              </a:ext>
            </a:extLst>
          </p:cNvPr>
          <p:cNvSpPr/>
          <p:nvPr/>
        </p:nvSpPr>
        <p:spPr>
          <a:xfrm>
            <a:off x="311727" y="2086428"/>
            <a:ext cx="8701644" cy="649514"/>
          </a:xfrm>
          <a:custGeom>
            <a:avLst/>
            <a:gdLst>
              <a:gd name="connsiteX0" fmla="*/ 0 w 8701644"/>
              <a:gd name="connsiteY0" fmla="*/ 0 h 649514"/>
              <a:gd name="connsiteX1" fmla="*/ 8701644 w 8701644"/>
              <a:gd name="connsiteY1" fmla="*/ 0 h 649514"/>
              <a:gd name="connsiteX2" fmla="*/ 8701644 w 8701644"/>
              <a:gd name="connsiteY2" fmla="*/ 649514 h 649514"/>
              <a:gd name="connsiteX3" fmla="*/ 0 w 8701644"/>
              <a:gd name="connsiteY3" fmla="*/ 649514 h 649514"/>
              <a:gd name="connsiteX4" fmla="*/ 0 w 8701644"/>
              <a:gd name="connsiteY4" fmla="*/ 0 h 64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644" h="649514">
                <a:moveTo>
                  <a:pt x="0" y="0"/>
                </a:moveTo>
                <a:lnTo>
                  <a:pt x="8701644" y="0"/>
                </a:lnTo>
                <a:lnTo>
                  <a:pt x="8701644" y="649514"/>
                </a:lnTo>
                <a:lnTo>
                  <a:pt x="0" y="649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t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No Initial Setup Costs</a:t>
            </a:r>
            <a:endParaRPr lang="en-IN" sz="2900" kern="12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FDCD6D07-F29A-41B6-B0A6-2F30CCE3BAA6}"/>
              </a:ext>
            </a:extLst>
          </p:cNvPr>
          <p:cNvSpPr/>
          <p:nvPr/>
        </p:nvSpPr>
        <p:spPr>
          <a:xfrm>
            <a:off x="311727" y="2735942"/>
            <a:ext cx="8701644" cy="0"/>
          </a:xfrm>
          <a:prstGeom prst="lin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845FD7-8394-421C-B604-E2B85929EA8B}"/>
              </a:ext>
            </a:extLst>
          </p:cNvPr>
          <p:cNvSpPr/>
          <p:nvPr/>
        </p:nvSpPr>
        <p:spPr>
          <a:xfrm>
            <a:off x="311727" y="2735942"/>
            <a:ext cx="8701644" cy="649514"/>
          </a:xfrm>
          <a:custGeom>
            <a:avLst/>
            <a:gdLst>
              <a:gd name="connsiteX0" fmla="*/ 0 w 8701644"/>
              <a:gd name="connsiteY0" fmla="*/ 0 h 649514"/>
              <a:gd name="connsiteX1" fmla="*/ 8701644 w 8701644"/>
              <a:gd name="connsiteY1" fmla="*/ 0 h 649514"/>
              <a:gd name="connsiteX2" fmla="*/ 8701644 w 8701644"/>
              <a:gd name="connsiteY2" fmla="*/ 649514 h 649514"/>
              <a:gd name="connsiteX3" fmla="*/ 0 w 8701644"/>
              <a:gd name="connsiteY3" fmla="*/ 649514 h 649514"/>
              <a:gd name="connsiteX4" fmla="*/ 0 w 8701644"/>
              <a:gd name="connsiteY4" fmla="*/ 0 h 64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644" h="649514">
                <a:moveTo>
                  <a:pt x="0" y="0"/>
                </a:moveTo>
                <a:lnTo>
                  <a:pt x="8701644" y="0"/>
                </a:lnTo>
                <a:lnTo>
                  <a:pt x="8701644" y="649514"/>
                </a:lnTo>
                <a:lnTo>
                  <a:pt x="0" y="649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t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Pay for What You Use</a:t>
            </a:r>
            <a:endParaRPr lang="en-IN" sz="2900" kern="12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A5AC586D-10DB-4296-B386-098DE78ED8F3}"/>
              </a:ext>
            </a:extLst>
          </p:cNvPr>
          <p:cNvSpPr/>
          <p:nvPr/>
        </p:nvSpPr>
        <p:spPr>
          <a:xfrm>
            <a:off x="311727" y="3385457"/>
            <a:ext cx="8701644" cy="0"/>
          </a:xfrm>
          <a:prstGeom prst="lin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BC77A87-21C1-43DB-8C48-395674D7DB35}"/>
              </a:ext>
            </a:extLst>
          </p:cNvPr>
          <p:cNvSpPr/>
          <p:nvPr/>
        </p:nvSpPr>
        <p:spPr>
          <a:xfrm>
            <a:off x="311727" y="3385457"/>
            <a:ext cx="8701644" cy="649514"/>
          </a:xfrm>
          <a:custGeom>
            <a:avLst/>
            <a:gdLst>
              <a:gd name="connsiteX0" fmla="*/ 0 w 8701644"/>
              <a:gd name="connsiteY0" fmla="*/ 0 h 649514"/>
              <a:gd name="connsiteX1" fmla="*/ 8701644 w 8701644"/>
              <a:gd name="connsiteY1" fmla="*/ 0 h 649514"/>
              <a:gd name="connsiteX2" fmla="*/ 8701644 w 8701644"/>
              <a:gd name="connsiteY2" fmla="*/ 649514 h 649514"/>
              <a:gd name="connsiteX3" fmla="*/ 0 w 8701644"/>
              <a:gd name="connsiteY3" fmla="*/ 649514 h 649514"/>
              <a:gd name="connsiteX4" fmla="*/ 0 w 8701644"/>
              <a:gd name="connsiteY4" fmla="*/ 0 h 64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644" h="649514">
                <a:moveTo>
                  <a:pt x="0" y="0"/>
                </a:moveTo>
                <a:lnTo>
                  <a:pt x="8701644" y="0"/>
                </a:lnTo>
                <a:lnTo>
                  <a:pt x="8701644" y="649514"/>
                </a:lnTo>
                <a:lnTo>
                  <a:pt x="0" y="649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t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Usage is Scalable</a:t>
            </a:r>
            <a:endParaRPr lang="en-IN" sz="2900" kern="12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86124B50-4FA0-4C6F-A099-B4E4893E39FF}"/>
              </a:ext>
            </a:extLst>
          </p:cNvPr>
          <p:cNvSpPr/>
          <p:nvPr/>
        </p:nvSpPr>
        <p:spPr>
          <a:xfrm>
            <a:off x="311727" y="4034971"/>
            <a:ext cx="8701644" cy="0"/>
          </a:xfrm>
          <a:prstGeom prst="lin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23CA1C2-B137-4862-A820-52A33432A5A3}"/>
              </a:ext>
            </a:extLst>
          </p:cNvPr>
          <p:cNvSpPr/>
          <p:nvPr/>
        </p:nvSpPr>
        <p:spPr>
          <a:xfrm>
            <a:off x="311727" y="4034971"/>
            <a:ext cx="8701644" cy="649514"/>
          </a:xfrm>
          <a:custGeom>
            <a:avLst/>
            <a:gdLst>
              <a:gd name="connsiteX0" fmla="*/ 0 w 8701644"/>
              <a:gd name="connsiteY0" fmla="*/ 0 h 649514"/>
              <a:gd name="connsiteX1" fmla="*/ 8701644 w 8701644"/>
              <a:gd name="connsiteY1" fmla="*/ 0 h 649514"/>
              <a:gd name="connsiteX2" fmla="*/ 8701644 w 8701644"/>
              <a:gd name="connsiteY2" fmla="*/ 649514 h 649514"/>
              <a:gd name="connsiteX3" fmla="*/ 0 w 8701644"/>
              <a:gd name="connsiteY3" fmla="*/ 649514 h 649514"/>
              <a:gd name="connsiteX4" fmla="*/ 0 w 8701644"/>
              <a:gd name="connsiteY4" fmla="*/ 0 h 64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644" h="649514">
                <a:moveTo>
                  <a:pt x="0" y="0"/>
                </a:moveTo>
                <a:lnTo>
                  <a:pt x="8701644" y="0"/>
                </a:lnTo>
                <a:lnTo>
                  <a:pt x="8701644" y="649514"/>
                </a:lnTo>
                <a:lnTo>
                  <a:pt x="0" y="649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t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Updates are Automated</a:t>
            </a:r>
            <a:endParaRPr lang="en-IN" sz="2900" kern="12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E8EC08B7-3B78-45D0-8670-EA1CA2264FC2}"/>
              </a:ext>
            </a:extLst>
          </p:cNvPr>
          <p:cNvSpPr/>
          <p:nvPr/>
        </p:nvSpPr>
        <p:spPr>
          <a:xfrm>
            <a:off x="311727" y="4684485"/>
            <a:ext cx="8701644" cy="0"/>
          </a:xfrm>
          <a:prstGeom prst="lin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D59A987-C2DE-4AD3-AA9C-F449360CCEAE}"/>
              </a:ext>
            </a:extLst>
          </p:cNvPr>
          <p:cNvSpPr/>
          <p:nvPr/>
        </p:nvSpPr>
        <p:spPr>
          <a:xfrm>
            <a:off x="311727" y="4684485"/>
            <a:ext cx="8701644" cy="649514"/>
          </a:xfrm>
          <a:custGeom>
            <a:avLst/>
            <a:gdLst>
              <a:gd name="connsiteX0" fmla="*/ 0 w 8701644"/>
              <a:gd name="connsiteY0" fmla="*/ 0 h 649514"/>
              <a:gd name="connsiteX1" fmla="*/ 8701644 w 8701644"/>
              <a:gd name="connsiteY1" fmla="*/ 0 h 649514"/>
              <a:gd name="connsiteX2" fmla="*/ 8701644 w 8701644"/>
              <a:gd name="connsiteY2" fmla="*/ 649514 h 649514"/>
              <a:gd name="connsiteX3" fmla="*/ 0 w 8701644"/>
              <a:gd name="connsiteY3" fmla="*/ 649514 h 649514"/>
              <a:gd name="connsiteX4" fmla="*/ 0 w 8701644"/>
              <a:gd name="connsiteY4" fmla="*/ 0 h 64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644" h="649514">
                <a:moveTo>
                  <a:pt x="0" y="0"/>
                </a:moveTo>
                <a:lnTo>
                  <a:pt x="8701644" y="0"/>
                </a:lnTo>
                <a:lnTo>
                  <a:pt x="8701644" y="649514"/>
                </a:lnTo>
                <a:lnTo>
                  <a:pt x="0" y="649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t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Cross-Device Compatibility</a:t>
            </a:r>
            <a:endParaRPr lang="en-IN" sz="2900" kern="12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7B8CD343-A2C1-426B-8DF1-60B5D8A9FDCE}"/>
              </a:ext>
            </a:extLst>
          </p:cNvPr>
          <p:cNvSpPr/>
          <p:nvPr/>
        </p:nvSpPr>
        <p:spPr>
          <a:xfrm>
            <a:off x="311727" y="5334000"/>
            <a:ext cx="8701644" cy="0"/>
          </a:xfrm>
          <a:prstGeom prst="lin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C262D79-B9D7-47F9-A4A5-0329EB176E94}"/>
              </a:ext>
            </a:extLst>
          </p:cNvPr>
          <p:cNvSpPr/>
          <p:nvPr/>
        </p:nvSpPr>
        <p:spPr>
          <a:xfrm>
            <a:off x="311727" y="5334000"/>
            <a:ext cx="8701644" cy="649514"/>
          </a:xfrm>
          <a:custGeom>
            <a:avLst/>
            <a:gdLst>
              <a:gd name="connsiteX0" fmla="*/ 0 w 8701644"/>
              <a:gd name="connsiteY0" fmla="*/ 0 h 649514"/>
              <a:gd name="connsiteX1" fmla="*/ 8701644 w 8701644"/>
              <a:gd name="connsiteY1" fmla="*/ 0 h 649514"/>
              <a:gd name="connsiteX2" fmla="*/ 8701644 w 8701644"/>
              <a:gd name="connsiteY2" fmla="*/ 649514 h 649514"/>
              <a:gd name="connsiteX3" fmla="*/ 0 w 8701644"/>
              <a:gd name="connsiteY3" fmla="*/ 649514 h 649514"/>
              <a:gd name="connsiteX4" fmla="*/ 0 w 8701644"/>
              <a:gd name="connsiteY4" fmla="*/ 0 h 64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644" h="649514">
                <a:moveTo>
                  <a:pt x="0" y="0"/>
                </a:moveTo>
                <a:lnTo>
                  <a:pt x="8701644" y="0"/>
                </a:lnTo>
                <a:lnTo>
                  <a:pt x="8701644" y="649514"/>
                </a:lnTo>
                <a:lnTo>
                  <a:pt x="0" y="649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t" anchorCtr="0">
            <a:noAutofit/>
          </a:bodyPr>
          <a:lstStyle/>
          <a:p>
            <a:pPr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900" dirty="0">
                <a:solidFill>
                  <a:schemeClr val="tx1"/>
                </a:solidFill>
                <a:latin typeface="Bahnschrift" panose="020B0502040204020203" pitchFamily="34" charset="0"/>
              </a:rPr>
              <a:t>Accessible from Any Location</a:t>
            </a:r>
            <a:endParaRPr lang="en-IN" sz="2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C4454264-FB71-4C56-9ED0-5D8CBB294000}"/>
              </a:ext>
            </a:extLst>
          </p:cNvPr>
          <p:cNvSpPr/>
          <p:nvPr/>
        </p:nvSpPr>
        <p:spPr>
          <a:xfrm>
            <a:off x="311727" y="5983514"/>
            <a:ext cx="8701644" cy="0"/>
          </a:xfrm>
          <a:prstGeom prst="lin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B159361-69C4-4F58-B47F-B49E71986C28}"/>
              </a:ext>
            </a:extLst>
          </p:cNvPr>
          <p:cNvSpPr/>
          <p:nvPr/>
        </p:nvSpPr>
        <p:spPr>
          <a:xfrm>
            <a:off x="311727" y="5983514"/>
            <a:ext cx="8701644" cy="649514"/>
          </a:xfrm>
          <a:custGeom>
            <a:avLst/>
            <a:gdLst>
              <a:gd name="connsiteX0" fmla="*/ 0 w 8701644"/>
              <a:gd name="connsiteY0" fmla="*/ 0 h 649514"/>
              <a:gd name="connsiteX1" fmla="*/ 8701644 w 8701644"/>
              <a:gd name="connsiteY1" fmla="*/ 0 h 649514"/>
              <a:gd name="connsiteX2" fmla="*/ 8701644 w 8701644"/>
              <a:gd name="connsiteY2" fmla="*/ 649514 h 649514"/>
              <a:gd name="connsiteX3" fmla="*/ 0 w 8701644"/>
              <a:gd name="connsiteY3" fmla="*/ 649514 h 649514"/>
              <a:gd name="connsiteX4" fmla="*/ 0 w 8701644"/>
              <a:gd name="connsiteY4" fmla="*/ 0 h 64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644" h="649514">
                <a:moveTo>
                  <a:pt x="0" y="0"/>
                </a:moveTo>
                <a:lnTo>
                  <a:pt x="8701644" y="0"/>
                </a:lnTo>
                <a:lnTo>
                  <a:pt x="8701644" y="649514"/>
                </a:lnTo>
                <a:lnTo>
                  <a:pt x="0" y="649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t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Applications can be Customized and White labelled</a:t>
            </a:r>
            <a:endParaRPr lang="en-IN" sz="2900" kern="12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27" y="0"/>
            <a:ext cx="7913336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Advantages of </a:t>
            </a:r>
            <a:r>
              <a:rPr lang="en-US" sz="3200" dirty="0" err="1"/>
              <a:t>SaaS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505150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8D862FBE-F189-4973-94EB-EC89E539FB7C}"/>
              </a:ext>
            </a:extLst>
          </p:cNvPr>
          <p:cNvSpPr/>
          <p:nvPr/>
        </p:nvSpPr>
        <p:spPr>
          <a:xfrm>
            <a:off x="311727" y="1436914"/>
            <a:ext cx="8701644" cy="0"/>
          </a:xfrm>
          <a:prstGeom prst="lin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C2A5E6-A844-4C5E-8225-B3579AAF0ABE}"/>
              </a:ext>
            </a:extLst>
          </p:cNvPr>
          <p:cNvSpPr/>
          <p:nvPr/>
        </p:nvSpPr>
        <p:spPr>
          <a:xfrm>
            <a:off x="311727" y="1436914"/>
            <a:ext cx="8701644" cy="649514"/>
          </a:xfrm>
          <a:custGeom>
            <a:avLst/>
            <a:gdLst>
              <a:gd name="connsiteX0" fmla="*/ 0 w 8701644"/>
              <a:gd name="connsiteY0" fmla="*/ 0 h 649514"/>
              <a:gd name="connsiteX1" fmla="*/ 8701644 w 8701644"/>
              <a:gd name="connsiteY1" fmla="*/ 0 h 649514"/>
              <a:gd name="connsiteX2" fmla="*/ 8701644 w 8701644"/>
              <a:gd name="connsiteY2" fmla="*/ 649514 h 649514"/>
              <a:gd name="connsiteX3" fmla="*/ 0 w 8701644"/>
              <a:gd name="connsiteY3" fmla="*/ 649514 h 649514"/>
              <a:gd name="connsiteX4" fmla="*/ 0 w 8701644"/>
              <a:gd name="connsiteY4" fmla="*/ 0 h 64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644" h="649514">
                <a:moveTo>
                  <a:pt x="0" y="0"/>
                </a:moveTo>
                <a:lnTo>
                  <a:pt x="8701644" y="0"/>
                </a:lnTo>
                <a:lnTo>
                  <a:pt x="8701644" y="649514"/>
                </a:lnTo>
                <a:lnTo>
                  <a:pt x="0" y="649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t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No Additional Hardware Costs</a:t>
            </a:r>
            <a:endParaRPr lang="en-IN" sz="2900" kern="12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D7CDAB8F-2284-4E2D-A265-7DE9C0EE7ADA}"/>
              </a:ext>
            </a:extLst>
          </p:cNvPr>
          <p:cNvSpPr/>
          <p:nvPr/>
        </p:nvSpPr>
        <p:spPr>
          <a:xfrm>
            <a:off x="311727" y="2086428"/>
            <a:ext cx="8701644" cy="0"/>
          </a:xfrm>
          <a:prstGeom prst="lin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C3CDCB8-9E9B-4EE5-B139-2A069FF3C4E9}"/>
              </a:ext>
            </a:extLst>
          </p:cNvPr>
          <p:cNvSpPr/>
          <p:nvPr/>
        </p:nvSpPr>
        <p:spPr>
          <a:xfrm>
            <a:off x="311727" y="2086428"/>
            <a:ext cx="8701644" cy="649514"/>
          </a:xfrm>
          <a:custGeom>
            <a:avLst/>
            <a:gdLst>
              <a:gd name="connsiteX0" fmla="*/ 0 w 8701644"/>
              <a:gd name="connsiteY0" fmla="*/ 0 h 649514"/>
              <a:gd name="connsiteX1" fmla="*/ 8701644 w 8701644"/>
              <a:gd name="connsiteY1" fmla="*/ 0 h 649514"/>
              <a:gd name="connsiteX2" fmla="*/ 8701644 w 8701644"/>
              <a:gd name="connsiteY2" fmla="*/ 649514 h 649514"/>
              <a:gd name="connsiteX3" fmla="*/ 0 w 8701644"/>
              <a:gd name="connsiteY3" fmla="*/ 649514 h 649514"/>
              <a:gd name="connsiteX4" fmla="*/ 0 w 8701644"/>
              <a:gd name="connsiteY4" fmla="*/ 0 h 64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644" h="649514">
                <a:moveTo>
                  <a:pt x="0" y="0"/>
                </a:moveTo>
                <a:lnTo>
                  <a:pt x="8701644" y="0"/>
                </a:lnTo>
                <a:lnTo>
                  <a:pt x="8701644" y="649514"/>
                </a:lnTo>
                <a:lnTo>
                  <a:pt x="0" y="649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t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No Initial Setup Costs</a:t>
            </a:r>
            <a:endParaRPr lang="en-IN" sz="2900" kern="12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FDCD6D07-F29A-41B6-B0A6-2F30CCE3BAA6}"/>
              </a:ext>
            </a:extLst>
          </p:cNvPr>
          <p:cNvSpPr/>
          <p:nvPr/>
        </p:nvSpPr>
        <p:spPr>
          <a:xfrm>
            <a:off x="311727" y="2735942"/>
            <a:ext cx="8701644" cy="0"/>
          </a:xfrm>
          <a:prstGeom prst="lin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845FD7-8394-421C-B604-E2B85929EA8B}"/>
              </a:ext>
            </a:extLst>
          </p:cNvPr>
          <p:cNvSpPr/>
          <p:nvPr/>
        </p:nvSpPr>
        <p:spPr>
          <a:xfrm>
            <a:off x="311727" y="2735942"/>
            <a:ext cx="8701644" cy="649514"/>
          </a:xfrm>
          <a:custGeom>
            <a:avLst/>
            <a:gdLst>
              <a:gd name="connsiteX0" fmla="*/ 0 w 8701644"/>
              <a:gd name="connsiteY0" fmla="*/ 0 h 649514"/>
              <a:gd name="connsiteX1" fmla="*/ 8701644 w 8701644"/>
              <a:gd name="connsiteY1" fmla="*/ 0 h 649514"/>
              <a:gd name="connsiteX2" fmla="*/ 8701644 w 8701644"/>
              <a:gd name="connsiteY2" fmla="*/ 649514 h 649514"/>
              <a:gd name="connsiteX3" fmla="*/ 0 w 8701644"/>
              <a:gd name="connsiteY3" fmla="*/ 649514 h 649514"/>
              <a:gd name="connsiteX4" fmla="*/ 0 w 8701644"/>
              <a:gd name="connsiteY4" fmla="*/ 0 h 64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644" h="649514">
                <a:moveTo>
                  <a:pt x="0" y="0"/>
                </a:moveTo>
                <a:lnTo>
                  <a:pt x="8701644" y="0"/>
                </a:lnTo>
                <a:lnTo>
                  <a:pt x="8701644" y="649514"/>
                </a:lnTo>
                <a:lnTo>
                  <a:pt x="0" y="649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t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Pay for What You Use</a:t>
            </a:r>
            <a:endParaRPr lang="en-IN" sz="2900" kern="12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A5AC586D-10DB-4296-B386-098DE78ED8F3}"/>
              </a:ext>
            </a:extLst>
          </p:cNvPr>
          <p:cNvSpPr/>
          <p:nvPr/>
        </p:nvSpPr>
        <p:spPr>
          <a:xfrm>
            <a:off x="311727" y="3385457"/>
            <a:ext cx="8701644" cy="0"/>
          </a:xfrm>
          <a:prstGeom prst="lin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BC77A87-21C1-43DB-8C48-395674D7DB35}"/>
              </a:ext>
            </a:extLst>
          </p:cNvPr>
          <p:cNvSpPr/>
          <p:nvPr/>
        </p:nvSpPr>
        <p:spPr>
          <a:xfrm>
            <a:off x="311727" y="3385457"/>
            <a:ext cx="8701644" cy="649514"/>
          </a:xfrm>
          <a:custGeom>
            <a:avLst/>
            <a:gdLst>
              <a:gd name="connsiteX0" fmla="*/ 0 w 8701644"/>
              <a:gd name="connsiteY0" fmla="*/ 0 h 649514"/>
              <a:gd name="connsiteX1" fmla="*/ 8701644 w 8701644"/>
              <a:gd name="connsiteY1" fmla="*/ 0 h 649514"/>
              <a:gd name="connsiteX2" fmla="*/ 8701644 w 8701644"/>
              <a:gd name="connsiteY2" fmla="*/ 649514 h 649514"/>
              <a:gd name="connsiteX3" fmla="*/ 0 w 8701644"/>
              <a:gd name="connsiteY3" fmla="*/ 649514 h 649514"/>
              <a:gd name="connsiteX4" fmla="*/ 0 w 8701644"/>
              <a:gd name="connsiteY4" fmla="*/ 0 h 64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644" h="649514">
                <a:moveTo>
                  <a:pt x="0" y="0"/>
                </a:moveTo>
                <a:lnTo>
                  <a:pt x="8701644" y="0"/>
                </a:lnTo>
                <a:lnTo>
                  <a:pt x="8701644" y="649514"/>
                </a:lnTo>
                <a:lnTo>
                  <a:pt x="0" y="649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t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Usage is Scalable</a:t>
            </a:r>
            <a:endParaRPr lang="en-IN" sz="2900" kern="12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86124B50-4FA0-4C6F-A099-B4E4893E39FF}"/>
              </a:ext>
            </a:extLst>
          </p:cNvPr>
          <p:cNvSpPr/>
          <p:nvPr/>
        </p:nvSpPr>
        <p:spPr>
          <a:xfrm>
            <a:off x="311727" y="4034971"/>
            <a:ext cx="8701644" cy="0"/>
          </a:xfrm>
          <a:prstGeom prst="lin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23CA1C2-B137-4862-A820-52A33432A5A3}"/>
              </a:ext>
            </a:extLst>
          </p:cNvPr>
          <p:cNvSpPr/>
          <p:nvPr/>
        </p:nvSpPr>
        <p:spPr>
          <a:xfrm>
            <a:off x="311727" y="4034971"/>
            <a:ext cx="8701644" cy="649514"/>
          </a:xfrm>
          <a:custGeom>
            <a:avLst/>
            <a:gdLst>
              <a:gd name="connsiteX0" fmla="*/ 0 w 8701644"/>
              <a:gd name="connsiteY0" fmla="*/ 0 h 649514"/>
              <a:gd name="connsiteX1" fmla="*/ 8701644 w 8701644"/>
              <a:gd name="connsiteY1" fmla="*/ 0 h 649514"/>
              <a:gd name="connsiteX2" fmla="*/ 8701644 w 8701644"/>
              <a:gd name="connsiteY2" fmla="*/ 649514 h 649514"/>
              <a:gd name="connsiteX3" fmla="*/ 0 w 8701644"/>
              <a:gd name="connsiteY3" fmla="*/ 649514 h 649514"/>
              <a:gd name="connsiteX4" fmla="*/ 0 w 8701644"/>
              <a:gd name="connsiteY4" fmla="*/ 0 h 64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644" h="649514">
                <a:moveTo>
                  <a:pt x="0" y="0"/>
                </a:moveTo>
                <a:lnTo>
                  <a:pt x="8701644" y="0"/>
                </a:lnTo>
                <a:lnTo>
                  <a:pt x="8701644" y="649514"/>
                </a:lnTo>
                <a:lnTo>
                  <a:pt x="0" y="649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t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Updates are Automated</a:t>
            </a:r>
            <a:endParaRPr lang="en-IN" sz="2900" kern="12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E8EC08B7-3B78-45D0-8670-EA1CA2264FC2}"/>
              </a:ext>
            </a:extLst>
          </p:cNvPr>
          <p:cNvSpPr/>
          <p:nvPr/>
        </p:nvSpPr>
        <p:spPr>
          <a:xfrm>
            <a:off x="311727" y="4684485"/>
            <a:ext cx="8701644" cy="0"/>
          </a:xfrm>
          <a:prstGeom prst="lin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D59A987-C2DE-4AD3-AA9C-F449360CCEAE}"/>
              </a:ext>
            </a:extLst>
          </p:cNvPr>
          <p:cNvSpPr/>
          <p:nvPr/>
        </p:nvSpPr>
        <p:spPr>
          <a:xfrm>
            <a:off x="311727" y="4684485"/>
            <a:ext cx="8701644" cy="649514"/>
          </a:xfrm>
          <a:custGeom>
            <a:avLst/>
            <a:gdLst>
              <a:gd name="connsiteX0" fmla="*/ 0 w 8701644"/>
              <a:gd name="connsiteY0" fmla="*/ 0 h 649514"/>
              <a:gd name="connsiteX1" fmla="*/ 8701644 w 8701644"/>
              <a:gd name="connsiteY1" fmla="*/ 0 h 649514"/>
              <a:gd name="connsiteX2" fmla="*/ 8701644 w 8701644"/>
              <a:gd name="connsiteY2" fmla="*/ 649514 h 649514"/>
              <a:gd name="connsiteX3" fmla="*/ 0 w 8701644"/>
              <a:gd name="connsiteY3" fmla="*/ 649514 h 649514"/>
              <a:gd name="connsiteX4" fmla="*/ 0 w 8701644"/>
              <a:gd name="connsiteY4" fmla="*/ 0 h 64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644" h="649514">
                <a:moveTo>
                  <a:pt x="0" y="0"/>
                </a:moveTo>
                <a:lnTo>
                  <a:pt x="8701644" y="0"/>
                </a:lnTo>
                <a:lnTo>
                  <a:pt x="8701644" y="649514"/>
                </a:lnTo>
                <a:lnTo>
                  <a:pt x="0" y="649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t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Cross-Device Compatibility</a:t>
            </a:r>
            <a:endParaRPr lang="en-IN" sz="2900" kern="12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7B8CD343-A2C1-426B-8DF1-60B5D8A9FDCE}"/>
              </a:ext>
            </a:extLst>
          </p:cNvPr>
          <p:cNvSpPr/>
          <p:nvPr/>
        </p:nvSpPr>
        <p:spPr>
          <a:xfrm>
            <a:off x="311727" y="5334000"/>
            <a:ext cx="8701644" cy="0"/>
          </a:xfrm>
          <a:prstGeom prst="lin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C262D79-B9D7-47F9-A4A5-0329EB176E94}"/>
              </a:ext>
            </a:extLst>
          </p:cNvPr>
          <p:cNvSpPr/>
          <p:nvPr/>
        </p:nvSpPr>
        <p:spPr>
          <a:xfrm>
            <a:off x="311727" y="5334000"/>
            <a:ext cx="8701644" cy="649514"/>
          </a:xfrm>
          <a:custGeom>
            <a:avLst/>
            <a:gdLst>
              <a:gd name="connsiteX0" fmla="*/ 0 w 8701644"/>
              <a:gd name="connsiteY0" fmla="*/ 0 h 649514"/>
              <a:gd name="connsiteX1" fmla="*/ 8701644 w 8701644"/>
              <a:gd name="connsiteY1" fmla="*/ 0 h 649514"/>
              <a:gd name="connsiteX2" fmla="*/ 8701644 w 8701644"/>
              <a:gd name="connsiteY2" fmla="*/ 649514 h 649514"/>
              <a:gd name="connsiteX3" fmla="*/ 0 w 8701644"/>
              <a:gd name="connsiteY3" fmla="*/ 649514 h 649514"/>
              <a:gd name="connsiteX4" fmla="*/ 0 w 8701644"/>
              <a:gd name="connsiteY4" fmla="*/ 0 h 64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644" h="649514">
                <a:moveTo>
                  <a:pt x="0" y="0"/>
                </a:moveTo>
                <a:lnTo>
                  <a:pt x="8701644" y="0"/>
                </a:lnTo>
                <a:lnTo>
                  <a:pt x="8701644" y="649514"/>
                </a:lnTo>
                <a:lnTo>
                  <a:pt x="0" y="649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t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Accessible from Any Location</a:t>
            </a:r>
            <a:endParaRPr lang="en-IN" sz="2900" kern="12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C4454264-FB71-4C56-9ED0-5D8CBB294000}"/>
              </a:ext>
            </a:extLst>
          </p:cNvPr>
          <p:cNvSpPr/>
          <p:nvPr/>
        </p:nvSpPr>
        <p:spPr>
          <a:xfrm>
            <a:off x="311727" y="5983514"/>
            <a:ext cx="8701644" cy="0"/>
          </a:xfrm>
          <a:prstGeom prst="line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B159361-69C4-4F58-B47F-B49E71986C28}"/>
              </a:ext>
            </a:extLst>
          </p:cNvPr>
          <p:cNvSpPr/>
          <p:nvPr/>
        </p:nvSpPr>
        <p:spPr>
          <a:xfrm>
            <a:off x="311727" y="5983514"/>
            <a:ext cx="8701644" cy="649514"/>
          </a:xfrm>
          <a:custGeom>
            <a:avLst/>
            <a:gdLst>
              <a:gd name="connsiteX0" fmla="*/ 0 w 8701644"/>
              <a:gd name="connsiteY0" fmla="*/ 0 h 649514"/>
              <a:gd name="connsiteX1" fmla="*/ 8701644 w 8701644"/>
              <a:gd name="connsiteY1" fmla="*/ 0 h 649514"/>
              <a:gd name="connsiteX2" fmla="*/ 8701644 w 8701644"/>
              <a:gd name="connsiteY2" fmla="*/ 649514 h 649514"/>
              <a:gd name="connsiteX3" fmla="*/ 0 w 8701644"/>
              <a:gd name="connsiteY3" fmla="*/ 649514 h 649514"/>
              <a:gd name="connsiteX4" fmla="*/ 0 w 8701644"/>
              <a:gd name="connsiteY4" fmla="*/ 0 h 64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644" h="649514">
                <a:moveTo>
                  <a:pt x="0" y="0"/>
                </a:moveTo>
                <a:lnTo>
                  <a:pt x="8701644" y="0"/>
                </a:lnTo>
                <a:lnTo>
                  <a:pt x="8701644" y="649514"/>
                </a:lnTo>
                <a:lnTo>
                  <a:pt x="0" y="6495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490" tIns="110490" rIns="110490" bIns="110490" numCol="1" spcCol="1270" anchor="t" anchorCtr="0">
            <a:noAutofit/>
          </a:bodyPr>
          <a:lstStyle/>
          <a:p>
            <a:pPr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900" dirty="0">
                <a:solidFill>
                  <a:schemeClr val="tx1"/>
                </a:solidFill>
                <a:latin typeface="Bahnschrift" panose="020B0502040204020203" pitchFamily="34" charset="0"/>
              </a:rPr>
              <a:t>Applications can be Customized and White labelled</a:t>
            </a:r>
            <a:endParaRPr lang="en-IN" sz="2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27" y="0"/>
            <a:ext cx="7913336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Advantages of </a:t>
            </a:r>
            <a:r>
              <a:rPr lang="en-US" sz="3200" dirty="0" err="1"/>
              <a:t>SaaS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900350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9C1B737-9126-41A5-AAF2-18D19B4A509D}"/>
              </a:ext>
            </a:extLst>
          </p:cNvPr>
          <p:cNvSpPr/>
          <p:nvPr/>
        </p:nvSpPr>
        <p:spPr>
          <a:xfrm>
            <a:off x="323172" y="3363329"/>
            <a:ext cx="2562272" cy="1235085"/>
          </a:xfrm>
          <a:custGeom>
            <a:avLst/>
            <a:gdLst>
              <a:gd name="connsiteX0" fmla="*/ 0 w 2470171"/>
              <a:gd name="connsiteY0" fmla="*/ 123509 h 1235085"/>
              <a:gd name="connsiteX1" fmla="*/ 123509 w 2470171"/>
              <a:gd name="connsiteY1" fmla="*/ 0 h 1235085"/>
              <a:gd name="connsiteX2" fmla="*/ 2346663 w 2470171"/>
              <a:gd name="connsiteY2" fmla="*/ 0 h 1235085"/>
              <a:gd name="connsiteX3" fmla="*/ 2470172 w 2470171"/>
              <a:gd name="connsiteY3" fmla="*/ 123509 h 1235085"/>
              <a:gd name="connsiteX4" fmla="*/ 2470171 w 2470171"/>
              <a:gd name="connsiteY4" fmla="*/ 1111577 h 1235085"/>
              <a:gd name="connsiteX5" fmla="*/ 2346662 w 2470171"/>
              <a:gd name="connsiteY5" fmla="*/ 1235086 h 1235085"/>
              <a:gd name="connsiteX6" fmla="*/ 123509 w 2470171"/>
              <a:gd name="connsiteY6" fmla="*/ 1235085 h 1235085"/>
              <a:gd name="connsiteX7" fmla="*/ 0 w 2470171"/>
              <a:gd name="connsiteY7" fmla="*/ 1111576 h 1235085"/>
              <a:gd name="connsiteX8" fmla="*/ 0 w 2470171"/>
              <a:gd name="connsiteY8" fmla="*/ 123509 h 12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70171" h="1235085">
                <a:moveTo>
                  <a:pt x="0" y="123509"/>
                </a:moveTo>
                <a:cubicBezTo>
                  <a:pt x="0" y="55297"/>
                  <a:pt x="55297" y="0"/>
                  <a:pt x="123509" y="0"/>
                </a:cubicBezTo>
                <a:lnTo>
                  <a:pt x="2346663" y="0"/>
                </a:lnTo>
                <a:cubicBezTo>
                  <a:pt x="2414875" y="0"/>
                  <a:pt x="2470172" y="55297"/>
                  <a:pt x="2470172" y="123509"/>
                </a:cubicBezTo>
                <a:cubicBezTo>
                  <a:pt x="2470172" y="452865"/>
                  <a:pt x="2470171" y="782221"/>
                  <a:pt x="2470171" y="1111577"/>
                </a:cubicBezTo>
                <a:cubicBezTo>
                  <a:pt x="2470171" y="1179789"/>
                  <a:pt x="2414874" y="1235086"/>
                  <a:pt x="2346662" y="1235086"/>
                </a:cubicBezTo>
                <a:lnTo>
                  <a:pt x="123509" y="1235085"/>
                </a:lnTo>
                <a:cubicBezTo>
                  <a:pt x="55297" y="1235085"/>
                  <a:pt x="0" y="1179788"/>
                  <a:pt x="0" y="1111576"/>
                </a:cubicBezTo>
                <a:lnTo>
                  <a:pt x="0" y="123509"/>
                </a:lnTo>
                <a:close/>
              </a:path>
            </a:pathLst>
          </a:custGeom>
          <a:solidFill>
            <a:srgbClr val="25898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564" tIns="84434" rIns="108564" bIns="84434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800" kern="1200">
                <a:latin typeface="Bahnschrift" panose="020B0502040204020203" pitchFamily="34" charset="0"/>
              </a:rPr>
              <a:t>Google’s G Suite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29EE351-F261-40A4-B3C5-5E0CCFB70A35}"/>
              </a:ext>
            </a:extLst>
          </p:cNvPr>
          <p:cNvSpPr/>
          <p:nvPr/>
        </p:nvSpPr>
        <p:spPr>
          <a:xfrm>
            <a:off x="3410887" y="3363329"/>
            <a:ext cx="2562272" cy="1235085"/>
          </a:xfrm>
          <a:custGeom>
            <a:avLst/>
            <a:gdLst>
              <a:gd name="connsiteX0" fmla="*/ 0 w 2470171"/>
              <a:gd name="connsiteY0" fmla="*/ 123509 h 1235085"/>
              <a:gd name="connsiteX1" fmla="*/ 123509 w 2470171"/>
              <a:gd name="connsiteY1" fmla="*/ 0 h 1235085"/>
              <a:gd name="connsiteX2" fmla="*/ 2346663 w 2470171"/>
              <a:gd name="connsiteY2" fmla="*/ 0 h 1235085"/>
              <a:gd name="connsiteX3" fmla="*/ 2470172 w 2470171"/>
              <a:gd name="connsiteY3" fmla="*/ 123509 h 1235085"/>
              <a:gd name="connsiteX4" fmla="*/ 2470171 w 2470171"/>
              <a:gd name="connsiteY4" fmla="*/ 1111577 h 1235085"/>
              <a:gd name="connsiteX5" fmla="*/ 2346662 w 2470171"/>
              <a:gd name="connsiteY5" fmla="*/ 1235086 h 1235085"/>
              <a:gd name="connsiteX6" fmla="*/ 123509 w 2470171"/>
              <a:gd name="connsiteY6" fmla="*/ 1235085 h 1235085"/>
              <a:gd name="connsiteX7" fmla="*/ 0 w 2470171"/>
              <a:gd name="connsiteY7" fmla="*/ 1111576 h 1235085"/>
              <a:gd name="connsiteX8" fmla="*/ 0 w 2470171"/>
              <a:gd name="connsiteY8" fmla="*/ 123509 h 12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70171" h="1235085">
                <a:moveTo>
                  <a:pt x="0" y="123509"/>
                </a:moveTo>
                <a:cubicBezTo>
                  <a:pt x="0" y="55297"/>
                  <a:pt x="55297" y="0"/>
                  <a:pt x="123509" y="0"/>
                </a:cubicBezTo>
                <a:lnTo>
                  <a:pt x="2346663" y="0"/>
                </a:lnTo>
                <a:cubicBezTo>
                  <a:pt x="2414875" y="0"/>
                  <a:pt x="2470172" y="55297"/>
                  <a:pt x="2470172" y="123509"/>
                </a:cubicBezTo>
                <a:cubicBezTo>
                  <a:pt x="2470172" y="452865"/>
                  <a:pt x="2470171" y="782221"/>
                  <a:pt x="2470171" y="1111577"/>
                </a:cubicBezTo>
                <a:cubicBezTo>
                  <a:pt x="2470171" y="1179789"/>
                  <a:pt x="2414874" y="1235086"/>
                  <a:pt x="2346662" y="1235086"/>
                </a:cubicBezTo>
                <a:lnTo>
                  <a:pt x="123509" y="1235085"/>
                </a:lnTo>
                <a:cubicBezTo>
                  <a:pt x="55297" y="1235085"/>
                  <a:pt x="0" y="1179788"/>
                  <a:pt x="0" y="1111576"/>
                </a:cubicBezTo>
                <a:lnTo>
                  <a:pt x="0" y="12350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564" tIns="84434" rIns="108564" bIns="84434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800" kern="1200" dirty="0">
                <a:latin typeface="Bahnschrift" panose="020B0502040204020203" pitchFamily="34" charset="0"/>
              </a:rPr>
              <a:t>Microsoft Office 365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A78852-22F1-4709-BC79-F8BB57436114}"/>
              </a:ext>
            </a:extLst>
          </p:cNvPr>
          <p:cNvSpPr/>
          <p:nvPr/>
        </p:nvSpPr>
        <p:spPr>
          <a:xfrm>
            <a:off x="6498601" y="3363329"/>
            <a:ext cx="2562272" cy="1235085"/>
          </a:xfrm>
          <a:custGeom>
            <a:avLst/>
            <a:gdLst>
              <a:gd name="connsiteX0" fmla="*/ 0 w 2470171"/>
              <a:gd name="connsiteY0" fmla="*/ 123509 h 1235085"/>
              <a:gd name="connsiteX1" fmla="*/ 123509 w 2470171"/>
              <a:gd name="connsiteY1" fmla="*/ 0 h 1235085"/>
              <a:gd name="connsiteX2" fmla="*/ 2346663 w 2470171"/>
              <a:gd name="connsiteY2" fmla="*/ 0 h 1235085"/>
              <a:gd name="connsiteX3" fmla="*/ 2470172 w 2470171"/>
              <a:gd name="connsiteY3" fmla="*/ 123509 h 1235085"/>
              <a:gd name="connsiteX4" fmla="*/ 2470171 w 2470171"/>
              <a:gd name="connsiteY4" fmla="*/ 1111577 h 1235085"/>
              <a:gd name="connsiteX5" fmla="*/ 2346662 w 2470171"/>
              <a:gd name="connsiteY5" fmla="*/ 1235086 h 1235085"/>
              <a:gd name="connsiteX6" fmla="*/ 123509 w 2470171"/>
              <a:gd name="connsiteY6" fmla="*/ 1235085 h 1235085"/>
              <a:gd name="connsiteX7" fmla="*/ 0 w 2470171"/>
              <a:gd name="connsiteY7" fmla="*/ 1111576 h 1235085"/>
              <a:gd name="connsiteX8" fmla="*/ 0 w 2470171"/>
              <a:gd name="connsiteY8" fmla="*/ 123509 h 12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70171" h="1235085">
                <a:moveTo>
                  <a:pt x="0" y="123509"/>
                </a:moveTo>
                <a:cubicBezTo>
                  <a:pt x="0" y="55297"/>
                  <a:pt x="55297" y="0"/>
                  <a:pt x="123509" y="0"/>
                </a:cubicBezTo>
                <a:lnTo>
                  <a:pt x="2346663" y="0"/>
                </a:lnTo>
                <a:cubicBezTo>
                  <a:pt x="2414875" y="0"/>
                  <a:pt x="2470172" y="55297"/>
                  <a:pt x="2470172" y="123509"/>
                </a:cubicBezTo>
                <a:cubicBezTo>
                  <a:pt x="2470172" y="452865"/>
                  <a:pt x="2470171" y="782221"/>
                  <a:pt x="2470171" y="1111577"/>
                </a:cubicBezTo>
                <a:cubicBezTo>
                  <a:pt x="2470171" y="1179789"/>
                  <a:pt x="2414874" y="1235086"/>
                  <a:pt x="2346662" y="1235086"/>
                </a:cubicBezTo>
                <a:lnTo>
                  <a:pt x="123509" y="1235085"/>
                </a:lnTo>
                <a:cubicBezTo>
                  <a:pt x="55297" y="1235085"/>
                  <a:pt x="0" y="1179788"/>
                  <a:pt x="0" y="1111576"/>
                </a:cubicBezTo>
                <a:lnTo>
                  <a:pt x="0" y="12350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564" tIns="84434" rIns="108564" bIns="84434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800" kern="1200">
                <a:latin typeface="Bahnschrift" panose="020B0502040204020203" pitchFamily="34" charset="0"/>
              </a:rPr>
              <a:t>Salesforce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AB11BA4-FCF2-4622-8A28-4E1C7651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7" y="0"/>
            <a:ext cx="7902945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Examples of SaaS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030982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9C1B737-9126-41A5-AAF2-18D19B4A509D}"/>
              </a:ext>
            </a:extLst>
          </p:cNvPr>
          <p:cNvSpPr/>
          <p:nvPr/>
        </p:nvSpPr>
        <p:spPr>
          <a:xfrm>
            <a:off x="323172" y="3363329"/>
            <a:ext cx="2562272" cy="1235085"/>
          </a:xfrm>
          <a:custGeom>
            <a:avLst/>
            <a:gdLst>
              <a:gd name="connsiteX0" fmla="*/ 0 w 2470171"/>
              <a:gd name="connsiteY0" fmla="*/ 123509 h 1235085"/>
              <a:gd name="connsiteX1" fmla="*/ 123509 w 2470171"/>
              <a:gd name="connsiteY1" fmla="*/ 0 h 1235085"/>
              <a:gd name="connsiteX2" fmla="*/ 2346663 w 2470171"/>
              <a:gd name="connsiteY2" fmla="*/ 0 h 1235085"/>
              <a:gd name="connsiteX3" fmla="*/ 2470172 w 2470171"/>
              <a:gd name="connsiteY3" fmla="*/ 123509 h 1235085"/>
              <a:gd name="connsiteX4" fmla="*/ 2470171 w 2470171"/>
              <a:gd name="connsiteY4" fmla="*/ 1111577 h 1235085"/>
              <a:gd name="connsiteX5" fmla="*/ 2346662 w 2470171"/>
              <a:gd name="connsiteY5" fmla="*/ 1235086 h 1235085"/>
              <a:gd name="connsiteX6" fmla="*/ 123509 w 2470171"/>
              <a:gd name="connsiteY6" fmla="*/ 1235085 h 1235085"/>
              <a:gd name="connsiteX7" fmla="*/ 0 w 2470171"/>
              <a:gd name="connsiteY7" fmla="*/ 1111576 h 1235085"/>
              <a:gd name="connsiteX8" fmla="*/ 0 w 2470171"/>
              <a:gd name="connsiteY8" fmla="*/ 123509 h 12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70171" h="1235085">
                <a:moveTo>
                  <a:pt x="0" y="123509"/>
                </a:moveTo>
                <a:cubicBezTo>
                  <a:pt x="0" y="55297"/>
                  <a:pt x="55297" y="0"/>
                  <a:pt x="123509" y="0"/>
                </a:cubicBezTo>
                <a:lnTo>
                  <a:pt x="2346663" y="0"/>
                </a:lnTo>
                <a:cubicBezTo>
                  <a:pt x="2414875" y="0"/>
                  <a:pt x="2470172" y="55297"/>
                  <a:pt x="2470172" y="123509"/>
                </a:cubicBezTo>
                <a:cubicBezTo>
                  <a:pt x="2470172" y="452865"/>
                  <a:pt x="2470171" y="782221"/>
                  <a:pt x="2470171" y="1111577"/>
                </a:cubicBezTo>
                <a:cubicBezTo>
                  <a:pt x="2470171" y="1179789"/>
                  <a:pt x="2414874" y="1235086"/>
                  <a:pt x="2346662" y="1235086"/>
                </a:cubicBezTo>
                <a:lnTo>
                  <a:pt x="123509" y="1235085"/>
                </a:lnTo>
                <a:cubicBezTo>
                  <a:pt x="55297" y="1235085"/>
                  <a:pt x="0" y="1179788"/>
                  <a:pt x="0" y="1111576"/>
                </a:cubicBezTo>
                <a:lnTo>
                  <a:pt x="0" y="12350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564" tIns="84434" rIns="108564" bIns="84434" numCol="1" spcCol="1270" anchor="ctr" anchorCtr="0">
            <a:noAutofit/>
          </a:bodyPr>
          <a:lstStyle/>
          <a:p>
            <a:pPr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800" dirty="0">
                <a:latin typeface="Bahnschrift" panose="020B0502040204020203" pitchFamily="34" charset="0"/>
              </a:rPr>
              <a:t>Google’s G Suite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29EE351-F261-40A4-B3C5-5E0CCFB70A35}"/>
              </a:ext>
            </a:extLst>
          </p:cNvPr>
          <p:cNvSpPr/>
          <p:nvPr/>
        </p:nvSpPr>
        <p:spPr>
          <a:xfrm>
            <a:off x="3410887" y="3363329"/>
            <a:ext cx="2562272" cy="1235085"/>
          </a:xfrm>
          <a:custGeom>
            <a:avLst/>
            <a:gdLst>
              <a:gd name="connsiteX0" fmla="*/ 0 w 2470171"/>
              <a:gd name="connsiteY0" fmla="*/ 123509 h 1235085"/>
              <a:gd name="connsiteX1" fmla="*/ 123509 w 2470171"/>
              <a:gd name="connsiteY1" fmla="*/ 0 h 1235085"/>
              <a:gd name="connsiteX2" fmla="*/ 2346663 w 2470171"/>
              <a:gd name="connsiteY2" fmla="*/ 0 h 1235085"/>
              <a:gd name="connsiteX3" fmla="*/ 2470172 w 2470171"/>
              <a:gd name="connsiteY3" fmla="*/ 123509 h 1235085"/>
              <a:gd name="connsiteX4" fmla="*/ 2470171 w 2470171"/>
              <a:gd name="connsiteY4" fmla="*/ 1111577 h 1235085"/>
              <a:gd name="connsiteX5" fmla="*/ 2346662 w 2470171"/>
              <a:gd name="connsiteY5" fmla="*/ 1235086 h 1235085"/>
              <a:gd name="connsiteX6" fmla="*/ 123509 w 2470171"/>
              <a:gd name="connsiteY6" fmla="*/ 1235085 h 1235085"/>
              <a:gd name="connsiteX7" fmla="*/ 0 w 2470171"/>
              <a:gd name="connsiteY7" fmla="*/ 1111576 h 1235085"/>
              <a:gd name="connsiteX8" fmla="*/ 0 w 2470171"/>
              <a:gd name="connsiteY8" fmla="*/ 123509 h 12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70171" h="1235085">
                <a:moveTo>
                  <a:pt x="0" y="123509"/>
                </a:moveTo>
                <a:cubicBezTo>
                  <a:pt x="0" y="55297"/>
                  <a:pt x="55297" y="0"/>
                  <a:pt x="123509" y="0"/>
                </a:cubicBezTo>
                <a:lnTo>
                  <a:pt x="2346663" y="0"/>
                </a:lnTo>
                <a:cubicBezTo>
                  <a:pt x="2414875" y="0"/>
                  <a:pt x="2470172" y="55297"/>
                  <a:pt x="2470172" y="123509"/>
                </a:cubicBezTo>
                <a:cubicBezTo>
                  <a:pt x="2470172" y="452865"/>
                  <a:pt x="2470171" y="782221"/>
                  <a:pt x="2470171" y="1111577"/>
                </a:cubicBezTo>
                <a:cubicBezTo>
                  <a:pt x="2470171" y="1179789"/>
                  <a:pt x="2414874" y="1235086"/>
                  <a:pt x="2346662" y="1235086"/>
                </a:cubicBezTo>
                <a:lnTo>
                  <a:pt x="123509" y="1235085"/>
                </a:lnTo>
                <a:cubicBezTo>
                  <a:pt x="55297" y="1235085"/>
                  <a:pt x="0" y="1179788"/>
                  <a:pt x="0" y="1111576"/>
                </a:cubicBezTo>
                <a:lnTo>
                  <a:pt x="0" y="123509"/>
                </a:lnTo>
                <a:close/>
              </a:path>
            </a:pathLst>
          </a:custGeom>
          <a:solidFill>
            <a:srgbClr val="25898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564" tIns="84434" rIns="108564" bIns="84434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800" kern="1200">
                <a:latin typeface="Bahnschrift" panose="020B0502040204020203" pitchFamily="34" charset="0"/>
              </a:rPr>
              <a:t>Microsoft Office 365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A78852-22F1-4709-BC79-F8BB57436114}"/>
              </a:ext>
            </a:extLst>
          </p:cNvPr>
          <p:cNvSpPr/>
          <p:nvPr/>
        </p:nvSpPr>
        <p:spPr>
          <a:xfrm>
            <a:off x="6498601" y="3363329"/>
            <a:ext cx="2562272" cy="1235085"/>
          </a:xfrm>
          <a:custGeom>
            <a:avLst/>
            <a:gdLst>
              <a:gd name="connsiteX0" fmla="*/ 0 w 2470171"/>
              <a:gd name="connsiteY0" fmla="*/ 123509 h 1235085"/>
              <a:gd name="connsiteX1" fmla="*/ 123509 w 2470171"/>
              <a:gd name="connsiteY1" fmla="*/ 0 h 1235085"/>
              <a:gd name="connsiteX2" fmla="*/ 2346663 w 2470171"/>
              <a:gd name="connsiteY2" fmla="*/ 0 h 1235085"/>
              <a:gd name="connsiteX3" fmla="*/ 2470172 w 2470171"/>
              <a:gd name="connsiteY3" fmla="*/ 123509 h 1235085"/>
              <a:gd name="connsiteX4" fmla="*/ 2470171 w 2470171"/>
              <a:gd name="connsiteY4" fmla="*/ 1111577 h 1235085"/>
              <a:gd name="connsiteX5" fmla="*/ 2346662 w 2470171"/>
              <a:gd name="connsiteY5" fmla="*/ 1235086 h 1235085"/>
              <a:gd name="connsiteX6" fmla="*/ 123509 w 2470171"/>
              <a:gd name="connsiteY6" fmla="*/ 1235085 h 1235085"/>
              <a:gd name="connsiteX7" fmla="*/ 0 w 2470171"/>
              <a:gd name="connsiteY7" fmla="*/ 1111576 h 1235085"/>
              <a:gd name="connsiteX8" fmla="*/ 0 w 2470171"/>
              <a:gd name="connsiteY8" fmla="*/ 123509 h 12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70171" h="1235085">
                <a:moveTo>
                  <a:pt x="0" y="123509"/>
                </a:moveTo>
                <a:cubicBezTo>
                  <a:pt x="0" y="55297"/>
                  <a:pt x="55297" y="0"/>
                  <a:pt x="123509" y="0"/>
                </a:cubicBezTo>
                <a:lnTo>
                  <a:pt x="2346663" y="0"/>
                </a:lnTo>
                <a:cubicBezTo>
                  <a:pt x="2414875" y="0"/>
                  <a:pt x="2470172" y="55297"/>
                  <a:pt x="2470172" y="123509"/>
                </a:cubicBezTo>
                <a:cubicBezTo>
                  <a:pt x="2470172" y="452865"/>
                  <a:pt x="2470171" y="782221"/>
                  <a:pt x="2470171" y="1111577"/>
                </a:cubicBezTo>
                <a:cubicBezTo>
                  <a:pt x="2470171" y="1179789"/>
                  <a:pt x="2414874" y="1235086"/>
                  <a:pt x="2346662" y="1235086"/>
                </a:cubicBezTo>
                <a:lnTo>
                  <a:pt x="123509" y="1235085"/>
                </a:lnTo>
                <a:cubicBezTo>
                  <a:pt x="55297" y="1235085"/>
                  <a:pt x="0" y="1179788"/>
                  <a:pt x="0" y="1111576"/>
                </a:cubicBezTo>
                <a:lnTo>
                  <a:pt x="0" y="12350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564" tIns="84434" rIns="108564" bIns="84434" numCol="1" spcCol="1270" anchor="ctr" anchorCtr="0">
            <a:noAutofit/>
          </a:bodyPr>
          <a:lstStyle/>
          <a:p>
            <a:pPr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800">
                <a:latin typeface="Bahnschrift" panose="020B0502040204020203" pitchFamily="34" charset="0"/>
              </a:rPr>
              <a:t>Salesforce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AB11BA4-FCF2-4622-8A28-4E1C7651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7" y="0"/>
            <a:ext cx="7902945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Examples of SaaS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240758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2CF5E24-A6C7-4D72-8484-87529E4D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36" y="0"/>
            <a:ext cx="8610435" cy="1325563"/>
          </a:xfrm>
        </p:spPr>
        <p:txBody>
          <a:bodyPr>
            <a:normAutofit/>
          </a:bodyPr>
          <a:lstStyle/>
          <a:p>
            <a:r>
              <a:rPr lang="en-GB" sz="3200" dirty="0"/>
              <a:t>Classic Cloud Service Models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15031E-AE3A-400C-899C-D24C7A6F1F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2289172"/>
              </p:ext>
            </p:extLst>
          </p:nvPr>
        </p:nvGraphicFramePr>
        <p:xfrm>
          <a:off x="218743" y="1405719"/>
          <a:ext cx="8816075" cy="5226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17013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9C1B737-9126-41A5-AAF2-18D19B4A509D}"/>
              </a:ext>
            </a:extLst>
          </p:cNvPr>
          <p:cNvSpPr/>
          <p:nvPr/>
        </p:nvSpPr>
        <p:spPr>
          <a:xfrm>
            <a:off x="323172" y="3363329"/>
            <a:ext cx="2562272" cy="1235085"/>
          </a:xfrm>
          <a:custGeom>
            <a:avLst/>
            <a:gdLst>
              <a:gd name="connsiteX0" fmla="*/ 0 w 2470171"/>
              <a:gd name="connsiteY0" fmla="*/ 123509 h 1235085"/>
              <a:gd name="connsiteX1" fmla="*/ 123509 w 2470171"/>
              <a:gd name="connsiteY1" fmla="*/ 0 h 1235085"/>
              <a:gd name="connsiteX2" fmla="*/ 2346663 w 2470171"/>
              <a:gd name="connsiteY2" fmla="*/ 0 h 1235085"/>
              <a:gd name="connsiteX3" fmla="*/ 2470172 w 2470171"/>
              <a:gd name="connsiteY3" fmla="*/ 123509 h 1235085"/>
              <a:gd name="connsiteX4" fmla="*/ 2470171 w 2470171"/>
              <a:gd name="connsiteY4" fmla="*/ 1111577 h 1235085"/>
              <a:gd name="connsiteX5" fmla="*/ 2346662 w 2470171"/>
              <a:gd name="connsiteY5" fmla="*/ 1235086 h 1235085"/>
              <a:gd name="connsiteX6" fmla="*/ 123509 w 2470171"/>
              <a:gd name="connsiteY6" fmla="*/ 1235085 h 1235085"/>
              <a:gd name="connsiteX7" fmla="*/ 0 w 2470171"/>
              <a:gd name="connsiteY7" fmla="*/ 1111576 h 1235085"/>
              <a:gd name="connsiteX8" fmla="*/ 0 w 2470171"/>
              <a:gd name="connsiteY8" fmla="*/ 123509 h 12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70171" h="1235085">
                <a:moveTo>
                  <a:pt x="0" y="123509"/>
                </a:moveTo>
                <a:cubicBezTo>
                  <a:pt x="0" y="55297"/>
                  <a:pt x="55297" y="0"/>
                  <a:pt x="123509" y="0"/>
                </a:cubicBezTo>
                <a:lnTo>
                  <a:pt x="2346663" y="0"/>
                </a:lnTo>
                <a:cubicBezTo>
                  <a:pt x="2414875" y="0"/>
                  <a:pt x="2470172" y="55297"/>
                  <a:pt x="2470172" y="123509"/>
                </a:cubicBezTo>
                <a:cubicBezTo>
                  <a:pt x="2470172" y="452865"/>
                  <a:pt x="2470171" y="782221"/>
                  <a:pt x="2470171" y="1111577"/>
                </a:cubicBezTo>
                <a:cubicBezTo>
                  <a:pt x="2470171" y="1179789"/>
                  <a:pt x="2414874" y="1235086"/>
                  <a:pt x="2346662" y="1235086"/>
                </a:cubicBezTo>
                <a:lnTo>
                  <a:pt x="123509" y="1235085"/>
                </a:lnTo>
                <a:cubicBezTo>
                  <a:pt x="55297" y="1235085"/>
                  <a:pt x="0" y="1179788"/>
                  <a:pt x="0" y="1111576"/>
                </a:cubicBezTo>
                <a:lnTo>
                  <a:pt x="0" y="12350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564" tIns="84434" rIns="108564" bIns="84434" numCol="1" spcCol="1270" anchor="ctr" anchorCtr="0">
            <a:noAutofit/>
          </a:bodyPr>
          <a:lstStyle/>
          <a:p>
            <a:pPr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800">
                <a:latin typeface="Bahnschrift" panose="020B0502040204020203" pitchFamily="34" charset="0"/>
              </a:rPr>
              <a:t>Google’s G Suite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29EE351-F261-40A4-B3C5-5E0CCFB70A35}"/>
              </a:ext>
            </a:extLst>
          </p:cNvPr>
          <p:cNvSpPr/>
          <p:nvPr/>
        </p:nvSpPr>
        <p:spPr>
          <a:xfrm>
            <a:off x="3410887" y="3363329"/>
            <a:ext cx="2562272" cy="1235085"/>
          </a:xfrm>
          <a:custGeom>
            <a:avLst/>
            <a:gdLst>
              <a:gd name="connsiteX0" fmla="*/ 0 w 2470171"/>
              <a:gd name="connsiteY0" fmla="*/ 123509 h 1235085"/>
              <a:gd name="connsiteX1" fmla="*/ 123509 w 2470171"/>
              <a:gd name="connsiteY1" fmla="*/ 0 h 1235085"/>
              <a:gd name="connsiteX2" fmla="*/ 2346663 w 2470171"/>
              <a:gd name="connsiteY2" fmla="*/ 0 h 1235085"/>
              <a:gd name="connsiteX3" fmla="*/ 2470172 w 2470171"/>
              <a:gd name="connsiteY3" fmla="*/ 123509 h 1235085"/>
              <a:gd name="connsiteX4" fmla="*/ 2470171 w 2470171"/>
              <a:gd name="connsiteY4" fmla="*/ 1111577 h 1235085"/>
              <a:gd name="connsiteX5" fmla="*/ 2346662 w 2470171"/>
              <a:gd name="connsiteY5" fmla="*/ 1235086 h 1235085"/>
              <a:gd name="connsiteX6" fmla="*/ 123509 w 2470171"/>
              <a:gd name="connsiteY6" fmla="*/ 1235085 h 1235085"/>
              <a:gd name="connsiteX7" fmla="*/ 0 w 2470171"/>
              <a:gd name="connsiteY7" fmla="*/ 1111576 h 1235085"/>
              <a:gd name="connsiteX8" fmla="*/ 0 w 2470171"/>
              <a:gd name="connsiteY8" fmla="*/ 123509 h 12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70171" h="1235085">
                <a:moveTo>
                  <a:pt x="0" y="123509"/>
                </a:moveTo>
                <a:cubicBezTo>
                  <a:pt x="0" y="55297"/>
                  <a:pt x="55297" y="0"/>
                  <a:pt x="123509" y="0"/>
                </a:cubicBezTo>
                <a:lnTo>
                  <a:pt x="2346663" y="0"/>
                </a:lnTo>
                <a:cubicBezTo>
                  <a:pt x="2414875" y="0"/>
                  <a:pt x="2470172" y="55297"/>
                  <a:pt x="2470172" y="123509"/>
                </a:cubicBezTo>
                <a:cubicBezTo>
                  <a:pt x="2470172" y="452865"/>
                  <a:pt x="2470171" y="782221"/>
                  <a:pt x="2470171" y="1111577"/>
                </a:cubicBezTo>
                <a:cubicBezTo>
                  <a:pt x="2470171" y="1179789"/>
                  <a:pt x="2414874" y="1235086"/>
                  <a:pt x="2346662" y="1235086"/>
                </a:cubicBezTo>
                <a:lnTo>
                  <a:pt x="123509" y="1235085"/>
                </a:lnTo>
                <a:cubicBezTo>
                  <a:pt x="55297" y="1235085"/>
                  <a:pt x="0" y="1179788"/>
                  <a:pt x="0" y="1111576"/>
                </a:cubicBezTo>
                <a:lnTo>
                  <a:pt x="0" y="12350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564" tIns="84434" rIns="108564" bIns="84434" numCol="1" spcCol="1270" anchor="ctr" anchorCtr="0">
            <a:noAutofit/>
          </a:bodyPr>
          <a:lstStyle/>
          <a:p>
            <a:pPr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3800" dirty="0">
                <a:latin typeface="Bahnschrift" panose="020B0502040204020203" pitchFamily="34" charset="0"/>
              </a:rPr>
              <a:t>Microsoft Office 365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A78852-22F1-4709-BC79-F8BB57436114}"/>
              </a:ext>
            </a:extLst>
          </p:cNvPr>
          <p:cNvSpPr/>
          <p:nvPr/>
        </p:nvSpPr>
        <p:spPr>
          <a:xfrm>
            <a:off x="6498601" y="3363329"/>
            <a:ext cx="2562272" cy="1235085"/>
          </a:xfrm>
          <a:custGeom>
            <a:avLst/>
            <a:gdLst>
              <a:gd name="connsiteX0" fmla="*/ 0 w 2470171"/>
              <a:gd name="connsiteY0" fmla="*/ 123509 h 1235085"/>
              <a:gd name="connsiteX1" fmla="*/ 123509 w 2470171"/>
              <a:gd name="connsiteY1" fmla="*/ 0 h 1235085"/>
              <a:gd name="connsiteX2" fmla="*/ 2346663 w 2470171"/>
              <a:gd name="connsiteY2" fmla="*/ 0 h 1235085"/>
              <a:gd name="connsiteX3" fmla="*/ 2470172 w 2470171"/>
              <a:gd name="connsiteY3" fmla="*/ 123509 h 1235085"/>
              <a:gd name="connsiteX4" fmla="*/ 2470171 w 2470171"/>
              <a:gd name="connsiteY4" fmla="*/ 1111577 h 1235085"/>
              <a:gd name="connsiteX5" fmla="*/ 2346662 w 2470171"/>
              <a:gd name="connsiteY5" fmla="*/ 1235086 h 1235085"/>
              <a:gd name="connsiteX6" fmla="*/ 123509 w 2470171"/>
              <a:gd name="connsiteY6" fmla="*/ 1235085 h 1235085"/>
              <a:gd name="connsiteX7" fmla="*/ 0 w 2470171"/>
              <a:gd name="connsiteY7" fmla="*/ 1111576 h 1235085"/>
              <a:gd name="connsiteX8" fmla="*/ 0 w 2470171"/>
              <a:gd name="connsiteY8" fmla="*/ 123509 h 12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70171" h="1235085">
                <a:moveTo>
                  <a:pt x="0" y="123509"/>
                </a:moveTo>
                <a:cubicBezTo>
                  <a:pt x="0" y="55297"/>
                  <a:pt x="55297" y="0"/>
                  <a:pt x="123509" y="0"/>
                </a:cubicBezTo>
                <a:lnTo>
                  <a:pt x="2346663" y="0"/>
                </a:lnTo>
                <a:cubicBezTo>
                  <a:pt x="2414875" y="0"/>
                  <a:pt x="2470172" y="55297"/>
                  <a:pt x="2470172" y="123509"/>
                </a:cubicBezTo>
                <a:cubicBezTo>
                  <a:pt x="2470172" y="452865"/>
                  <a:pt x="2470171" y="782221"/>
                  <a:pt x="2470171" y="1111577"/>
                </a:cubicBezTo>
                <a:cubicBezTo>
                  <a:pt x="2470171" y="1179789"/>
                  <a:pt x="2414874" y="1235086"/>
                  <a:pt x="2346662" y="1235086"/>
                </a:cubicBezTo>
                <a:lnTo>
                  <a:pt x="123509" y="1235085"/>
                </a:lnTo>
                <a:cubicBezTo>
                  <a:pt x="55297" y="1235085"/>
                  <a:pt x="0" y="1179788"/>
                  <a:pt x="0" y="1111576"/>
                </a:cubicBezTo>
                <a:lnTo>
                  <a:pt x="0" y="123509"/>
                </a:lnTo>
                <a:close/>
              </a:path>
            </a:pathLst>
          </a:custGeom>
          <a:solidFill>
            <a:srgbClr val="25898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564" tIns="84434" rIns="108564" bIns="84434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800" kern="1200">
                <a:latin typeface="Bahnschrift" panose="020B0502040204020203" pitchFamily="34" charset="0"/>
              </a:rPr>
              <a:t>Salesforce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AB11BA4-FCF2-4622-8A28-4E1C7651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7" y="0"/>
            <a:ext cx="7902945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Examples of SaaS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3302972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2A16A1-C0A7-4C11-9295-B220F56B6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30" y="0"/>
            <a:ext cx="8810170" cy="1325563"/>
          </a:xfrm>
        </p:spPr>
        <p:txBody>
          <a:bodyPr>
            <a:normAutofit/>
          </a:bodyPr>
          <a:lstStyle/>
          <a:p>
            <a:r>
              <a:rPr lang="en-GB" sz="3200" dirty="0"/>
              <a:t>Summarization of Three Cloud Service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B221F-B518-4F88-9D3D-EE18716C9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5" y="1488476"/>
            <a:ext cx="8800248" cy="5224381"/>
          </a:xfrm>
          <a:prstGeom prst="rect">
            <a:avLst/>
          </a:prstGeom>
          <a:ln w="28575">
            <a:solidFill>
              <a:srgbClr val="258989"/>
            </a:solidFill>
          </a:ln>
        </p:spPr>
      </p:pic>
    </p:spTree>
    <p:extLst>
      <p:ext uri="{BB962C8B-B14F-4D97-AF65-F5344CB8AC3E}">
        <p14:creationId xmlns:p14="http://schemas.microsoft.com/office/powerpoint/2010/main" val="27507369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2A16A1-C0A7-4C11-9295-B220F56B6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4" y="0"/>
            <a:ext cx="8679543" cy="1325563"/>
          </a:xfrm>
        </p:spPr>
        <p:txBody>
          <a:bodyPr>
            <a:normAutofit/>
          </a:bodyPr>
          <a:lstStyle/>
          <a:p>
            <a:r>
              <a:rPr lang="en-IN" sz="3200" dirty="0"/>
              <a:t>Difference Between IaaS, PaaS, and SaaS</a:t>
            </a:r>
            <a:endParaRPr lang="en-GB" sz="3200" dirty="0"/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3AE54605-4556-4B25-866B-3DE87CE3E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852999"/>
              </p:ext>
            </p:extLst>
          </p:nvPr>
        </p:nvGraphicFramePr>
        <p:xfrm>
          <a:off x="116114" y="1401763"/>
          <a:ext cx="8911773" cy="53809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68309">
                  <a:extLst>
                    <a:ext uri="{9D8B030D-6E8A-4147-A177-3AD203B41FA5}">
                      <a16:colId xmlns:a16="http://schemas.microsoft.com/office/drawing/2014/main" val="1897166270"/>
                    </a:ext>
                  </a:extLst>
                </a:gridCol>
                <a:gridCol w="2772873">
                  <a:extLst>
                    <a:ext uri="{9D8B030D-6E8A-4147-A177-3AD203B41FA5}">
                      <a16:colId xmlns:a16="http://schemas.microsoft.com/office/drawing/2014/main" val="2821164698"/>
                    </a:ext>
                  </a:extLst>
                </a:gridCol>
                <a:gridCol w="2970591">
                  <a:extLst>
                    <a:ext uri="{9D8B030D-6E8A-4147-A177-3AD203B41FA5}">
                      <a16:colId xmlns:a16="http://schemas.microsoft.com/office/drawing/2014/main" val="547882996"/>
                    </a:ext>
                  </a:extLst>
                </a:gridCol>
              </a:tblGrid>
              <a:tr h="509338">
                <a:tc>
                  <a:txBody>
                    <a:bodyPr/>
                    <a:lstStyle/>
                    <a:p>
                      <a:pPr algn="ctr" fontAlgn="t"/>
                      <a:r>
                        <a:rPr lang="en-GB" dirty="0">
                          <a:effectLst/>
                          <a:latin typeface="Bahnschrift" panose="020B0502040204020203" pitchFamily="34" charset="0"/>
                        </a:rPr>
                        <a:t>IaaS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114300" marR="114300" marT="114300" marB="11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89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dirty="0">
                          <a:effectLst/>
                          <a:latin typeface="Bahnschrift" panose="020B0502040204020203" pitchFamily="34" charset="0"/>
                        </a:rPr>
                        <a:t>PaaS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114300" marR="114300" marT="114300" marB="11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89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dirty="0">
                          <a:effectLst/>
                          <a:latin typeface="Bahnschrift" panose="020B0502040204020203" pitchFamily="34" charset="0"/>
                        </a:rPr>
                        <a:t>SaaS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114300" marR="114300" marT="114300" marB="11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59516"/>
                  </a:ext>
                </a:extLst>
              </a:tr>
              <a:tr h="164560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  <a:latin typeface="Bahnschrift" panose="020B0502040204020203" pitchFamily="34" charset="0"/>
                        </a:rPr>
                        <a:t>Provides a virtual data center to store information and create platforms for app development, testing, &amp; deployment.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  <a:latin typeface="Bahnschrift" panose="020B0502040204020203" pitchFamily="34" charset="0"/>
                        </a:rPr>
                        <a:t>It provides virtual platforms and tools to create, test, and deploy apps.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  <a:latin typeface="Bahnschrift" panose="020B0502040204020203" pitchFamily="34" charset="0"/>
                        </a:rPr>
                        <a:t>Provides web software and apps to complete business tasks.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19973"/>
                  </a:ext>
                </a:extLst>
              </a:tr>
              <a:tr h="134640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  <a:latin typeface="Bahnschrift" panose="020B0502040204020203" pitchFamily="34" charset="0"/>
                        </a:rPr>
                        <a:t>Provides access to resources such as virtual machines, virtual storage etc.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  <a:latin typeface="Bahnschrift" panose="020B0502040204020203" pitchFamily="34" charset="0"/>
                        </a:rPr>
                        <a:t>Provides runtime environments &amp; deployment tools for applications.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  <a:latin typeface="Bahnschrift" panose="020B0502040204020203" pitchFamily="34" charset="0"/>
                        </a:rPr>
                        <a:t>Provides software as a service to the end-users.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709065"/>
                  </a:ext>
                </a:extLst>
              </a:tr>
              <a:tr h="93982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  <a:latin typeface="Bahnschrift" panose="020B0502040204020203" pitchFamily="34" charset="0"/>
                        </a:rPr>
                        <a:t>Used by the network architects.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  <a:latin typeface="Bahnschrift" panose="020B0502040204020203" pitchFamily="34" charset="0"/>
                        </a:rPr>
                        <a:t>Used by developers.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  <a:latin typeface="Bahnschrift" panose="020B0502040204020203" pitchFamily="34" charset="0"/>
                        </a:rPr>
                        <a:t>Used by the end users.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26816"/>
                  </a:ext>
                </a:extLst>
              </a:tr>
              <a:tr h="93982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b="1" dirty="0">
                          <a:effectLst/>
                          <a:latin typeface="Bahnschrift" panose="020B0502040204020203" pitchFamily="34" charset="0"/>
                        </a:rPr>
                        <a:t>Provides only Infrastructure.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b="1" dirty="0">
                          <a:effectLst/>
                          <a:latin typeface="Bahnschrift" panose="020B0502040204020203" pitchFamily="34" charset="0"/>
                        </a:rPr>
                        <a:t>Provides Infrastructure + Platform.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b="1" dirty="0">
                          <a:effectLst/>
                          <a:latin typeface="Bahnschrift" panose="020B0502040204020203" pitchFamily="34" charset="0"/>
                        </a:rPr>
                        <a:t>Provides Infrastructure + Platform +Software.</a:t>
                      </a:r>
                      <a:endParaRPr lang="en-GB" sz="1800" b="1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011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5957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2CF5E24-A6C7-4D72-8484-87529E4D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" y="0"/>
            <a:ext cx="8694057" cy="1325563"/>
          </a:xfrm>
        </p:spPr>
        <p:txBody>
          <a:bodyPr>
            <a:normAutofit/>
          </a:bodyPr>
          <a:lstStyle/>
          <a:p>
            <a:r>
              <a:rPr lang="en-GB" sz="3200" dirty="0"/>
              <a:t>Hybrid Cloud Service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B404D-E637-4990-88C0-0B2A4E125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21" y="1473958"/>
            <a:ext cx="8857397" cy="5159071"/>
          </a:xfrm>
        </p:spPr>
        <p:txBody>
          <a:bodyPr>
            <a:normAutofit/>
          </a:bodyPr>
          <a:lstStyle/>
          <a:p>
            <a:pPr algn="just">
              <a:buClr>
                <a:srgbClr val="258989"/>
              </a:buClr>
            </a:pPr>
            <a:r>
              <a:rPr lang="en-US" dirty="0"/>
              <a:t>Driven by the need for more flexibility and control on the deployment of their applications, hybrid models emerged.</a:t>
            </a:r>
          </a:p>
          <a:p>
            <a:pPr algn="just">
              <a:buClr>
                <a:schemeClr val="bg1">
                  <a:lumMod val="85000"/>
                </a:schemeClr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Consolidation of PaaS and IaaS models.</a:t>
            </a:r>
          </a:p>
        </p:txBody>
      </p:sp>
    </p:spTree>
    <p:extLst>
      <p:ext uri="{BB962C8B-B14F-4D97-AF65-F5344CB8AC3E}">
        <p14:creationId xmlns:p14="http://schemas.microsoft.com/office/powerpoint/2010/main" val="4093464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2CF5E24-A6C7-4D72-8484-87529E4D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" y="0"/>
            <a:ext cx="8694057" cy="1325563"/>
          </a:xfrm>
        </p:spPr>
        <p:txBody>
          <a:bodyPr>
            <a:normAutofit/>
          </a:bodyPr>
          <a:lstStyle/>
          <a:p>
            <a:r>
              <a:rPr lang="en-GB" sz="3200" dirty="0"/>
              <a:t>Hybrid Cloud Service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B404D-E637-4990-88C0-0B2A4E125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21" y="1473958"/>
            <a:ext cx="8857397" cy="5159071"/>
          </a:xfrm>
        </p:spPr>
        <p:txBody>
          <a:bodyPr>
            <a:normAutofit/>
          </a:bodyPr>
          <a:lstStyle/>
          <a:p>
            <a:pPr algn="just">
              <a:buClr>
                <a:schemeClr val="bg1">
                  <a:lumMod val="85000"/>
                </a:schemeClr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Driven by the need for more flexibility and control on the deployment of their applications, hybrid models emerged.</a:t>
            </a:r>
          </a:p>
          <a:p>
            <a:pPr algn="just">
              <a:buClr>
                <a:srgbClr val="258989"/>
              </a:buClr>
            </a:pPr>
            <a:r>
              <a:rPr lang="en-US" dirty="0">
                <a:solidFill>
                  <a:srgbClr val="C00000"/>
                </a:solidFill>
              </a:rPr>
              <a:t>Consolidation of PaaS and IaaS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31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7461</TotalTime>
  <Words>2479</Words>
  <Application>Microsoft Office PowerPoint</Application>
  <PresentationFormat>On-screen Show (4:3)</PresentationFormat>
  <Paragraphs>344</Paragraphs>
  <Slides>73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1" baseType="lpstr">
      <vt:lpstr>Arial</vt:lpstr>
      <vt:lpstr>Bahnschrift</vt:lpstr>
      <vt:lpstr>Bahnschrift SemiBold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Cloud Services</vt:lpstr>
      <vt:lpstr>Cloud Services</vt:lpstr>
      <vt:lpstr>Cloud Services</vt:lpstr>
      <vt:lpstr>Classification of Cloud Services</vt:lpstr>
      <vt:lpstr>Classic Cloud Service Models</vt:lpstr>
      <vt:lpstr>Hybrid Cloud Service Models</vt:lpstr>
      <vt:lpstr>Hybrid Cloud Service Models</vt:lpstr>
      <vt:lpstr>How to Pick a Cloud Service Model?</vt:lpstr>
      <vt:lpstr>How to Pick a Cloud Service Model?</vt:lpstr>
      <vt:lpstr>Infrastructure-as-a-Service (IaaS)</vt:lpstr>
      <vt:lpstr>Infrastructure-as-a-Service (IaaS)</vt:lpstr>
      <vt:lpstr>Infrastructure-as-a-Service (IaaS)</vt:lpstr>
      <vt:lpstr>Infrastructure-as-a-Service (IaaS)</vt:lpstr>
      <vt:lpstr>Infrastructure-as-a-Service (IaaS)</vt:lpstr>
      <vt:lpstr>Salient Features of IaaS</vt:lpstr>
      <vt:lpstr>IaaS Categories</vt:lpstr>
      <vt:lpstr>Advantages of IaaS</vt:lpstr>
      <vt:lpstr>IaaS- Appropriate Uses</vt:lpstr>
      <vt:lpstr>IaaS- Appropriate Uses</vt:lpstr>
      <vt:lpstr>IaaS- Appropriate Uses</vt:lpstr>
      <vt:lpstr>IaaS- Appropriate Uses</vt:lpstr>
      <vt:lpstr>IaaS- Appropriate Uses</vt:lpstr>
      <vt:lpstr>Examples of IaaS</vt:lpstr>
      <vt:lpstr>Examples of IaaS</vt:lpstr>
      <vt:lpstr>Examples of IaaS</vt:lpstr>
      <vt:lpstr>Examples of IaaS</vt:lpstr>
      <vt:lpstr>Infrastructure-as-a-Service (IaaS)</vt:lpstr>
      <vt:lpstr>Infrastructure-as-a-Service (IaaS)</vt:lpstr>
      <vt:lpstr>Platform-as-a-Service (PaaS)</vt:lpstr>
      <vt:lpstr>Platform-as-a-Service (PaaS)</vt:lpstr>
      <vt:lpstr>Platform-as-a-Service (PaaS)</vt:lpstr>
      <vt:lpstr>Platform-as-a-Service (PaaS)</vt:lpstr>
      <vt:lpstr>Platform-as-a-Service (PaaS)</vt:lpstr>
      <vt:lpstr>Platform-as-a-Service (PaaS)</vt:lpstr>
      <vt:lpstr>PaaS Goals</vt:lpstr>
      <vt:lpstr>PaaS Goals</vt:lpstr>
      <vt:lpstr>PaaS Goals</vt:lpstr>
      <vt:lpstr>Platform-as-a-Service (PaaS) Offerings</vt:lpstr>
      <vt:lpstr>Platform-as-a-Service (PaaS) Offerings</vt:lpstr>
      <vt:lpstr>Platform-as-a-Service (PaaS) Offerings</vt:lpstr>
      <vt:lpstr>How PaaS Works</vt:lpstr>
      <vt:lpstr>How PaaS Works</vt:lpstr>
      <vt:lpstr>How PaaS Works</vt:lpstr>
      <vt:lpstr>How PaaS Works</vt:lpstr>
      <vt:lpstr>Advantages of PaaS</vt:lpstr>
      <vt:lpstr>Advantages of PaaS</vt:lpstr>
      <vt:lpstr>Advantages of PaaS</vt:lpstr>
      <vt:lpstr>Advantages of PaaS</vt:lpstr>
      <vt:lpstr>Advantages of PaaS</vt:lpstr>
      <vt:lpstr>Advantages of PaaS</vt:lpstr>
      <vt:lpstr>Examples of PaaS</vt:lpstr>
      <vt:lpstr>Examples of PaaS</vt:lpstr>
      <vt:lpstr>Examples of PaaS</vt:lpstr>
      <vt:lpstr>Software-as-a-Service (SaaS)</vt:lpstr>
      <vt:lpstr>Software-as-a-Service (SaaS)</vt:lpstr>
      <vt:lpstr>Software-as-a-Service (SaaS)</vt:lpstr>
      <vt:lpstr>Software-as-a-Service (SaaS)</vt:lpstr>
      <vt:lpstr>Advantages of SaaS</vt:lpstr>
      <vt:lpstr>Advantages of SaaS</vt:lpstr>
      <vt:lpstr>Advantages of SaaS</vt:lpstr>
      <vt:lpstr>Advantages of SaaS</vt:lpstr>
      <vt:lpstr>Advantages of SaaS</vt:lpstr>
      <vt:lpstr>Advantages of SaaS</vt:lpstr>
      <vt:lpstr>Advantages of SaaS</vt:lpstr>
      <vt:lpstr>Advantages of SaaS</vt:lpstr>
      <vt:lpstr>Examples of SaaS</vt:lpstr>
      <vt:lpstr>Examples of SaaS</vt:lpstr>
      <vt:lpstr>Examples of SaaS</vt:lpstr>
      <vt:lpstr>Summarization of Three Cloud Service Models</vt:lpstr>
      <vt:lpstr>Difference Between IaaS, PaaS, and SaaS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730</cp:revision>
  <dcterms:created xsi:type="dcterms:W3CDTF">2021-05-13T17:45:44Z</dcterms:created>
  <dcterms:modified xsi:type="dcterms:W3CDTF">2021-07-01T07:50:00Z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568525</vt:lpwstr>
  </property>
  <property fmtid="{D5CDD505-2E9C-101B-9397-08002B2CF9AE}" name="NXPowerLiteSettings" pid="3">
    <vt:lpwstr>E700052003A000</vt:lpwstr>
  </property>
  <property fmtid="{D5CDD505-2E9C-101B-9397-08002B2CF9AE}" name="NXPowerLiteVersion" pid="4">
    <vt:lpwstr>D9.1.4</vt:lpwstr>
  </property>
</Properties>
</file>