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image/jpg" PartName="/ppt/media/image4.jpg"/>
  <Override ContentType="image/jpg" PartName="/ppt/media/image5.jpg"/>
  <Override ContentType="image/jpg" PartName="/ppt/media/image6.jpg"/>
  <Override ContentType="image/jpg" PartName="/ppt/media/image7.jpg"/>
  <Override ContentType="image/jpg" PartName="/ppt/media/image8.jpg"/>
  <Override ContentType="image/jpg" PartName="/ppt/media/image9.jpg"/>
  <Override ContentType="image/jpg" PartName="/ppt/media/image10.jpg"/>
  <Override ContentType="image/jpg" PartName="/ppt/media/image23.jpg"/>
  <Override ContentType="image/jpg" PartName="/ppt/media/image24.jpg"/>
  <Override ContentType="image/jpg" PartName="/ppt/media/image25.jpg"/>
  <Override ContentType="image/jpg" PartName="/ppt/media/image26.jpg"/>
  <Override ContentType="image/jpg" PartName="/ppt/media/image27.jpg"/>
  <Override ContentType="image/jpg" PartName="/ppt/media/image30.jpg"/>
  <Override ContentType="image/jpg" PartName="/ppt/media/image34.jpg"/>
  <Override ContentType="image/jpg" PartName="/ppt/media/image35.jpg"/>
  <Override ContentType="image/jpg" PartName="/ppt/media/image38.jpg"/>
  <Override ContentType="image/jpg" PartName="/ppt/media/image39.jpg"/>
  <Override ContentType="image/jpg" PartName="/ppt/media/image40.jpg"/>
  <Override ContentType="image/jpg" PartName="/ppt/media/image42.jpg"/>
  <Override ContentType="image/jpg" PartName="/ppt/media/image44.jpg"/>
  <Override ContentType="image/jpg" PartName="/ppt/media/image45.jpg"/>
  <Override ContentType="image/jpg" PartName="/ppt/media/image46.jpg"/>
  <Override ContentType="image/jpg" PartName="/ppt/media/image47.jpg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9" r:id="rId2"/>
    <p:sldId id="297" r:id="rId3"/>
    <p:sldId id="258" r:id="rId4"/>
    <p:sldId id="356" r:id="rId5"/>
    <p:sldId id="365" r:id="rId6"/>
    <p:sldId id="319" r:id="rId7"/>
    <p:sldId id="374" r:id="rId8"/>
    <p:sldId id="375" r:id="rId9"/>
    <p:sldId id="322" r:id="rId10"/>
    <p:sldId id="323" r:id="rId11"/>
    <p:sldId id="295" r:id="rId12"/>
    <p:sldId id="335" r:id="rId13"/>
    <p:sldId id="376" r:id="rId14"/>
    <p:sldId id="316" r:id="rId15"/>
    <p:sldId id="366" r:id="rId16"/>
    <p:sldId id="296" r:id="rId17"/>
    <p:sldId id="377" r:id="rId18"/>
    <p:sldId id="378" r:id="rId19"/>
    <p:sldId id="379" r:id="rId20"/>
    <p:sldId id="351" r:id="rId21"/>
    <p:sldId id="311" r:id="rId22"/>
    <p:sldId id="326" r:id="rId23"/>
    <p:sldId id="327" r:id="rId24"/>
    <p:sldId id="380" r:id="rId25"/>
    <p:sldId id="381" r:id="rId26"/>
    <p:sldId id="329" r:id="rId27"/>
    <p:sldId id="330" r:id="rId28"/>
    <p:sldId id="382" r:id="rId29"/>
    <p:sldId id="331" r:id="rId30"/>
    <p:sldId id="367" r:id="rId31"/>
    <p:sldId id="274" r:id="rId32"/>
    <p:sldId id="337" r:id="rId33"/>
    <p:sldId id="383" r:id="rId34"/>
    <p:sldId id="384" r:id="rId35"/>
    <p:sldId id="385" r:id="rId36"/>
    <p:sldId id="386" r:id="rId37"/>
    <p:sldId id="387" r:id="rId38"/>
    <p:sldId id="388" r:id="rId39"/>
    <p:sldId id="338" r:id="rId40"/>
    <p:sldId id="339" r:id="rId41"/>
    <p:sldId id="340" r:id="rId42"/>
    <p:sldId id="344" r:id="rId43"/>
    <p:sldId id="343" r:id="rId44"/>
    <p:sldId id="345" r:id="rId45"/>
    <p:sldId id="389" r:id="rId46"/>
    <p:sldId id="390" r:id="rId47"/>
    <p:sldId id="391" r:id="rId48"/>
    <p:sldId id="392" r:id="rId49"/>
    <p:sldId id="346" r:id="rId50"/>
    <p:sldId id="393" r:id="rId51"/>
    <p:sldId id="394" r:id="rId52"/>
    <p:sldId id="347" r:id="rId53"/>
    <p:sldId id="395" r:id="rId54"/>
    <p:sldId id="396" r:id="rId55"/>
    <p:sldId id="397" r:id="rId56"/>
    <p:sldId id="355" r:id="rId57"/>
    <p:sldId id="353" r:id="rId58"/>
    <p:sldId id="354" r:id="rId59"/>
    <p:sldId id="350" r:id="rId60"/>
    <p:sldId id="373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336" r:id="rId69"/>
    <p:sldId id="352" r:id="rId70"/>
    <p:sldId id="261" r:id="rId71"/>
    <p:sldId id="364" r:id="rId72"/>
    <p:sldId id="263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E6E6E6"/>
    <a:srgbClr val="1E426B"/>
    <a:srgbClr val="217C7F"/>
    <a:srgbClr val="1F3154"/>
    <a:srgbClr val="498682"/>
    <a:srgbClr val="9BABC8"/>
    <a:srgbClr val="ABD1CE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4AE4-2998-4E95-969D-D78D59E0E51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8BB2D-3051-4E7B-BD4F-7C059F371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7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8BB2D-3051-4E7B-BD4F-7C059F3717B2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1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<Relationships xmlns="http://schemas.openxmlformats.org/package/2006/relationships"><Relationship Id="rId8" Target="../media/image19.jpeg" Type="http://schemas.openxmlformats.org/officeDocument/2006/relationships/image"/><Relationship Id="rId3" Target="../media/image14.jpeg" Type="http://schemas.openxmlformats.org/officeDocument/2006/relationships/image"/><Relationship Id="rId7" Target="../media/image18.jpeg" Type="http://schemas.openxmlformats.org/officeDocument/2006/relationships/image"/><Relationship Id="rId2" Target="../media/image13.jpe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7.jpeg" Type="http://schemas.openxmlformats.org/officeDocument/2006/relationships/image"/><Relationship Id="rId11" Target="../media/image22.jpeg" Type="http://schemas.openxmlformats.org/officeDocument/2006/relationships/image"/><Relationship Id="rId5" Target="../media/image16.jpeg" Type="http://schemas.openxmlformats.org/officeDocument/2006/relationships/image"/><Relationship Id="rId10" Target="../media/image21.jpeg" Type="http://schemas.openxmlformats.org/officeDocument/2006/relationships/image"/><Relationship Id="rId4" Target="../media/image15.jpe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32.png"/></Relationships>
</file>

<file path=ppt/slides/_rels/slide22.xml.rels><?xml version="1.0" encoding="UTF-8" standalone="yes" ?><Relationships xmlns="http://schemas.openxmlformats.org/package/2006/relationships"><Relationship Id="rId3" Target="../media/image34.jpg" Type="http://schemas.openxmlformats.org/officeDocument/2006/relationships/image"/><Relationship Id="rId2" Target="../media/image33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35.jpg" Type="http://schemas.openxmlformats.org/officeDocument/2006/relationships/image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 ?><Relationships xmlns="http://schemas.openxmlformats.org/package/2006/relationships"><Relationship Id="rId2" Target="../media/image4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 ?><Relationships xmlns="http://schemas.openxmlformats.org/package/2006/relationships"><Relationship Id="rId2" Target="../media/image5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CD3A-6CD9-4196-93C8-226C0253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36" y="1425695"/>
            <a:ext cx="8563429" cy="51816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GB" spc="-15" dirty="0">
                <a:cs typeface="Carlito"/>
              </a:rPr>
              <a:t>Data </a:t>
            </a:r>
            <a:r>
              <a:rPr lang="en-GB" dirty="0">
                <a:cs typeface="Carlito"/>
              </a:rPr>
              <a:t>on </a:t>
            </a:r>
            <a:r>
              <a:rPr lang="en-GB" spc="-5" dirty="0">
                <a:cs typeface="Carlito"/>
              </a:rPr>
              <a:t>the</a:t>
            </a:r>
            <a:r>
              <a:rPr lang="en-GB" spc="10" dirty="0">
                <a:cs typeface="Carlito"/>
              </a:rPr>
              <a:t> </a:t>
            </a:r>
            <a:r>
              <a:rPr lang="en-GB" spc="-10" dirty="0">
                <a:cs typeface="Carlito"/>
              </a:rPr>
              <a:t>Internet:</a:t>
            </a:r>
            <a:endParaRPr lang="en-GB" dirty="0">
              <a:cs typeface="Carlito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Internet Live Stats - Internet Usage &amp; Social Media Statistics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B3B1A-CA1D-490D-BC64-29949A8F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35" y="0"/>
            <a:ext cx="791522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From Where So Much Data Comes 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9CE3ED-EF50-42B8-BE65-15400063DF9C}"/>
              </a:ext>
            </a:extLst>
          </p:cNvPr>
          <p:cNvGrpSpPr/>
          <p:nvPr/>
        </p:nvGrpSpPr>
        <p:grpSpPr>
          <a:xfrm>
            <a:off x="1248229" y="2771997"/>
            <a:ext cx="7663542" cy="3835748"/>
            <a:chOff x="-572101" y="1294604"/>
            <a:chExt cx="3943189" cy="4853782"/>
          </a:xfrm>
        </p:grpSpPr>
        <p:grpSp>
          <p:nvGrpSpPr>
            <p:cNvPr id="4" name="object 12">
              <a:extLst>
                <a:ext uri="{FF2B5EF4-FFF2-40B4-BE49-F238E27FC236}">
                  <a16:creationId xmlns:a16="http://schemas.microsoft.com/office/drawing/2014/main" id="{66F96407-1EEF-4AC0-9B19-327C54BFFC88}"/>
                </a:ext>
              </a:extLst>
            </p:cNvPr>
            <p:cNvGrpSpPr/>
            <p:nvPr/>
          </p:nvGrpSpPr>
          <p:grpSpPr>
            <a:xfrm>
              <a:off x="392282" y="4655501"/>
              <a:ext cx="1564640" cy="1492885"/>
              <a:chOff x="392282" y="4655501"/>
              <a:chExt cx="1564640" cy="1492885"/>
            </a:xfrm>
          </p:grpSpPr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AA98065E-C8DC-4C84-A0DB-F704FC6EC9A0}"/>
                  </a:ext>
                </a:extLst>
              </p:cNvPr>
              <p:cNvSpPr/>
              <p:nvPr/>
            </p:nvSpPr>
            <p:spPr>
              <a:xfrm>
                <a:off x="733044" y="5884164"/>
                <a:ext cx="792480" cy="26365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14">
                <a:extLst>
                  <a:ext uri="{FF2B5EF4-FFF2-40B4-BE49-F238E27FC236}">
                    <a16:creationId xmlns:a16="http://schemas.microsoft.com/office/drawing/2014/main" id="{D3CDAF8F-3B55-46BA-9E78-7A4B87236DF6}"/>
                  </a:ext>
                </a:extLst>
              </p:cNvPr>
              <p:cNvSpPr/>
              <p:nvPr/>
            </p:nvSpPr>
            <p:spPr>
              <a:xfrm>
                <a:off x="392282" y="4655501"/>
                <a:ext cx="1564312" cy="12210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AD8C246F-9038-4A60-88A4-AA39D383E31C}"/>
                </a:ext>
              </a:extLst>
            </p:cNvPr>
            <p:cNvSpPr/>
            <p:nvPr/>
          </p:nvSpPr>
          <p:spPr>
            <a:xfrm>
              <a:off x="566927" y="1978151"/>
              <a:ext cx="2784348" cy="25435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F1B876C6-D43F-4834-986F-F8EC00175504}"/>
                </a:ext>
              </a:extLst>
            </p:cNvPr>
            <p:cNvSpPr txBox="1"/>
            <p:nvPr/>
          </p:nvSpPr>
          <p:spPr>
            <a:xfrm>
              <a:off x="1147882" y="1294604"/>
              <a:ext cx="1493782" cy="6166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208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00A3DE"/>
                  </a:solidFill>
                  <a:cs typeface="Arial"/>
                </a:rPr>
                <a:t>12+</a:t>
              </a:r>
              <a:r>
                <a:rPr sz="1800" b="1" i="1" spc="-25" dirty="0">
                  <a:solidFill>
                    <a:srgbClr val="00A3DE"/>
                  </a:solidFill>
                  <a:cs typeface="Arial"/>
                </a:rPr>
                <a:t> </a:t>
              </a:r>
              <a:r>
                <a:rPr sz="1800" b="1" i="1" spc="-5" dirty="0">
                  <a:solidFill>
                    <a:srgbClr val="00A3DE"/>
                  </a:solidFill>
                  <a:cs typeface="Arial"/>
                </a:rPr>
                <a:t>TBs</a:t>
              </a:r>
              <a:endParaRPr sz="1800" dirty="0">
                <a:cs typeface="Arial"/>
              </a:endParaRPr>
            </a:p>
            <a:p>
              <a:pPr marL="12700" marR="5080" algn="ctr">
                <a:lnSpc>
                  <a:spcPts val="1510"/>
                </a:lnSpc>
                <a:spcBef>
                  <a:spcPts val="110"/>
                </a:spcBef>
              </a:pPr>
              <a:r>
                <a:rPr sz="1400" b="1" spc="-5" dirty="0">
                  <a:solidFill>
                    <a:srgbClr val="075213"/>
                  </a:solidFill>
                  <a:cs typeface="Arial"/>
                </a:rPr>
                <a:t>of </a:t>
              </a:r>
              <a:r>
                <a:rPr sz="1400" b="1" dirty="0">
                  <a:solidFill>
                    <a:srgbClr val="075213"/>
                  </a:solidFill>
                  <a:cs typeface="Arial"/>
                </a:rPr>
                <a:t>tweet</a:t>
              </a:r>
              <a:r>
                <a:rPr sz="1400" b="1" spc="-110" dirty="0">
                  <a:solidFill>
                    <a:srgbClr val="075213"/>
                  </a:solidFill>
                  <a:cs typeface="Arial"/>
                </a:rPr>
                <a:t> </a:t>
              </a:r>
              <a:r>
                <a:rPr sz="1400" b="1" spc="-5" dirty="0">
                  <a:solidFill>
                    <a:srgbClr val="075213"/>
                  </a:solidFill>
                  <a:cs typeface="Arial"/>
                </a:rPr>
                <a:t>data  every</a:t>
              </a:r>
              <a:r>
                <a:rPr sz="1400" b="1" spc="-40" dirty="0">
                  <a:solidFill>
                    <a:srgbClr val="075213"/>
                  </a:solidFill>
                  <a:cs typeface="Arial"/>
                </a:rPr>
                <a:t> </a:t>
              </a:r>
              <a:r>
                <a:rPr sz="1400" b="1" spc="-5" dirty="0">
                  <a:solidFill>
                    <a:srgbClr val="075213"/>
                  </a:solidFill>
                  <a:cs typeface="Arial"/>
                </a:rPr>
                <a:t>day</a:t>
              </a:r>
              <a:endParaRPr sz="1400" dirty="0">
                <a:cs typeface="Arial"/>
              </a:endParaRPr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518C1CFF-EC7E-4634-933D-1D20A378485D}"/>
                </a:ext>
              </a:extLst>
            </p:cNvPr>
            <p:cNvSpPr txBox="1"/>
            <p:nvPr/>
          </p:nvSpPr>
          <p:spPr>
            <a:xfrm>
              <a:off x="2231898" y="4550409"/>
              <a:ext cx="1139190" cy="611131"/>
            </a:xfrm>
            <a:prstGeom prst="rect">
              <a:avLst/>
            </a:prstGeom>
          </p:spPr>
          <p:txBody>
            <a:bodyPr vert="horz" wrap="square" lIns="0" tIns="39369" rIns="0" bIns="0" rtlCol="0">
              <a:spAutoFit/>
            </a:bodyPr>
            <a:lstStyle/>
            <a:p>
              <a:pPr marL="12700" marR="5080" algn="ctr">
                <a:lnSpc>
                  <a:spcPct val="90300"/>
                </a:lnSpc>
                <a:spcBef>
                  <a:spcPts val="309"/>
                </a:spcBef>
              </a:pPr>
              <a:r>
                <a:rPr sz="1800" b="1" i="1" spc="-5" dirty="0">
                  <a:solidFill>
                    <a:srgbClr val="00A3DE"/>
                  </a:solidFill>
                  <a:cs typeface="Arial"/>
                </a:rPr>
                <a:t>25+ TBs</a:t>
              </a:r>
              <a:r>
                <a:rPr sz="1800" b="1" i="1" spc="-70" dirty="0">
                  <a:solidFill>
                    <a:srgbClr val="00A3DE"/>
                  </a:solidFill>
                  <a:cs typeface="Arial"/>
                </a:rPr>
                <a:t> </a:t>
              </a:r>
              <a:r>
                <a:rPr sz="1400" b="1" spc="-10" dirty="0">
                  <a:solidFill>
                    <a:srgbClr val="075213"/>
                  </a:solidFill>
                  <a:cs typeface="Arial"/>
                </a:rPr>
                <a:t>of  </a:t>
              </a:r>
              <a:r>
                <a:rPr sz="1400" b="1" spc="-5" dirty="0">
                  <a:solidFill>
                    <a:srgbClr val="075213"/>
                  </a:solidFill>
                  <a:cs typeface="Arial"/>
                </a:rPr>
                <a:t>log data  every</a:t>
              </a:r>
              <a:r>
                <a:rPr sz="1400" b="1" spc="-40" dirty="0">
                  <a:solidFill>
                    <a:srgbClr val="075213"/>
                  </a:solidFill>
                  <a:cs typeface="Arial"/>
                </a:rPr>
                <a:t> </a:t>
              </a:r>
              <a:r>
                <a:rPr sz="1400" b="1" spc="-5" dirty="0">
                  <a:solidFill>
                    <a:srgbClr val="075213"/>
                  </a:solidFill>
                  <a:cs typeface="Arial"/>
                </a:rPr>
                <a:t>day</a:t>
              </a:r>
              <a:endParaRPr sz="1400">
                <a:cs typeface="Arial"/>
              </a:endParaRPr>
            </a:p>
          </p:txBody>
        </p:sp>
        <p:sp>
          <p:nvSpPr>
            <p:cNvPr id="10" name="object 18">
              <a:extLst>
                <a:ext uri="{FF2B5EF4-FFF2-40B4-BE49-F238E27FC236}">
                  <a16:creationId xmlns:a16="http://schemas.microsoft.com/office/drawing/2014/main" id="{B4F0E917-E218-4DDB-83D5-48239A575748}"/>
                </a:ext>
              </a:extLst>
            </p:cNvPr>
            <p:cNvSpPr txBox="1"/>
            <p:nvPr/>
          </p:nvSpPr>
          <p:spPr>
            <a:xfrm rot="5400000">
              <a:off x="-281508" y="3198147"/>
              <a:ext cx="486829" cy="10680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i="1" dirty="0">
                  <a:solidFill>
                    <a:srgbClr val="00A3DE"/>
                  </a:solidFill>
                  <a:cs typeface="Carlito"/>
                </a:rPr>
                <a:t>? TBs</a:t>
              </a:r>
              <a:r>
                <a:rPr i="1" spc="-35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dirty="0">
                  <a:solidFill>
                    <a:srgbClr val="075213"/>
                  </a:solidFill>
                  <a:cs typeface="Carlito"/>
                </a:rPr>
                <a:t>of</a:t>
              </a:r>
              <a:endParaRPr dirty="0">
                <a:cs typeface="Carlito"/>
              </a:endParaRPr>
            </a:p>
            <a:p>
              <a:pPr algn="ctr">
                <a:lnSpc>
                  <a:spcPts val="1595"/>
                </a:lnSpc>
              </a:pPr>
              <a:r>
                <a:rPr spc="-5" dirty="0">
                  <a:solidFill>
                    <a:srgbClr val="075213"/>
                  </a:solidFill>
                  <a:cs typeface="Carlito"/>
                </a:rPr>
                <a:t>data </a:t>
              </a:r>
              <a:r>
                <a:rPr dirty="0">
                  <a:solidFill>
                    <a:srgbClr val="075213"/>
                  </a:solidFill>
                  <a:cs typeface="Carlito"/>
                </a:rPr>
                <a:t>every</a:t>
              </a:r>
              <a:r>
                <a:rPr spc="-45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pc="-5" dirty="0">
                  <a:solidFill>
                    <a:srgbClr val="075213"/>
                  </a:solidFill>
                  <a:cs typeface="Carlito"/>
                </a:rPr>
                <a:t>day</a:t>
              </a:r>
              <a:endParaRPr dirty="0"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68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71" y="409827"/>
            <a:ext cx="805089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GB" sz="3200" dirty="0"/>
              <a:t>From Where So Much Data Comes Up</a:t>
            </a:r>
            <a:endParaRPr sz="3200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0" y="3716338"/>
            <a:ext cx="2057400" cy="465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GB" spc="-10">
                <a:solidFill>
                  <a:srgbClr val="C00000"/>
                </a:solidFill>
              </a:rPr>
              <a:t>Introduction to </a:t>
            </a:r>
            <a:r>
              <a:rPr lang="en-GB">
                <a:solidFill>
                  <a:srgbClr val="C00000"/>
                </a:solidFill>
              </a:rPr>
              <a:t>Big</a:t>
            </a:r>
            <a:r>
              <a:rPr lang="en-GB" spc="-50">
                <a:solidFill>
                  <a:srgbClr val="C00000"/>
                </a:solidFill>
              </a:rPr>
              <a:t> </a:t>
            </a:r>
            <a:r>
              <a:rPr lang="en-GB" spc="-10">
                <a:solidFill>
                  <a:srgbClr val="C00000"/>
                </a:solidFill>
              </a:rPr>
              <a:t>Data</a:t>
            </a:r>
            <a:endParaRPr spc="-10" dirty="0">
              <a:solidFill>
                <a:srgbClr val="C0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23050"/>
            <a:ext cx="308610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810"/>
              </a:lnSpc>
            </a:pPr>
            <a:r>
              <a:rPr lang="en-GB" dirty="0">
                <a:solidFill>
                  <a:srgbClr val="C00000"/>
                </a:solidFill>
                <a:latin typeface="+mn-lt"/>
              </a:rPr>
              <a:t>Big </a:t>
            </a:r>
            <a:r>
              <a:rPr lang="en-GB" spc="-10" dirty="0">
                <a:solidFill>
                  <a:srgbClr val="C00000"/>
                </a:solidFill>
                <a:latin typeface="+mn-lt"/>
              </a:rPr>
              <a:t>Data</a:t>
            </a:r>
            <a:r>
              <a:rPr lang="en-GB" spc="-9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spc="-5" dirty="0">
                <a:solidFill>
                  <a:srgbClr val="C00000"/>
                </a:solidFill>
                <a:latin typeface="+mn-lt"/>
              </a:rPr>
              <a:t>Computing</a:t>
            </a:r>
            <a:endParaRPr spc="-5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1B1562-A588-4754-973E-235CB7D64EB5}"/>
              </a:ext>
            </a:extLst>
          </p:cNvPr>
          <p:cNvGrpSpPr/>
          <p:nvPr/>
        </p:nvGrpSpPr>
        <p:grpSpPr>
          <a:xfrm>
            <a:off x="-261836" y="1284726"/>
            <a:ext cx="9345988" cy="5447369"/>
            <a:chOff x="3727636" y="1097165"/>
            <a:chExt cx="4828114" cy="4872062"/>
          </a:xfrm>
        </p:grpSpPr>
        <p:grpSp>
          <p:nvGrpSpPr>
            <p:cNvPr id="4" name="object 4"/>
            <p:cNvGrpSpPr/>
            <p:nvPr/>
          </p:nvGrpSpPr>
          <p:grpSpPr>
            <a:xfrm>
              <a:off x="3727636" y="1097165"/>
              <a:ext cx="4340352" cy="4675747"/>
              <a:chOff x="3727636" y="1097165"/>
              <a:chExt cx="4340352" cy="4675747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6916954" y="1097165"/>
                <a:ext cx="908772" cy="121575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727636" y="1371600"/>
                <a:ext cx="4340352" cy="440131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7648472" y="4515739"/>
              <a:ext cx="824459" cy="6721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6510" algn="r">
                <a:lnSpc>
                  <a:spcPct val="100000"/>
                </a:lnSpc>
                <a:spcBef>
                  <a:spcPts val="100"/>
                </a:spcBef>
              </a:pPr>
              <a:r>
                <a:rPr sz="1600" i="1" dirty="0">
                  <a:solidFill>
                    <a:srgbClr val="00A3DE"/>
                  </a:solidFill>
                  <a:cs typeface="Carlito"/>
                </a:rPr>
                <a:t>2+</a:t>
              </a:r>
              <a:r>
                <a:rPr sz="1600" i="1" spc="-95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billion 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p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eople 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on</a:t>
              </a:r>
              <a:r>
                <a:rPr sz="1600" spc="-95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the 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15" dirty="0">
                  <a:solidFill>
                    <a:srgbClr val="075213"/>
                  </a:solidFill>
                  <a:cs typeface="Carlito"/>
                </a:rPr>
                <a:t>Web</a:t>
              </a:r>
              <a:r>
                <a:rPr sz="1600" spc="-100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by 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end</a:t>
              </a:r>
              <a:r>
                <a:rPr sz="1600" spc="-95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2011</a:t>
              </a:r>
              <a:endParaRPr sz="1600" dirty="0">
                <a:cs typeface="Carlito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220911" y="1427480"/>
              <a:ext cx="1637726" cy="45247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5"/>
                </a:spcBef>
              </a:pPr>
              <a:r>
                <a:rPr sz="1600" i="1" dirty="0">
                  <a:solidFill>
                    <a:srgbClr val="00A3DE"/>
                  </a:solidFill>
                  <a:cs typeface="Carlito"/>
                </a:rPr>
                <a:t>30 </a:t>
              </a: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billion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RFID</a:t>
              </a:r>
              <a:r>
                <a:rPr sz="1600" spc="-80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tags 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today</a:t>
              </a:r>
              <a:endParaRPr sz="1600" dirty="0">
                <a:cs typeface="Carlito"/>
              </a:endParaRPr>
            </a:p>
            <a:p>
              <a:pPr marL="42545" algn="ctr">
                <a:lnSpc>
                  <a:spcPct val="100000"/>
                </a:lnSpc>
              </a:pPr>
              <a:r>
                <a:rPr sz="1600" spc="-5" dirty="0">
                  <a:solidFill>
                    <a:srgbClr val="075213"/>
                  </a:solidFill>
                  <a:cs typeface="Carlito"/>
                </a:rPr>
                <a:t>(1.3B 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in</a:t>
              </a:r>
              <a:r>
                <a:rPr sz="1600" spc="-15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2005)</a:t>
              </a:r>
              <a:endParaRPr sz="1600" dirty="0">
                <a:cs typeface="Carlito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672297" y="1442506"/>
              <a:ext cx="858034" cy="6726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82880" marR="5080" indent="-170815" algn="r">
                <a:lnSpc>
                  <a:spcPct val="100000"/>
                </a:lnSpc>
                <a:spcBef>
                  <a:spcPts val="105"/>
                </a:spcBef>
              </a:pPr>
              <a:r>
                <a:rPr sz="1600" i="1" dirty="0">
                  <a:solidFill>
                    <a:srgbClr val="00A3DE"/>
                  </a:solidFill>
                  <a:cs typeface="Carlito"/>
                </a:rPr>
                <a:t>4.6</a:t>
              </a:r>
              <a:r>
                <a:rPr sz="1600" i="1" spc="-100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billion  </a:t>
              </a:r>
              <a:r>
                <a:rPr sz="1600" spc="-20" dirty="0">
                  <a:solidFill>
                    <a:srgbClr val="075213"/>
                  </a:solidFill>
                  <a:cs typeface="Carlito"/>
                </a:rPr>
                <a:t>c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a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me</a:t>
              </a:r>
              <a:r>
                <a:rPr sz="1600" spc="-25" dirty="0">
                  <a:solidFill>
                    <a:srgbClr val="075213"/>
                  </a:solidFill>
                  <a:cs typeface="Carlito"/>
                </a:rPr>
                <a:t>r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a 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ph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ones 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w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o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rld  wi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d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e</a:t>
              </a:r>
              <a:endParaRPr sz="1600">
                <a:cs typeface="Carlito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648472" y="3033959"/>
              <a:ext cx="907278" cy="89291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6350" indent="217804" algn="r">
                <a:lnSpc>
                  <a:spcPct val="100000"/>
                </a:lnSpc>
                <a:spcBef>
                  <a:spcPts val="105"/>
                </a:spcBef>
              </a:pP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100s</a:t>
              </a:r>
              <a:r>
                <a:rPr sz="1600" i="1" spc="-75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of  </a:t>
              </a:r>
              <a:r>
                <a:rPr sz="1600" i="1" dirty="0">
                  <a:solidFill>
                    <a:srgbClr val="00A3DE"/>
                  </a:solidFill>
                  <a:cs typeface="Carlito"/>
                </a:rPr>
                <a:t>millions</a:t>
              </a:r>
              <a:r>
                <a:rPr lang="en-IN" sz="1600" i="1" spc="-90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spc="-5" dirty="0">
                  <a:solidFill>
                    <a:srgbClr val="00A3DE"/>
                  </a:solidFill>
                  <a:cs typeface="Carlito"/>
                </a:rPr>
                <a:t>of</a:t>
              </a:r>
              <a:r>
                <a:rPr lang="en-IN" sz="1600" i="1" spc="-5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dirty="0">
                  <a:solidFill>
                    <a:srgbClr val="00A3DE"/>
                  </a:solidFill>
                  <a:cs typeface="Carlito"/>
                </a:rPr>
                <a:t>GPS</a:t>
              </a:r>
              <a:r>
                <a:rPr lang="en-IN" sz="1600" i="1" dirty="0">
                  <a:solidFill>
                    <a:srgbClr val="00A3DE"/>
                  </a:solidFill>
                  <a:cs typeface="Carlito"/>
                </a:rPr>
                <a:t> </a:t>
              </a:r>
              <a:r>
                <a:rPr sz="1600" i="1" dirty="0">
                  <a:solidFill>
                    <a:srgbClr val="00A3DE"/>
                  </a:solidFill>
                  <a:cs typeface="Carlito"/>
                </a:rPr>
                <a:t>enabled</a:t>
              </a:r>
              <a:endParaRPr sz="1600" dirty="0">
                <a:cs typeface="Carlito"/>
              </a:endParaRPr>
            </a:p>
            <a:p>
              <a:pPr marR="5715" algn="r">
                <a:lnSpc>
                  <a:spcPct val="100000"/>
                </a:lnSpc>
              </a:pPr>
              <a:r>
                <a:rPr lang="en-IN" sz="1600" spc="-10" dirty="0">
                  <a:solidFill>
                    <a:srgbClr val="075213"/>
                  </a:solidFill>
                  <a:cs typeface="Carlito"/>
                </a:rPr>
                <a:t>D</a:t>
              </a:r>
              <a:r>
                <a:rPr sz="1600" spc="-20" dirty="0" err="1">
                  <a:solidFill>
                    <a:srgbClr val="075213"/>
                  </a:solidFill>
                  <a:cs typeface="Carlito"/>
                </a:rPr>
                <a:t>e</a:t>
              </a:r>
              <a:r>
                <a:rPr sz="1600" dirty="0" err="1">
                  <a:solidFill>
                    <a:srgbClr val="075213"/>
                  </a:solidFill>
                  <a:cs typeface="Carlito"/>
                </a:rPr>
                <a:t>vi</a:t>
              </a:r>
              <a:r>
                <a:rPr sz="1600" spc="-10" dirty="0" err="1">
                  <a:solidFill>
                    <a:srgbClr val="075213"/>
                  </a:solidFill>
                  <a:cs typeface="Carlito"/>
                </a:rPr>
                <a:t>c</a:t>
              </a:r>
              <a:r>
                <a:rPr sz="1600" spc="-5" dirty="0" err="1">
                  <a:solidFill>
                    <a:srgbClr val="075213"/>
                  </a:solidFill>
                  <a:cs typeface="Carlito"/>
                </a:rPr>
                <a:t>e</a:t>
              </a:r>
              <a:r>
                <a:rPr sz="1600" dirty="0" err="1">
                  <a:solidFill>
                    <a:srgbClr val="075213"/>
                  </a:solidFill>
                  <a:cs typeface="Carlito"/>
                </a:rPr>
                <a:t>s</a:t>
              </a:r>
              <a:r>
                <a:rPr lang="en-IN" sz="1600" dirty="0">
                  <a:cs typeface="Carlito"/>
                </a:rPr>
                <a:t>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s</a:t>
              </a:r>
              <a:r>
                <a:rPr sz="1600" spc="5" dirty="0">
                  <a:solidFill>
                    <a:srgbClr val="075213"/>
                  </a:solidFill>
                  <a:cs typeface="Carlito"/>
                </a:rPr>
                <a:t>o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ld</a:t>
              </a:r>
              <a:r>
                <a:rPr lang="en-IN" sz="1600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a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nnu</a:t>
              </a:r>
              <a:r>
                <a:rPr sz="1600" dirty="0">
                  <a:solidFill>
                    <a:srgbClr val="075213"/>
                  </a:solidFill>
                  <a:cs typeface="Carlito"/>
                </a:rPr>
                <a:t>ally</a:t>
              </a:r>
              <a:endParaRPr sz="1600" dirty="0">
                <a:cs typeface="Carlito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7636" y="5297105"/>
              <a:ext cx="2042867" cy="6721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i="1" dirty="0">
                  <a:solidFill>
                    <a:srgbClr val="00A3DE"/>
                  </a:solidFill>
                  <a:cs typeface="Carlito"/>
                </a:rPr>
                <a:t>76 million 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smart</a:t>
              </a:r>
              <a:r>
                <a:rPr sz="1600" spc="-85" dirty="0">
                  <a:solidFill>
                    <a:srgbClr val="075213"/>
                  </a:solidFill>
                  <a:cs typeface="Carlito"/>
                </a:rPr>
                <a:t>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meters</a:t>
              </a:r>
              <a:endParaRPr sz="1600" dirty="0">
                <a:cs typeface="Carlito"/>
              </a:endParaRPr>
            </a:p>
            <a:p>
              <a:pPr marL="635" algn="ctr">
                <a:lnSpc>
                  <a:spcPct val="100000"/>
                </a:lnSpc>
              </a:pPr>
              <a:r>
                <a:rPr sz="1600" spc="-15" dirty="0">
                  <a:solidFill>
                    <a:srgbClr val="075213"/>
                  </a:solidFill>
                  <a:cs typeface="Arial"/>
                </a:rPr>
                <a:t>in</a:t>
              </a:r>
              <a:r>
                <a:rPr sz="1600" spc="-85" dirty="0">
                  <a:solidFill>
                    <a:srgbClr val="075213"/>
                  </a:solidFill>
                  <a:cs typeface="Arial"/>
                </a:rPr>
                <a:t> </a:t>
              </a:r>
              <a:r>
                <a:rPr sz="1600" spc="-145" dirty="0">
                  <a:solidFill>
                    <a:srgbClr val="075213"/>
                  </a:solidFill>
                  <a:cs typeface="Arial"/>
                </a:rPr>
                <a:t>2009…</a:t>
              </a:r>
              <a:endParaRPr sz="1600" dirty="0">
                <a:cs typeface="Arial"/>
              </a:endParaRPr>
            </a:p>
            <a:p>
              <a:pPr marL="40640" algn="ctr">
                <a:lnSpc>
                  <a:spcPct val="100000"/>
                </a:lnSpc>
              </a:pPr>
              <a:r>
                <a:rPr sz="1600" spc="-5" dirty="0">
                  <a:solidFill>
                    <a:srgbClr val="075213"/>
                  </a:solidFill>
                  <a:cs typeface="Carlito"/>
                </a:rPr>
                <a:t>200M </a:t>
              </a:r>
              <a:r>
                <a:rPr sz="1600" spc="-10" dirty="0">
                  <a:solidFill>
                    <a:srgbClr val="075213"/>
                  </a:solidFill>
                  <a:cs typeface="Carlito"/>
                </a:rPr>
                <a:t>by</a:t>
              </a:r>
              <a:r>
                <a:rPr sz="1600" spc="-5" dirty="0">
                  <a:solidFill>
                    <a:srgbClr val="075213"/>
                  </a:solidFill>
                  <a:cs typeface="Carlito"/>
                </a:rPr>
                <a:t> 2014</a:t>
              </a:r>
              <a:endParaRPr sz="1600" dirty="0">
                <a:cs typeface="Carl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DFA6-8B57-4CA4-9B07-32DE6997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36914"/>
            <a:ext cx="8650514" cy="519611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5" dirty="0">
                <a:solidFill>
                  <a:srgbClr val="C00000"/>
                </a:solidFill>
                <a:cs typeface="Carlito"/>
              </a:rPr>
              <a:t>P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rogress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&amp;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innovation </a:t>
            </a:r>
            <a:r>
              <a:rPr lang="en-IN" dirty="0">
                <a:cs typeface="Carlito"/>
              </a:rPr>
              <a:t>is </a:t>
            </a:r>
            <a:r>
              <a:rPr lang="en-IN" spc="-5" dirty="0">
                <a:cs typeface="Carlito"/>
              </a:rPr>
              <a:t>no </a:t>
            </a:r>
            <a:r>
              <a:rPr lang="en-IN" dirty="0">
                <a:cs typeface="Carlito"/>
              </a:rPr>
              <a:t>longer </a:t>
            </a:r>
            <a:r>
              <a:rPr lang="en-IN" spc="-5" dirty="0">
                <a:cs typeface="Carlito"/>
              </a:rPr>
              <a:t>hindered by the </a:t>
            </a:r>
            <a:r>
              <a:rPr lang="en-IN" dirty="0">
                <a:cs typeface="Carlito"/>
              </a:rPr>
              <a:t>ability </a:t>
            </a:r>
            <a:r>
              <a:rPr lang="en-IN" spc="-15" dirty="0">
                <a:cs typeface="Carlito"/>
              </a:rPr>
              <a:t>to </a:t>
            </a:r>
            <a:r>
              <a:rPr lang="en-IN" spc="-5" dirty="0">
                <a:cs typeface="Carlito"/>
              </a:rPr>
              <a:t>collect </a:t>
            </a:r>
            <a:r>
              <a:rPr lang="en-IN" spc="-15" dirty="0">
                <a:cs typeface="Carlito"/>
              </a:rPr>
              <a:t>data.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Big Data facilitates the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ability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to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manage, </a:t>
            </a: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analyse, summarize, visualize &amp;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 </a:t>
            </a: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discover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knowledge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from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the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collected </a:t>
            </a: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data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in a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timely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cs typeface="Carlito"/>
              </a:rPr>
              <a:t>manner &amp; in a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scalable</a:t>
            </a:r>
            <a:r>
              <a:rPr lang="en-IN" spc="75" dirty="0">
                <a:solidFill>
                  <a:schemeClr val="bg1">
                    <a:lumMod val="85000"/>
                  </a:schemeClr>
                </a:solidFill>
                <a:cs typeface="Carlito"/>
              </a:rPr>
              <a:t>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fashion at a faster pace.</a:t>
            </a:r>
            <a:endParaRPr lang="en-IN" dirty="0">
              <a:solidFill>
                <a:schemeClr val="bg1">
                  <a:lumMod val="85000"/>
                </a:schemeClr>
              </a:solidFill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E7B9-6DAA-4F40-8A3F-4BEE851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11351"/>
            <a:ext cx="8094434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From Where So Much Data Comes Up</a:t>
            </a:r>
          </a:p>
        </p:txBody>
      </p:sp>
    </p:spTree>
    <p:extLst>
      <p:ext uri="{BB962C8B-B14F-4D97-AF65-F5344CB8AC3E}">
        <p14:creationId xmlns:p14="http://schemas.microsoft.com/office/powerpoint/2010/main" val="195798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DFA6-8B57-4CA4-9B07-32DE6997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36914"/>
            <a:ext cx="8650514" cy="5196115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5" dirty="0">
                <a:solidFill>
                  <a:schemeClr val="bg1">
                    <a:lumMod val="85000"/>
                  </a:schemeClr>
                </a:solidFill>
              </a:rPr>
              <a:t>Progress &amp; innovation is no longer hindered by the ability to collect data.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15" dirty="0">
                <a:cs typeface="Carlito"/>
              </a:rPr>
              <a:t>Big Data facilitates the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ability </a:t>
            </a:r>
            <a:r>
              <a:rPr lang="en-IN" spc="-15" dirty="0">
                <a:solidFill>
                  <a:srgbClr val="C00000"/>
                </a:solidFill>
                <a:cs typeface="Carlito"/>
              </a:rPr>
              <a:t>to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manage,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analyse, summarize, visualize &amp;</a:t>
            </a:r>
            <a:r>
              <a:rPr lang="en-IN" dirty="0">
                <a:solidFill>
                  <a:srgbClr val="C00000"/>
                </a:solidFill>
                <a:cs typeface="Carlito"/>
              </a:rPr>
              <a:t>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discover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knowledge </a:t>
            </a:r>
            <a:r>
              <a:rPr lang="en-IN" spc="-15" dirty="0">
                <a:solidFill>
                  <a:srgbClr val="C00000"/>
                </a:solidFill>
                <a:cs typeface="Carlito"/>
              </a:rPr>
              <a:t>from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the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collected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data</a:t>
            </a:r>
            <a:r>
              <a:rPr lang="en-IN" spc="-10" dirty="0">
                <a:cs typeface="Carlito"/>
              </a:rPr>
              <a:t> </a:t>
            </a:r>
            <a:r>
              <a:rPr lang="en-IN" dirty="0">
                <a:cs typeface="Carlito"/>
              </a:rPr>
              <a:t>in a </a:t>
            </a:r>
            <a:r>
              <a:rPr lang="en-IN" spc="-5" dirty="0">
                <a:cs typeface="Carlito"/>
              </a:rPr>
              <a:t>timely </a:t>
            </a:r>
            <a:r>
              <a:rPr lang="en-IN" dirty="0">
                <a:cs typeface="Carlito"/>
              </a:rPr>
              <a:t>manner &amp; in a </a:t>
            </a:r>
            <a:r>
              <a:rPr lang="en-IN" spc="-5" dirty="0">
                <a:cs typeface="Carlito"/>
              </a:rPr>
              <a:t>scalable</a:t>
            </a:r>
            <a:r>
              <a:rPr lang="en-IN" spc="75" dirty="0">
                <a:cs typeface="Carlito"/>
              </a:rPr>
              <a:t> </a:t>
            </a:r>
            <a:r>
              <a:rPr lang="en-IN" spc="-5" dirty="0">
                <a:cs typeface="Carlito"/>
              </a:rPr>
              <a:t>fashion at a faster pace.</a:t>
            </a:r>
            <a:endParaRPr lang="en-IN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E7B9-6DAA-4F40-8A3F-4BEE851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11351"/>
            <a:ext cx="8094434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From Where So Much Data Comes Up</a:t>
            </a:r>
          </a:p>
        </p:txBody>
      </p:sp>
    </p:spTree>
    <p:extLst>
      <p:ext uri="{BB962C8B-B14F-4D97-AF65-F5344CB8AC3E}">
        <p14:creationId xmlns:p14="http://schemas.microsoft.com/office/powerpoint/2010/main" val="429150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013-B5A7-420C-B4F0-9AB8E3D7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From Where So Much Data Comes 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BB5D-754C-467D-930F-33D47041D40F}"/>
              </a:ext>
            </a:extLst>
          </p:cNvPr>
          <p:cNvGrpSpPr/>
          <p:nvPr/>
        </p:nvGrpSpPr>
        <p:grpSpPr>
          <a:xfrm>
            <a:off x="116114" y="1446663"/>
            <a:ext cx="8897257" cy="5273451"/>
            <a:chOff x="230458" y="1677257"/>
            <a:chExt cx="8943112" cy="30202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D20964-0EAB-44C8-A8AD-344147EA20F1}"/>
                </a:ext>
              </a:extLst>
            </p:cNvPr>
            <p:cNvGrpSpPr/>
            <p:nvPr/>
          </p:nvGrpSpPr>
          <p:grpSpPr>
            <a:xfrm>
              <a:off x="230458" y="1694798"/>
              <a:ext cx="2905132" cy="2021779"/>
              <a:chOff x="230458" y="1694798"/>
              <a:chExt cx="2905132" cy="2021779"/>
            </a:xfrm>
          </p:grpSpPr>
          <p:pic>
            <p:nvPicPr>
              <p:cNvPr id="21" name="Picture 20" descr="Screen shot 2013-01-13 at 5.24.36 PM.png">
                <a:extLst>
                  <a:ext uri="{FF2B5EF4-FFF2-40B4-BE49-F238E27FC236}">
                    <a16:creationId xmlns:a16="http://schemas.microsoft.com/office/drawing/2014/main" id="{10197587-AD42-4514-9B27-4AD00D54C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973" y="1694798"/>
                <a:ext cx="1092761" cy="180690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38BDDB-1C60-4C8D-8A8F-D49A060CECE7}"/>
                  </a:ext>
                </a:extLst>
              </p:cNvPr>
              <p:cNvSpPr txBox="1"/>
              <p:nvPr/>
            </p:nvSpPr>
            <p:spPr>
              <a:xfrm>
                <a:off x="230458" y="3312172"/>
                <a:ext cx="2905132" cy="404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800000"/>
                    </a:solidFill>
                  </a:rPr>
                  <a:t>Social media and networks</a:t>
                </a:r>
              </a:p>
              <a:p>
                <a:pPr algn="ctr"/>
                <a:r>
                  <a:rPr lang="en-US" sz="1600" dirty="0"/>
                  <a:t>(all of us are generating data)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AB7B7E-E937-4DEE-A7D1-52492530C8BC}"/>
                </a:ext>
              </a:extLst>
            </p:cNvPr>
            <p:cNvGrpSpPr/>
            <p:nvPr/>
          </p:nvGrpSpPr>
          <p:grpSpPr>
            <a:xfrm>
              <a:off x="3047431" y="1677257"/>
              <a:ext cx="2896396" cy="2086118"/>
              <a:chOff x="3047431" y="1677257"/>
              <a:chExt cx="2896396" cy="20861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C58535A-A2BC-49C9-97C9-1317FCD2F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1644" y="1868931"/>
                <a:ext cx="994591" cy="67128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8F920D2-1CAB-4269-B4D9-F0DBFB2E7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1011" y="1868931"/>
                <a:ext cx="800633" cy="67128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7AB87C4-7F4E-4F6D-B35D-90B387DE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1715" y="2540220"/>
                <a:ext cx="984520" cy="74782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5BE4B88-0984-4F60-A41F-0E6727C9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7431" y="1677257"/>
                <a:ext cx="691475" cy="96806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46F573-B3CE-48B2-B1FD-3D726E13B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577" y="2540220"/>
                <a:ext cx="1149067" cy="74782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F788B2-EE58-485A-955B-16FC826D5581}"/>
                  </a:ext>
                </a:extLst>
              </p:cNvPr>
              <p:cNvSpPr txBox="1"/>
              <p:nvPr/>
            </p:nvSpPr>
            <p:spPr>
              <a:xfrm>
                <a:off x="3184175" y="3358970"/>
                <a:ext cx="2759652" cy="404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800000"/>
                    </a:solidFill>
                  </a:rPr>
                  <a:t>Scientific instruments</a:t>
                </a:r>
              </a:p>
              <a:p>
                <a:pPr algn="ctr"/>
                <a:r>
                  <a:rPr lang="en-US" sz="1600" dirty="0"/>
                  <a:t>(collecting all sorts of data)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19D253-A868-4632-9F15-C1DA03EC5D22}"/>
                </a:ext>
              </a:extLst>
            </p:cNvPr>
            <p:cNvGrpSpPr/>
            <p:nvPr/>
          </p:nvGrpSpPr>
          <p:grpSpPr>
            <a:xfrm>
              <a:off x="6014247" y="1765168"/>
              <a:ext cx="3159323" cy="1179457"/>
              <a:chOff x="6014247" y="1765168"/>
              <a:chExt cx="3159323" cy="117945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B25BE13-B187-4E27-B180-147C33CCC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5339" y="1765168"/>
                <a:ext cx="797063" cy="79706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F6E1E3A-1FEA-4392-9C68-41A0CA7F5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7879" y="1766568"/>
                <a:ext cx="877460" cy="79566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40B10-C116-4933-B62D-BFBA938FF143}"/>
                  </a:ext>
                </a:extLst>
              </p:cNvPr>
              <p:cNvSpPr txBox="1"/>
              <p:nvPr/>
            </p:nvSpPr>
            <p:spPr>
              <a:xfrm>
                <a:off x="6014247" y="2540220"/>
                <a:ext cx="3159323" cy="404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800000"/>
                    </a:solidFill>
                  </a:rPr>
                  <a:t>Mobile devices </a:t>
                </a:r>
              </a:p>
              <a:p>
                <a:pPr algn="ctr"/>
                <a:r>
                  <a:rPr lang="en-US" sz="1600" dirty="0"/>
                  <a:t>(tracking all objects all the time)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DEFD4D-41A6-4F87-AC0E-774B385EFA06}"/>
                </a:ext>
              </a:extLst>
            </p:cNvPr>
            <p:cNvGrpSpPr/>
            <p:nvPr/>
          </p:nvGrpSpPr>
          <p:grpSpPr>
            <a:xfrm>
              <a:off x="5859696" y="3469326"/>
              <a:ext cx="3161506" cy="1228153"/>
              <a:chOff x="5859696" y="3469326"/>
              <a:chExt cx="3161506" cy="122815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6037B6-9424-4006-9272-5CA2E7D8E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098" y="3501410"/>
                <a:ext cx="984502" cy="64098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4058C7-9D30-4748-923E-2745C681E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3600" y="3469326"/>
                <a:ext cx="1143056" cy="64337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217748-A00C-4D30-8CEC-F711410F31AB}"/>
                  </a:ext>
                </a:extLst>
              </p:cNvPr>
              <p:cNvSpPr txBox="1"/>
              <p:nvPr/>
            </p:nvSpPr>
            <p:spPr>
              <a:xfrm>
                <a:off x="5859696" y="4112703"/>
                <a:ext cx="31615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800000"/>
                    </a:solidFill>
                  </a:rPr>
                  <a:t>Sensor technology and networks</a:t>
                </a:r>
              </a:p>
              <a:p>
                <a:pPr algn="ctr"/>
                <a:r>
                  <a:rPr lang="en-US" sz="1600" dirty="0"/>
                  <a:t>(measuring all kinds of data)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1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126" y="1392223"/>
            <a:ext cx="4018940" cy="5929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5"/>
              </a:spcBef>
            </a:pPr>
            <a:r>
              <a:rPr sz="2800" spc="-10" dirty="0">
                <a:latin typeface="Bahnschrift" panose="020B0502040204020203" pitchFamily="34" charset="0"/>
                <a:cs typeface="Carlito"/>
              </a:rPr>
              <a:t>Crowdsourcing</a:t>
            </a:r>
            <a:endParaRPr sz="2800" dirty="0">
              <a:latin typeface="Bahnschrift" panose="020B0502040204020203" pitchFamily="34" charset="0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985206"/>
            <a:ext cx="9143999" cy="4872793"/>
            <a:chOff x="600455" y="1696348"/>
            <a:chExt cx="8111444" cy="4428006"/>
          </a:xfrm>
        </p:grpSpPr>
        <p:sp>
          <p:nvSpPr>
            <p:cNvPr id="6" name="object 6"/>
            <p:cNvSpPr/>
            <p:nvPr/>
          </p:nvSpPr>
          <p:spPr>
            <a:xfrm>
              <a:off x="600455" y="1696348"/>
              <a:ext cx="4723664" cy="44280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4118" y="1696348"/>
              <a:ext cx="3387781" cy="2456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DE744E8-C7DB-4371-92FA-3EA9461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1" y="0"/>
            <a:ext cx="7986072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+mn-lt"/>
                <a:cs typeface="Carlito"/>
              </a:rPr>
              <a:t>An </a:t>
            </a:r>
            <a:r>
              <a:rPr lang="en-IN" sz="3200" b="1" spc="-10" dirty="0">
                <a:solidFill>
                  <a:srgbClr val="FFFFFF"/>
                </a:solidFill>
                <a:latin typeface="+mn-lt"/>
                <a:cs typeface="Carlito"/>
              </a:rPr>
              <a:t>Example </a:t>
            </a:r>
            <a:r>
              <a:rPr lang="en-IN" sz="3200" b="1" dirty="0">
                <a:solidFill>
                  <a:srgbClr val="FFFFFF"/>
                </a:solidFill>
                <a:latin typeface="+mn-lt"/>
                <a:cs typeface="Carlito"/>
              </a:rPr>
              <a:t>of Big </a:t>
            </a:r>
            <a:r>
              <a:rPr lang="en-IN" sz="3200" b="1" spc="-30" dirty="0">
                <a:solidFill>
                  <a:srgbClr val="FFFFFF"/>
                </a:solidFill>
                <a:latin typeface="+mn-lt"/>
                <a:cs typeface="Carlito"/>
              </a:rPr>
              <a:t>Data </a:t>
            </a:r>
            <a:r>
              <a:rPr lang="en-IN" sz="3200" b="1" spc="-15" dirty="0">
                <a:solidFill>
                  <a:srgbClr val="FFFFFF"/>
                </a:solidFill>
                <a:latin typeface="+mn-lt"/>
                <a:cs typeface="Carlito"/>
              </a:rPr>
              <a:t>at</a:t>
            </a:r>
            <a:r>
              <a:rPr lang="en-IN" sz="3200" b="1" spc="-25" dirty="0">
                <a:solidFill>
                  <a:srgbClr val="FFFFFF"/>
                </a:solidFill>
                <a:latin typeface="+mn-lt"/>
                <a:cs typeface="Carlito"/>
              </a:rPr>
              <a:t> </a:t>
            </a:r>
            <a:r>
              <a:rPr lang="en-IN" sz="3200" b="1" spc="-40" dirty="0">
                <a:solidFill>
                  <a:srgbClr val="FFFFFF"/>
                </a:solidFill>
                <a:latin typeface="+mn-lt"/>
                <a:cs typeface="Carlito"/>
              </a:rPr>
              <a:t>Work</a:t>
            </a:r>
            <a:endParaRPr lang="en-GB" sz="32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71" y="410148"/>
            <a:ext cx="7949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10" dirty="0"/>
              <a:t>Issues with Traditional Database Methods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42862-BABC-4717-889F-3E3A694CD7BA}"/>
              </a:ext>
            </a:extLst>
          </p:cNvPr>
          <p:cNvSpPr/>
          <p:nvPr/>
        </p:nvSpPr>
        <p:spPr>
          <a:xfrm>
            <a:off x="275771" y="1465118"/>
            <a:ext cx="8287657" cy="5153891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257EF0-1024-4690-8ABA-51F4B808C6D1}"/>
              </a:ext>
            </a:extLst>
          </p:cNvPr>
          <p:cNvSpPr/>
          <p:nvPr/>
        </p:nvSpPr>
        <p:spPr>
          <a:xfrm>
            <a:off x="2927821" y="1467697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/>
              <a:t>Traditional RDBMS queries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D9EB4-D415-416B-B953-984756AAD0B6}"/>
              </a:ext>
            </a:extLst>
          </p:cNvPr>
          <p:cNvSpPr/>
          <p:nvPr/>
        </p:nvSpPr>
        <p:spPr>
          <a:xfrm>
            <a:off x="2927821" y="2770388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/>
              <a:t>Traditional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9EB8DE-A886-47B7-8613-C974E14D1CE5}"/>
              </a:ext>
            </a:extLst>
          </p:cNvPr>
          <p:cNvSpPr/>
          <p:nvPr/>
        </p:nvSpPr>
        <p:spPr>
          <a:xfrm>
            <a:off x="2927821" y="4073079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Benefits of Big 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C490E4-9A7E-48C8-B18A-00292F5CC6D7}"/>
              </a:ext>
            </a:extLst>
          </p:cNvPr>
          <p:cNvSpPr/>
          <p:nvPr/>
        </p:nvSpPr>
        <p:spPr>
          <a:xfrm>
            <a:off x="2927821" y="5375771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Other issues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71" y="410148"/>
            <a:ext cx="7949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10" dirty="0"/>
              <a:t>Issues with Traditional Database Methods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42862-BABC-4717-889F-3E3A694CD7BA}"/>
              </a:ext>
            </a:extLst>
          </p:cNvPr>
          <p:cNvSpPr/>
          <p:nvPr/>
        </p:nvSpPr>
        <p:spPr>
          <a:xfrm>
            <a:off x="275771" y="1465118"/>
            <a:ext cx="8287657" cy="5153891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257EF0-1024-4690-8ABA-51F4B808C6D1}"/>
              </a:ext>
            </a:extLst>
          </p:cNvPr>
          <p:cNvSpPr/>
          <p:nvPr/>
        </p:nvSpPr>
        <p:spPr>
          <a:xfrm>
            <a:off x="2927821" y="1467697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Traditional RDBMS queries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D9EB4-D415-416B-B953-984756AAD0B6}"/>
              </a:ext>
            </a:extLst>
          </p:cNvPr>
          <p:cNvSpPr/>
          <p:nvPr/>
        </p:nvSpPr>
        <p:spPr>
          <a:xfrm>
            <a:off x="2927821" y="2770388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/>
              <a:t>Traditional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9EB8DE-A886-47B7-8613-C974E14D1CE5}"/>
              </a:ext>
            </a:extLst>
          </p:cNvPr>
          <p:cNvSpPr/>
          <p:nvPr/>
        </p:nvSpPr>
        <p:spPr>
          <a:xfrm>
            <a:off x="2927821" y="4073079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Benefits of Big 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C490E4-9A7E-48C8-B18A-00292F5CC6D7}"/>
              </a:ext>
            </a:extLst>
          </p:cNvPr>
          <p:cNvSpPr/>
          <p:nvPr/>
        </p:nvSpPr>
        <p:spPr>
          <a:xfrm>
            <a:off x="2927821" y="5375771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Other issues</a:t>
            </a:r>
          </a:p>
        </p:txBody>
      </p:sp>
    </p:spTree>
    <p:extLst>
      <p:ext uri="{BB962C8B-B14F-4D97-AF65-F5344CB8AC3E}">
        <p14:creationId xmlns:p14="http://schemas.microsoft.com/office/powerpoint/2010/main" val="131324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71" y="410148"/>
            <a:ext cx="7949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10" dirty="0"/>
              <a:t>Issues with Traditional Database Methods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42862-BABC-4717-889F-3E3A694CD7BA}"/>
              </a:ext>
            </a:extLst>
          </p:cNvPr>
          <p:cNvSpPr/>
          <p:nvPr/>
        </p:nvSpPr>
        <p:spPr>
          <a:xfrm>
            <a:off x="275771" y="1465118"/>
            <a:ext cx="8287657" cy="5153891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257EF0-1024-4690-8ABA-51F4B808C6D1}"/>
              </a:ext>
            </a:extLst>
          </p:cNvPr>
          <p:cNvSpPr/>
          <p:nvPr/>
        </p:nvSpPr>
        <p:spPr>
          <a:xfrm>
            <a:off x="2927821" y="1467697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Traditional RDBMS queries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D9EB4-D415-416B-B953-984756AAD0B6}"/>
              </a:ext>
            </a:extLst>
          </p:cNvPr>
          <p:cNvSpPr/>
          <p:nvPr/>
        </p:nvSpPr>
        <p:spPr>
          <a:xfrm>
            <a:off x="2927821" y="2770388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Traditional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9EB8DE-A886-47B7-8613-C974E14D1CE5}"/>
              </a:ext>
            </a:extLst>
          </p:cNvPr>
          <p:cNvSpPr/>
          <p:nvPr/>
        </p:nvSpPr>
        <p:spPr>
          <a:xfrm>
            <a:off x="2927821" y="4073079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/>
              <a:t>Benefits of Big 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C490E4-9A7E-48C8-B18A-00292F5CC6D7}"/>
              </a:ext>
            </a:extLst>
          </p:cNvPr>
          <p:cNvSpPr/>
          <p:nvPr/>
        </p:nvSpPr>
        <p:spPr>
          <a:xfrm>
            <a:off x="2927821" y="5375771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/>
              <a:t>Other issues</a:t>
            </a:r>
          </a:p>
        </p:txBody>
      </p:sp>
    </p:spTree>
    <p:extLst>
      <p:ext uri="{BB962C8B-B14F-4D97-AF65-F5344CB8AC3E}">
        <p14:creationId xmlns:p14="http://schemas.microsoft.com/office/powerpoint/2010/main" val="229224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71" y="410148"/>
            <a:ext cx="7949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10" dirty="0"/>
              <a:t>Issues with Traditional Database Methods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42862-BABC-4717-889F-3E3A694CD7BA}"/>
              </a:ext>
            </a:extLst>
          </p:cNvPr>
          <p:cNvSpPr/>
          <p:nvPr/>
        </p:nvSpPr>
        <p:spPr>
          <a:xfrm>
            <a:off x="275771" y="1465118"/>
            <a:ext cx="8287657" cy="5153891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257EF0-1024-4690-8ABA-51F4B808C6D1}"/>
              </a:ext>
            </a:extLst>
          </p:cNvPr>
          <p:cNvSpPr/>
          <p:nvPr/>
        </p:nvSpPr>
        <p:spPr>
          <a:xfrm>
            <a:off x="2927821" y="1467697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Traditional RDBMS queries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D9EB4-D415-416B-B953-984756AAD0B6}"/>
              </a:ext>
            </a:extLst>
          </p:cNvPr>
          <p:cNvSpPr/>
          <p:nvPr/>
        </p:nvSpPr>
        <p:spPr>
          <a:xfrm>
            <a:off x="2927821" y="2770388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Traditional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9EB8DE-A886-47B7-8613-C974E14D1CE5}"/>
              </a:ext>
            </a:extLst>
          </p:cNvPr>
          <p:cNvSpPr/>
          <p:nvPr/>
        </p:nvSpPr>
        <p:spPr>
          <a:xfrm>
            <a:off x="2927821" y="4073079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Benefits of Big 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C490E4-9A7E-48C8-B18A-00292F5CC6D7}"/>
              </a:ext>
            </a:extLst>
          </p:cNvPr>
          <p:cNvSpPr/>
          <p:nvPr/>
        </p:nvSpPr>
        <p:spPr>
          <a:xfrm>
            <a:off x="2927821" y="5375771"/>
            <a:ext cx="2983556" cy="1240658"/>
          </a:xfrm>
          <a:custGeom>
            <a:avLst/>
            <a:gdLst>
              <a:gd name="connsiteX0" fmla="*/ 0 w 2983556"/>
              <a:gd name="connsiteY0" fmla="*/ 206780 h 1240658"/>
              <a:gd name="connsiteX1" fmla="*/ 206780 w 2983556"/>
              <a:gd name="connsiteY1" fmla="*/ 0 h 1240658"/>
              <a:gd name="connsiteX2" fmla="*/ 2776776 w 2983556"/>
              <a:gd name="connsiteY2" fmla="*/ 0 h 1240658"/>
              <a:gd name="connsiteX3" fmla="*/ 2983556 w 2983556"/>
              <a:gd name="connsiteY3" fmla="*/ 206780 h 1240658"/>
              <a:gd name="connsiteX4" fmla="*/ 2983556 w 2983556"/>
              <a:gd name="connsiteY4" fmla="*/ 1033878 h 1240658"/>
              <a:gd name="connsiteX5" fmla="*/ 2776776 w 2983556"/>
              <a:gd name="connsiteY5" fmla="*/ 1240658 h 1240658"/>
              <a:gd name="connsiteX6" fmla="*/ 206780 w 2983556"/>
              <a:gd name="connsiteY6" fmla="*/ 1240658 h 1240658"/>
              <a:gd name="connsiteX7" fmla="*/ 0 w 2983556"/>
              <a:gd name="connsiteY7" fmla="*/ 1033878 h 1240658"/>
              <a:gd name="connsiteX8" fmla="*/ 0 w 2983556"/>
              <a:gd name="connsiteY8" fmla="*/ 206780 h 12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556" h="1240658">
                <a:moveTo>
                  <a:pt x="0" y="206780"/>
                </a:moveTo>
                <a:cubicBezTo>
                  <a:pt x="0" y="92579"/>
                  <a:pt x="92579" y="0"/>
                  <a:pt x="206780" y="0"/>
                </a:cubicBezTo>
                <a:lnTo>
                  <a:pt x="2776776" y="0"/>
                </a:lnTo>
                <a:cubicBezTo>
                  <a:pt x="2890977" y="0"/>
                  <a:pt x="2983556" y="92579"/>
                  <a:pt x="2983556" y="206780"/>
                </a:cubicBezTo>
                <a:lnTo>
                  <a:pt x="2983556" y="1033878"/>
                </a:lnTo>
                <a:cubicBezTo>
                  <a:pt x="2983556" y="1148079"/>
                  <a:pt x="2890977" y="1240658"/>
                  <a:pt x="2776776" y="1240658"/>
                </a:cubicBezTo>
                <a:lnTo>
                  <a:pt x="206780" y="1240658"/>
                </a:lnTo>
                <a:cubicBezTo>
                  <a:pt x="92579" y="1240658"/>
                  <a:pt x="0" y="1148079"/>
                  <a:pt x="0" y="1033878"/>
                </a:cubicBezTo>
                <a:lnTo>
                  <a:pt x="0" y="20678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484" tIns="121524" rIns="182484" bIns="12152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/>
              <a:t>Other issues</a:t>
            </a:r>
          </a:p>
        </p:txBody>
      </p:sp>
    </p:spTree>
    <p:extLst>
      <p:ext uri="{BB962C8B-B14F-4D97-AF65-F5344CB8AC3E}">
        <p14:creationId xmlns:p14="http://schemas.microsoft.com/office/powerpoint/2010/main" val="67862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8" y="2208716"/>
            <a:ext cx="8243290" cy="43081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  <a:endParaRPr lang="en-IN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Learn about Big Data and its characteristics.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Understand the different V’s of Big Data.</a:t>
            </a:r>
          </a:p>
          <a:p>
            <a:pPr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F9A6-3EAE-4BE0-BBA0-F2B3E79C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07886"/>
            <a:ext cx="8737600" cy="522514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5" dirty="0">
                <a:solidFill>
                  <a:srgbClr val="C00000"/>
                </a:solidFill>
                <a:cs typeface="Carlito"/>
              </a:rPr>
              <a:t>Model of Generating/Consuming </a:t>
            </a:r>
            <a:r>
              <a:rPr lang="en-IN" spc="-20" dirty="0">
                <a:solidFill>
                  <a:srgbClr val="C00000"/>
                </a:solidFill>
                <a:cs typeface="Carlito"/>
              </a:rPr>
              <a:t>Data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has</a:t>
            </a:r>
            <a:r>
              <a:rPr lang="en-IN" spc="40" dirty="0">
                <a:solidFill>
                  <a:srgbClr val="C00000"/>
                </a:solidFill>
                <a:cs typeface="Carlito"/>
              </a:rPr>
              <a:t>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Changed.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5" dirty="0">
                <a:cs typeface="Carlito"/>
              </a:rPr>
              <a:t>Old </a:t>
            </a:r>
            <a:r>
              <a:rPr lang="en-IN" dirty="0">
                <a:cs typeface="Carlito"/>
              </a:rPr>
              <a:t>Model</a:t>
            </a:r>
            <a:endParaRPr lang="en-IN" spc="-10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B0294-6057-4924-883E-6820E441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797832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spc="-5" dirty="0"/>
              <a:t>Traditional Model </a:t>
            </a:r>
            <a:r>
              <a:rPr lang="en-GB" sz="3200" dirty="0"/>
              <a:t>Has</a:t>
            </a:r>
            <a:r>
              <a:rPr lang="en-GB" sz="3200" spc="-65" dirty="0"/>
              <a:t> </a:t>
            </a:r>
            <a:r>
              <a:rPr lang="en-GB" sz="3200" spc="-10" dirty="0"/>
              <a:t>Changed</a:t>
            </a:r>
            <a:endParaRPr lang="en-GB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3C4DFA-D9D8-4900-A8C3-D3DC8809984D}"/>
              </a:ext>
            </a:extLst>
          </p:cNvPr>
          <p:cNvGrpSpPr/>
          <p:nvPr/>
        </p:nvGrpSpPr>
        <p:grpSpPr>
          <a:xfrm>
            <a:off x="330146" y="2967347"/>
            <a:ext cx="8570794" cy="3251200"/>
            <a:chOff x="809244" y="3099816"/>
            <a:chExt cx="5315711" cy="1019556"/>
          </a:xfrm>
        </p:grpSpPr>
        <p:grpSp>
          <p:nvGrpSpPr>
            <p:cNvPr id="5" name="object 6">
              <a:extLst>
                <a:ext uri="{FF2B5EF4-FFF2-40B4-BE49-F238E27FC236}">
                  <a16:creationId xmlns:a16="http://schemas.microsoft.com/office/drawing/2014/main" id="{ABE1A7F8-8001-4018-9299-AADF921F2CE8}"/>
                </a:ext>
              </a:extLst>
            </p:cNvPr>
            <p:cNvGrpSpPr/>
            <p:nvPr/>
          </p:nvGrpSpPr>
          <p:grpSpPr>
            <a:xfrm>
              <a:off x="809244" y="3189732"/>
              <a:ext cx="1903095" cy="929640"/>
              <a:chOff x="809244" y="3189732"/>
              <a:chExt cx="1903095" cy="929640"/>
            </a:xfrm>
          </p:grpSpPr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F3699D2-2EFF-4E57-991C-94F815A6497F}"/>
                  </a:ext>
                </a:extLst>
              </p:cNvPr>
              <p:cNvSpPr/>
              <p:nvPr/>
            </p:nvSpPr>
            <p:spPr>
              <a:xfrm>
                <a:off x="809244" y="3189732"/>
                <a:ext cx="996695" cy="92963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3066F778-2C86-41F6-BC72-276793DCEEC7}"/>
                  </a:ext>
                </a:extLst>
              </p:cNvPr>
              <p:cNvSpPr/>
              <p:nvPr/>
            </p:nvSpPr>
            <p:spPr>
              <a:xfrm>
                <a:off x="1828800" y="3226433"/>
                <a:ext cx="883143" cy="85331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8EE86ABB-195E-49A3-9EBE-886A187C0F2F}"/>
                </a:ext>
              </a:extLst>
            </p:cNvPr>
            <p:cNvSpPr/>
            <p:nvPr/>
          </p:nvSpPr>
          <p:spPr>
            <a:xfrm>
              <a:off x="4872228" y="3099816"/>
              <a:ext cx="1252727" cy="929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" name="object 11">
              <a:extLst>
                <a:ext uri="{FF2B5EF4-FFF2-40B4-BE49-F238E27FC236}">
                  <a16:creationId xmlns:a16="http://schemas.microsoft.com/office/drawing/2014/main" id="{FD7374E8-AB01-4B68-B75C-64553205EC3C}"/>
                </a:ext>
              </a:extLst>
            </p:cNvPr>
            <p:cNvGrpSpPr/>
            <p:nvPr/>
          </p:nvGrpSpPr>
          <p:grpSpPr>
            <a:xfrm>
              <a:off x="2846802" y="3378708"/>
              <a:ext cx="1831975" cy="544830"/>
              <a:chOff x="2846802" y="3378708"/>
              <a:chExt cx="1831975" cy="544830"/>
            </a:xfrm>
          </p:grpSpPr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9E9DAE32-29B3-4D36-932D-7D666E2967A5}"/>
                  </a:ext>
                </a:extLst>
              </p:cNvPr>
              <p:cNvSpPr/>
              <p:nvPr/>
            </p:nvSpPr>
            <p:spPr>
              <a:xfrm>
                <a:off x="2846802" y="3379938"/>
                <a:ext cx="1831937" cy="54302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13">
                <a:extLst>
                  <a:ext uri="{FF2B5EF4-FFF2-40B4-BE49-F238E27FC236}">
                    <a16:creationId xmlns:a16="http://schemas.microsoft.com/office/drawing/2014/main" id="{E803F908-68E8-4CC4-8F7E-BB2FAA1094D2}"/>
                  </a:ext>
                </a:extLst>
              </p:cNvPr>
              <p:cNvSpPr/>
              <p:nvPr/>
            </p:nvSpPr>
            <p:spPr>
              <a:xfrm>
                <a:off x="2884932" y="3383280"/>
                <a:ext cx="1767840" cy="48615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04291BA1-CBF0-4323-B7DE-B9BE929733C0}"/>
                  </a:ext>
                </a:extLst>
              </p:cNvPr>
              <p:cNvSpPr/>
              <p:nvPr/>
            </p:nvSpPr>
            <p:spPr>
              <a:xfrm>
                <a:off x="2884932" y="3383280"/>
                <a:ext cx="1767839" cy="486409"/>
              </a:xfrm>
              <a:custGeom>
                <a:avLst/>
                <a:gdLst/>
                <a:ahLst/>
                <a:cxnLst/>
                <a:rect l="l" t="t" r="r" b="b"/>
                <a:pathLst>
                  <a:path w="1767839" h="486410">
                    <a:moveTo>
                      <a:pt x="0" y="121539"/>
                    </a:moveTo>
                    <a:lnTo>
                      <a:pt x="1524762" y="121539"/>
                    </a:lnTo>
                    <a:lnTo>
                      <a:pt x="1524762" y="0"/>
                    </a:lnTo>
                    <a:lnTo>
                      <a:pt x="1767840" y="243078"/>
                    </a:lnTo>
                    <a:lnTo>
                      <a:pt x="1524762" y="486156"/>
                    </a:lnTo>
                    <a:lnTo>
                      <a:pt x="1524762" y="364617"/>
                    </a:lnTo>
                    <a:lnTo>
                      <a:pt x="0" y="364617"/>
                    </a:lnTo>
                    <a:lnTo>
                      <a:pt x="0" y="121539"/>
                    </a:lnTo>
                    <a:close/>
                  </a:path>
                </a:pathLst>
              </a:custGeom>
              <a:ln w="9144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63" y="409827"/>
            <a:ext cx="795489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200" spc="-5" dirty="0"/>
              <a:t>Traditional Model </a:t>
            </a:r>
            <a:r>
              <a:rPr lang="en-GB" sz="3200" dirty="0"/>
              <a:t>Has</a:t>
            </a:r>
            <a:r>
              <a:rPr lang="en-GB" sz="3200" spc="-65" dirty="0"/>
              <a:t> </a:t>
            </a:r>
            <a:r>
              <a:rPr lang="en-GB" sz="3200" spc="-10" dirty="0"/>
              <a:t>Changed</a:t>
            </a:r>
            <a:endParaRPr sz="3200" dirty="0"/>
          </a:p>
        </p:txBody>
      </p:sp>
      <p:sp>
        <p:nvSpPr>
          <p:cNvPr id="16" name="object 16"/>
          <p:cNvSpPr txBox="1"/>
          <p:nvPr/>
        </p:nvSpPr>
        <p:spPr>
          <a:xfrm>
            <a:off x="545910" y="1542804"/>
            <a:ext cx="658365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Bahnschrift" panose="020B0502040204020203" pitchFamily="34" charset="0"/>
                <a:cs typeface="Carlito"/>
              </a:rPr>
              <a:t>New Model</a:t>
            </a:r>
            <a:endParaRPr sz="2800" dirty="0">
              <a:latin typeface="Bahnschrift" panose="020B0502040204020203" pitchFamily="34" charset="0"/>
              <a:cs typeface="Carlito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1AFF7A-5103-4F01-ADA1-B9C0CE6FE4D2}"/>
              </a:ext>
            </a:extLst>
          </p:cNvPr>
          <p:cNvGrpSpPr/>
          <p:nvPr/>
        </p:nvGrpSpPr>
        <p:grpSpPr>
          <a:xfrm>
            <a:off x="545910" y="2786929"/>
            <a:ext cx="8052179" cy="2713985"/>
            <a:chOff x="568451" y="4972811"/>
            <a:chExt cx="4841748" cy="973835"/>
          </a:xfrm>
        </p:grpSpPr>
        <p:sp>
          <p:nvSpPr>
            <p:cNvPr id="15" name="object 15"/>
            <p:cNvSpPr/>
            <p:nvPr/>
          </p:nvSpPr>
          <p:spPr>
            <a:xfrm>
              <a:off x="568451" y="5032247"/>
              <a:ext cx="1316736" cy="914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2238733" y="5180076"/>
              <a:ext cx="1833880" cy="546100"/>
              <a:chOff x="2238733" y="5180076"/>
              <a:chExt cx="1833880" cy="54610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2238733" y="5181389"/>
                <a:ext cx="1833439" cy="54441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276855" y="5184648"/>
                <a:ext cx="1769364" cy="48767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276855" y="5184648"/>
                <a:ext cx="1769745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769745" h="487679">
                    <a:moveTo>
                      <a:pt x="0" y="121919"/>
                    </a:moveTo>
                    <a:lnTo>
                      <a:pt x="1525523" y="121919"/>
                    </a:lnTo>
                    <a:lnTo>
                      <a:pt x="1525523" y="0"/>
                    </a:lnTo>
                    <a:lnTo>
                      <a:pt x="1769364" y="243839"/>
                    </a:lnTo>
                    <a:lnTo>
                      <a:pt x="1525523" y="487679"/>
                    </a:lnTo>
                    <a:lnTo>
                      <a:pt x="1525523" y="365759"/>
                    </a:lnTo>
                    <a:lnTo>
                      <a:pt x="0" y="365759"/>
                    </a:lnTo>
                    <a:lnTo>
                      <a:pt x="0" y="121919"/>
                    </a:lnTo>
                    <a:close/>
                  </a:path>
                </a:pathLst>
              </a:custGeom>
              <a:ln w="9144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/>
            <p:nvPr/>
          </p:nvSpPr>
          <p:spPr>
            <a:xfrm>
              <a:off x="4158996" y="4972811"/>
              <a:ext cx="1251203" cy="9296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387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FF64-73BD-443B-923A-4EC1A9F8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378857"/>
            <a:ext cx="8685151" cy="68893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258989"/>
              </a:buClr>
              <a:buNone/>
            </a:pPr>
            <a:r>
              <a:rPr lang="en-IN" spc="-160" dirty="0">
                <a:solidFill>
                  <a:srgbClr val="C00000"/>
                </a:solidFill>
                <a:cs typeface="Arial"/>
              </a:rPr>
              <a:t>3V’s: </a:t>
            </a:r>
            <a:r>
              <a:rPr lang="en-IN" spc="-135" dirty="0">
                <a:solidFill>
                  <a:srgbClr val="C00000"/>
                </a:solidFill>
                <a:cs typeface="Arial"/>
              </a:rPr>
              <a:t>Volume, </a:t>
            </a:r>
            <a:r>
              <a:rPr lang="en-IN" spc="-105" dirty="0">
                <a:solidFill>
                  <a:srgbClr val="C00000"/>
                </a:solidFill>
                <a:cs typeface="Arial"/>
              </a:rPr>
              <a:t>Velocity </a:t>
            </a:r>
            <a:r>
              <a:rPr lang="en-IN" spc="-135" dirty="0">
                <a:solidFill>
                  <a:srgbClr val="C00000"/>
                </a:solidFill>
                <a:cs typeface="Arial"/>
              </a:rPr>
              <a:t>and</a:t>
            </a:r>
            <a:r>
              <a:rPr lang="en-IN" spc="-100" dirty="0">
                <a:solidFill>
                  <a:srgbClr val="C00000"/>
                </a:solidFill>
                <a:cs typeface="Arial"/>
              </a:rPr>
              <a:t> </a:t>
            </a:r>
            <a:r>
              <a:rPr lang="en-IN" spc="-130" dirty="0">
                <a:solidFill>
                  <a:srgbClr val="C00000"/>
                </a:solidFill>
                <a:cs typeface="Arial"/>
              </a:rPr>
              <a:t>Variety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Big </a:t>
            </a:r>
            <a:r>
              <a:rPr lang="en-IN" sz="3200" b="1" spc="-30" dirty="0">
                <a:solidFill>
                  <a:srgbClr val="FFFFFF"/>
                </a:solidFill>
                <a:cs typeface="Carlito"/>
              </a:rPr>
              <a:t>Data</a:t>
            </a:r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 </a:t>
            </a:r>
            <a:r>
              <a:rPr lang="en-IN" sz="3200" b="1" spc="-25" dirty="0">
                <a:solidFill>
                  <a:srgbClr val="FFFFFF"/>
                </a:solidFill>
                <a:cs typeface="Carlito"/>
              </a:rPr>
              <a:t>(3V’s)</a:t>
            </a:r>
            <a:endParaRPr lang="en-GB" sz="32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11C8920-4148-4252-8F87-F7BBE3BC3A75}"/>
              </a:ext>
            </a:extLst>
          </p:cNvPr>
          <p:cNvSpPr/>
          <p:nvPr/>
        </p:nvSpPr>
        <p:spPr>
          <a:xfrm>
            <a:off x="3398293" y="2307771"/>
            <a:ext cx="5629593" cy="436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27BA99D-2757-4786-AA70-FB6CFEB75158}"/>
              </a:ext>
            </a:extLst>
          </p:cNvPr>
          <p:cNvSpPr/>
          <p:nvPr/>
        </p:nvSpPr>
        <p:spPr>
          <a:xfrm>
            <a:off x="648615" y="2290387"/>
            <a:ext cx="2456143" cy="266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0661BBB-AE26-4353-A2C5-7692397CA02C}"/>
              </a:ext>
            </a:extLst>
          </p:cNvPr>
          <p:cNvSpPr/>
          <p:nvPr/>
        </p:nvSpPr>
        <p:spPr>
          <a:xfrm>
            <a:off x="578779" y="5036025"/>
            <a:ext cx="2601149" cy="163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04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207D858-7755-462C-82BF-D48CB485DCE2}"/>
              </a:ext>
            </a:extLst>
          </p:cNvPr>
          <p:cNvSpPr/>
          <p:nvPr/>
        </p:nvSpPr>
        <p:spPr>
          <a:xfrm>
            <a:off x="824411" y="1555409"/>
            <a:ext cx="7204891" cy="5004884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B839CF-E1A5-498C-863C-2DABA73816A8}"/>
              </a:ext>
            </a:extLst>
          </p:cNvPr>
          <p:cNvSpPr/>
          <p:nvPr/>
        </p:nvSpPr>
        <p:spPr>
          <a:xfrm>
            <a:off x="197791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300" kern="1200"/>
              <a:t>Ever-growing data of all types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AF9C63-B20B-4123-BB1B-63D7330A48D4}"/>
              </a:ext>
            </a:extLst>
          </p:cNvPr>
          <p:cNvSpPr/>
          <p:nvPr/>
        </p:nvSpPr>
        <p:spPr>
          <a:xfrm>
            <a:off x="3062696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300" kern="1200" dirty="0"/>
              <a:t>Product sentiment analysis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3CA561-49E8-4447-9FA5-1918030FA83F}"/>
              </a:ext>
            </a:extLst>
          </p:cNvPr>
          <p:cNvSpPr/>
          <p:nvPr/>
        </p:nvSpPr>
        <p:spPr>
          <a:xfrm>
            <a:off x="5927600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300" kern="1200"/>
              <a:t>Data Volume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3886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207D858-7755-462C-82BF-D48CB485DCE2}"/>
              </a:ext>
            </a:extLst>
          </p:cNvPr>
          <p:cNvSpPr/>
          <p:nvPr/>
        </p:nvSpPr>
        <p:spPr>
          <a:xfrm>
            <a:off x="824411" y="1555409"/>
            <a:ext cx="7204891" cy="5004884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B839CF-E1A5-498C-863C-2DABA73816A8}"/>
              </a:ext>
            </a:extLst>
          </p:cNvPr>
          <p:cNvSpPr/>
          <p:nvPr/>
        </p:nvSpPr>
        <p:spPr>
          <a:xfrm>
            <a:off x="197791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300"/>
              <a:t>Ever-growing data of all types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AF9C63-B20B-4123-BB1B-63D7330A48D4}"/>
              </a:ext>
            </a:extLst>
          </p:cNvPr>
          <p:cNvSpPr/>
          <p:nvPr/>
        </p:nvSpPr>
        <p:spPr>
          <a:xfrm>
            <a:off x="3062696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300" kern="1200"/>
              <a:t>Product sentiment analysis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3CA561-49E8-4447-9FA5-1918030FA83F}"/>
              </a:ext>
            </a:extLst>
          </p:cNvPr>
          <p:cNvSpPr/>
          <p:nvPr/>
        </p:nvSpPr>
        <p:spPr>
          <a:xfrm>
            <a:off x="5927600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300" dirty="0"/>
              <a:t>Data Volume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1101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207D858-7755-462C-82BF-D48CB485DCE2}"/>
              </a:ext>
            </a:extLst>
          </p:cNvPr>
          <p:cNvSpPr/>
          <p:nvPr/>
        </p:nvSpPr>
        <p:spPr>
          <a:xfrm>
            <a:off x="824411" y="1555409"/>
            <a:ext cx="7204891" cy="5004884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B839CF-E1A5-498C-863C-2DABA73816A8}"/>
              </a:ext>
            </a:extLst>
          </p:cNvPr>
          <p:cNvSpPr/>
          <p:nvPr/>
        </p:nvSpPr>
        <p:spPr>
          <a:xfrm>
            <a:off x="197791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300"/>
              <a:t>Ever-growing data of all types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AF9C63-B20B-4123-BB1B-63D7330A48D4}"/>
              </a:ext>
            </a:extLst>
          </p:cNvPr>
          <p:cNvSpPr/>
          <p:nvPr/>
        </p:nvSpPr>
        <p:spPr>
          <a:xfrm>
            <a:off x="3062696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300"/>
              <a:t>Product sentiment analysis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3CA561-49E8-4447-9FA5-1918030FA83F}"/>
              </a:ext>
            </a:extLst>
          </p:cNvPr>
          <p:cNvSpPr/>
          <p:nvPr/>
        </p:nvSpPr>
        <p:spPr>
          <a:xfrm>
            <a:off x="5927600" y="3056874"/>
            <a:ext cx="2728322" cy="2001953"/>
          </a:xfrm>
          <a:custGeom>
            <a:avLst/>
            <a:gdLst>
              <a:gd name="connsiteX0" fmla="*/ 0 w 2728322"/>
              <a:gd name="connsiteY0" fmla="*/ 333666 h 2001953"/>
              <a:gd name="connsiteX1" fmla="*/ 333666 w 2728322"/>
              <a:gd name="connsiteY1" fmla="*/ 0 h 2001953"/>
              <a:gd name="connsiteX2" fmla="*/ 2394656 w 2728322"/>
              <a:gd name="connsiteY2" fmla="*/ 0 h 2001953"/>
              <a:gd name="connsiteX3" fmla="*/ 2728322 w 2728322"/>
              <a:gd name="connsiteY3" fmla="*/ 333666 h 2001953"/>
              <a:gd name="connsiteX4" fmla="*/ 2728322 w 2728322"/>
              <a:gd name="connsiteY4" fmla="*/ 1668287 h 2001953"/>
              <a:gd name="connsiteX5" fmla="*/ 2394656 w 2728322"/>
              <a:gd name="connsiteY5" fmla="*/ 2001953 h 2001953"/>
              <a:gd name="connsiteX6" fmla="*/ 333666 w 2728322"/>
              <a:gd name="connsiteY6" fmla="*/ 2001953 h 2001953"/>
              <a:gd name="connsiteX7" fmla="*/ 0 w 2728322"/>
              <a:gd name="connsiteY7" fmla="*/ 1668287 h 2001953"/>
              <a:gd name="connsiteX8" fmla="*/ 0 w 2728322"/>
              <a:gd name="connsiteY8" fmla="*/ 333666 h 20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8322" h="2001953">
                <a:moveTo>
                  <a:pt x="0" y="333666"/>
                </a:moveTo>
                <a:cubicBezTo>
                  <a:pt x="0" y="149387"/>
                  <a:pt x="149387" y="0"/>
                  <a:pt x="333666" y="0"/>
                </a:cubicBezTo>
                <a:lnTo>
                  <a:pt x="2394656" y="0"/>
                </a:lnTo>
                <a:cubicBezTo>
                  <a:pt x="2578935" y="0"/>
                  <a:pt x="2728322" y="149387"/>
                  <a:pt x="2728322" y="333666"/>
                </a:cubicBezTo>
                <a:lnTo>
                  <a:pt x="2728322" y="1668287"/>
                </a:lnTo>
                <a:cubicBezTo>
                  <a:pt x="2728322" y="1852566"/>
                  <a:pt x="2578935" y="2001953"/>
                  <a:pt x="2394656" y="2001953"/>
                </a:cubicBezTo>
                <a:lnTo>
                  <a:pt x="333666" y="2001953"/>
                </a:lnTo>
                <a:cubicBezTo>
                  <a:pt x="149387" y="2001953"/>
                  <a:pt x="0" y="1852566"/>
                  <a:pt x="0" y="1668287"/>
                </a:cubicBezTo>
                <a:lnTo>
                  <a:pt x="0" y="333666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457" tIns="223457" rIns="223457" bIns="223457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300" kern="1200"/>
              <a:t>Data Volume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059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E0F283CC-47E2-43FE-9065-491F6846C91A}"/>
              </a:ext>
            </a:extLst>
          </p:cNvPr>
          <p:cNvGrpSpPr/>
          <p:nvPr/>
        </p:nvGrpSpPr>
        <p:grpSpPr>
          <a:xfrm>
            <a:off x="5270503" y="3364064"/>
            <a:ext cx="3640836" cy="2258862"/>
            <a:chOff x="4588764" y="3257508"/>
            <a:chExt cx="3843020" cy="2345055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7C539632-122E-4474-8347-DB566DC127DE}"/>
                </a:ext>
              </a:extLst>
            </p:cNvPr>
            <p:cNvSpPr/>
            <p:nvPr/>
          </p:nvSpPr>
          <p:spPr>
            <a:xfrm>
              <a:off x="5938139" y="3257508"/>
              <a:ext cx="2493601" cy="1593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42EFF916-95D7-4657-877C-EE5F610829E1}"/>
                </a:ext>
              </a:extLst>
            </p:cNvPr>
            <p:cNvSpPr/>
            <p:nvPr/>
          </p:nvSpPr>
          <p:spPr>
            <a:xfrm>
              <a:off x="4588764" y="4395216"/>
              <a:ext cx="1645919" cy="1207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397E755E-A2EA-4627-9235-A9659EE41367}"/>
                </a:ext>
              </a:extLst>
            </p:cNvPr>
            <p:cNvSpPr/>
            <p:nvPr/>
          </p:nvSpPr>
          <p:spPr>
            <a:xfrm>
              <a:off x="4630928" y="4533138"/>
              <a:ext cx="1450975" cy="1011555"/>
            </a:xfrm>
            <a:custGeom>
              <a:avLst/>
              <a:gdLst/>
              <a:ahLst/>
              <a:cxnLst/>
              <a:rect l="l" t="t" r="r" b="b"/>
              <a:pathLst>
                <a:path w="1450975" h="1011554">
                  <a:moveTo>
                    <a:pt x="1408417" y="29281"/>
                  </a:moveTo>
                  <a:lnTo>
                    <a:pt x="1382708" y="31284"/>
                  </a:lnTo>
                  <a:lnTo>
                    <a:pt x="0" y="990092"/>
                  </a:lnTo>
                  <a:lnTo>
                    <a:pt x="14732" y="1011301"/>
                  </a:lnTo>
                  <a:lnTo>
                    <a:pt x="1397548" y="52541"/>
                  </a:lnTo>
                  <a:lnTo>
                    <a:pt x="1408417" y="29281"/>
                  </a:lnTo>
                  <a:close/>
                </a:path>
                <a:path w="1450975" h="1011554">
                  <a:moveTo>
                    <a:pt x="1448758" y="3937"/>
                  </a:moveTo>
                  <a:lnTo>
                    <a:pt x="1422146" y="3937"/>
                  </a:lnTo>
                  <a:lnTo>
                    <a:pt x="1436877" y="25273"/>
                  </a:lnTo>
                  <a:lnTo>
                    <a:pt x="1397548" y="52541"/>
                  </a:lnTo>
                  <a:lnTo>
                    <a:pt x="1379727" y="90678"/>
                  </a:lnTo>
                  <a:lnTo>
                    <a:pt x="1376680" y="97155"/>
                  </a:lnTo>
                  <a:lnTo>
                    <a:pt x="1379474" y="104901"/>
                  </a:lnTo>
                  <a:lnTo>
                    <a:pt x="1385951" y="107950"/>
                  </a:lnTo>
                  <a:lnTo>
                    <a:pt x="1392427" y="110870"/>
                  </a:lnTo>
                  <a:lnTo>
                    <a:pt x="1400175" y="108076"/>
                  </a:lnTo>
                  <a:lnTo>
                    <a:pt x="1403223" y="101600"/>
                  </a:lnTo>
                  <a:lnTo>
                    <a:pt x="1448758" y="3937"/>
                  </a:lnTo>
                  <a:close/>
                </a:path>
                <a:path w="1450975" h="1011554">
                  <a:moveTo>
                    <a:pt x="1425741" y="9143"/>
                  </a:moveTo>
                  <a:lnTo>
                    <a:pt x="1417827" y="9143"/>
                  </a:lnTo>
                  <a:lnTo>
                    <a:pt x="1430527" y="27559"/>
                  </a:lnTo>
                  <a:lnTo>
                    <a:pt x="1408417" y="29281"/>
                  </a:lnTo>
                  <a:lnTo>
                    <a:pt x="1397548" y="52541"/>
                  </a:lnTo>
                  <a:lnTo>
                    <a:pt x="1436877" y="25273"/>
                  </a:lnTo>
                  <a:lnTo>
                    <a:pt x="1425741" y="9143"/>
                  </a:lnTo>
                  <a:close/>
                </a:path>
                <a:path w="1450975" h="1011554">
                  <a:moveTo>
                    <a:pt x="1450594" y="0"/>
                  </a:moveTo>
                  <a:lnTo>
                    <a:pt x="1331595" y="9270"/>
                  </a:lnTo>
                  <a:lnTo>
                    <a:pt x="1326388" y="15493"/>
                  </a:lnTo>
                  <a:lnTo>
                    <a:pt x="1327404" y="29844"/>
                  </a:lnTo>
                  <a:lnTo>
                    <a:pt x="1333627" y="35051"/>
                  </a:lnTo>
                  <a:lnTo>
                    <a:pt x="1382708" y="31284"/>
                  </a:lnTo>
                  <a:lnTo>
                    <a:pt x="1422146" y="3937"/>
                  </a:lnTo>
                  <a:lnTo>
                    <a:pt x="1448758" y="3937"/>
                  </a:lnTo>
                  <a:lnTo>
                    <a:pt x="1450594" y="0"/>
                  </a:lnTo>
                  <a:close/>
                </a:path>
                <a:path w="1450975" h="1011554">
                  <a:moveTo>
                    <a:pt x="1422146" y="3937"/>
                  </a:moveTo>
                  <a:lnTo>
                    <a:pt x="1382708" y="31284"/>
                  </a:lnTo>
                  <a:lnTo>
                    <a:pt x="1408417" y="29281"/>
                  </a:lnTo>
                  <a:lnTo>
                    <a:pt x="1417827" y="9143"/>
                  </a:lnTo>
                  <a:lnTo>
                    <a:pt x="1425741" y="9143"/>
                  </a:lnTo>
                  <a:lnTo>
                    <a:pt x="1422146" y="3937"/>
                  </a:lnTo>
                  <a:close/>
                </a:path>
                <a:path w="1450975" h="1011554">
                  <a:moveTo>
                    <a:pt x="1417827" y="9143"/>
                  </a:moveTo>
                  <a:lnTo>
                    <a:pt x="1408417" y="29281"/>
                  </a:lnTo>
                  <a:lnTo>
                    <a:pt x="1430527" y="27559"/>
                  </a:lnTo>
                  <a:lnTo>
                    <a:pt x="1417827" y="914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3">
            <a:extLst>
              <a:ext uri="{FF2B5EF4-FFF2-40B4-BE49-F238E27FC236}">
                <a16:creationId xmlns:a16="http://schemas.microsoft.com/office/drawing/2014/main" id="{CBE1BD1D-F952-4A23-8F32-87A81A87C804}"/>
              </a:ext>
            </a:extLst>
          </p:cNvPr>
          <p:cNvSpPr/>
          <p:nvPr/>
        </p:nvSpPr>
        <p:spPr>
          <a:xfrm>
            <a:off x="5841242" y="1405718"/>
            <a:ext cx="3070746" cy="1924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41B2F17D-B16A-4109-A932-D11E532EC2A0}"/>
              </a:ext>
            </a:extLst>
          </p:cNvPr>
          <p:cNvSpPr/>
          <p:nvPr/>
        </p:nvSpPr>
        <p:spPr>
          <a:xfrm>
            <a:off x="374596" y="2046514"/>
            <a:ext cx="4876759" cy="165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5">
            <a:extLst>
              <a:ext uri="{FF2B5EF4-FFF2-40B4-BE49-F238E27FC236}">
                <a16:creationId xmlns:a16="http://schemas.microsoft.com/office/drawing/2014/main" id="{F18DBEE4-C8DF-4BF1-87CC-FB66B515607A}"/>
              </a:ext>
            </a:extLst>
          </p:cNvPr>
          <p:cNvGrpSpPr/>
          <p:nvPr/>
        </p:nvGrpSpPr>
        <p:grpSpPr>
          <a:xfrm>
            <a:off x="451459" y="3774364"/>
            <a:ext cx="4940489" cy="2825086"/>
            <a:chOff x="490727" y="4363211"/>
            <a:chExt cx="3927475" cy="1833880"/>
          </a:xfrm>
        </p:grpSpPr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1C37168E-5C0D-4106-BBF0-B275FDADB2B4}"/>
                </a:ext>
              </a:extLst>
            </p:cNvPr>
            <p:cNvSpPr/>
            <p:nvPr/>
          </p:nvSpPr>
          <p:spPr>
            <a:xfrm>
              <a:off x="499871" y="4372355"/>
              <a:ext cx="2420112" cy="17967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DF7A7461-E5B2-4D38-ACFE-9F3A39145C93}"/>
                </a:ext>
              </a:extLst>
            </p:cNvPr>
            <p:cNvSpPr/>
            <p:nvPr/>
          </p:nvSpPr>
          <p:spPr>
            <a:xfrm>
              <a:off x="495299" y="4367783"/>
              <a:ext cx="2429510" cy="1824355"/>
            </a:xfrm>
            <a:custGeom>
              <a:avLst/>
              <a:gdLst/>
              <a:ahLst/>
              <a:cxnLst/>
              <a:rect l="l" t="t" r="r" b="b"/>
              <a:pathLst>
                <a:path w="2429510" h="1824354">
                  <a:moveTo>
                    <a:pt x="0" y="1824227"/>
                  </a:moveTo>
                  <a:lnTo>
                    <a:pt x="2429256" y="1824227"/>
                  </a:lnTo>
                  <a:lnTo>
                    <a:pt x="2429256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DB8B089D-9AF8-43DB-A443-722D80ECD469}"/>
                </a:ext>
              </a:extLst>
            </p:cNvPr>
            <p:cNvSpPr/>
            <p:nvPr/>
          </p:nvSpPr>
          <p:spPr>
            <a:xfrm>
              <a:off x="2229611" y="5251703"/>
              <a:ext cx="2188464" cy="3535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9">
              <a:extLst>
                <a:ext uri="{FF2B5EF4-FFF2-40B4-BE49-F238E27FC236}">
                  <a16:creationId xmlns:a16="http://schemas.microsoft.com/office/drawing/2014/main" id="{3FFA0D77-77E6-431A-A2B5-CFA346E04AA4}"/>
                </a:ext>
              </a:extLst>
            </p:cNvPr>
            <p:cNvSpPr/>
            <p:nvPr/>
          </p:nvSpPr>
          <p:spPr>
            <a:xfrm>
              <a:off x="2387345" y="5337047"/>
              <a:ext cx="1992630" cy="210185"/>
            </a:xfrm>
            <a:custGeom>
              <a:avLst/>
              <a:gdLst/>
              <a:ahLst/>
              <a:cxnLst/>
              <a:rect l="l" t="t" r="r" b="b"/>
              <a:pathLst>
                <a:path w="1992629" h="210185">
                  <a:moveTo>
                    <a:pt x="74229" y="44985"/>
                  </a:moveTo>
                  <a:lnTo>
                    <a:pt x="51223" y="56253"/>
                  </a:lnTo>
                  <a:lnTo>
                    <a:pt x="72404" y="70771"/>
                  </a:lnTo>
                  <a:lnTo>
                    <a:pt x="1990725" y="209803"/>
                  </a:lnTo>
                  <a:lnTo>
                    <a:pt x="1992630" y="184022"/>
                  </a:lnTo>
                  <a:lnTo>
                    <a:pt x="74229" y="44985"/>
                  </a:lnTo>
                  <a:close/>
                </a:path>
                <a:path w="1992629" h="210185">
                  <a:moveTo>
                    <a:pt x="107061" y="0"/>
                  </a:moveTo>
                  <a:lnTo>
                    <a:pt x="0" y="52577"/>
                  </a:lnTo>
                  <a:lnTo>
                    <a:pt x="98425" y="120014"/>
                  </a:lnTo>
                  <a:lnTo>
                    <a:pt x="106426" y="118490"/>
                  </a:lnTo>
                  <a:lnTo>
                    <a:pt x="110490" y="112648"/>
                  </a:lnTo>
                  <a:lnTo>
                    <a:pt x="114554" y="106679"/>
                  </a:lnTo>
                  <a:lnTo>
                    <a:pt x="113030" y="98678"/>
                  </a:lnTo>
                  <a:lnTo>
                    <a:pt x="107187" y="94614"/>
                  </a:lnTo>
                  <a:lnTo>
                    <a:pt x="72404" y="70771"/>
                  </a:lnTo>
                  <a:lnTo>
                    <a:pt x="24637" y="67309"/>
                  </a:lnTo>
                  <a:lnTo>
                    <a:pt x="26543" y="41528"/>
                  </a:lnTo>
                  <a:lnTo>
                    <a:pt x="81285" y="41528"/>
                  </a:lnTo>
                  <a:lnTo>
                    <a:pt x="118491" y="23367"/>
                  </a:lnTo>
                  <a:lnTo>
                    <a:pt x="121158" y="15493"/>
                  </a:lnTo>
                  <a:lnTo>
                    <a:pt x="117983" y="9143"/>
                  </a:lnTo>
                  <a:lnTo>
                    <a:pt x="114808" y="2666"/>
                  </a:lnTo>
                  <a:lnTo>
                    <a:pt x="107061" y="0"/>
                  </a:lnTo>
                  <a:close/>
                </a:path>
                <a:path w="1992629" h="210185">
                  <a:moveTo>
                    <a:pt x="26543" y="41528"/>
                  </a:moveTo>
                  <a:lnTo>
                    <a:pt x="24637" y="67309"/>
                  </a:lnTo>
                  <a:lnTo>
                    <a:pt x="72404" y="70771"/>
                  </a:lnTo>
                  <a:lnTo>
                    <a:pt x="65501" y="66039"/>
                  </a:lnTo>
                  <a:lnTo>
                    <a:pt x="31242" y="66039"/>
                  </a:lnTo>
                  <a:lnTo>
                    <a:pt x="32893" y="43687"/>
                  </a:lnTo>
                  <a:lnTo>
                    <a:pt x="56332" y="43687"/>
                  </a:lnTo>
                  <a:lnTo>
                    <a:pt x="26543" y="41528"/>
                  </a:lnTo>
                  <a:close/>
                </a:path>
                <a:path w="1992629" h="210185">
                  <a:moveTo>
                    <a:pt x="32893" y="43687"/>
                  </a:moveTo>
                  <a:lnTo>
                    <a:pt x="31242" y="66039"/>
                  </a:lnTo>
                  <a:lnTo>
                    <a:pt x="51223" y="56253"/>
                  </a:lnTo>
                  <a:lnTo>
                    <a:pt x="32893" y="43687"/>
                  </a:lnTo>
                  <a:close/>
                </a:path>
                <a:path w="1992629" h="210185">
                  <a:moveTo>
                    <a:pt x="51223" y="56253"/>
                  </a:moveTo>
                  <a:lnTo>
                    <a:pt x="31242" y="66039"/>
                  </a:lnTo>
                  <a:lnTo>
                    <a:pt x="65501" y="66039"/>
                  </a:lnTo>
                  <a:lnTo>
                    <a:pt x="51223" y="56253"/>
                  </a:lnTo>
                  <a:close/>
                </a:path>
                <a:path w="1992629" h="210185">
                  <a:moveTo>
                    <a:pt x="56332" y="43687"/>
                  </a:moveTo>
                  <a:lnTo>
                    <a:pt x="32893" y="43687"/>
                  </a:lnTo>
                  <a:lnTo>
                    <a:pt x="51223" y="56253"/>
                  </a:lnTo>
                  <a:lnTo>
                    <a:pt x="74229" y="44985"/>
                  </a:lnTo>
                  <a:lnTo>
                    <a:pt x="56332" y="43687"/>
                  </a:lnTo>
                  <a:close/>
                </a:path>
                <a:path w="1992629" h="210185">
                  <a:moveTo>
                    <a:pt x="81285" y="41528"/>
                  </a:moveTo>
                  <a:lnTo>
                    <a:pt x="26543" y="41528"/>
                  </a:lnTo>
                  <a:lnTo>
                    <a:pt x="74229" y="44985"/>
                  </a:lnTo>
                  <a:lnTo>
                    <a:pt x="81285" y="4152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B33BF9-71D8-48DA-934A-E66C6BA0122D}"/>
              </a:ext>
            </a:extLst>
          </p:cNvPr>
          <p:cNvSpPr/>
          <p:nvPr/>
        </p:nvSpPr>
        <p:spPr>
          <a:xfrm>
            <a:off x="232012" y="1332606"/>
            <a:ext cx="2216954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marR="5715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z="2800" spc="-10" dirty="0">
                <a:solidFill>
                  <a:srgbClr val="C00000"/>
                </a:solidFill>
                <a:cs typeface="Carlito"/>
              </a:rPr>
              <a:t>Data Volume</a:t>
            </a:r>
            <a:endParaRPr lang="en-IN" sz="2800" dirty="0">
              <a:solidFill>
                <a:srgbClr val="C00000"/>
              </a:solidFill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7310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15" y="0"/>
            <a:ext cx="7947448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BDC91-2532-494D-AF6C-EA51893A24CE}"/>
              </a:ext>
            </a:extLst>
          </p:cNvPr>
          <p:cNvSpPr/>
          <p:nvPr/>
        </p:nvSpPr>
        <p:spPr>
          <a:xfrm>
            <a:off x="313697" y="2390244"/>
            <a:ext cx="5582858" cy="336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215D4B"/>
              </a:buClr>
              <a:tabLst>
                <a:tab pos="666115" algn="l"/>
                <a:tab pos="1816735" algn="l"/>
                <a:tab pos="2959735" algn="l"/>
              </a:tabLst>
            </a:pPr>
            <a:r>
              <a:rPr lang="en-IN" sz="2500" spc="-5" dirty="0" err="1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Earthscope</a:t>
            </a:r>
            <a:endParaRPr lang="en-IN" sz="2500" spc="-5" dirty="0">
              <a:solidFill>
                <a:srgbClr val="C00000"/>
              </a:solidFill>
              <a:latin typeface="Bahnschrift" panose="020B0502040204020203" pitchFamily="34" charset="0"/>
              <a:cs typeface="Carlito"/>
            </a:endParaRPr>
          </a:p>
          <a:p>
            <a:pPr marL="177800" indent="-1651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  <a:tabLst>
                <a:tab pos="666115" algn="l"/>
                <a:tab pos="1816735" algn="l"/>
                <a:tab pos="2959735" algn="l"/>
              </a:tabLst>
            </a:pPr>
            <a:r>
              <a:rPr lang="en-IN" sz="2400" spc="-5" dirty="0">
                <a:latin typeface="Bahnschrift" panose="020B0502040204020203" pitchFamily="34" charset="0"/>
                <a:cs typeface="Carlito"/>
              </a:rPr>
              <a:t>W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orld's </a:t>
            </a:r>
            <a:r>
              <a:rPr lang="en-IN" sz="2400" spc="-15" dirty="0">
                <a:latin typeface="Bahnschrift" panose="020B0502040204020203" pitchFamily="34" charset="0"/>
                <a:cs typeface="Carlito"/>
              </a:rPr>
              <a:t>largest 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science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project.</a:t>
            </a:r>
          </a:p>
          <a:p>
            <a:pPr marL="177800" indent="-1651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  <a:tabLst>
                <a:tab pos="666115" algn="l"/>
                <a:tab pos="1816735" algn="l"/>
                <a:tab pos="2959735" algn="l"/>
              </a:tabLst>
            </a:pPr>
            <a:r>
              <a:rPr lang="en-IN" sz="2400" spc="-5" dirty="0">
                <a:latin typeface="Bahnschrift" panose="020B0502040204020203" pitchFamily="34" charset="0"/>
                <a:cs typeface="Carlito"/>
              </a:rPr>
              <a:t>Designed </a:t>
            </a:r>
            <a:r>
              <a:rPr lang="en-IN" sz="2400" spc="-15" dirty="0">
                <a:latin typeface="Bahnschrift" panose="020B0502040204020203" pitchFamily="34" charset="0"/>
                <a:cs typeface="Carlito"/>
              </a:rPr>
              <a:t>to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track 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North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America's geological</a:t>
            </a:r>
            <a:r>
              <a:rPr lang="en-IN" sz="2400" spc="385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evolution, this observatory records data over 3.8 million square miles amassing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6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7 </a:t>
            </a:r>
            <a:r>
              <a:rPr lang="en-IN" sz="2400" spc="-35" dirty="0">
                <a:latin typeface="Bahnschrift" panose="020B0502040204020203" pitchFamily="34" charset="0"/>
                <a:cs typeface="Carlito"/>
              </a:rPr>
              <a:t>t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e</a:t>
            </a:r>
            <a:r>
              <a:rPr lang="en-IN" sz="2400" spc="-50" dirty="0">
                <a:latin typeface="Bahnschrift" panose="020B0502040204020203" pitchFamily="34" charset="0"/>
                <a:cs typeface="Carlito"/>
              </a:rPr>
              <a:t>r</a:t>
            </a:r>
            <a:r>
              <a:rPr lang="en-IN" sz="2400" spc="-15" dirty="0">
                <a:latin typeface="Bahnschrift" panose="020B0502040204020203" pitchFamily="34" charset="0"/>
                <a:cs typeface="Carlito"/>
              </a:rPr>
              <a:t>ab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y</a:t>
            </a:r>
            <a:r>
              <a:rPr lang="en-IN" sz="2400" spc="-30" dirty="0">
                <a:latin typeface="Bahnschrift" panose="020B0502040204020203" pitchFamily="34" charset="0"/>
                <a:cs typeface="Carlito"/>
              </a:rPr>
              <a:t>t</a:t>
            </a:r>
            <a:r>
              <a:rPr lang="en-IN" sz="2400" spc="-15" dirty="0">
                <a:latin typeface="Bahnschrift" panose="020B0502040204020203" pitchFamily="34" charset="0"/>
                <a:cs typeface="Carlito"/>
              </a:rPr>
              <a:t>e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s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o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f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d</a:t>
            </a:r>
            <a:r>
              <a:rPr lang="en-IN" sz="2400" spc="-40" dirty="0">
                <a:latin typeface="Bahnschrift" panose="020B0502040204020203" pitchFamily="34" charset="0"/>
                <a:cs typeface="Carlito"/>
              </a:rPr>
              <a:t>a</a:t>
            </a:r>
            <a:r>
              <a:rPr lang="en-IN" sz="2400" spc="-35" dirty="0">
                <a:latin typeface="Bahnschrift" panose="020B0502040204020203" pitchFamily="34" charset="0"/>
                <a:cs typeface="Carlito"/>
              </a:rPr>
              <a:t>t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a. 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FC93002C-F44B-4081-9FA5-4CABD1660CD3}"/>
              </a:ext>
            </a:extLst>
          </p:cNvPr>
          <p:cNvSpPr/>
          <p:nvPr/>
        </p:nvSpPr>
        <p:spPr>
          <a:xfrm>
            <a:off x="6038875" y="2476872"/>
            <a:ext cx="3011607" cy="327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42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FE1-45FC-4FF7-8991-1EE3382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15" y="0"/>
            <a:ext cx="7947448" cy="1325563"/>
          </a:xfrm>
        </p:spPr>
        <p:txBody>
          <a:bodyPr>
            <a:normAutofit/>
          </a:bodyPr>
          <a:lstStyle/>
          <a:p>
            <a:r>
              <a:rPr lang="en-IN" sz="3200" b="1" spc="-5" dirty="0">
                <a:solidFill>
                  <a:srgbClr val="FFFFFF"/>
                </a:solidFill>
                <a:cs typeface="Carlito"/>
              </a:rPr>
              <a:t>Volume (Scale)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BDC91-2532-494D-AF6C-EA51893A24CE}"/>
              </a:ext>
            </a:extLst>
          </p:cNvPr>
          <p:cNvSpPr/>
          <p:nvPr/>
        </p:nvSpPr>
        <p:spPr>
          <a:xfrm>
            <a:off x="313697" y="2565084"/>
            <a:ext cx="5582858" cy="281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215D4B"/>
              </a:buClr>
              <a:tabLst>
                <a:tab pos="666115" algn="l"/>
                <a:tab pos="1816735" algn="l"/>
                <a:tab pos="2959735" algn="l"/>
              </a:tabLst>
            </a:pPr>
            <a:r>
              <a:rPr lang="en-IN" sz="2500" spc="-5" dirty="0" err="1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Earthscope</a:t>
            </a:r>
            <a:endParaRPr lang="en-IN" sz="2500" spc="-5" dirty="0">
              <a:solidFill>
                <a:srgbClr val="C00000"/>
              </a:solidFill>
              <a:latin typeface="Bahnschrift" panose="020B0502040204020203" pitchFamily="34" charset="0"/>
              <a:cs typeface="Carlito"/>
            </a:endParaRPr>
          </a:p>
          <a:p>
            <a:pPr marL="177800" indent="-1651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  <a:tabLst>
                <a:tab pos="666115" algn="l"/>
                <a:tab pos="1816735" algn="l"/>
                <a:tab pos="2959735" algn="l"/>
              </a:tabLst>
            </a:pPr>
            <a:r>
              <a:rPr lang="en-IN" sz="2400" dirty="0" err="1">
                <a:latin typeface="Bahnschrift" panose="020B0502040204020203" pitchFamily="34" charset="0"/>
                <a:cs typeface="Carlito"/>
              </a:rPr>
              <a:t>Analyzes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seismic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slips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in San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Andreas fault,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but 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also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plume of magma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underneath </a:t>
            </a:r>
            <a:r>
              <a:rPr lang="en-IN" sz="2400" spc="-30" dirty="0">
                <a:latin typeface="Bahnschrift" panose="020B0502040204020203" pitchFamily="34" charset="0"/>
                <a:cs typeface="Carlito"/>
              </a:rPr>
              <a:t>Yellowstone </a:t>
            </a:r>
            <a:r>
              <a:rPr lang="en-IN" sz="2400" spc="-5" dirty="0">
                <a:latin typeface="Bahnschrift" panose="020B0502040204020203" pitchFamily="34" charset="0"/>
                <a:cs typeface="Carlito"/>
              </a:rPr>
              <a:t>&amp; </a:t>
            </a:r>
            <a:r>
              <a:rPr lang="en-IN" sz="2400" dirty="0">
                <a:latin typeface="Bahnschrift" panose="020B0502040204020203" pitchFamily="34" charset="0"/>
                <a:cs typeface="Carlito"/>
              </a:rPr>
              <a:t>much </a:t>
            </a:r>
            <a:r>
              <a:rPr lang="en-IN" sz="2400" spc="-10" dirty="0">
                <a:latin typeface="Bahnschrift" panose="020B0502040204020203" pitchFamily="34" charset="0"/>
                <a:cs typeface="Carlito"/>
              </a:rPr>
              <a:t>more.</a:t>
            </a:r>
            <a:endParaRPr lang="en-IN" sz="2400" dirty="0">
              <a:latin typeface="Bahnschrift" panose="020B0502040204020203" pitchFamily="34" charset="0"/>
              <a:cs typeface="Carlito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FC93002C-F44B-4081-9FA5-4CABD1660CD3}"/>
              </a:ext>
            </a:extLst>
          </p:cNvPr>
          <p:cNvSpPr/>
          <p:nvPr/>
        </p:nvSpPr>
        <p:spPr>
          <a:xfrm>
            <a:off x="6038875" y="2476872"/>
            <a:ext cx="3011607" cy="327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8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DFA6-8B57-4CA4-9B07-32DE6997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1494971"/>
            <a:ext cx="8720448" cy="5138058"/>
          </a:xfrm>
        </p:spPr>
        <p:txBody>
          <a:bodyPr>
            <a:noAutofit/>
          </a:bodyPr>
          <a:lstStyle/>
          <a:p>
            <a:pPr marL="177800" marR="698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10" dirty="0">
                <a:cs typeface="Carlito"/>
              </a:rPr>
              <a:t>Sometimes </a:t>
            </a:r>
            <a:r>
              <a:rPr lang="en-IN" spc="-5" dirty="0">
                <a:cs typeface="Carlito"/>
              </a:rPr>
              <a:t>2 minutes </a:t>
            </a:r>
            <a:r>
              <a:rPr lang="en-IN" spc="-10" dirty="0">
                <a:cs typeface="Carlito"/>
              </a:rPr>
              <a:t>is </a:t>
            </a:r>
            <a:r>
              <a:rPr lang="en-IN" spc="-15" dirty="0">
                <a:cs typeface="Carlito"/>
              </a:rPr>
              <a:t>too late. </a:t>
            </a:r>
            <a:r>
              <a:rPr lang="en-IN" spc="-20" dirty="0">
                <a:cs typeface="Carlito"/>
              </a:rPr>
              <a:t>For </a:t>
            </a:r>
            <a:r>
              <a:rPr lang="en-IN" spc="-5" dirty="0">
                <a:cs typeface="Carlito"/>
              </a:rPr>
              <a:t>time-</a:t>
            </a:r>
            <a:r>
              <a:rPr lang="en-IN" spc="-10" dirty="0">
                <a:cs typeface="Carlito"/>
              </a:rPr>
              <a:t>sensitive processes </a:t>
            </a:r>
            <a:r>
              <a:rPr lang="en-IN" spc="-5" dirty="0">
                <a:cs typeface="Carlito"/>
              </a:rPr>
              <a:t>such as </a:t>
            </a:r>
            <a:r>
              <a:rPr lang="en-IN" spc="-15" dirty="0">
                <a:cs typeface="Carlito"/>
              </a:rPr>
              <a:t>catching fraud, </a:t>
            </a:r>
            <a:r>
              <a:rPr lang="en-IN" spc="-10" dirty="0">
                <a:cs typeface="Carlito"/>
              </a:rPr>
              <a:t>big </a:t>
            </a:r>
            <a:r>
              <a:rPr lang="en-IN" spc="-20" dirty="0">
                <a:cs typeface="Carlito"/>
              </a:rPr>
              <a:t>data </a:t>
            </a:r>
            <a:r>
              <a:rPr lang="en-IN" spc="-10" dirty="0">
                <a:cs typeface="Carlito"/>
              </a:rPr>
              <a:t>must </a:t>
            </a:r>
            <a:r>
              <a:rPr lang="en-IN" spc="-5" dirty="0">
                <a:cs typeface="Carlito"/>
              </a:rPr>
              <a:t>be </a:t>
            </a:r>
            <a:r>
              <a:rPr lang="en-IN" spc="-10" dirty="0">
                <a:cs typeface="Carlito"/>
              </a:rPr>
              <a:t>used.</a:t>
            </a:r>
          </a:p>
          <a:p>
            <a:pPr marL="177800" marR="698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20" dirty="0">
                <a:cs typeface="Carlito"/>
              </a:rPr>
              <a:t>Data </a:t>
            </a:r>
            <a:r>
              <a:rPr lang="en-IN" dirty="0">
                <a:cs typeface="Carlito"/>
              </a:rPr>
              <a:t>is </a:t>
            </a:r>
            <a:r>
              <a:rPr lang="en-IN" spc="-5" dirty="0">
                <a:cs typeface="Carlito"/>
              </a:rPr>
              <a:t>begin </a:t>
            </a:r>
            <a:r>
              <a:rPr lang="en-IN" spc="-20" dirty="0">
                <a:cs typeface="Carlito"/>
              </a:rPr>
              <a:t>generated </a:t>
            </a:r>
            <a:r>
              <a:rPr lang="en-IN" spc="-25" dirty="0">
                <a:cs typeface="Carlito"/>
              </a:rPr>
              <a:t>fast </a:t>
            </a:r>
            <a:r>
              <a:rPr lang="en-IN" dirty="0">
                <a:cs typeface="Carlito"/>
              </a:rPr>
              <a:t>&amp; </a:t>
            </a:r>
            <a:r>
              <a:rPr lang="en-IN" spc="-5" dirty="0">
                <a:cs typeface="Carlito"/>
              </a:rPr>
              <a:t>needs </a:t>
            </a:r>
            <a:r>
              <a:rPr lang="en-IN" spc="-25" dirty="0">
                <a:cs typeface="Carlito"/>
              </a:rPr>
              <a:t>to </a:t>
            </a:r>
            <a:r>
              <a:rPr lang="en-IN" spc="-5" dirty="0">
                <a:cs typeface="Carlito"/>
              </a:rPr>
              <a:t>be </a:t>
            </a:r>
            <a:r>
              <a:rPr lang="en-IN" spc="-10" dirty="0">
                <a:cs typeface="Carlito"/>
              </a:rPr>
              <a:t>processed </a:t>
            </a:r>
            <a:r>
              <a:rPr lang="en-IN" spc="-30" dirty="0">
                <a:cs typeface="Carlito"/>
              </a:rPr>
              <a:t>fast.</a:t>
            </a:r>
            <a:endParaRPr lang="en-IN" dirty="0">
              <a:cs typeface="Carlito"/>
            </a:endParaRPr>
          </a:p>
          <a:p>
            <a:pPr marL="12700" marR="6985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>
              <a:cs typeface="Carlito"/>
            </a:endParaRPr>
          </a:p>
          <a:p>
            <a:pPr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E7B9-6DAA-4F40-8A3F-4BEE851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7975681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Velocity (Speed)</a:t>
            </a:r>
          </a:p>
        </p:txBody>
      </p:sp>
    </p:spTree>
    <p:extLst>
      <p:ext uri="{BB962C8B-B14F-4D97-AF65-F5344CB8AC3E}">
        <p14:creationId xmlns:p14="http://schemas.microsoft.com/office/powerpoint/2010/main" val="338410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73" y="389045"/>
            <a:ext cx="803637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200" dirty="0"/>
              <a:t>Big</a:t>
            </a:r>
            <a:r>
              <a:rPr lang="en-GB" sz="3200" spc="-85" dirty="0"/>
              <a:t> </a:t>
            </a:r>
            <a:r>
              <a:rPr lang="en-GB" sz="3200" spc="-20" dirty="0"/>
              <a:t>Data</a:t>
            </a:r>
            <a:endParaRPr sz="320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GB" spc="-10"/>
              <a:t>Introduction to </a:t>
            </a:r>
            <a:r>
              <a:rPr lang="en-GB"/>
              <a:t>Big</a:t>
            </a:r>
            <a:r>
              <a:rPr lang="en-GB" spc="-50"/>
              <a:t> </a:t>
            </a:r>
            <a:r>
              <a:rPr lang="en-GB" spc="-10"/>
              <a:t>Data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15982" y="1451841"/>
            <a:ext cx="8712035" cy="2510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n-GB" sz="2700" spc="-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C</a:t>
            </a:r>
            <a:r>
              <a:rPr sz="2700" spc="-5" dirty="0" err="1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ollection</a:t>
            </a:r>
            <a:r>
              <a:rPr sz="2700" spc="-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 of </a:t>
            </a:r>
            <a:r>
              <a:rPr sz="2700" spc="-2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data </a:t>
            </a:r>
            <a:r>
              <a:rPr sz="2700" spc="-1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sets </a:t>
            </a:r>
            <a:r>
              <a:rPr sz="2700" spc="-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so </a:t>
            </a:r>
            <a:r>
              <a:rPr sz="2700" spc="-1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large </a:t>
            </a:r>
            <a:r>
              <a:rPr lang="en-GB" sz="270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&amp;</a:t>
            </a:r>
            <a:r>
              <a:rPr sz="270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 </a:t>
            </a:r>
            <a:r>
              <a:rPr sz="2700" spc="-1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complex </a:t>
            </a:r>
            <a:r>
              <a:rPr sz="2700" spc="-10" dirty="0">
                <a:latin typeface="Bahnschrift" panose="020B0502040204020203" pitchFamily="34" charset="0"/>
                <a:cs typeface="Carlito"/>
              </a:rPr>
              <a:t>that </a:t>
            </a:r>
            <a:r>
              <a:rPr sz="2700" spc="-5" dirty="0">
                <a:latin typeface="Bahnschrift" panose="020B0502040204020203" pitchFamily="34" charset="0"/>
                <a:cs typeface="Carlito"/>
              </a:rPr>
              <a:t>it  </a:t>
            </a:r>
            <a:r>
              <a:rPr sz="2700" spc="-10" dirty="0">
                <a:latin typeface="Bahnschrift" panose="020B0502040204020203" pitchFamily="34" charset="0"/>
                <a:cs typeface="Carlito"/>
              </a:rPr>
              <a:t>becomes difficult to process </a:t>
            </a:r>
            <a:r>
              <a:rPr sz="2700" spc="-5" dirty="0">
                <a:latin typeface="Bahnschrift" panose="020B0502040204020203" pitchFamily="34" charset="0"/>
                <a:cs typeface="Carlito"/>
              </a:rPr>
              <a:t>using on-hand </a:t>
            </a:r>
            <a:r>
              <a:rPr sz="2700" spc="-15" dirty="0">
                <a:latin typeface="Bahnschrift" panose="020B0502040204020203" pitchFamily="34" charset="0"/>
                <a:cs typeface="Carlito"/>
              </a:rPr>
              <a:t>database </a:t>
            </a:r>
            <a:r>
              <a:rPr sz="2700" spc="-5" dirty="0">
                <a:latin typeface="Bahnschrift" panose="020B0502040204020203" pitchFamily="34" charset="0"/>
                <a:cs typeface="Carlito"/>
              </a:rPr>
              <a:t>management tools </a:t>
            </a:r>
            <a:r>
              <a:rPr sz="2700" spc="5" dirty="0">
                <a:latin typeface="Bahnschrift" panose="020B0502040204020203" pitchFamily="34" charset="0"/>
                <a:cs typeface="Carlito"/>
              </a:rPr>
              <a:t>or </a:t>
            </a:r>
            <a:r>
              <a:rPr sz="2700" spc="-5" dirty="0">
                <a:latin typeface="Bahnschrift" panose="020B0502040204020203" pitchFamily="34" charset="0"/>
                <a:cs typeface="Carlito"/>
              </a:rPr>
              <a:t>traditional </a:t>
            </a:r>
            <a:r>
              <a:rPr sz="2700" spc="-15" dirty="0">
                <a:latin typeface="Bahnschrift" panose="020B0502040204020203" pitchFamily="34" charset="0"/>
                <a:cs typeface="Carlito"/>
              </a:rPr>
              <a:t>data </a:t>
            </a:r>
            <a:r>
              <a:rPr sz="2700" spc="-10" dirty="0">
                <a:latin typeface="Bahnschrift" panose="020B0502040204020203" pitchFamily="34" charset="0"/>
                <a:cs typeface="Carlito"/>
              </a:rPr>
              <a:t>processing</a:t>
            </a:r>
            <a:r>
              <a:rPr sz="2700" spc="35" dirty="0">
                <a:latin typeface="Bahnschrift" panose="020B0502040204020203" pitchFamily="34" charset="0"/>
                <a:cs typeface="Carlito"/>
              </a:rPr>
              <a:t> </a:t>
            </a:r>
            <a:r>
              <a:rPr sz="2700" spc="-5" dirty="0">
                <a:latin typeface="Bahnschrift" panose="020B0502040204020203" pitchFamily="34" charset="0"/>
                <a:cs typeface="Carlito"/>
              </a:rPr>
              <a:t>applications.</a:t>
            </a:r>
            <a:endParaRPr sz="2700" dirty="0">
              <a:latin typeface="Bahnschrift" panose="020B0502040204020203" pitchFamily="34" charset="0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936" y="3962400"/>
            <a:ext cx="8026400" cy="269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DFA6-8B57-4CA4-9B07-32DE6997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4971"/>
            <a:ext cx="8548914" cy="5138058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5" dirty="0">
                <a:solidFill>
                  <a:srgbClr val="C00000"/>
                </a:solidFill>
                <a:cs typeface="Carlito"/>
              </a:rPr>
              <a:t>Online </a:t>
            </a:r>
            <a:r>
              <a:rPr lang="en-IN" spc="-20" dirty="0">
                <a:solidFill>
                  <a:srgbClr val="C00000"/>
                </a:solidFill>
                <a:cs typeface="Carlito"/>
              </a:rPr>
              <a:t>Data</a:t>
            </a:r>
            <a:r>
              <a:rPr lang="en-IN" spc="15" dirty="0">
                <a:solidFill>
                  <a:srgbClr val="C00000"/>
                </a:solidFill>
                <a:cs typeface="Carlito"/>
              </a:rPr>
              <a:t>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Analytics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20" dirty="0">
                <a:cs typeface="Carlito"/>
              </a:rPr>
              <a:t>Late </a:t>
            </a:r>
            <a:r>
              <a:rPr lang="en-IN" spc="-5" dirty="0">
                <a:cs typeface="Carlito"/>
              </a:rPr>
              <a:t>decisions</a:t>
            </a:r>
            <a:r>
              <a:rPr lang="en-IN" spc="-5" dirty="0">
                <a:cs typeface="Carlito"/>
                <a:sym typeface="Wingdings" panose="05000000000000000000" pitchFamily="2" charset="2"/>
              </a:rPr>
              <a:t></a:t>
            </a:r>
            <a:r>
              <a:rPr lang="en-IN" spc="-5" dirty="0">
                <a:cs typeface="Carlito"/>
              </a:rPr>
              <a:t>missing</a:t>
            </a:r>
            <a:r>
              <a:rPr lang="en-IN" spc="-30" dirty="0">
                <a:cs typeface="Carlito"/>
              </a:rPr>
              <a:t> </a:t>
            </a:r>
            <a:r>
              <a:rPr lang="en-IN" spc="-5" dirty="0">
                <a:cs typeface="Carlito"/>
              </a:rPr>
              <a:t>opportunities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pc="-5" dirty="0">
                <a:solidFill>
                  <a:srgbClr val="C00000"/>
                </a:solidFill>
                <a:cs typeface="Carlito"/>
              </a:rPr>
              <a:t>Examples:</a:t>
            </a:r>
            <a:endParaRPr lang="en-IN" dirty="0">
              <a:solidFill>
                <a:srgbClr val="C00000"/>
              </a:solidFill>
              <a:cs typeface="Carlito"/>
            </a:endParaRPr>
          </a:p>
          <a:p>
            <a:pPr marL="635000" marR="257175" indent="-280988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5" dirty="0">
                <a:cs typeface="Carlito"/>
              </a:rPr>
              <a:t>E-Promotions</a:t>
            </a:r>
            <a:endParaRPr lang="en-IN" dirty="0">
              <a:cs typeface="Carlito"/>
            </a:endParaRPr>
          </a:p>
          <a:p>
            <a:pPr marL="635000" indent="-280988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spc="-10" dirty="0">
                <a:cs typeface="Carlito"/>
              </a:rPr>
              <a:t>Healthcare </a:t>
            </a:r>
            <a:r>
              <a:rPr lang="en-IN" spc="-5" dirty="0">
                <a:cs typeface="Carlito"/>
              </a:rPr>
              <a:t>monitoring</a:t>
            </a:r>
            <a:endParaRPr lang="en-IN" dirty="0">
              <a:cs typeface="Carlito"/>
            </a:endParaRPr>
          </a:p>
          <a:p>
            <a:pPr marL="127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cs typeface="Carlito"/>
            </a:endParaRPr>
          </a:p>
          <a:p>
            <a:pPr marL="12700" marR="6985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cs typeface="Carlito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E7B9-6DAA-4F40-8A3F-4BEE851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Velocity (Speed)</a:t>
            </a:r>
          </a:p>
        </p:txBody>
      </p:sp>
    </p:spTree>
    <p:extLst>
      <p:ext uri="{BB962C8B-B14F-4D97-AF65-F5344CB8AC3E}">
        <p14:creationId xmlns:p14="http://schemas.microsoft.com/office/powerpoint/2010/main" val="250051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9337" y="410147"/>
            <a:ext cx="80357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263C1-3984-43F2-B2BD-E5AA82627F74}"/>
              </a:ext>
            </a:extLst>
          </p:cNvPr>
          <p:cNvSpPr/>
          <p:nvPr/>
        </p:nvSpPr>
        <p:spPr>
          <a:xfrm>
            <a:off x="189337" y="1432148"/>
            <a:ext cx="8611738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IN" sz="2800" spc="-5" dirty="0">
                <a:latin typeface="Bahnschrift" panose="020B0502040204020203" pitchFamily="34" charset="0"/>
                <a:cs typeface="Carlito"/>
              </a:rPr>
              <a:t>Big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data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can handle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any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type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of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data</a:t>
            </a:r>
            <a:r>
              <a:rPr lang="en-IN" sz="2800" spc="-165" dirty="0">
                <a:latin typeface="Bahnschrift" panose="020B0502040204020203" pitchFamily="34" charset="0"/>
                <a:cs typeface="Arial"/>
              </a:rPr>
              <a:t>–</a:t>
            </a:r>
            <a:endParaRPr lang="en-IN" sz="2800" dirty="0">
              <a:latin typeface="Bahnschrift" panose="020B0502040204020203" pitchFamily="34" charset="0"/>
              <a:cs typeface="Arial"/>
            </a:endParaRPr>
          </a:p>
          <a:p>
            <a:pPr marL="413384" marR="5080" algn="just">
              <a:lnSpc>
                <a:spcPct val="150000"/>
              </a:lnSpc>
            </a:pPr>
            <a:r>
              <a:rPr lang="en-IN" sz="2800" spc="-1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Structured </a:t>
            </a:r>
            <a:r>
              <a:rPr lang="en-IN" sz="2800" spc="-2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Data: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(example: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tabular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data)  </a:t>
            </a:r>
            <a:r>
              <a:rPr lang="en-IN" sz="2800" spc="-1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Unstructured Data:</a:t>
            </a:r>
            <a:r>
              <a:rPr lang="en-IN" sz="2800" spc="-45" dirty="0">
                <a:latin typeface="Bahnschrift" panose="020B0502040204020203" pitchFamily="34" charset="0"/>
                <a:cs typeface="Arial"/>
              </a:rPr>
              <a:t> T</a:t>
            </a:r>
            <a:r>
              <a:rPr lang="en-IN" sz="2800" spc="-45" dirty="0">
                <a:latin typeface="Bahnschrift" panose="020B0502040204020203" pitchFamily="34" charset="0"/>
                <a:cs typeface="Carlito"/>
              </a:rPr>
              <a:t>ext,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sensor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data,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audio,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video  </a:t>
            </a:r>
            <a:r>
              <a:rPr lang="en-IN" sz="2800" spc="-10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Semi </a:t>
            </a:r>
            <a:r>
              <a:rPr lang="en-IN" sz="2800" spc="-15" dirty="0">
                <a:solidFill>
                  <a:srgbClr val="C00000"/>
                </a:solidFill>
                <a:latin typeface="Bahnschrift" panose="020B0502040204020203" pitchFamily="34" charset="0"/>
                <a:cs typeface="Carlito"/>
              </a:rPr>
              <a:t>Structured: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W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eb </a:t>
            </a:r>
            <a:r>
              <a:rPr lang="en-IN" sz="2800" spc="-20" dirty="0">
                <a:latin typeface="Bahnschrift" panose="020B0502040204020203" pitchFamily="34" charset="0"/>
                <a:cs typeface="Carlito"/>
              </a:rPr>
              <a:t>data,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log</a:t>
            </a:r>
            <a:r>
              <a:rPr lang="en-IN" sz="2800" spc="100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files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Relational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 (Tables/Transaction/Legacy 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Data)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Text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</a:t>
            </a:r>
            <a:r>
              <a:rPr lang="en-IN" sz="2800" spc="6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(Web)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Carlito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Semi-structured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 </a:t>
            </a: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(XML)  </a:t>
            </a:r>
            <a:r>
              <a:rPr lang="en-IN" sz="2800" spc="-1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Graph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Carlito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12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Social </a:t>
            </a:r>
            <a:r>
              <a:rPr lang="en-IN" sz="2800" spc="-4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Network, </a:t>
            </a:r>
            <a:r>
              <a:rPr lang="en-IN" sz="2800" spc="-1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Semantic </a:t>
            </a:r>
            <a:r>
              <a:rPr lang="en-IN" sz="2800" spc="-11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Web </a:t>
            </a:r>
            <a:r>
              <a:rPr lang="en-IN" sz="2800" spc="-16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(RDF),</a:t>
            </a:r>
            <a:r>
              <a:rPr lang="en-IN" sz="2800" spc="-7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lang="en-IN" sz="2800" spc="-5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Arial"/>
              </a:rPr>
              <a:t>…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Arial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Streaming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Carlito"/>
            </a:endParaRP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A </a:t>
            </a: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single application can be  generating/ collecting </a:t>
            </a:r>
            <a:r>
              <a:rPr lang="en-IN" sz="2800" spc="-1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many 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types </a:t>
            </a: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of</a:t>
            </a:r>
            <a:r>
              <a:rPr lang="en-IN" sz="2800" spc="-3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Big Public </a:t>
            </a:r>
            <a:r>
              <a:rPr lang="en-IN" sz="2800" spc="-1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Data </a:t>
            </a: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(online, </a:t>
            </a:r>
            <a:r>
              <a:rPr lang="en-IN" sz="2800" spc="-3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weather, </a:t>
            </a:r>
            <a:r>
              <a:rPr lang="en-IN" sz="2800" spc="-5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finance</a:t>
            </a:r>
            <a:r>
              <a:rPr lang="en-IN" sz="2800" spc="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rlito"/>
              </a:rPr>
              <a:t>etc)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83567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latin typeface="Bahnschrift" panose="020B0502040204020203" pitchFamily="34" charset="0"/>
                <a:cs typeface="Carlito"/>
              </a:rPr>
              <a:t>Text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</a:t>
            </a:r>
            <a:r>
              <a:rPr lang="en-IN" sz="2800" spc="65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(Web)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Semi-structured Data (XML)  Graph Data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Social Network, Semantic Web (RDF), …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Streaming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 single application can be  generating/ collecting many types of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Big Public Data (online, weather, finance etc)</a:t>
            </a:r>
          </a:p>
        </p:txBody>
      </p:sp>
    </p:spTree>
    <p:extLst>
      <p:ext uri="{BB962C8B-B14F-4D97-AF65-F5344CB8AC3E}">
        <p14:creationId xmlns:p14="http://schemas.microsoft.com/office/powerpoint/2010/main" val="3197461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Text Data (Web)</a:t>
            </a:r>
          </a:p>
          <a:p>
            <a:pPr marL="177800" marR="1805305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spc="-5" dirty="0">
                <a:latin typeface="Bahnschrift" panose="020B0502040204020203" pitchFamily="34" charset="0"/>
                <a:cs typeface="Carlito"/>
              </a:rPr>
              <a:t>Semi-structured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(XML) 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Graph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Social Network, Semantic Web (RDF), …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Streaming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 single application can be  generating/ collecting many types of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Big Public Data (online, weather, finance etc)</a:t>
            </a:r>
          </a:p>
        </p:txBody>
      </p:sp>
    </p:spTree>
    <p:extLst>
      <p:ext uri="{BB962C8B-B14F-4D97-AF65-F5344CB8AC3E}">
        <p14:creationId xmlns:p14="http://schemas.microsoft.com/office/powerpoint/2010/main" val="163751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Text Data (Web)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Semi-structured Data (XML)  Graph Data</a:t>
            </a:r>
          </a:p>
          <a:p>
            <a:pPr marL="177800" marR="1805305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spc="-120" dirty="0">
                <a:latin typeface="Bahnschrift" panose="020B0502040204020203" pitchFamily="34" charset="0"/>
                <a:cs typeface="Arial"/>
              </a:rPr>
              <a:t>Social </a:t>
            </a:r>
            <a:r>
              <a:rPr lang="en-IN" sz="2800" spc="-45" dirty="0">
                <a:latin typeface="Bahnschrift" panose="020B0502040204020203" pitchFamily="34" charset="0"/>
                <a:cs typeface="Arial"/>
              </a:rPr>
              <a:t>Network, </a:t>
            </a:r>
            <a:r>
              <a:rPr lang="en-IN" sz="2800" spc="-100" dirty="0">
                <a:latin typeface="Bahnschrift" panose="020B0502040204020203" pitchFamily="34" charset="0"/>
                <a:cs typeface="Arial"/>
              </a:rPr>
              <a:t>Semantic </a:t>
            </a:r>
            <a:r>
              <a:rPr lang="en-IN" sz="2800" spc="-110" dirty="0">
                <a:latin typeface="Bahnschrift" panose="020B0502040204020203" pitchFamily="34" charset="0"/>
                <a:cs typeface="Arial"/>
              </a:rPr>
              <a:t>Web </a:t>
            </a:r>
            <a:r>
              <a:rPr lang="en-IN" sz="2800" spc="-165" dirty="0">
                <a:latin typeface="Bahnschrift" panose="020B0502040204020203" pitchFamily="34" charset="0"/>
                <a:cs typeface="Arial"/>
              </a:rPr>
              <a:t>(RDF),</a:t>
            </a:r>
            <a:r>
              <a:rPr lang="en-IN" sz="2800" spc="-70" dirty="0">
                <a:latin typeface="Bahnschrift" panose="020B0502040204020203" pitchFamily="34" charset="0"/>
                <a:cs typeface="Arial"/>
              </a:rPr>
              <a:t> </a:t>
            </a:r>
            <a:r>
              <a:rPr lang="en-IN" sz="2800" spc="-560" dirty="0">
                <a:latin typeface="Bahnschrift" panose="020B0502040204020203" pitchFamily="34" charset="0"/>
                <a:cs typeface="Arial"/>
              </a:rPr>
              <a:t>…</a:t>
            </a:r>
            <a:endParaRPr lang="en-IN" sz="2800" dirty="0">
              <a:latin typeface="Bahnschrift" panose="020B0502040204020203" pitchFamily="34" charset="0"/>
              <a:cs typeface="Arial"/>
            </a:endParaRP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Streaming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 single application can be  generating/ collecting many types of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Big Public Data (online, weather, finance etc)</a:t>
            </a:r>
          </a:p>
        </p:txBody>
      </p:sp>
    </p:spTree>
    <p:extLst>
      <p:ext uri="{BB962C8B-B14F-4D97-AF65-F5344CB8AC3E}">
        <p14:creationId xmlns:p14="http://schemas.microsoft.com/office/powerpoint/2010/main" val="2699874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Text Data (Web)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Semi-structured Data (XML)  Graph Data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Social Network, Semantic Web (RDF), …</a:t>
            </a:r>
          </a:p>
          <a:p>
            <a:pPr marL="177800" marR="1805305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spc="-5" dirty="0">
                <a:latin typeface="Bahnschrift" panose="020B0502040204020203" pitchFamily="34" charset="0"/>
                <a:cs typeface="Carlito"/>
              </a:rPr>
              <a:t>Streaming</a:t>
            </a:r>
            <a:r>
              <a:rPr lang="en-IN" sz="2800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 single application can be  generating/ collecting many types of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Big Public Data (online, weather, finance etc)</a:t>
            </a:r>
          </a:p>
        </p:txBody>
      </p:sp>
    </p:spTree>
    <p:extLst>
      <p:ext uri="{BB962C8B-B14F-4D97-AF65-F5344CB8AC3E}">
        <p14:creationId xmlns:p14="http://schemas.microsoft.com/office/powerpoint/2010/main" val="327081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Text Data (Web)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Semi-structured Data (XML)  Graph Data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Social Network, Semantic Web (RDF), …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Streaming Data</a:t>
            </a:r>
          </a:p>
          <a:p>
            <a:pPr marL="177800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  <a:cs typeface="Carlito"/>
              </a:rPr>
              <a:t>A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single application can be  generating/ collecting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many </a:t>
            </a:r>
            <a:r>
              <a:rPr lang="en-IN" sz="2800" dirty="0">
                <a:latin typeface="Bahnschrift" panose="020B0502040204020203" pitchFamily="34" charset="0"/>
                <a:cs typeface="Carlito"/>
              </a:rPr>
              <a:t>types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of</a:t>
            </a:r>
            <a:r>
              <a:rPr lang="en-IN" sz="2800" spc="-35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Big Public Data (online, weather, finance etc)</a:t>
            </a:r>
          </a:p>
        </p:txBody>
      </p:sp>
    </p:spTree>
    <p:extLst>
      <p:ext uri="{BB962C8B-B14F-4D97-AF65-F5344CB8AC3E}">
        <p14:creationId xmlns:p14="http://schemas.microsoft.com/office/powerpoint/2010/main" val="340526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0555" y="410148"/>
            <a:ext cx="79445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3200" spc="-40" dirty="0"/>
              <a:t>Variety</a:t>
            </a:r>
            <a:r>
              <a:rPr lang="en-GB" sz="3200" spc="-35" dirty="0"/>
              <a:t> </a:t>
            </a:r>
            <a:r>
              <a:rPr lang="en-GB" sz="3200" spc="-10" dirty="0"/>
              <a:t>(Complexity)</a:t>
            </a:r>
            <a:endParaRPr sz="3200" spc="-15" dirty="0"/>
          </a:p>
        </p:txBody>
      </p:sp>
      <p:sp>
        <p:nvSpPr>
          <p:cNvPr id="24" name="object 24"/>
          <p:cNvSpPr txBox="1"/>
          <p:nvPr/>
        </p:nvSpPr>
        <p:spPr>
          <a:xfrm>
            <a:off x="3928236" y="6612331"/>
            <a:ext cx="551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Vu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Pham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5E882-A515-4639-9B7B-1ABBB2F3F144}"/>
              </a:ext>
            </a:extLst>
          </p:cNvPr>
          <p:cNvSpPr/>
          <p:nvPr/>
        </p:nvSpPr>
        <p:spPr>
          <a:xfrm>
            <a:off x="280555" y="1513140"/>
            <a:ext cx="8689274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4701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Relational Data (Tables/Transaction/Legacy  Data)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Text Data (Web)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Semi-structured Data (XML)  Graph Data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Social Network, Semantic Web (RDF), …</a:t>
            </a:r>
          </a:p>
          <a:p>
            <a:pPr marL="177800" marR="1805305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Streaming Data</a:t>
            </a:r>
          </a:p>
          <a:p>
            <a:pPr marL="177800" indent="-1778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spc="-6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 single application can be  generating/ collecting many types of data</a:t>
            </a:r>
          </a:p>
          <a:p>
            <a:pPr marL="177800" indent="-177800" algn="just">
              <a:lnSpc>
                <a:spcPct val="150000"/>
              </a:lnSpc>
              <a:buClr>
                <a:srgbClr val="215D4B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  <a:cs typeface="Carlito"/>
              </a:rPr>
              <a:t>Big Public </a:t>
            </a:r>
            <a:r>
              <a:rPr lang="en-IN" sz="2800" spc="-15" dirty="0">
                <a:latin typeface="Bahnschrift" panose="020B0502040204020203" pitchFamily="34" charset="0"/>
                <a:cs typeface="Carlito"/>
              </a:rPr>
              <a:t>Data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(online, </a:t>
            </a:r>
            <a:r>
              <a:rPr lang="en-IN" sz="2800" spc="-30" dirty="0">
                <a:latin typeface="Bahnschrift" panose="020B0502040204020203" pitchFamily="34" charset="0"/>
                <a:cs typeface="Carlito"/>
              </a:rPr>
              <a:t>weather, </a:t>
            </a:r>
            <a:r>
              <a:rPr lang="en-IN" sz="2800" spc="-5" dirty="0">
                <a:latin typeface="Bahnschrift" panose="020B0502040204020203" pitchFamily="34" charset="0"/>
                <a:cs typeface="Carlito"/>
              </a:rPr>
              <a:t>finance</a:t>
            </a:r>
            <a:r>
              <a:rPr lang="en-IN" sz="2800" spc="60" dirty="0">
                <a:latin typeface="Bahnschrift" panose="020B0502040204020203" pitchFamily="34" charset="0"/>
                <a:cs typeface="Carlito"/>
              </a:rPr>
              <a:t> </a:t>
            </a:r>
            <a:r>
              <a:rPr lang="en-IN" sz="2800" spc="-10" dirty="0">
                <a:latin typeface="Bahnschrift" panose="020B0502040204020203" pitchFamily="34" charset="0"/>
                <a:cs typeface="Carlito"/>
              </a:rPr>
              <a:t>etc)</a:t>
            </a:r>
            <a:endParaRPr lang="en-IN" sz="2800" dirty="0">
              <a:latin typeface="Bahnschrift" panose="020B0502040204020203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05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F5A2-9A43-4C91-9F62-B77DC1F3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" y="0"/>
            <a:ext cx="7954899" cy="1325563"/>
          </a:xfrm>
        </p:spPr>
        <p:txBody>
          <a:bodyPr>
            <a:normAutofit/>
          </a:bodyPr>
          <a:lstStyle/>
          <a:p>
            <a:r>
              <a:rPr lang="en-GB" sz="3200" dirty="0"/>
              <a:t>3 Big </a:t>
            </a:r>
            <a:r>
              <a:rPr lang="en-GB" sz="3200" spc="-60" dirty="0"/>
              <a:t>V’s</a:t>
            </a:r>
            <a:r>
              <a:rPr lang="en-GB" sz="3200" spc="-90" dirty="0"/>
              <a:t> </a:t>
            </a:r>
            <a:r>
              <a:rPr lang="en-GB" sz="3200" dirty="0"/>
              <a:t>(+1)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E8A7C-8C98-4B31-8437-13B3C710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2" y="1839705"/>
            <a:ext cx="8353515" cy="42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7B2A-A7B4-4E75-B9A9-073158E9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407886"/>
            <a:ext cx="8694057" cy="52251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Data whose </a:t>
            </a:r>
            <a:r>
              <a:rPr lang="en-US" dirty="0">
                <a:solidFill>
                  <a:srgbClr val="C00000"/>
                </a:solidFill>
              </a:rPr>
              <a:t>scale, diversity, and complexity </a:t>
            </a:r>
            <a:r>
              <a:rPr lang="en-US" dirty="0"/>
              <a:t>requires new </a:t>
            </a:r>
            <a:r>
              <a:rPr lang="en-US" dirty="0">
                <a:solidFill>
                  <a:srgbClr val="C00000"/>
                </a:solidFill>
              </a:rPr>
              <a:t>architecture, techniques, algorithms, and analytics to manage it and extract value and hidden knowledge </a:t>
            </a:r>
            <a:r>
              <a:rPr lang="en-US" dirty="0"/>
              <a:t>from it.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164E-7AEC-40E3-8EE9-D207B917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0"/>
            <a:ext cx="800735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</a:t>
            </a:r>
            <a:r>
              <a:rPr lang="en-GB" sz="3200" spc="-85" dirty="0"/>
              <a:t> </a:t>
            </a:r>
            <a:r>
              <a:rPr lang="en-GB" sz="3200" spc="-20" dirty="0"/>
              <a:t>Data</a:t>
            </a:r>
            <a:endParaRPr lang="en-GB" sz="32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F5A642FB-5BBC-4240-9E64-211CA8C12321}"/>
              </a:ext>
            </a:extLst>
          </p:cNvPr>
          <p:cNvSpPr/>
          <p:nvPr/>
        </p:nvSpPr>
        <p:spPr>
          <a:xfrm>
            <a:off x="2365829" y="4034971"/>
            <a:ext cx="4789713" cy="2670629"/>
          </a:xfrm>
          <a:prstGeom prst="rect">
            <a:avLst/>
          </a:prstGeom>
          <a:blipFill>
            <a:blip r:embed="rId2" cstate="print"/>
            <a:stretch>
              <a:fillRect l="-1643" r="-3608"/>
            </a:stretch>
          </a:blipFill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039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835B-FE77-4C45-A2D0-193263510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441108"/>
            <a:ext cx="8505371" cy="50048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GB" b="1" spc="-5" dirty="0">
                <a:cs typeface="Carlito"/>
              </a:rPr>
              <a:t>Plus</a:t>
            </a:r>
            <a:r>
              <a:rPr lang="en-GB" b="1" spc="-30" dirty="0">
                <a:cs typeface="Carlito"/>
              </a:rPr>
              <a:t> </a:t>
            </a:r>
            <a:r>
              <a:rPr lang="en-GB" b="1" dirty="0">
                <a:cs typeface="Carlito"/>
              </a:rPr>
              <a:t>1:</a:t>
            </a:r>
            <a:endParaRPr lang="en-GB" dirty="0">
              <a:cs typeface="Carlito"/>
            </a:endParaRPr>
          </a:p>
          <a:p>
            <a:pPr marL="177800" indent="0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GB" spc="-40" dirty="0">
                <a:cs typeface="Carlito"/>
              </a:rPr>
              <a:t>Value</a:t>
            </a:r>
          </a:p>
          <a:p>
            <a:pPr marL="177800" indent="-177800" algn="just">
              <a:lnSpc>
                <a:spcPct val="17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>
              <a:cs typeface="Carli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DE6C-13B8-4E7B-95B4-E4F2E578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3 Big </a:t>
            </a:r>
            <a:r>
              <a:rPr lang="en-GB" sz="3200" spc="-60" dirty="0"/>
              <a:t>V’s</a:t>
            </a:r>
            <a:r>
              <a:rPr lang="en-GB" sz="3200" spc="-90" dirty="0"/>
              <a:t> </a:t>
            </a:r>
            <a:r>
              <a:rPr lang="en-GB" sz="3200" dirty="0"/>
              <a:t>(+1)</a:t>
            </a:r>
          </a:p>
        </p:txBody>
      </p:sp>
    </p:spTree>
    <p:extLst>
      <p:ext uri="{BB962C8B-B14F-4D97-AF65-F5344CB8AC3E}">
        <p14:creationId xmlns:p14="http://schemas.microsoft.com/office/powerpoint/2010/main" val="1965105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A38A-65B8-4A37-B5F6-5CDDBCC1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420091"/>
            <a:ext cx="8781143" cy="5109029"/>
          </a:xfrm>
        </p:spPr>
        <p:txBody>
          <a:bodyPr numCol="2">
            <a:noAutofit/>
          </a:bodyPr>
          <a:lstStyle/>
          <a:p>
            <a:pPr marL="177800" marR="192849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0" dirty="0">
                <a:cs typeface="Carlito"/>
              </a:rPr>
              <a:t>Veracity</a:t>
            </a:r>
          </a:p>
          <a:p>
            <a:pPr marL="177800" marR="192849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0" dirty="0">
                <a:cs typeface="Carlito"/>
              </a:rPr>
              <a:t>Valence  </a:t>
            </a:r>
          </a:p>
          <a:p>
            <a:pPr marL="177800" marR="192849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0" dirty="0">
                <a:cs typeface="Carlito"/>
              </a:rPr>
              <a:t>Validity  </a:t>
            </a:r>
          </a:p>
          <a:p>
            <a:pPr marL="177800" marR="192849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170" dirty="0">
                <a:cs typeface="Carlito"/>
              </a:rPr>
              <a:t>V</a:t>
            </a:r>
            <a:r>
              <a:rPr lang="en-GB" spc="-5" dirty="0">
                <a:cs typeface="Carlito"/>
              </a:rPr>
              <a:t>ar</a:t>
            </a:r>
            <a:r>
              <a:rPr lang="en-GB" spc="-15" dirty="0">
                <a:cs typeface="Carlito"/>
              </a:rPr>
              <a:t>i</a:t>
            </a:r>
            <a:r>
              <a:rPr lang="en-GB" spc="-5" dirty="0">
                <a:cs typeface="Carlito"/>
              </a:rPr>
              <a:t>ab</a:t>
            </a:r>
            <a:r>
              <a:rPr lang="en-GB" spc="-15" dirty="0">
                <a:cs typeface="Carlito"/>
              </a:rPr>
              <a:t>i</a:t>
            </a:r>
            <a:r>
              <a:rPr lang="en-GB" spc="-5" dirty="0">
                <a:cs typeface="Carlito"/>
              </a:rPr>
              <a:t>l</a:t>
            </a:r>
            <a:r>
              <a:rPr lang="en-GB" spc="-20" dirty="0">
                <a:cs typeface="Carlito"/>
              </a:rPr>
              <a:t>i</a:t>
            </a:r>
            <a:r>
              <a:rPr lang="en-GB" spc="-5" dirty="0">
                <a:cs typeface="Carlito"/>
              </a:rPr>
              <a:t>ty</a:t>
            </a:r>
            <a:endParaRPr lang="en-GB" dirty="0">
              <a:cs typeface="Carlito"/>
            </a:endParaRPr>
          </a:p>
          <a:p>
            <a:pPr marL="177800" marR="44005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10" dirty="0">
                <a:cs typeface="Carlito"/>
              </a:rPr>
              <a:t>Viscosity </a:t>
            </a:r>
            <a:r>
              <a:rPr lang="en-GB" spc="-5" dirty="0">
                <a:cs typeface="Carlito"/>
              </a:rPr>
              <a:t>&amp; </a:t>
            </a:r>
            <a:r>
              <a:rPr lang="en-GB" spc="-20" dirty="0">
                <a:cs typeface="Carlito"/>
              </a:rPr>
              <a:t>Volatility  </a:t>
            </a:r>
          </a:p>
          <a:p>
            <a:pPr marL="177800" marR="44005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0" dirty="0">
                <a:cs typeface="Carlito"/>
              </a:rPr>
              <a:t>Viability</a:t>
            </a:r>
            <a:endParaRPr lang="en-GB" dirty="0">
              <a:cs typeface="Carlito"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0" dirty="0">
                <a:cs typeface="Carlito"/>
              </a:rPr>
              <a:t>Venue</a:t>
            </a:r>
            <a:endParaRPr lang="en-GB" dirty="0">
              <a:cs typeface="Carlito"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35" dirty="0">
                <a:cs typeface="Carlito"/>
              </a:rPr>
              <a:t>Vocabulary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pc="-20" dirty="0">
                <a:cs typeface="Carlito"/>
              </a:rPr>
              <a:t>Vagueness ….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58F5-BAC2-4D1A-9EE5-AC6EA9A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0"/>
            <a:ext cx="802186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3 Big </a:t>
            </a:r>
            <a:r>
              <a:rPr lang="en-IN" sz="3200" spc="-60" dirty="0"/>
              <a:t>V’s </a:t>
            </a:r>
            <a:r>
              <a:rPr lang="en-IN" sz="3200" dirty="0"/>
              <a:t>(+1) (+ N</a:t>
            </a:r>
            <a:r>
              <a:rPr lang="en-IN" sz="3200" spc="-35" dirty="0"/>
              <a:t> </a:t>
            </a:r>
            <a:r>
              <a:rPr lang="en-IN" sz="3200" spc="-10" dirty="0"/>
              <a:t>more)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143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E4E1-B219-4416-AD70-DE89A5E9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457532"/>
            <a:ext cx="8506855" cy="88042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spc="-35" dirty="0">
                <a:cs typeface="Carlito"/>
              </a:rPr>
              <a:t>Refers </a:t>
            </a:r>
            <a:r>
              <a:rPr lang="en-IN" spc="-20" dirty="0">
                <a:cs typeface="Carlito"/>
              </a:rPr>
              <a:t>to </a:t>
            </a:r>
            <a:r>
              <a:rPr lang="en-IN" dirty="0">
                <a:cs typeface="Carlito"/>
              </a:rPr>
              <a:t>the </a:t>
            </a:r>
            <a:r>
              <a:rPr lang="en-IN" spc="-10" dirty="0">
                <a:cs typeface="Carlito"/>
              </a:rPr>
              <a:t>connectedness </a:t>
            </a:r>
            <a:r>
              <a:rPr lang="en-IN" dirty="0">
                <a:cs typeface="Carlito"/>
              </a:rPr>
              <a:t>of </a:t>
            </a:r>
            <a:r>
              <a:rPr lang="en-IN" spc="-5" dirty="0">
                <a:cs typeface="Carlito"/>
              </a:rPr>
              <a:t>big </a:t>
            </a:r>
            <a:r>
              <a:rPr lang="en-IN" spc="-15" dirty="0">
                <a:cs typeface="Carlito"/>
              </a:rPr>
              <a:t>data.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AF73D-9D74-467C-B941-FDF624C9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Valence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9E4A6AE-1CCC-4C82-B7C5-A4F2B707E2F1}"/>
              </a:ext>
            </a:extLst>
          </p:cNvPr>
          <p:cNvSpPr/>
          <p:nvPr/>
        </p:nvSpPr>
        <p:spPr>
          <a:xfrm>
            <a:off x="735940" y="2748111"/>
            <a:ext cx="7300686" cy="354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28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9378-6B4D-4F19-A576-19032429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472281"/>
            <a:ext cx="8585695" cy="5004884"/>
          </a:xfrm>
        </p:spPr>
        <p:txBody>
          <a:bodyPr>
            <a:normAutofit/>
          </a:bodyPr>
          <a:lstStyle/>
          <a:p>
            <a:pPr marL="0" marR="508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spc="-5" dirty="0">
                <a:solidFill>
                  <a:srgbClr val="C00000"/>
                </a:solidFill>
                <a:cs typeface="Carlito"/>
              </a:rPr>
              <a:t>Accuracy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and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correctness </a:t>
            </a:r>
            <a:r>
              <a:rPr lang="en-IN" dirty="0">
                <a:solidFill>
                  <a:srgbClr val="C00000"/>
                </a:solidFill>
                <a:cs typeface="Carlito"/>
              </a:rPr>
              <a:t>of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the </a:t>
            </a:r>
            <a:r>
              <a:rPr lang="en-IN" spc="-20" dirty="0">
                <a:solidFill>
                  <a:srgbClr val="C00000"/>
                </a:solidFill>
                <a:cs typeface="Carlito"/>
              </a:rPr>
              <a:t>data </a:t>
            </a:r>
            <a:r>
              <a:rPr lang="en-IN" dirty="0">
                <a:cs typeface="Carlito"/>
              </a:rPr>
              <a:t>relative </a:t>
            </a:r>
            <a:r>
              <a:rPr lang="en-IN" spc="-20" dirty="0">
                <a:cs typeface="Carlito"/>
              </a:rPr>
              <a:t>to </a:t>
            </a:r>
            <a:r>
              <a:rPr lang="en-IN" dirty="0">
                <a:cs typeface="Carlito"/>
              </a:rPr>
              <a:t>a  </a:t>
            </a:r>
            <a:r>
              <a:rPr lang="en-IN" spc="-5" dirty="0">
                <a:cs typeface="Carlito"/>
              </a:rPr>
              <a:t>particular</a:t>
            </a:r>
            <a:r>
              <a:rPr lang="en-IN" spc="40" dirty="0">
                <a:cs typeface="Carlito"/>
              </a:rPr>
              <a:t> </a:t>
            </a:r>
            <a:r>
              <a:rPr lang="en-IN" spc="-5" dirty="0">
                <a:cs typeface="Carlito"/>
              </a:rPr>
              <a:t>use.</a:t>
            </a:r>
            <a:endParaRPr lang="en-IN" dirty="0">
              <a:cs typeface="Carlito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pc="-10" dirty="0">
                <a:cs typeface="Carlito"/>
              </a:rPr>
              <a:t>Example: </a:t>
            </a:r>
            <a:r>
              <a:rPr lang="en-IN" spc="-5" dirty="0">
                <a:cs typeface="Carlito"/>
              </a:rPr>
              <a:t>Gauging </a:t>
            </a:r>
            <a:r>
              <a:rPr lang="en-IN" spc="-15" dirty="0">
                <a:cs typeface="Carlito"/>
              </a:rPr>
              <a:t>storm</a:t>
            </a:r>
            <a:r>
              <a:rPr lang="en-IN" spc="-35" dirty="0">
                <a:cs typeface="Carlito"/>
              </a:rPr>
              <a:t> </a:t>
            </a:r>
            <a:r>
              <a:rPr lang="en-IN" spc="-10" dirty="0">
                <a:cs typeface="Carlito"/>
              </a:rPr>
              <a:t>intensity.</a:t>
            </a:r>
            <a:endParaRPr lang="en-IN" dirty="0">
              <a:cs typeface="Carli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068F4-26C1-4AAF-933F-BED3B317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1" y="0"/>
            <a:ext cx="7986072" cy="1325563"/>
          </a:xfrm>
        </p:spPr>
        <p:txBody>
          <a:bodyPr>
            <a:normAutofit/>
          </a:bodyPr>
          <a:lstStyle/>
          <a:p>
            <a:r>
              <a:rPr lang="en-GB" sz="3200" spc="-30" dirty="0">
                <a:cs typeface="Carlito"/>
              </a:rPr>
              <a:t>Validity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007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8DC-D8FF-4BD6-94F6-BEDAA9C9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524000"/>
            <a:ext cx="8616701" cy="5109029"/>
          </a:xfrm>
        </p:spPr>
        <p:txBody>
          <a:bodyPr>
            <a:normAutofit/>
          </a:bodyPr>
          <a:lstStyle/>
          <a:p>
            <a:pPr marL="354013" indent="-3540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10" dirty="0">
                <a:solidFill>
                  <a:srgbClr val="C00000"/>
                </a:solidFill>
                <a:cs typeface="Carlito"/>
              </a:rPr>
              <a:t>How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meaning of the </a:t>
            </a:r>
            <a:r>
              <a:rPr lang="en-IN" spc="-15" dirty="0">
                <a:solidFill>
                  <a:srgbClr val="C00000"/>
                </a:solidFill>
                <a:cs typeface="Carlito"/>
              </a:rPr>
              <a:t>data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changes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over</a:t>
            </a:r>
            <a:r>
              <a:rPr lang="en-IN" spc="95" dirty="0">
                <a:solidFill>
                  <a:srgbClr val="C00000"/>
                </a:solidFill>
                <a:cs typeface="Carlito"/>
              </a:rPr>
              <a:t>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time</a:t>
            </a:r>
            <a:endParaRPr lang="en-IN" dirty="0">
              <a:solidFill>
                <a:srgbClr val="C00000"/>
              </a:solidFill>
              <a:cs typeface="Carlito"/>
            </a:endParaRP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Language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evolution  </a:t>
            </a: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20" dirty="0">
                <a:solidFill>
                  <a:schemeClr val="bg1">
                    <a:lumMod val="85000"/>
                  </a:schemeClr>
                </a:solidFill>
                <a:cs typeface="Carlito"/>
              </a:rPr>
              <a:t>Data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availability</a:t>
            </a: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Sampling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processes</a:t>
            </a:r>
            <a:endParaRPr lang="en-IN" dirty="0">
              <a:solidFill>
                <a:schemeClr val="bg1">
                  <a:lumMod val="85000"/>
                </a:schemeClr>
              </a:solidFill>
              <a:cs typeface="Carlito"/>
            </a:endParaRPr>
          </a:p>
          <a:p>
            <a:pPr marL="354013" indent="-354013" algn="just">
              <a:lnSpc>
                <a:spcPct val="1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  <a:cs typeface="Carlito"/>
              </a:rPr>
              <a:t>Changes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in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characteristics </a:t>
            </a:r>
            <a:r>
              <a:rPr lang="en-IN" spc="-5" dirty="0">
                <a:solidFill>
                  <a:schemeClr val="bg1">
                    <a:lumMod val="85000"/>
                  </a:schemeClr>
                </a:solidFill>
                <a:cs typeface="Carlito"/>
              </a:rPr>
              <a:t>of the </a:t>
            </a:r>
            <a:r>
              <a:rPr lang="en-IN" spc="-20" dirty="0">
                <a:solidFill>
                  <a:schemeClr val="bg1">
                    <a:lumMod val="85000"/>
                  </a:schemeClr>
                </a:solidFill>
                <a:cs typeface="Carlito"/>
              </a:rPr>
              <a:t>data</a:t>
            </a:r>
            <a:r>
              <a:rPr lang="en-IN" spc="80" dirty="0">
                <a:solidFill>
                  <a:schemeClr val="bg1">
                    <a:lumMod val="85000"/>
                  </a:schemeClr>
                </a:solidFill>
                <a:cs typeface="Carlito"/>
              </a:rPr>
              <a:t> </a:t>
            </a:r>
            <a:r>
              <a:rPr lang="en-IN" spc="-15" dirty="0">
                <a:solidFill>
                  <a:schemeClr val="bg1">
                    <a:lumMod val="85000"/>
                  </a:schemeClr>
                </a:solidFill>
                <a:cs typeface="Carlito"/>
              </a:rPr>
              <a:t>source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830D-9054-4A8E-B8A1-173ADD29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379402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8DC-D8FF-4BD6-94F6-BEDAA9C9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524000"/>
            <a:ext cx="8616701" cy="5109029"/>
          </a:xfrm>
        </p:spPr>
        <p:txBody>
          <a:bodyPr>
            <a:normAutofit/>
          </a:bodyPr>
          <a:lstStyle/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How meaning of the data changes over time</a:t>
            </a: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10" dirty="0">
                <a:cs typeface="Carlito"/>
              </a:rPr>
              <a:t>Language </a:t>
            </a:r>
            <a:r>
              <a:rPr lang="en-IN" spc="-15" dirty="0">
                <a:cs typeface="Carlito"/>
              </a:rPr>
              <a:t>evolution  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Data availability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Sampling processes</a:t>
            </a:r>
          </a:p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Changes in characteristics of the data source</a:t>
            </a:r>
            <a:endParaRPr lang="en-GB" spc="-1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830D-9054-4A8E-B8A1-173ADD29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3584944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8DC-D8FF-4BD6-94F6-BEDAA9C9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524000"/>
            <a:ext cx="8616701" cy="5109029"/>
          </a:xfrm>
        </p:spPr>
        <p:txBody>
          <a:bodyPr>
            <a:normAutofit/>
          </a:bodyPr>
          <a:lstStyle/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How meaning of the data changes over time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Language evolution  </a:t>
            </a: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20" dirty="0">
                <a:cs typeface="Carlito"/>
              </a:rPr>
              <a:t>Data </a:t>
            </a:r>
            <a:r>
              <a:rPr lang="en-IN" spc="-15" dirty="0">
                <a:cs typeface="Carlito"/>
              </a:rPr>
              <a:t>availability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Sampling processes</a:t>
            </a:r>
          </a:p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Changes in characteristics of the data source</a:t>
            </a:r>
            <a:endParaRPr lang="en-GB" spc="-1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830D-9054-4A8E-B8A1-173ADD29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2059529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8DC-D8FF-4BD6-94F6-BEDAA9C9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524000"/>
            <a:ext cx="8616701" cy="5109029"/>
          </a:xfrm>
        </p:spPr>
        <p:txBody>
          <a:bodyPr>
            <a:normAutofit/>
          </a:bodyPr>
          <a:lstStyle/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How meaning of the data changes over time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Language evolution  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Data availability</a:t>
            </a:r>
          </a:p>
          <a:p>
            <a:pPr marL="354013" marR="3959225" indent="-3540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10" dirty="0">
                <a:cs typeface="Carlito"/>
              </a:rPr>
              <a:t>Sampling </a:t>
            </a:r>
            <a:r>
              <a:rPr lang="en-IN" spc="-15" dirty="0">
                <a:cs typeface="Carlito"/>
              </a:rPr>
              <a:t>processes</a:t>
            </a:r>
            <a:endParaRPr lang="en-IN" dirty="0">
              <a:cs typeface="Carlito"/>
            </a:endParaRPr>
          </a:p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Changes in characteristics of the data source</a:t>
            </a:r>
            <a:endParaRPr lang="en-GB" spc="-1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830D-9054-4A8E-B8A1-173ADD29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1643513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8DC-D8FF-4BD6-94F6-BEDAA9C9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524000"/>
            <a:ext cx="8616701" cy="5109029"/>
          </a:xfrm>
        </p:spPr>
        <p:txBody>
          <a:bodyPr>
            <a:normAutofit/>
          </a:bodyPr>
          <a:lstStyle/>
          <a:p>
            <a:pPr marL="354013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How meaning of the data changes over time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Language evolution  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Data availability</a:t>
            </a:r>
          </a:p>
          <a:p>
            <a:pPr marL="354013" marR="3959225" indent="-354013"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spc="-10" dirty="0">
                <a:solidFill>
                  <a:schemeClr val="bg1">
                    <a:lumMod val="85000"/>
                  </a:schemeClr>
                </a:solidFill>
              </a:rPr>
              <a:t>Sampling processes</a:t>
            </a:r>
          </a:p>
          <a:p>
            <a:pPr marL="354013" indent="-3540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pc="-10" dirty="0">
                <a:cs typeface="Carlito"/>
              </a:rPr>
              <a:t>Changes </a:t>
            </a:r>
            <a:r>
              <a:rPr lang="en-IN" spc="-5" dirty="0">
                <a:cs typeface="Carlito"/>
              </a:rPr>
              <a:t>in </a:t>
            </a:r>
            <a:r>
              <a:rPr lang="en-IN" spc="-15" dirty="0">
                <a:cs typeface="Carlito"/>
              </a:rPr>
              <a:t>characteristics </a:t>
            </a:r>
            <a:r>
              <a:rPr lang="en-IN" spc="-5" dirty="0">
                <a:cs typeface="Carlito"/>
              </a:rPr>
              <a:t>of the </a:t>
            </a:r>
            <a:r>
              <a:rPr lang="en-IN" spc="-20" dirty="0">
                <a:cs typeface="Carlito"/>
              </a:rPr>
              <a:t>data</a:t>
            </a:r>
            <a:r>
              <a:rPr lang="en-IN" spc="80" dirty="0">
                <a:cs typeface="Carlito"/>
              </a:rPr>
              <a:t> </a:t>
            </a:r>
            <a:r>
              <a:rPr lang="en-IN" spc="-15" dirty="0">
                <a:cs typeface="Carlito"/>
              </a:rPr>
              <a:t>source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830D-9054-4A8E-B8A1-173ADD29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3388208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9DB92FB-86A8-43D7-A6D8-3A88AF85636F}"/>
              </a:ext>
            </a:extLst>
          </p:cNvPr>
          <p:cNvSpPr/>
          <p:nvPr/>
        </p:nvSpPr>
        <p:spPr>
          <a:xfrm>
            <a:off x="1533969" y="1465118"/>
            <a:ext cx="5060043" cy="5060043"/>
          </a:xfrm>
          <a:prstGeom prst="triangle">
            <a:avLst/>
          </a:pr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B6139C-EB1F-4B37-BA9F-D877A9B90279}"/>
              </a:ext>
            </a:extLst>
          </p:cNvPr>
          <p:cNvSpPr/>
          <p:nvPr/>
        </p:nvSpPr>
        <p:spPr>
          <a:xfrm>
            <a:off x="4063990" y="1973840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>
                <a:latin typeface="Bahnschrift" panose="020B0502040204020203" pitchFamily="34" charset="0"/>
              </a:rPr>
              <a:t>Both related to velocity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A3D274-A3A8-4EAE-B059-B7FE1BD26142}"/>
              </a:ext>
            </a:extLst>
          </p:cNvPr>
          <p:cNvSpPr/>
          <p:nvPr/>
        </p:nvSpPr>
        <p:spPr>
          <a:xfrm>
            <a:off x="4063990" y="3321373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Viscosity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037B5C-B509-41BE-98FF-44F100CF0064}"/>
              </a:ext>
            </a:extLst>
          </p:cNvPr>
          <p:cNvSpPr/>
          <p:nvPr/>
        </p:nvSpPr>
        <p:spPr>
          <a:xfrm>
            <a:off x="4063990" y="4668905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Volatility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BC3E2-AB80-4594-B236-FA0969D1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53" y="0"/>
            <a:ext cx="7983310" cy="1325563"/>
          </a:xfrm>
        </p:spPr>
        <p:txBody>
          <a:bodyPr>
            <a:normAutofit/>
          </a:bodyPr>
          <a:lstStyle/>
          <a:p>
            <a:r>
              <a:rPr lang="en-GB" sz="3200" spc="-5" dirty="0"/>
              <a:t>Viscosity </a:t>
            </a:r>
            <a:r>
              <a:rPr lang="en-GB" sz="3200" dirty="0"/>
              <a:t>&amp;</a:t>
            </a:r>
            <a:r>
              <a:rPr lang="en-GB" sz="3200" spc="-110" dirty="0"/>
              <a:t> </a:t>
            </a:r>
            <a:r>
              <a:rPr lang="en-GB" sz="3200" spc="-25" dirty="0"/>
              <a:t>Volatility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2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7B2A-A7B4-4E75-B9A9-073158E9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09486"/>
            <a:ext cx="8577943" cy="51235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pc="-15" dirty="0">
                <a:cs typeface="Carlito"/>
              </a:rPr>
              <a:t>C</a:t>
            </a:r>
            <a:r>
              <a:rPr lang="en-IN" spc="-10" dirty="0">
                <a:cs typeface="Carlito"/>
              </a:rPr>
              <a:t>orrelations exist.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164E-7AEC-40E3-8EE9-D207B917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</a:t>
            </a:r>
            <a:r>
              <a:rPr lang="en-GB" sz="3200" spc="-85" dirty="0"/>
              <a:t> </a:t>
            </a:r>
            <a:r>
              <a:rPr lang="en-GB" sz="3200" spc="-20" dirty="0"/>
              <a:t>Data</a:t>
            </a:r>
            <a:endParaRPr lang="en-GB" sz="32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2A01D0D-6513-4C4E-81D8-0F27FAF7CC9A}"/>
              </a:ext>
            </a:extLst>
          </p:cNvPr>
          <p:cNvSpPr/>
          <p:nvPr/>
        </p:nvSpPr>
        <p:spPr>
          <a:xfrm>
            <a:off x="2075543" y="2409371"/>
            <a:ext cx="5689599" cy="354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3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9DB92FB-86A8-43D7-A6D8-3A88AF85636F}"/>
              </a:ext>
            </a:extLst>
          </p:cNvPr>
          <p:cNvSpPr/>
          <p:nvPr/>
        </p:nvSpPr>
        <p:spPr>
          <a:xfrm>
            <a:off x="1533969" y="1465118"/>
            <a:ext cx="5060043" cy="5060043"/>
          </a:xfrm>
          <a:prstGeom prst="triangle">
            <a:avLst/>
          </a:pr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B6139C-EB1F-4B37-BA9F-D877A9B90279}"/>
              </a:ext>
            </a:extLst>
          </p:cNvPr>
          <p:cNvSpPr/>
          <p:nvPr/>
        </p:nvSpPr>
        <p:spPr>
          <a:xfrm>
            <a:off x="4063990" y="1973840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Both related to velocity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A3D274-A3A8-4EAE-B059-B7FE1BD26142}"/>
              </a:ext>
            </a:extLst>
          </p:cNvPr>
          <p:cNvSpPr/>
          <p:nvPr/>
        </p:nvSpPr>
        <p:spPr>
          <a:xfrm>
            <a:off x="4063990" y="3321373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Viscosity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037B5C-B509-41BE-98FF-44F100CF0064}"/>
              </a:ext>
            </a:extLst>
          </p:cNvPr>
          <p:cNvSpPr/>
          <p:nvPr/>
        </p:nvSpPr>
        <p:spPr>
          <a:xfrm>
            <a:off x="4063990" y="4668905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Volatility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BC3E2-AB80-4594-B236-FA0969D1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53" y="0"/>
            <a:ext cx="7983310" cy="1325563"/>
          </a:xfrm>
        </p:spPr>
        <p:txBody>
          <a:bodyPr>
            <a:normAutofit/>
          </a:bodyPr>
          <a:lstStyle/>
          <a:p>
            <a:r>
              <a:rPr lang="en-GB" sz="3200" spc="-5" dirty="0"/>
              <a:t>Viscosity </a:t>
            </a:r>
            <a:r>
              <a:rPr lang="en-GB" sz="3200" dirty="0"/>
              <a:t>&amp;</a:t>
            </a:r>
            <a:r>
              <a:rPr lang="en-GB" sz="3200" spc="-110" dirty="0"/>
              <a:t> </a:t>
            </a:r>
            <a:r>
              <a:rPr lang="en-GB" sz="3200" spc="-25" dirty="0"/>
              <a:t>Volatility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54772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9DB92FB-86A8-43D7-A6D8-3A88AF85636F}"/>
              </a:ext>
            </a:extLst>
          </p:cNvPr>
          <p:cNvSpPr/>
          <p:nvPr/>
        </p:nvSpPr>
        <p:spPr>
          <a:xfrm>
            <a:off x="1533969" y="1465118"/>
            <a:ext cx="5060043" cy="5060043"/>
          </a:xfrm>
          <a:prstGeom prst="triangle">
            <a:avLst/>
          </a:prstGeom>
          <a:solidFill>
            <a:srgbClr val="25898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B6139C-EB1F-4B37-BA9F-D877A9B90279}"/>
              </a:ext>
            </a:extLst>
          </p:cNvPr>
          <p:cNvSpPr/>
          <p:nvPr/>
        </p:nvSpPr>
        <p:spPr>
          <a:xfrm>
            <a:off x="4063990" y="1973840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Both related to velocity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A3D274-A3A8-4EAE-B059-B7FE1BD26142}"/>
              </a:ext>
            </a:extLst>
          </p:cNvPr>
          <p:cNvSpPr/>
          <p:nvPr/>
        </p:nvSpPr>
        <p:spPr>
          <a:xfrm>
            <a:off x="4063990" y="3321373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Viscosity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037B5C-B509-41BE-98FF-44F100CF0064}"/>
              </a:ext>
            </a:extLst>
          </p:cNvPr>
          <p:cNvSpPr/>
          <p:nvPr/>
        </p:nvSpPr>
        <p:spPr>
          <a:xfrm>
            <a:off x="4063990" y="4668905"/>
            <a:ext cx="3289027" cy="1197807"/>
          </a:xfrm>
          <a:custGeom>
            <a:avLst/>
            <a:gdLst>
              <a:gd name="connsiteX0" fmla="*/ 0 w 3289027"/>
              <a:gd name="connsiteY0" fmla="*/ 199638 h 1197807"/>
              <a:gd name="connsiteX1" fmla="*/ 199638 w 3289027"/>
              <a:gd name="connsiteY1" fmla="*/ 0 h 1197807"/>
              <a:gd name="connsiteX2" fmla="*/ 3089389 w 3289027"/>
              <a:gd name="connsiteY2" fmla="*/ 0 h 1197807"/>
              <a:gd name="connsiteX3" fmla="*/ 3289027 w 3289027"/>
              <a:gd name="connsiteY3" fmla="*/ 199638 h 1197807"/>
              <a:gd name="connsiteX4" fmla="*/ 3289027 w 3289027"/>
              <a:gd name="connsiteY4" fmla="*/ 998169 h 1197807"/>
              <a:gd name="connsiteX5" fmla="*/ 3089389 w 3289027"/>
              <a:gd name="connsiteY5" fmla="*/ 1197807 h 1197807"/>
              <a:gd name="connsiteX6" fmla="*/ 199638 w 3289027"/>
              <a:gd name="connsiteY6" fmla="*/ 1197807 h 1197807"/>
              <a:gd name="connsiteX7" fmla="*/ 0 w 3289027"/>
              <a:gd name="connsiteY7" fmla="*/ 998169 h 1197807"/>
              <a:gd name="connsiteX8" fmla="*/ 0 w 3289027"/>
              <a:gd name="connsiteY8" fmla="*/ 199638 h 11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9027" h="1197807">
                <a:moveTo>
                  <a:pt x="0" y="199638"/>
                </a:moveTo>
                <a:cubicBezTo>
                  <a:pt x="0" y="89381"/>
                  <a:pt x="89381" y="0"/>
                  <a:pt x="199638" y="0"/>
                </a:cubicBezTo>
                <a:lnTo>
                  <a:pt x="3089389" y="0"/>
                </a:lnTo>
                <a:cubicBezTo>
                  <a:pt x="3199646" y="0"/>
                  <a:pt x="3289027" y="89381"/>
                  <a:pt x="3289027" y="199638"/>
                </a:cubicBezTo>
                <a:lnTo>
                  <a:pt x="3289027" y="998169"/>
                </a:lnTo>
                <a:cubicBezTo>
                  <a:pt x="3289027" y="1108426"/>
                  <a:pt x="3199646" y="1197807"/>
                  <a:pt x="3089389" y="1197807"/>
                </a:cubicBezTo>
                <a:lnTo>
                  <a:pt x="199638" y="1197807"/>
                </a:lnTo>
                <a:cubicBezTo>
                  <a:pt x="89381" y="1197807"/>
                  <a:pt x="0" y="1108426"/>
                  <a:pt x="0" y="998169"/>
                </a:cubicBezTo>
                <a:lnTo>
                  <a:pt x="0" y="199638"/>
                </a:lnTo>
                <a:close/>
              </a:path>
            </a:pathLst>
          </a:custGeom>
          <a:ln w="57150"/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772" tIns="172772" rIns="172772" bIns="1727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Volatility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BC3E2-AB80-4594-B236-FA0969D1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53" y="0"/>
            <a:ext cx="7983310" cy="1325563"/>
          </a:xfrm>
        </p:spPr>
        <p:txBody>
          <a:bodyPr>
            <a:normAutofit/>
          </a:bodyPr>
          <a:lstStyle/>
          <a:p>
            <a:r>
              <a:rPr lang="en-GB" sz="3200" spc="-5" dirty="0"/>
              <a:t>Viscosity </a:t>
            </a:r>
            <a:r>
              <a:rPr lang="en-GB" sz="3200" dirty="0"/>
              <a:t>&amp;</a:t>
            </a:r>
            <a:r>
              <a:rPr lang="en-GB" sz="3200" spc="-110" dirty="0"/>
              <a:t> </a:t>
            </a:r>
            <a:r>
              <a:rPr lang="en-GB" sz="3200" spc="-25" dirty="0"/>
              <a:t>Volatility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34951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97E-62B2-439F-B8F1-2A08A074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solidFill>
                <a:srgbClr val="C00000"/>
              </a:solidFill>
              <a:cs typeface="Carlito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9C62A-EB0D-470C-95FB-8FC483F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More V’s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4C451-70B9-4CB2-878E-DAD5C3C46639}"/>
              </a:ext>
            </a:extLst>
          </p:cNvPr>
          <p:cNvSpPr/>
          <p:nvPr/>
        </p:nvSpPr>
        <p:spPr>
          <a:xfrm>
            <a:off x="436728" y="1378424"/>
            <a:ext cx="8461613" cy="5312662"/>
          </a:xfrm>
          <a:prstGeom prst="rect">
            <a:avLst/>
          </a:prstGeom>
          <a:noFill/>
        </p:spPr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4047ADC8-C4DF-42FA-AD40-93ECA750DA2B}"/>
              </a:ext>
            </a:extLst>
          </p:cNvPr>
          <p:cNvSpPr/>
          <p:nvPr/>
        </p:nvSpPr>
        <p:spPr>
          <a:xfrm>
            <a:off x="2011203" y="1378424"/>
            <a:ext cx="5312662" cy="531266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ln w="38100"/>
        </p:spPr>
        <p:style>
          <a:lnRef idx="0">
            <a:scrgbClr r="0" g="0" b="0"/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21CEE8-A63D-4273-9E34-FB546F7E23C2}"/>
              </a:ext>
            </a:extLst>
          </p:cNvPr>
          <p:cNvSpPr/>
          <p:nvPr/>
        </p:nvSpPr>
        <p:spPr>
          <a:xfrm>
            <a:off x="1916946" y="1554963"/>
            <a:ext cx="2505302" cy="2315874"/>
          </a:xfrm>
          <a:custGeom>
            <a:avLst/>
            <a:gdLst>
              <a:gd name="connsiteX0" fmla="*/ 0 w 2505302"/>
              <a:gd name="connsiteY0" fmla="*/ 385987 h 2315874"/>
              <a:gd name="connsiteX1" fmla="*/ 385987 w 2505302"/>
              <a:gd name="connsiteY1" fmla="*/ 0 h 2315874"/>
              <a:gd name="connsiteX2" fmla="*/ 2119315 w 2505302"/>
              <a:gd name="connsiteY2" fmla="*/ 0 h 2315874"/>
              <a:gd name="connsiteX3" fmla="*/ 2505302 w 2505302"/>
              <a:gd name="connsiteY3" fmla="*/ 385987 h 2315874"/>
              <a:gd name="connsiteX4" fmla="*/ 2505302 w 2505302"/>
              <a:gd name="connsiteY4" fmla="*/ 1929887 h 2315874"/>
              <a:gd name="connsiteX5" fmla="*/ 2119315 w 2505302"/>
              <a:gd name="connsiteY5" fmla="*/ 2315874 h 2315874"/>
              <a:gd name="connsiteX6" fmla="*/ 385987 w 2505302"/>
              <a:gd name="connsiteY6" fmla="*/ 2315874 h 2315874"/>
              <a:gd name="connsiteX7" fmla="*/ 0 w 2505302"/>
              <a:gd name="connsiteY7" fmla="*/ 1929887 h 2315874"/>
              <a:gd name="connsiteX8" fmla="*/ 0 w 250530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530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19315" y="0"/>
                </a:lnTo>
                <a:cubicBezTo>
                  <a:pt x="2332490" y="0"/>
                  <a:pt x="2505302" y="172812"/>
                  <a:pt x="2505302" y="385987"/>
                </a:cubicBezTo>
                <a:lnTo>
                  <a:pt x="2505302" y="1929887"/>
                </a:lnTo>
                <a:cubicBezTo>
                  <a:pt x="2505302" y="2143062"/>
                  <a:pt x="2332490" y="2315874"/>
                  <a:pt x="211931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10">
                <a:latin typeface="Bahnschrift" panose="020B0502040204020203" pitchFamily="34" charset="0"/>
                <a:cs typeface="Carlito"/>
              </a:rPr>
              <a:t>Viability</a:t>
            </a:r>
            <a:endParaRPr lang="en-GB" sz="2800" b="0" kern="1200" dirty="0"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AB1E2E-EA8B-4213-AF83-75C51D49D6B6}"/>
              </a:ext>
            </a:extLst>
          </p:cNvPr>
          <p:cNvSpPr/>
          <p:nvPr/>
        </p:nvSpPr>
        <p:spPr>
          <a:xfrm>
            <a:off x="4854338" y="154030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cs typeface="Carlito"/>
              </a:rPr>
              <a:t>Venue</a:t>
            </a:r>
            <a:endParaRPr lang="en-GB" sz="2800" b="0" kern="12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555246-1978-4F00-8044-090ED497DD5A}"/>
              </a:ext>
            </a:extLst>
          </p:cNvPr>
          <p:cNvSpPr/>
          <p:nvPr/>
        </p:nvSpPr>
        <p:spPr>
          <a:xfrm>
            <a:off x="1968691" y="4257366"/>
            <a:ext cx="2489832" cy="2315874"/>
          </a:xfrm>
          <a:custGeom>
            <a:avLst/>
            <a:gdLst>
              <a:gd name="connsiteX0" fmla="*/ 0 w 2489832"/>
              <a:gd name="connsiteY0" fmla="*/ 385987 h 2315874"/>
              <a:gd name="connsiteX1" fmla="*/ 385987 w 2489832"/>
              <a:gd name="connsiteY1" fmla="*/ 0 h 2315874"/>
              <a:gd name="connsiteX2" fmla="*/ 2103845 w 2489832"/>
              <a:gd name="connsiteY2" fmla="*/ 0 h 2315874"/>
              <a:gd name="connsiteX3" fmla="*/ 2489832 w 2489832"/>
              <a:gd name="connsiteY3" fmla="*/ 385987 h 2315874"/>
              <a:gd name="connsiteX4" fmla="*/ 2489832 w 2489832"/>
              <a:gd name="connsiteY4" fmla="*/ 1929887 h 2315874"/>
              <a:gd name="connsiteX5" fmla="*/ 2103845 w 2489832"/>
              <a:gd name="connsiteY5" fmla="*/ 2315874 h 2315874"/>
              <a:gd name="connsiteX6" fmla="*/ 385987 w 2489832"/>
              <a:gd name="connsiteY6" fmla="*/ 2315874 h 2315874"/>
              <a:gd name="connsiteX7" fmla="*/ 0 w 2489832"/>
              <a:gd name="connsiteY7" fmla="*/ 1929887 h 2315874"/>
              <a:gd name="connsiteX8" fmla="*/ 0 w 248983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3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03845" y="0"/>
                </a:lnTo>
                <a:cubicBezTo>
                  <a:pt x="2317020" y="0"/>
                  <a:pt x="2489832" y="172812"/>
                  <a:pt x="2489832" y="385987"/>
                </a:cubicBezTo>
                <a:lnTo>
                  <a:pt x="2489832" y="1929887"/>
                </a:lnTo>
                <a:cubicBezTo>
                  <a:pt x="2489832" y="2143062"/>
                  <a:pt x="2317020" y="2315874"/>
                  <a:pt x="210384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2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cs typeface="Carlito"/>
              </a:rPr>
              <a:t>Vocabulary</a:t>
            </a:r>
            <a:endParaRPr lang="en-GB" sz="2800" b="0" kern="12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31B7A4-B358-45EB-A47A-83A4DEC26D82}"/>
              </a:ext>
            </a:extLst>
          </p:cNvPr>
          <p:cNvSpPr/>
          <p:nvPr/>
        </p:nvSpPr>
        <p:spPr>
          <a:xfrm>
            <a:off x="4839654" y="427205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2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cs typeface="Carlito"/>
              </a:rPr>
              <a:t>Vagueness</a:t>
            </a:r>
            <a:endParaRPr lang="en-GB" sz="2800" b="0" kern="12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3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97E-62B2-439F-B8F1-2A08A074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solidFill>
                <a:srgbClr val="C00000"/>
              </a:solidFill>
              <a:cs typeface="Carlito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9C62A-EB0D-470C-95FB-8FC483F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More V’s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4C451-70B9-4CB2-878E-DAD5C3C46639}"/>
              </a:ext>
            </a:extLst>
          </p:cNvPr>
          <p:cNvSpPr/>
          <p:nvPr/>
        </p:nvSpPr>
        <p:spPr>
          <a:xfrm>
            <a:off x="436728" y="1378424"/>
            <a:ext cx="8461613" cy="5312662"/>
          </a:xfrm>
          <a:prstGeom prst="rect">
            <a:avLst/>
          </a:prstGeom>
          <a:noFill/>
        </p:spPr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4047ADC8-C4DF-42FA-AD40-93ECA750DA2B}"/>
              </a:ext>
            </a:extLst>
          </p:cNvPr>
          <p:cNvSpPr/>
          <p:nvPr/>
        </p:nvSpPr>
        <p:spPr>
          <a:xfrm>
            <a:off x="2011203" y="1378424"/>
            <a:ext cx="5312662" cy="531266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ln w="38100"/>
        </p:spPr>
        <p:style>
          <a:lnRef idx="0">
            <a:scrgbClr r="0" g="0" b="0"/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21CEE8-A63D-4273-9E34-FB546F7E23C2}"/>
              </a:ext>
            </a:extLst>
          </p:cNvPr>
          <p:cNvSpPr/>
          <p:nvPr/>
        </p:nvSpPr>
        <p:spPr>
          <a:xfrm>
            <a:off x="1916946" y="1554963"/>
            <a:ext cx="2505302" cy="2315874"/>
          </a:xfrm>
          <a:custGeom>
            <a:avLst/>
            <a:gdLst>
              <a:gd name="connsiteX0" fmla="*/ 0 w 2505302"/>
              <a:gd name="connsiteY0" fmla="*/ 385987 h 2315874"/>
              <a:gd name="connsiteX1" fmla="*/ 385987 w 2505302"/>
              <a:gd name="connsiteY1" fmla="*/ 0 h 2315874"/>
              <a:gd name="connsiteX2" fmla="*/ 2119315 w 2505302"/>
              <a:gd name="connsiteY2" fmla="*/ 0 h 2315874"/>
              <a:gd name="connsiteX3" fmla="*/ 2505302 w 2505302"/>
              <a:gd name="connsiteY3" fmla="*/ 385987 h 2315874"/>
              <a:gd name="connsiteX4" fmla="*/ 2505302 w 2505302"/>
              <a:gd name="connsiteY4" fmla="*/ 1929887 h 2315874"/>
              <a:gd name="connsiteX5" fmla="*/ 2119315 w 2505302"/>
              <a:gd name="connsiteY5" fmla="*/ 2315874 h 2315874"/>
              <a:gd name="connsiteX6" fmla="*/ 385987 w 2505302"/>
              <a:gd name="connsiteY6" fmla="*/ 2315874 h 2315874"/>
              <a:gd name="connsiteX7" fmla="*/ 0 w 2505302"/>
              <a:gd name="connsiteY7" fmla="*/ 1929887 h 2315874"/>
              <a:gd name="connsiteX8" fmla="*/ 0 w 250530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530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19315" y="0"/>
                </a:lnTo>
                <a:cubicBezTo>
                  <a:pt x="2332490" y="0"/>
                  <a:pt x="2505302" y="172812"/>
                  <a:pt x="2505302" y="385987"/>
                </a:cubicBezTo>
                <a:lnTo>
                  <a:pt x="2505302" y="1929887"/>
                </a:lnTo>
                <a:cubicBezTo>
                  <a:pt x="2505302" y="2143062"/>
                  <a:pt x="2332490" y="2315874"/>
                  <a:pt x="211931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Viability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AB1E2E-EA8B-4213-AF83-75C51D49D6B6}"/>
              </a:ext>
            </a:extLst>
          </p:cNvPr>
          <p:cNvSpPr/>
          <p:nvPr/>
        </p:nvSpPr>
        <p:spPr>
          <a:xfrm>
            <a:off x="4854338" y="154030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35">
                <a:latin typeface="Bahnschrift" panose="020B0502040204020203" pitchFamily="34" charset="0"/>
                <a:cs typeface="Carlito"/>
              </a:rPr>
              <a:t>Venue</a:t>
            </a:r>
            <a:endParaRPr lang="en-GB" sz="2800" b="0" kern="1200" dirty="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555246-1978-4F00-8044-090ED497DD5A}"/>
              </a:ext>
            </a:extLst>
          </p:cNvPr>
          <p:cNvSpPr/>
          <p:nvPr/>
        </p:nvSpPr>
        <p:spPr>
          <a:xfrm>
            <a:off x="1968691" y="4257366"/>
            <a:ext cx="2489832" cy="2315874"/>
          </a:xfrm>
          <a:custGeom>
            <a:avLst/>
            <a:gdLst>
              <a:gd name="connsiteX0" fmla="*/ 0 w 2489832"/>
              <a:gd name="connsiteY0" fmla="*/ 385987 h 2315874"/>
              <a:gd name="connsiteX1" fmla="*/ 385987 w 2489832"/>
              <a:gd name="connsiteY1" fmla="*/ 0 h 2315874"/>
              <a:gd name="connsiteX2" fmla="*/ 2103845 w 2489832"/>
              <a:gd name="connsiteY2" fmla="*/ 0 h 2315874"/>
              <a:gd name="connsiteX3" fmla="*/ 2489832 w 2489832"/>
              <a:gd name="connsiteY3" fmla="*/ 385987 h 2315874"/>
              <a:gd name="connsiteX4" fmla="*/ 2489832 w 2489832"/>
              <a:gd name="connsiteY4" fmla="*/ 1929887 h 2315874"/>
              <a:gd name="connsiteX5" fmla="*/ 2103845 w 2489832"/>
              <a:gd name="connsiteY5" fmla="*/ 2315874 h 2315874"/>
              <a:gd name="connsiteX6" fmla="*/ 385987 w 2489832"/>
              <a:gd name="connsiteY6" fmla="*/ 2315874 h 2315874"/>
              <a:gd name="connsiteX7" fmla="*/ 0 w 2489832"/>
              <a:gd name="connsiteY7" fmla="*/ 1929887 h 2315874"/>
              <a:gd name="connsiteX8" fmla="*/ 0 w 248983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3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03845" y="0"/>
                </a:lnTo>
                <a:cubicBezTo>
                  <a:pt x="2317020" y="0"/>
                  <a:pt x="2489832" y="172812"/>
                  <a:pt x="2489832" y="385987"/>
                </a:cubicBezTo>
                <a:lnTo>
                  <a:pt x="2489832" y="1929887"/>
                </a:lnTo>
                <a:cubicBezTo>
                  <a:pt x="2489832" y="2143062"/>
                  <a:pt x="2317020" y="2315874"/>
                  <a:pt x="210384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Vocabulary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31B7A4-B358-45EB-A47A-83A4DEC26D82}"/>
              </a:ext>
            </a:extLst>
          </p:cNvPr>
          <p:cNvSpPr/>
          <p:nvPr/>
        </p:nvSpPr>
        <p:spPr>
          <a:xfrm>
            <a:off x="4839654" y="427205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Vagueness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1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97E-62B2-439F-B8F1-2A08A074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solidFill>
                <a:srgbClr val="C00000"/>
              </a:solidFill>
              <a:cs typeface="Carlito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9C62A-EB0D-470C-95FB-8FC483F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More V’s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4C451-70B9-4CB2-878E-DAD5C3C46639}"/>
              </a:ext>
            </a:extLst>
          </p:cNvPr>
          <p:cNvSpPr/>
          <p:nvPr/>
        </p:nvSpPr>
        <p:spPr>
          <a:xfrm>
            <a:off x="436728" y="1378424"/>
            <a:ext cx="8461613" cy="5312662"/>
          </a:xfrm>
          <a:prstGeom prst="rect">
            <a:avLst/>
          </a:prstGeom>
          <a:noFill/>
        </p:spPr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4047ADC8-C4DF-42FA-AD40-93ECA750DA2B}"/>
              </a:ext>
            </a:extLst>
          </p:cNvPr>
          <p:cNvSpPr/>
          <p:nvPr/>
        </p:nvSpPr>
        <p:spPr>
          <a:xfrm>
            <a:off x="2011203" y="1378424"/>
            <a:ext cx="5312662" cy="531266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ln w="38100"/>
        </p:spPr>
        <p:style>
          <a:lnRef idx="0">
            <a:scrgbClr r="0" g="0" b="0"/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21CEE8-A63D-4273-9E34-FB546F7E23C2}"/>
              </a:ext>
            </a:extLst>
          </p:cNvPr>
          <p:cNvSpPr/>
          <p:nvPr/>
        </p:nvSpPr>
        <p:spPr>
          <a:xfrm>
            <a:off x="1916946" y="1554963"/>
            <a:ext cx="2505302" cy="2315874"/>
          </a:xfrm>
          <a:custGeom>
            <a:avLst/>
            <a:gdLst>
              <a:gd name="connsiteX0" fmla="*/ 0 w 2505302"/>
              <a:gd name="connsiteY0" fmla="*/ 385987 h 2315874"/>
              <a:gd name="connsiteX1" fmla="*/ 385987 w 2505302"/>
              <a:gd name="connsiteY1" fmla="*/ 0 h 2315874"/>
              <a:gd name="connsiteX2" fmla="*/ 2119315 w 2505302"/>
              <a:gd name="connsiteY2" fmla="*/ 0 h 2315874"/>
              <a:gd name="connsiteX3" fmla="*/ 2505302 w 2505302"/>
              <a:gd name="connsiteY3" fmla="*/ 385987 h 2315874"/>
              <a:gd name="connsiteX4" fmla="*/ 2505302 w 2505302"/>
              <a:gd name="connsiteY4" fmla="*/ 1929887 h 2315874"/>
              <a:gd name="connsiteX5" fmla="*/ 2119315 w 2505302"/>
              <a:gd name="connsiteY5" fmla="*/ 2315874 h 2315874"/>
              <a:gd name="connsiteX6" fmla="*/ 385987 w 2505302"/>
              <a:gd name="connsiteY6" fmla="*/ 2315874 h 2315874"/>
              <a:gd name="connsiteX7" fmla="*/ 0 w 2505302"/>
              <a:gd name="connsiteY7" fmla="*/ 1929887 h 2315874"/>
              <a:gd name="connsiteX8" fmla="*/ 0 w 250530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530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19315" y="0"/>
                </a:lnTo>
                <a:cubicBezTo>
                  <a:pt x="2332490" y="0"/>
                  <a:pt x="2505302" y="172812"/>
                  <a:pt x="2505302" y="385987"/>
                </a:cubicBezTo>
                <a:lnTo>
                  <a:pt x="2505302" y="1929887"/>
                </a:lnTo>
                <a:cubicBezTo>
                  <a:pt x="2505302" y="2143062"/>
                  <a:pt x="2332490" y="2315874"/>
                  <a:pt x="211931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Viability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AB1E2E-EA8B-4213-AF83-75C51D49D6B6}"/>
              </a:ext>
            </a:extLst>
          </p:cNvPr>
          <p:cNvSpPr/>
          <p:nvPr/>
        </p:nvSpPr>
        <p:spPr>
          <a:xfrm>
            <a:off x="4854338" y="154030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Venue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555246-1978-4F00-8044-090ED497DD5A}"/>
              </a:ext>
            </a:extLst>
          </p:cNvPr>
          <p:cNvSpPr/>
          <p:nvPr/>
        </p:nvSpPr>
        <p:spPr>
          <a:xfrm>
            <a:off x="1968691" y="4257366"/>
            <a:ext cx="2489832" cy="2315874"/>
          </a:xfrm>
          <a:custGeom>
            <a:avLst/>
            <a:gdLst>
              <a:gd name="connsiteX0" fmla="*/ 0 w 2489832"/>
              <a:gd name="connsiteY0" fmla="*/ 385987 h 2315874"/>
              <a:gd name="connsiteX1" fmla="*/ 385987 w 2489832"/>
              <a:gd name="connsiteY1" fmla="*/ 0 h 2315874"/>
              <a:gd name="connsiteX2" fmla="*/ 2103845 w 2489832"/>
              <a:gd name="connsiteY2" fmla="*/ 0 h 2315874"/>
              <a:gd name="connsiteX3" fmla="*/ 2489832 w 2489832"/>
              <a:gd name="connsiteY3" fmla="*/ 385987 h 2315874"/>
              <a:gd name="connsiteX4" fmla="*/ 2489832 w 2489832"/>
              <a:gd name="connsiteY4" fmla="*/ 1929887 h 2315874"/>
              <a:gd name="connsiteX5" fmla="*/ 2103845 w 2489832"/>
              <a:gd name="connsiteY5" fmla="*/ 2315874 h 2315874"/>
              <a:gd name="connsiteX6" fmla="*/ 385987 w 2489832"/>
              <a:gd name="connsiteY6" fmla="*/ 2315874 h 2315874"/>
              <a:gd name="connsiteX7" fmla="*/ 0 w 2489832"/>
              <a:gd name="connsiteY7" fmla="*/ 1929887 h 2315874"/>
              <a:gd name="connsiteX8" fmla="*/ 0 w 248983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3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03845" y="0"/>
                </a:lnTo>
                <a:cubicBezTo>
                  <a:pt x="2317020" y="0"/>
                  <a:pt x="2489832" y="172812"/>
                  <a:pt x="2489832" y="385987"/>
                </a:cubicBezTo>
                <a:lnTo>
                  <a:pt x="2489832" y="1929887"/>
                </a:lnTo>
                <a:cubicBezTo>
                  <a:pt x="2489832" y="2143062"/>
                  <a:pt x="2317020" y="2315874"/>
                  <a:pt x="210384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  <a:buNone/>
            </a:pPr>
            <a:r>
              <a:rPr lang="en-IN" sz="2800" b="0" kern="1200" spc="-20">
                <a:latin typeface="Bahnschrift" panose="020B0502040204020203" pitchFamily="34" charset="0"/>
                <a:cs typeface="Carlito"/>
              </a:rPr>
              <a:t>Vocabulary</a:t>
            </a:r>
            <a:endParaRPr lang="en-GB" sz="2800" b="0" kern="1200" dirty="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31B7A4-B358-45EB-A47A-83A4DEC26D82}"/>
              </a:ext>
            </a:extLst>
          </p:cNvPr>
          <p:cNvSpPr/>
          <p:nvPr/>
        </p:nvSpPr>
        <p:spPr>
          <a:xfrm>
            <a:off x="4839654" y="427205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Vagueness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61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97E-62B2-439F-B8F1-2A08A074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>
              <a:solidFill>
                <a:srgbClr val="C00000"/>
              </a:solidFill>
              <a:cs typeface="Carlito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9C62A-EB0D-470C-95FB-8FC483F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More V’s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4C451-70B9-4CB2-878E-DAD5C3C46639}"/>
              </a:ext>
            </a:extLst>
          </p:cNvPr>
          <p:cNvSpPr/>
          <p:nvPr/>
        </p:nvSpPr>
        <p:spPr>
          <a:xfrm>
            <a:off x="436728" y="1378424"/>
            <a:ext cx="8461613" cy="5312662"/>
          </a:xfrm>
          <a:prstGeom prst="rect">
            <a:avLst/>
          </a:prstGeom>
          <a:noFill/>
        </p:spPr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4047ADC8-C4DF-42FA-AD40-93ECA750DA2B}"/>
              </a:ext>
            </a:extLst>
          </p:cNvPr>
          <p:cNvSpPr/>
          <p:nvPr/>
        </p:nvSpPr>
        <p:spPr>
          <a:xfrm>
            <a:off x="2011203" y="1378424"/>
            <a:ext cx="5312662" cy="531266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ln w="38100"/>
        </p:spPr>
        <p:style>
          <a:lnRef idx="0">
            <a:scrgbClr r="0" g="0" b="0"/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21CEE8-A63D-4273-9E34-FB546F7E23C2}"/>
              </a:ext>
            </a:extLst>
          </p:cNvPr>
          <p:cNvSpPr/>
          <p:nvPr/>
        </p:nvSpPr>
        <p:spPr>
          <a:xfrm>
            <a:off x="1916946" y="1554963"/>
            <a:ext cx="2505302" cy="2315874"/>
          </a:xfrm>
          <a:custGeom>
            <a:avLst/>
            <a:gdLst>
              <a:gd name="connsiteX0" fmla="*/ 0 w 2505302"/>
              <a:gd name="connsiteY0" fmla="*/ 385987 h 2315874"/>
              <a:gd name="connsiteX1" fmla="*/ 385987 w 2505302"/>
              <a:gd name="connsiteY1" fmla="*/ 0 h 2315874"/>
              <a:gd name="connsiteX2" fmla="*/ 2119315 w 2505302"/>
              <a:gd name="connsiteY2" fmla="*/ 0 h 2315874"/>
              <a:gd name="connsiteX3" fmla="*/ 2505302 w 2505302"/>
              <a:gd name="connsiteY3" fmla="*/ 385987 h 2315874"/>
              <a:gd name="connsiteX4" fmla="*/ 2505302 w 2505302"/>
              <a:gd name="connsiteY4" fmla="*/ 1929887 h 2315874"/>
              <a:gd name="connsiteX5" fmla="*/ 2119315 w 2505302"/>
              <a:gd name="connsiteY5" fmla="*/ 2315874 h 2315874"/>
              <a:gd name="connsiteX6" fmla="*/ 385987 w 2505302"/>
              <a:gd name="connsiteY6" fmla="*/ 2315874 h 2315874"/>
              <a:gd name="connsiteX7" fmla="*/ 0 w 2505302"/>
              <a:gd name="connsiteY7" fmla="*/ 1929887 h 2315874"/>
              <a:gd name="connsiteX8" fmla="*/ 0 w 250530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530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19315" y="0"/>
                </a:lnTo>
                <a:cubicBezTo>
                  <a:pt x="2332490" y="0"/>
                  <a:pt x="2505302" y="172812"/>
                  <a:pt x="2505302" y="385987"/>
                </a:cubicBezTo>
                <a:lnTo>
                  <a:pt x="2505302" y="1929887"/>
                </a:lnTo>
                <a:cubicBezTo>
                  <a:pt x="2505302" y="2143062"/>
                  <a:pt x="2332490" y="2315874"/>
                  <a:pt x="211931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Viability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AB1E2E-EA8B-4213-AF83-75C51D49D6B6}"/>
              </a:ext>
            </a:extLst>
          </p:cNvPr>
          <p:cNvSpPr/>
          <p:nvPr/>
        </p:nvSpPr>
        <p:spPr>
          <a:xfrm>
            <a:off x="4854338" y="154030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Venue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555246-1978-4F00-8044-090ED497DD5A}"/>
              </a:ext>
            </a:extLst>
          </p:cNvPr>
          <p:cNvSpPr/>
          <p:nvPr/>
        </p:nvSpPr>
        <p:spPr>
          <a:xfrm>
            <a:off x="1968691" y="4257366"/>
            <a:ext cx="2489832" cy="2315874"/>
          </a:xfrm>
          <a:custGeom>
            <a:avLst/>
            <a:gdLst>
              <a:gd name="connsiteX0" fmla="*/ 0 w 2489832"/>
              <a:gd name="connsiteY0" fmla="*/ 385987 h 2315874"/>
              <a:gd name="connsiteX1" fmla="*/ 385987 w 2489832"/>
              <a:gd name="connsiteY1" fmla="*/ 0 h 2315874"/>
              <a:gd name="connsiteX2" fmla="*/ 2103845 w 2489832"/>
              <a:gd name="connsiteY2" fmla="*/ 0 h 2315874"/>
              <a:gd name="connsiteX3" fmla="*/ 2489832 w 2489832"/>
              <a:gd name="connsiteY3" fmla="*/ 385987 h 2315874"/>
              <a:gd name="connsiteX4" fmla="*/ 2489832 w 2489832"/>
              <a:gd name="connsiteY4" fmla="*/ 1929887 h 2315874"/>
              <a:gd name="connsiteX5" fmla="*/ 2103845 w 2489832"/>
              <a:gd name="connsiteY5" fmla="*/ 2315874 h 2315874"/>
              <a:gd name="connsiteX6" fmla="*/ 385987 w 2489832"/>
              <a:gd name="connsiteY6" fmla="*/ 2315874 h 2315874"/>
              <a:gd name="connsiteX7" fmla="*/ 0 w 2489832"/>
              <a:gd name="connsiteY7" fmla="*/ 1929887 h 2315874"/>
              <a:gd name="connsiteX8" fmla="*/ 0 w 2489832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32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103845" y="0"/>
                </a:lnTo>
                <a:cubicBezTo>
                  <a:pt x="2317020" y="0"/>
                  <a:pt x="2489832" y="172812"/>
                  <a:pt x="2489832" y="385987"/>
                </a:cubicBezTo>
                <a:lnTo>
                  <a:pt x="2489832" y="1929887"/>
                </a:lnTo>
                <a:cubicBezTo>
                  <a:pt x="2489832" y="2143062"/>
                  <a:pt x="2317020" y="2315874"/>
                  <a:pt x="2103845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Vocabulary</a:t>
            </a:r>
            <a:endParaRPr lang="en-GB" sz="2800" spc="-35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31B7A4-B358-45EB-A47A-83A4DEC26D82}"/>
              </a:ext>
            </a:extLst>
          </p:cNvPr>
          <p:cNvSpPr/>
          <p:nvPr/>
        </p:nvSpPr>
        <p:spPr>
          <a:xfrm>
            <a:off x="4839654" y="4272050"/>
            <a:ext cx="2475551" cy="2315874"/>
          </a:xfrm>
          <a:custGeom>
            <a:avLst/>
            <a:gdLst>
              <a:gd name="connsiteX0" fmla="*/ 0 w 2475551"/>
              <a:gd name="connsiteY0" fmla="*/ 385987 h 2315874"/>
              <a:gd name="connsiteX1" fmla="*/ 385987 w 2475551"/>
              <a:gd name="connsiteY1" fmla="*/ 0 h 2315874"/>
              <a:gd name="connsiteX2" fmla="*/ 2089564 w 2475551"/>
              <a:gd name="connsiteY2" fmla="*/ 0 h 2315874"/>
              <a:gd name="connsiteX3" fmla="*/ 2475551 w 2475551"/>
              <a:gd name="connsiteY3" fmla="*/ 385987 h 2315874"/>
              <a:gd name="connsiteX4" fmla="*/ 2475551 w 2475551"/>
              <a:gd name="connsiteY4" fmla="*/ 1929887 h 2315874"/>
              <a:gd name="connsiteX5" fmla="*/ 2089564 w 2475551"/>
              <a:gd name="connsiteY5" fmla="*/ 2315874 h 2315874"/>
              <a:gd name="connsiteX6" fmla="*/ 385987 w 2475551"/>
              <a:gd name="connsiteY6" fmla="*/ 2315874 h 2315874"/>
              <a:gd name="connsiteX7" fmla="*/ 0 w 2475551"/>
              <a:gd name="connsiteY7" fmla="*/ 1929887 h 2315874"/>
              <a:gd name="connsiteX8" fmla="*/ 0 w 2475551"/>
              <a:gd name="connsiteY8" fmla="*/ 385987 h 231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551" h="2315874">
                <a:moveTo>
                  <a:pt x="0" y="385987"/>
                </a:moveTo>
                <a:cubicBezTo>
                  <a:pt x="0" y="172812"/>
                  <a:pt x="172812" y="0"/>
                  <a:pt x="385987" y="0"/>
                </a:cubicBezTo>
                <a:lnTo>
                  <a:pt x="2089564" y="0"/>
                </a:lnTo>
                <a:cubicBezTo>
                  <a:pt x="2302739" y="0"/>
                  <a:pt x="2475551" y="172812"/>
                  <a:pt x="2475551" y="385987"/>
                </a:cubicBezTo>
                <a:lnTo>
                  <a:pt x="2475551" y="1929887"/>
                </a:lnTo>
                <a:cubicBezTo>
                  <a:pt x="2475551" y="2143062"/>
                  <a:pt x="2302739" y="2315874"/>
                  <a:pt x="2089564" y="2315874"/>
                </a:cubicBezTo>
                <a:lnTo>
                  <a:pt x="385987" y="2315874"/>
                </a:lnTo>
                <a:cubicBezTo>
                  <a:pt x="172812" y="2315874"/>
                  <a:pt x="0" y="2143062"/>
                  <a:pt x="0" y="1929887"/>
                </a:cubicBezTo>
                <a:lnTo>
                  <a:pt x="0" y="385987"/>
                </a:lnTo>
                <a:close/>
              </a:path>
            </a:pathLst>
          </a:custGeom>
          <a:ln w="38100">
            <a:solidFill>
              <a:srgbClr val="1E426B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9732" tIns="219732" rIns="219732" bIns="21973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215D4B"/>
              </a:buClr>
            </a:pPr>
            <a:r>
              <a:rPr lang="en-IN" sz="2800" spc="-35">
                <a:latin typeface="Bahnschrift" panose="020B0502040204020203" pitchFamily="34" charset="0"/>
              </a:rPr>
              <a:t>Vagueness</a:t>
            </a:r>
            <a:endParaRPr lang="en-GB" sz="2800" spc="-35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44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30EF-5585-4529-9BB4-A749B0C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35" y="1483002"/>
            <a:ext cx="8533329" cy="500488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How to manage very large amounts of data and extract value and knowledge from them.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Carlito"/>
              </a:rPr>
              <a:t>Big </a:t>
            </a:r>
            <a:r>
              <a:rPr lang="en-IN" spc="-15" dirty="0">
                <a:cs typeface="Carlito"/>
              </a:rPr>
              <a:t>data </a:t>
            </a:r>
            <a:r>
              <a:rPr lang="en-IN" dirty="0">
                <a:cs typeface="Carlito"/>
              </a:rPr>
              <a:t>is </a:t>
            </a:r>
            <a:r>
              <a:rPr lang="en-IN" spc="-10" dirty="0">
                <a:solidFill>
                  <a:srgbClr val="C00000"/>
                </a:solidFill>
                <a:cs typeface="Carlito"/>
              </a:rPr>
              <a:t>more </a:t>
            </a:r>
            <a:r>
              <a:rPr lang="en-IN" spc="-5" dirty="0">
                <a:solidFill>
                  <a:srgbClr val="C00000"/>
                </a:solidFill>
                <a:cs typeface="Carlito"/>
              </a:rPr>
              <a:t>real-time </a:t>
            </a:r>
            <a:r>
              <a:rPr lang="en-IN" dirty="0">
                <a:cs typeface="Carlito"/>
              </a:rPr>
              <a:t>in  </a:t>
            </a:r>
            <a:r>
              <a:rPr lang="en-IN" spc="-10" dirty="0">
                <a:cs typeface="Carlito"/>
              </a:rPr>
              <a:t>nature </a:t>
            </a:r>
            <a:r>
              <a:rPr lang="en-IN" spc="-5" dirty="0">
                <a:cs typeface="Carlito"/>
              </a:rPr>
              <a:t>than traditional </a:t>
            </a:r>
            <a:r>
              <a:rPr lang="en-IN" spc="-20" dirty="0">
                <a:cs typeface="Carlito"/>
              </a:rPr>
              <a:t>Data Ware</a:t>
            </a:r>
            <a:r>
              <a:rPr lang="en-IN" spc="-5" dirty="0">
                <a:cs typeface="Carlito"/>
              </a:rPr>
              <a:t>house (DW) applications.</a:t>
            </a:r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AC36C-E337-4893-8CBA-B37208D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35" y="0"/>
            <a:ext cx="7915728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Big </a:t>
            </a:r>
            <a:r>
              <a:rPr lang="en-GB" sz="3200" spc="-25" dirty="0"/>
              <a:t>Data</a:t>
            </a:r>
            <a:r>
              <a:rPr lang="en-GB" sz="3200" spc="-75" dirty="0"/>
              <a:t> </a:t>
            </a:r>
            <a:r>
              <a:rPr lang="en-GB" sz="3200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679242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7B5-FADB-4785-9EB2-9930E543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413165"/>
            <a:ext cx="8592457" cy="1325563"/>
          </a:xfrm>
        </p:spPr>
        <p:txBody>
          <a:bodyPr>
            <a:noAutofit/>
          </a:bodyPr>
          <a:lstStyle/>
          <a:p>
            <a:pPr marL="0" marR="635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spc="-20" dirty="0">
                <a:cs typeface="Carlito"/>
              </a:rPr>
              <a:t>Traditional </a:t>
            </a:r>
            <a:r>
              <a:rPr lang="en-IN" spc="-5" dirty="0">
                <a:cs typeface="Carlito"/>
              </a:rPr>
              <a:t>DW </a:t>
            </a:r>
            <a:r>
              <a:rPr lang="en-IN" spc="-10" dirty="0">
                <a:cs typeface="Carlito"/>
              </a:rPr>
              <a:t>architectures  </a:t>
            </a:r>
            <a:r>
              <a:rPr lang="en-IN" spc="5" dirty="0">
                <a:cs typeface="Carlito"/>
              </a:rPr>
              <a:t>(</a:t>
            </a:r>
            <a:r>
              <a:rPr lang="en-IN" spc="-15" dirty="0">
                <a:cs typeface="Carlito"/>
              </a:rPr>
              <a:t>Exadata, </a:t>
            </a:r>
            <a:r>
              <a:rPr lang="en-IN" spc="-40" dirty="0">
                <a:cs typeface="Carlito"/>
              </a:rPr>
              <a:t>Teradata) </a:t>
            </a:r>
            <a:r>
              <a:rPr lang="en-IN" spc="-10" dirty="0">
                <a:cs typeface="Carlito"/>
              </a:rPr>
              <a:t>are </a:t>
            </a:r>
            <a:r>
              <a:rPr lang="en-IN" spc="-5" dirty="0">
                <a:cs typeface="Carlito"/>
              </a:rPr>
              <a:t>not </a:t>
            </a:r>
            <a:r>
              <a:rPr lang="en-IN" spc="-10" dirty="0">
                <a:cs typeface="Carlito"/>
              </a:rPr>
              <a:t>well-suited </a:t>
            </a:r>
            <a:r>
              <a:rPr lang="en-IN" spc="-25" dirty="0">
                <a:cs typeface="Carlito"/>
              </a:rPr>
              <a:t>for </a:t>
            </a:r>
            <a:r>
              <a:rPr lang="en-IN" spc="-5" dirty="0">
                <a:cs typeface="Carlito"/>
              </a:rPr>
              <a:t>big </a:t>
            </a:r>
            <a:r>
              <a:rPr lang="en-IN" spc="-15" dirty="0">
                <a:cs typeface="Carlito"/>
              </a:rPr>
              <a:t>data </a:t>
            </a:r>
            <a:r>
              <a:rPr lang="en-IN" spc="-5" dirty="0">
                <a:cs typeface="Carlito"/>
              </a:rPr>
              <a:t>apps.</a:t>
            </a:r>
            <a:endParaRPr lang="en-IN" dirty="0">
              <a:cs typeface="Carlito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B80D0-A203-4FF6-A402-633055EE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 </a:t>
            </a:r>
            <a:r>
              <a:rPr lang="en-GB" sz="3200" spc="-25" dirty="0"/>
              <a:t>Data</a:t>
            </a:r>
            <a:r>
              <a:rPr lang="en-GB" sz="3200" spc="-75" dirty="0"/>
              <a:t> </a:t>
            </a:r>
            <a:r>
              <a:rPr lang="en-GB" sz="3200" dirty="0"/>
              <a:t>Analytics</a:t>
            </a:r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9F43CAD4-D599-4716-9E0A-C51EF45064E0}"/>
              </a:ext>
            </a:extLst>
          </p:cNvPr>
          <p:cNvGrpSpPr/>
          <p:nvPr/>
        </p:nvGrpSpPr>
        <p:grpSpPr>
          <a:xfrm>
            <a:off x="1705620" y="2969161"/>
            <a:ext cx="5417265" cy="3599543"/>
            <a:chOff x="4811267" y="1793748"/>
            <a:chExt cx="3869690" cy="2830195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39D37FE3-2B88-4225-B350-7D332E8AEE00}"/>
                </a:ext>
              </a:extLst>
            </p:cNvPr>
            <p:cNvSpPr/>
            <p:nvPr/>
          </p:nvSpPr>
          <p:spPr>
            <a:xfrm>
              <a:off x="4901488" y="1802892"/>
              <a:ext cx="3770071" cy="2811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381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C37F7579-A9EC-4F44-BA3B-6DE5F2323117}"/>
                </a:ext>
              </a:extLst>
            </p:cNvPr>
            <p:cNvSpPr/>
            <p:nvPr/>
          </p:nvSpPr>
          <p:spPr>
            <a:xfrm>
              <a:off x="4815839" y="1798320"/>
              <a:ext cx="3860800" cy="2821305"/>
            </a:xfrm>
            <a:custGeom>
              <a:avLst/>
              <a:gdLst/>
              <a:ahLst/>
              <a:cxnLst/>
              <a:rect l="l" t="t" r="r" b="b"/>
              <a:pathLst>
                <a:path w="3860800" h="2821304">
                  <a:moveTo>
                    <a:pt x="0" y="2820923"/>
                  </a:moveTo>
                  <a:lnTo>
                    <a:pt x="3860291" y="2820923"/>
                  </a:lnTo>
                  <a:lnTo>
                    <a:pt x="3860291" y="0"/>
                  </a:lnTo>
                  <a:lnTo>
                    <a:pt x="0" y="0"/>
                  </a:lnTo>
                  <a:lnTo>
                    <a:pt x="0" y="2820923"/>
                  </a:lnTo>
                  <a:close/>
                </a:path>
              </a:pathLst>
            </a:custGeom>
            <a:ln w="38100">
              <a:solidFill>
                <a:srgbClr val="215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216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7B5-FADB-4785-9EB2-9930E543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1407886"/>
            <a:ext cx="8793019" cy="13255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sz="2600" spc="-10" dirty="0">
                <a:cs typeface="Carlito"/>
              </a:rPr>
              <a:t>Shared </a:t>
            </a:r>
            <a:r>
              <a:rPr lang="en-IN" sz="2600" dirty="0">
                <a:cs typeface="Carlito"/>
              </a:rPr>
              <a:t>nothing, </a:t>
            </a:r>
            <a:r>
              <a:rPr lang="en-IN" sz="2600" spc="-10" dirty="0">
                <a:cs typeface="Carlito"/>
              </a:rPr>
              <a:t>massively  parallel processing, scale </a:t>
            </a:r>
            <a:r>
              <a:rPr lang="en-IN" sz="2600" spc="-5" dirty="0">
                <a:cs typeface="Carlito"/>
              </a:rPr>
              <a:t>out  </a:t>
            </a:r>
            <a:r>
              <a:rPr lang="en-IN" sz="2600" spc="-10" dirty="0">
                <a:cs typeface="Carlito"/>
              </a:rPr>
              <a:t>architectures </a:t>
            </a:r>
            <a:r>
              <a:rPr lang="en-IN" sz="2600" spc="-15" dirty="0">
                <a:cs typeface="Carlito"/>
              </a:rPr>
              <a:t>are </a:t>
            </a:r>
            <a:r>
              <a:rPr lang="en-IN" sz="2600" spc="-10" dirty="0">
                <a:cs typeface="Carlito"/>
              </a:rPr>
              <a:t>well-suited  </a:t>
            </a:r>
            <a:r>
              <a:rPr lang="en-IN" sz="2600" spc="-25" dirty="0">
                <a:cs typeface="Carlito"/>
              </a:rPr>
              <a:t>for </a:t>
            </a:r>
            <a:r>
              <a:rPr lang="en-IN" sz="2600" spc="-5" dirty="0">
                <a:cs typeface="Carlito"/>
              </a:rPr>
              <a:t>big </a:t>
            </a:r>
            <a:r>
              <a:rPr lang="en-IN" sz="2600" spc="-15" dirty="0">
                <a:cs typeface="Carlito"/>
              </a:rPr>
              <a:t>data</a:t>
            </a:r>
            <a:r>
              <a:rPr lang="en-IN" sz="2600" spc="20" dirty="0">
                <a:cs typeface="Carlito"/>
              </a:rPr>
              <a:t> </a:t>
            </a:r>
            <a:r>
              <a:rPr lang="en-IN" sz="2600" spc="-5" dirty="0">
                <a:cs typeface="Carlito"/>
              </a:rPr>
              <a:t>apps.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dirty="0">
              <a:cs typeface="Carlito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B80D0-A203-4FF6-A402-633055EE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7975681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 </a:t>
            </a:r>
            <a:r>
              <a:rPr lang="en-GB" sz="3200" spc="-25" dirty="0"/>
              <a:t>Data</a:t>
            </a:r>
            <a:r>
              <a:rPr lang="en-GB" sz="3200" spc="-75" dirty="0"/>
              <a:t> </a:t>
            </a:r>
            <a:r>
              <a:rPr lang="en-GB" sz="3200" dirty="0"/>
              <a:t>Analytics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2BDE9EF-0456-4B0B-9724-F84792707562}"/>
              </a:ext>
            </a:extLst>
          </p:cNvPr>
          <p:cNvSpPr/>
          <p:nvPr/>
        </p:nvSpPr>
        <p:spPr>
          <a:xfrm>
            <a:off x="1011730" y="2739520"/>
            <a:ext cx="7609756" cy="393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452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6D90-2942-489E-A598-2FF44F38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7" y="1451429"/>
            <a:ext cx="8781142" cy="2307772"/>
          </a:xfrm>
        </p:spPr>
        <p:txBody>
          <a:bodyPr>
            <a:normAutofit lnSpcReduction="10000"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1E426B"/>
              </a:buClr>
            </a:pPr>
            <a:r>
              <a:rPr lang="en-GB" sz="2500" spc="-5" dirty="0">
                <a:solidFill>
                  <a:srgbClr val="C00000"/>
                </a:solidFill>
                <a:cs typeface="Carlito"/>
              </a:rPr>
              <a:t>OLAP: </a:t>
            </a:r>
            <a:r>
              <a:rPr lang="en-GB" sz="2500" spc="-10" dirty="0">
                <a:cs typeface="Carlito"/>
              </a:rPr>
              <a:t>Online </a:t>
            </a:r>
            <a:r>
              <a:rPr lang="en-GB" sz="2500" spc="-5" dirty="0">
                <a:cs typeface="Carlito"/>
              </a:rPr>
              <a:t>Analytical</a:t>
            </a:r>
            <a:r>
              <a:rPr lang="en-GB" sz="2500" spc="50" dirty="0">
                <a:cs typeface="Carlito"/>
              </a:rPr>
              <a:t> </a:t>
            </a:r>
            <a:r>
              <a:rPr lang="en-GB" sz="2500" spc="-10" dirty="0">
                <a:cs typeface="Carlito"/>
              </a:rPr>
              <a:t>Processing </a:t>
            </a:r>
            <a:r>
              <a:rPr lang="en-GB" sz="2500" spc="-5" dirty="0">
                <a:cs typeface="Carlito"/>
              </a:rPr>
              <a:t>(DBMSs)</a:t>
            </a:r>
            <a:endParaRPr lang="en-GB" sz="2500" dirty="0">
              <a:cs typeface="Carlito"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1E426B"/>
              </a:buClr>
            </a:pPr>
            <a:r>
              <a:rPr lang="en-GB" sz="2500" spc="-35" dirty="0">
                <a:solidFill>
                  <a:srgbClr val="C00000"/>
                </a:solidFill>
                <a:cs typeface="Carlito"/>
              </a:rPr>
              <a:t>OLTP: </a:t>
            </a:r>
            <a:r>
              <a:rPr lang="en-GB" sz="2500" spc="-5" dirty="0">
                <a:cs typeface="Carlito"/>
              </a:rPr>
              <a:t>Online </a:t>
            </a:r>
            <a:r>
              <a:rPr lang="en-GB" sz="2500" spc="-15" dirty="0">
                <a:cs typeface="Carlito"/>
              </a:rPr>
              <a:t>Transaction</a:t>
            </a:r>
            <a:r>
              <a:rPr lang="en-GB" sz="2500" spc="35" dirty="0">
                <a:cs typeface="Carlito"/>
              </a:rPr>
              <a:t> </a:t>
            </a:r>
            <a:r>
              <a:rPr lang="en-GB" sz="2500" spc="-10" dirty="0">
                <a:cs typeface="Carlito"/>
              </a:rPr>
              <a:t>Processing (Data Warehousing)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1E426B"/>
              </a:buClr>
            </a:pPr>
            <a:r>
              <a:rPr lang="en-IN" sz="2500" spc="-35" dirty="0">
                <a:solidFill>
                  <a:srgbClr val="C00000"/>
                </a:solidFill>
                <a:cs typeface="Carlito"/>
              </a:rPr>
              <a:t>RTAP:</a:t>
            </a:r>
            <a:r>
              <a:rPr lang="en-IN" sz="2500" b="1" spc="-35" dirty="0">
                <a:solidFill>
                  <a:srgbClr val="FF0000"/>
                </a:solidFill>
                <a:cs typeface="Carlito"/>
              </a:rPr>
              <a:t> </a:t>
            </a:r>
            <a:r>
              <a:rPr lang="en-IN" sz="2500" spc="-10" dirty="0">
                <a:cs typeface="Carlito"/>
              </a:rPr>
              <a:t>Real-Time </a:t>
            </a:r>
            <a:r>
              <a:rPr lang="en-IN" sz="2500" spc="-5" dirty="0">
                <a:cs typeface="Carlito"/>
              </a:rPr>
              <a:t>Analytics </a:t>
            </a:r>
            <a:r>
              <a:rPr lang="en-IN" sz="2500" spc="-10" dirty="0">
                <a:cs typeface="Carlito"/>
              </a:rPr>
              <a:t>Processing </a:t>
            </a:r>
            <a:r>
              <a:rPr lang="en-IN" sz="2500" spc="-5" dirty="0">
                <a:cs typeface="Carlito"/>
              </a:rPr>
              <a:t>(Big </a:t>
            </a:r>
            <a:r>
              <a:rPr lang="en-IN" sz="2500" spc="-15" dirty="0">
                <a:cs typeface="Carlito"/>
              </a:rPr>
              <a:t>Data </a:t>
            </a:r>
            <a:r>
              <a:rPr lang="en-IN" sz="2500" spc="-10" dirty="0">
                <a:cs typeface="Carlito"/>
              </a:rPr>
              <a:t>Architecture </a:t>
            </a:r>
            <a:r>
              <a:rPr lang="en-IN" sz="2500" dirty="0">
                <a:cs typeface="Carlito"/>
              </a:rPr>
              <a:t>&amp;</a:t>
            </a:r>
            <a:r>
              <a:rPr lang="en-IN" sz="2500" spc="200" dirty="0">
                <a:cs typeface="Carlito"/>
              </a:rPr>
              <a:t> T</a:t>
            </a:r>
            <a:r>
              <a:rPr lang="en-IN" sz="2500" spc="-5" dirty="0">
                <a:cs typeface="Carlito"/>
              </a:rPr>
              <a:t>echnology)</a:t>
            </a:r>
            <a:endParaRPr lang="en-IN" sz="2500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sz="2500" dirty="0">
              <a:cs typeface="Carlito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141AF-1FA7-4D05-88E0-7068B759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Harnessing Big</a:t>
            </a:r>
            <a:r>
              <a:rPr lang="en-GB" sz="3200" spc="-120" dirty="0"/>
              <a:t> </a:t>
            </a:r>
            <a:r>
              <a:rPr lang="en-GB" sz="3200" spc="-25" dirty="0"/>
              <a:t>Data</a:t>
            </a:r>
            <a:endParaRPr lang="en-GB" sz="32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1F5F309-48F2-4988-94FB-72E289A9B03A}"/>
              </a:ext>
            </a:extLst>
          </p:cNvPr>
          <p:cNvGrpSpPr/>
          <p:nvPr/>
        </p:nvGrpSpPr>
        <p:grpSpPr>
          <a:xfrm>
            <a:off x="1714938" y="3686464"/>
            <a:ext cx="6162855" cy="3098800"/>
            <a:chOff x="1255775" y="1126235"/>
            <a:chExt cx="6301740" cy="336994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5EADE3-4DAB-441D-85F3-41E6EE604FC7}"/>
                </a:ext>
              </a:extLst>
            </p:cNvPr>
            <p:cNvSpPr/>
            <p:nvPr/>
          </p:nvSpPr>
          <p:spPr>
            <a:xfrm>
              <a:off x="1797300" y="1126235"/>
              <a:ext cx="5218689" cy="3267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381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667D7CC-2D91-4BA6-B19E-3ACE86F4C9D7}"/>
                </a:ext>
              </a:extLst>
            </p:cNvPr>
            <p:cNvSpPr/>
            <p:nvPr/>
          </p:nvSpPr>
          <p:spPr>
            <a:xfrm>
              <a:off x="1255775" y="1126235"/>
              <a:ext cx="6301740" cy="3369945"/>
            </a:xfrm>
            <a:custGeom>
              <a:avLst/>
              <a:gdLst/>
              <a:ahLst/>
              <a:cxnLst/>
              <a:rect l="l" t="t" r="r" b="b"/>
              <a:pathLst>
                <a:path w="6301740" h="3369945">
                  <a:moveTo>
                    <a:pt x="0" y="3369564"/>
                  </a:moveTo>
                  <a:lnTo>
                    <a:pt x="6301739" y="3369564"/>
                  </a:lnTo>
                  <a:lnTo>
                    <a:pt x="6301739" y="0"/>
                  </a:lnTo>
                  <a:lnTo>
                    <a:pt x="0" y="0"/>
                  </a:lnTo>
                  <a:lnTo>
                    <a:pt x="0" y="3369564"/>
                  </a:lnTo>
                  <a:close/>
                </a:path>
              </a:pathLst>
            </a:custGeom>
            <a:ln w="9143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799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AAB83A-1603-4C5C-AE42-075007E61824}"/>
              </a:ext>
            </a:extLst>
          </p:cNvPr>
          <p:cNvSpPr/>
          <p:nvPr/>
        </p:nvSpPr>
        <p:spPr>
          <a:xfrm>
            <a:off x="305841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Walmart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DA0D81E-D476-496B-97D7-A922340F41F9}"/>
              </a:ext>
            </a:extLst>
          </p:cNvPr>
          <p:cNvSpPr/>
          <p:nvPr/>
        </p:nvSpPr>
        <p:spPr>
          <a:xfrm>
            <a:off x="3353097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Facebook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608E04-3435-41A0-B5BB-8DE93D16AF14}"/>
              </a:ext>
            </a:extLst>
          </p:cNvPr>
          <p:cNvSpPr/>
          <p:nvPr/>
        </p:nvSpPr>
        <p:spPr>
          <a:xfrm>
            <a:off x="6400353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AT/T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1341-BEEC-4D36-A15A-9363B19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2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Facts &amp; Figures</a:t>
            </a:r>
          </a:p>
        </p:txBody>
      </p:sp>
    </p:spTree>
    <p:extLst>
      <p:ext uri="{BB962C8B-B14F-4D97-AF65-F5344CB8AC3E}">
        <p14:creationId xmlns:p14="http://schemas.microsoft.com/office/powerpoint/2010/main" val="2052864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873972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45018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269990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4: </a:t>
            </a:r>
            <a:r>
              <a:rPr lang="en-US" dirty="0">
                <a:solidFill>
                  <a:srgbClr val="C00000"/>
                </a:solidFill>
              </a:rPr>
              <a:t>Data extraction</a:t>
            </a: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15041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4: </a:t>
            </a:r>
            <a:r>
              <a:rPr lang="en-US" dirty="0">
                <a:solidFill>
                  <a:srgbClr val="C00000"/>
                </a:solidFill>
              </a:rPr>
              <a:t>Data extraction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5: </a:t>
            </a:r>
            <a:r>
              <a:rPr lang="en-US" dirty="0">
                <a:solidFill>
                  <a:srgbClr val="C00000"/>
                </a:solidFill>
              </a:rPr>
              <a:t>Data aggregation</a:t>
            </a: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6081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4: </a:t>
            </a:r>
            <a:r>
              <a:rPr lang="en-US" dirty="0">
                <a:solidFill>
                  <a:srgbClr val="C00000"/>
                </a:solidFill>
              </a:rPr>
              <a:t>Data extraction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5: </a:t>
            </a:r>
            <a:r>
              <a:rPr lang="en-US" dirty="0">
                <a:solidFill>
                  <a:srgbClr val="C00000"/>
                </a:solidFill>
              </a:rPr>
              <a:t>Data aggregation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6: </a:t>
            </a:r>
            <a:r>
              <a:rPr lang="en-US" dirty="0">
                <a:solidFill>
                  <a:srgbClr val="C00000"/>
                </a:solidFill>
              </a:rPr>
              <a:t>Data analysis</a:t>
            </a: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469982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4: </a:t>
            </a:r>
            <a:r>
              <a:rPr lang="en-US" dirty="0">
                <a:solidFill>
                  <a:srgbClr val="C00000"/>
                </a:solidFill>
              </a:rPr>
              <a:t>Data extraction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5: </a:t>
            </a:r>
            <a:r>
              <a:rPr lang="en-US" dirty="0">
                <a:solidFill>
                  <a:srgbClr val="C00000"/>
                </a:solidFill>
              </a:rPr>
              <a:t>Data aggregation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6: </a:t>
            </a:r>
            <a:r>
              <a:rPr lang="en-US" dirty="0">
                <a:solidFill>
                  <a:srgbClr val="C00000"/>
                </a:solidFill>
              </a:rPr>
              <a:t>Data analysis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7: </a:t>
            </a:r>
            <a:r>
              <a:rPr lang="en-US" dirty="0">
                <a:solidFill>
                  <a:srgbClr val="C00000"/>
                </a:solidFill>
              </a:rPr>
              <a:t>Visualization of data</a:t>
            </a: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50318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D4E-9D68-4C27-943F-29707B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65117"/>
            <a:ext cx="8529451" cy="516791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1: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Business case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b="0" i="0" dirty="0">
                <a:effectLst/>
              </a:rPr>
              <a:t>Stage 2: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Identification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3: </a:t>
            </a:r>
            <a:r>
              <a:rPr lang="en-US" dirty="0">
                <a:solidFill>
                  <a:srgbClr val="C00000"/>
                </a:solidFill>
              </a:rPr>
              <a:t>Data filtering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4: </a:t>
            </a:r>
            <a:r>
              <a:rPr lang="en-US" dirty="0">
                <a:solidFill>
                  <a:srgbClr val="C00000"/>
                </a:solidFill>
              </a:rPr>
              <a:t>Data extraction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5: </a:t>
            </a:r>
            <a:r>
              <a:rPr lang="en-US" dirty="0">
                <a:solidFill>
                  <a:srgbClr val="C00000"/>
                </a:solidFill>
              </a:rPr>
              <a:t>Data aggregation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6: </a:t>
            </a:r>
            <a:r>
              <a:rPr lang="en-US" dirty="0">
                <a:solidFill>
                  <a:srgbClr val="C00000"/>
                </a:solidFill>
              </a:rPr>
              <a:t>Data analysis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7: </a:t>
            </a:r>
            <a:r>
              <a:rPr lang="en-US" dirty="0">
                <a:solidFill>
                  <a:srgbClr val="C00000"/>
                </a:solidFill>
              </a:rPr>
              <a:t>Visualization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dirty="0"/>
              <a:t>Stage 8: </a:t>
            </a:r>
            <a:r>
              <a:rPr lang="en-US" dirty="0">
                <a:solidFill>
                  <a:srgbClr val="C00000"/>
                </a:solidFill>
              </a:rPr>
              <a:t>Final analysis result</a:t>
            </a:r>
            <a:endParaRPr lang="en-US" dirty="0"/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C00000"/>
              </a:solidFill>
              <a:effectLst/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2C203-C3B6-4374-A237-EF345A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0"/>
            <a:ext cx="79492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826649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E7B9-6DAA-4F40-8A3F-4BEE851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7975681" cy="1325563"/>
          </a:xfrm>
        </p:spPr>
        <p:txBody>
          <a:bodyPr>
            <a:normAutofit/>
          </a:bodyPr>
          <a:lstStyle/>
          <a:p>
            <a:r>
              <a:rPr lang="en-GB" sz="3200" spc="-10" dirty="0"/>
              <a:t>Real-Time </a:t>
            </a:r>
            <a:r>
              <a:rPr lang="en-GB" sz="3200" dirty="0"/>
              <a:t>Analytics/ Decision</a:t>
            </a:r>
            <a:r>
              <a:rPr lang="en-GB" sz="3200" spc="-25" dirty="0"/>
              <a:t> </a:t>
            </a:r>
            <a:r>
              <a:rPr lang="en-GB" sz="3200" spc="-15" dirty="0"/>
              <a:t>Requirement</a:t>
            </a:r>
            <a:endParaRPr lang="en-GB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956B20-6AD3-4C9E-8DBD-6D38631DEF61}"/>
              </a:ext>
            </a:extLst>
          </p:cNvPr>
          <p:cNvGrpSpPr/>
          <p:nvPr/>
        </p:nvGrpSpPr>
        <p:grpSpPr>
          <a:xfrm>
            <a:off x="1" y="1641740"/>
            <a:ext cx="9013370" cy="5216260"/>
            <a:chOff x="862554" y="1685036"/>
            <a:chExt cx="6824448" cy="4534422"/>
          </a:xfrm>
        </p:grpSpPr>
        <p:grpSp>
          <p:nvGrpSpPr>
            <p:cNvPr id="39" name="object 3">
              <a:extLst>
                <a:ext uri="{FF2B5EF4-FFF2-40B4-BE49-F238E27FC236}">
                  <a16:creationId xmlns:a16="http://schemas.microsoft.com/office/drawing/2014/main" id="{7E889CE9-B05C-4EE6-AD8E-6E13BD542644}"/>
                </a:ext>
              </a:extLst>
            </p:cNvPr>
            <p:cNvGrpSpPr/>
            <p:nvPr/>
          </p:nvGrpSpPr>
          <p:grpSpPr>
            <a:xfrm>
              <a:off x="3803761" y="1830810"/>
              <a:ext cx="1487541" cy="1297467"/>
              <a:chOff x="3803761" y="1830810"/>
              <a:chExt cx="1487541" cy="1297467"/>
            </a:xfrm>
          </p:grpSpPr>
          <p:sp>
            <p:nvSpPr>
              <p:cNvPr id="55" name="object 4">
                <a:extLst>
                  <a:ext uri="{FF2B5EF4-FFF2-40B4-BE49-F238E27FC236}">
                    <a16:creationId xmlns:a16="http://schemas.microsoft.com/office/drawing/2014/main" id="{2410E36A-EF1A-4070-8B97-6123F3993786}"/>
                  </a:ext>
                </a:extLst>
              </p:cNvPr>
              <p:cNvSpPr/>
              <p:nvPr/>
            </p:nvSpPr>
            <p:spPr>
              <a:xfrm>
                <a:off x="4155947" y="2008606"/>
                <a:ext cx="725436" cy="55018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000">
                  <a:latin typeface="Bahnschrift" panose="020B0502040204020203" pitchFamily="34" charset="0"/>
                </a:endParaRPr>
              </a:p>
            </p:txBody>
          </p:sp>
          <p:sp>
            <p:nvSpPr>
              <p:cNvPr id="56" name="object 5">
                <a:extLst>
                  <a:ext uri="{FF2B5EF4-FFF2-40B4-BE49-F238E27FC236}">
                    <a16:creationId xmlns:a16="http://schemas.microsoft.com/office/drawing/2014/main" id="{593B681F-D6F4-4801-87CE-FB79B2350F25}"/>
                  </a:ext>
                </a:extLst>
              </p:cNvPr>
              <p:cNvSpPr/>
              <p:nvPr/>
            </p:nvSpPr>
            <p:spPr>
              <a:xfrm>
                <a:off x="4203177" y="2033063"/>
                <a:ext cx="635000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60375">
                    <a:moveTo>
                      <a:pt x="391830" y="0"/>
                    </a:moveTo>
                    <a:lnTo>
                      <a:pt x="367440" y="3159"/>
                    </a:lnTo>
                    <a:lnTo>
                      <a:pt x="346027" y="15128"/>
                    </a:lnTo>
                    <a:lnTo>
                      <a:pt x="330340" y="35004"/>
                    </a:lnTo>
                    <a:lnTo>
                      <a:pt x="325006" y="29797"/>
                    </a:lnTo>
                    <a:lnTo>
                      <a:pt x="318783" y="25352"/>
                    </a:lnTo>
                    <a:lnTo>
                      <a:pt x="312179" y="21796"/>
                    </a:lnTo>
                    <a:lnTo>
                      <a:pt x="282267" y="13027"/>
                    </a:lnTo>
                    <a:lnTo>
                      <a:pt x="252331" y="16128"/>
                    </a:lnTo>
                    <a:lnTo>
                      <a:pt x="225776" y="30065"/>
                    </a:lnTo>
                    <a:lnTo>
                      <a:pt x="206007" y="53800"/>
                    </a:lnTo>
                    <a:lnTo>
                      <a:pt x="191083" y="46765"/>
                    </a:lnTo>
                    <a:lnTo>
                      <a:pt x="175289" y="42290"/>
                    </a:lnTo>
                    <a:lnTo>
                      <a:pt x="158948" y="40459"/>
                    </a:lnTo>
                    <a:lnTo>
                      <a:pt x="142380" y="41354"/>
                    </a:lnTo>
                    <a:lnTo>
                      <a:pt x="105138" y="54094"/>
                    </a:lnTo>
                    <a:lnTo>
                      <a:pt x="76753" y="79073"/>
                    </a:lnTo>
                    <a:lnTo>
                      <a:pt x="59942" y="112720"/>
                    </a:lnTo>
                    <a:lnTo>
                      <a:pt x="57417" y="151463"/>
                    </a:lnTo>
                    <a:lnTo>
                      <a:pt x="56909" y="152987"/>
                    </a:lnTo>
                    <a:lnTo>
                      <a:pt x="17351" y="172079"/>
                    </a:lnTo>
                    <a:lnTo>
                      <a:pt x="0" y="207777"/>
                    </a:lnTo>
                    <a:lnTo>
                      <a:pt x="1553" y="231997"/>
                    </a:lnTo>
                    <a:lnTo>
                      <a:pt x="12180" y="253859"/>
                    </a:lnTo>
                    <a:lnTo>
                      <a:pt x="31128" y="270589"/>
                    </a:lnTo>
                    <a:lnTo>
                      <a:pt x="22721" y="281610"/>
                    </a:lnTo>
                    <a:lnTo>
                      <a:pt x="17016" y="293989"/>
                    </a:lnTo>
                    <a:lnTo>
                      <a:pt x="14144" y="307272"/>
                    </a:lnTo>
                    <a:lnTo>
                      <a:pt x="14237" y="321008"/>
                    </a:lnTo>
                    <a:lnTo>
                      <a:pt x="22117" y="344840"/>
                    </a:lnTo>
                    <a:lnTo>
                      <a:pt x="38129" y="363172"/>
                    </a:lnTo>
                    <a:lnTo>
                      <a:pt x="59975" y="374265"/>
                    </a:lnTo>
                    <a:lnTo>
                      <a:pt x="85357" y="376380"/>
                    </a:lnTo>
                    <a:lnTo>
                      <a:pt x="86627" y="378285"/>
                    </a:lnTo>
                    <a:lnTo>
                      <a:pt x="117030" y="411229"/>
                    </a:lnTo>
                    <a:lnTo>
                      <a:pt x="156493" y="429434"/>
                    </a:lnTo>
                    <a:lnTo>
                      <a:pt x="199981" y="431684"/>
                    </a:lnTo>
                    <a:lnTo>
                      <a:pt x="242456" y="416766"/>
                    </a:lnTo>
                    <a:lnTo>
                      <a:pt x="253174" y="429972"/>
                    </a:lnTo>
                    <a:lnTo>
                      <a:pt x="265904" y="441070"/>
                    </a:lnTo>
                    <a:lnTo>
                      <a:pt x="280372" y="449859"/>
                    </a:lnTo>
                    <a:lnTo>
                      <a:pt x="296304" y="456136"/>
                    </a:lnTo>
                    <a:lnTo>
                      <a:pt x="335547" y="459845"/>
                    </a:lnTo>
                    <a:lnTo>
                      <a:pt x="371933" y="448754"/>
                    </a:lnTo>
                    <a:lnTo>
                      <a:pt x="401460" y="424971"/>
                    </a:lnTo>
                    <a:lnTo>
                      <a:pt x="420129" y="390604"/>
                    </a:lnTo>
                    <a:lnTo>
                      <a:pt x="430484" y="396053"/>
                    </a:lnTo>
                    <a:lnTo>
                      <a:pt x="441434" y="400002"/>
                    </a:lnTo>
                    <a:lnTo>
                      <a:pt x="452812" y="402427"/>
                    </a:lnTo>
                    <a:lnTo>
                      <a:pt x="464452" y="403304"/>
                    </a:lnTo>
                    <a:lnTo>
                      <a:pt x="497637" y="396988"/>
                    </a:lnTo>
                    <a:lnTo>
                      <a:pt x="524857" y="379253"/>
                    </a:lnTo>
                    <a:lnTo>
                      <a:pt x="543337" y="352780"/>
                    </a:lnTo>
                    <a:lnTo>
                      <a:pt x="550304" y="320246"/>
                    </a:lnTo>
                    <a:lnTo>
                      <a:pt x="562802" y="317638"/>
                    </a:lnTo>
                    <a:lnTo>
                      <a:pt x="622863" y="271428"/>
                    </a:lnTo>
                    <a:lnTo>
                      <a:pt x="634966" y="235743"/>
                    </a:lnTo>
                    <a:lnTo>
                      <a:pt x="632614" y="198177"/>
                    </a:lnTo>
                    <a:lnTo>
                      <a:pt x="615201" y="163147"/>
                    </a:lnTo>
                    <a:lnTo>
                      <a:pt x="617868" y="156416"/>
                    </a:lnTo>
                    <a:lnTo>
                      <a:pt x="618757" y="152987"/>
                    </a:lnTo>
                    <a:lnTo>
                      <a:pt x="620863" y="122283"/>
                    </a:lnTo>
                    <a:lnTo>
                      <a:pt x="611217" y="94138"/>
                    </a:lnTo>
                    <a:lnTo>
                      <a:pt x="591593" y="71637"/>
                    </a:lnTo>
                    <a:lnTo>
                      <a:pt x="563766" y="57864"/>
                    </a:lnTo>
                    <a:lnTo>
                      <a:pt x="560478" y="46112"/>
                    </a:lnTo>
                    <a:lnTo>
                      <a:pt x="514792" y="3216"/>
                    </a:lnTo>
                    <a:lnTo>
                      <a:pt x="487566" y="253"/>
                    </a:lnTo>
                    <a:lnTo>
                      <a:pt x="461198" y="7554"/>
                    </a:lnTo>
                    <a:lnTo>
                      <a:pt x="438925" y="24844"/>
                    </a:lnTo>
                    <a:lnTo>
                      <a:pt x="434127" y="19325"/>
                    </a:lnTo>
                    <a:lnTo>
                      <a:pt x="428734" y="14414"/>
                    </a:lnTo>
                    <a:lnTo>
                      <a:pt x="422816" y="10146"/>
                    </a:lnTo>
                    <a:lnTo>
                      <a:pt x="416446" y="6556"/>
                    </a:lnTo>
                    <a:lnTo>
                      <a:pt x="39183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  <p:sp>
            <p:nvSpPr>
              <p:cNvPr id="57" name="object 6">
                <a:extLst>
                  <a:ext uri="{FF2B5EF4-FFF2-40B4-BE49-F238E27FC236}">
                    <a16:creationId xmlns:a16="http://schemas.microsoft.com/office/drawing/2014/main" id="{473B0E2D-EEE9-465D-8745-B36E05F42461}"/>
                  </a:ext>
                </a:extLst>
              </p:cNvPr>
              <p:cNvSpPr/>
              <p:nvPr/>
            </p:nvSpPr>
            <p:spPr>
              <a:xfrm>
                <a:off x="3803761" y="1830810"/>
                <a:ext cx="1487541" cy="1297467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60375">
                    <a:moveTo>
                      <a:pt x="57417" y="151463"/>
                    </a:moveTo>
                    <a:lnTo>
                      <a:pt x="59942" y="112720"/>
                    </a:lnTo>
                    <a:lnTo>
                      <a:pt x="105138" y="54094"/>
                    </a:lnTo>
                    <a:lnTo>
                      <a:pt x="142380" y="41354"/>
                    </a:lnTo>
                    <a:lnTo>
                      <a:pt x="158948" y="40459"/>
                    </a:lnTo>
                    <a:lnTo>
                      <a:pt x="175289" y="42290"/>
                    </a:lnTo>
                    <a:lnTo>
                      <a:pt x="191083" y="46765"/>
                    </a:lnTo>
                    <a:lnTo>
                      <a:pt x="206007" y="53800"/>
                    </a:lnTo>
                    <a:lnTo>
                      <a:pt x="225776" y="30065"/>
                    </a:lnTo>
                    <a:lnTo>
                      <a:pt x="252331" y="16128"/>
                    </a:lnTo>
                    <a:lnTo>
                      <a:pt x="282267" y="13027"/>
                    </a:lnTo>
                    <a:lnTo>
                      <a:pt x="312179" y="21796"/>
                    </a:lnTo>
                    <a:lnTo>
                      <a:pt x="318783" y="25352"/>
                    </a:lnTo>
                    <a:lnTo>
                      <a:pt x="325006" y="29797"/>
                    </a:lnTo>
                    <a:lnTo>
                      <a:pt x="330340" y="35004"/>
                    </a:lnTo>
                    <a:lnTo>
                      <a:pt x="346027" y="15128"/>
                    </a:lnTo>
                    <a:lnTo>
                      <a:pt x="367440" y="3159"/>
                    </a:lnTo>
                    <a:lnTo>
                      <a:pt x="391830" y="0"/>
                    </a:lnTo>
                    <a:lnTo>
                      <a:pt x="416446" y="6556"/>
                    </a:lnTo>
                    <a:lnTo>
                      <a:pt x="422816" y="10146"/>
                    </a:lnTo>
                    <a:lnTo>
                      <a:pt x="428734" y="14414"/>
                    </a:lnTo>
                    <a:lnTo>
                      <a:pt x="434127" y="19325"/>
                    </a:lnTo>
                    <a:lnTo>
                      <a:pt x="438925" y="24844"/>
                    </a:lnTo>
                    <a:lnTo>
                      <a:pt x="461198" y="7554"/>
                    </a:lnTo>
                    <a:lnTo>
                      <a:pt x="487566" y="253"/>
                    </a:lnTo>
                    <a:lnTo>
                      <a:pt x="514792" y="3216"/>
                    </a:lnTo>
                    <a:lnTo>
                      <a:pt x="539636" y="16716"/>
                    </a:lnTo>
                    <a:lnTo>
                      <a:pt x="548282" y="25324"/>
                    </a:lnTo>
                    <a:lnTo>
                      <a:pt x="555273" y="35194"/>
                    </a:lnTo>
                    <a:lnTo>
                      <a:pt x="560478" y="46112"/>
                    </a:lnTo>
                    <a:lnTo>
                      <a:pt x="563766" y="57864"/>
                    </a:lnTo>
                    <a:lnTo>
                      <a:pt x="591593" y="71637"/>
                    </a:lnTo>
                    <a:lnTo>
                      <a:pt x="611217" y="94138"/>
                    </a:lnTo>
                    <a:lnTo>
                      <a:pt x="620863" y="122283"/>
                    </a:lnTo>
                    <a:lnTo>
                      <a:pt x="618757" y="152987"/>
                    </a:lnTo>
                    <a:lnTo>
                      <a:pt x="617868" y="156416"/>
                    </a:lnTo>
                    <a:lnTo>
                      <a:pt x="616598" y="159845"/>
                    </a:lnTo>
                    <a:lnTo>
                      <a:pt x="615201" y="163147"/>
                    </a:lnTo>
                    <a:lnTo>
                      <a:pt x="632614" y="198177"/>
                    </a:lnTo>
                    <a:lnTo>
                      <a:pt x="622863" y="271428"/>
                    </a:lnTo>
                    <a:lnTo>
                      <a:pt x="596913" y="300815"/>
                    </a:lnTo>
                    <a:lnTo>
                      <a:pt x="550304" y="320246"/>
                    </a:lnTo>
                    <a:lnTo>
                      <a:pt x="543337" y="352780"/>
                    </a:lnTo>
                    <a:lnTo>
                      <a:pt x="524857" y="379253"/>
                    </a:lnTo>
                    <a:lnTo>
                      <a:pt x="497637" y="396988"/>
                    </a:lnTo>
                    <a:lnTo>
                      <a:pt x="464452" y="403304"/>
                    </a:lnTo>
                    <a:lnTo>
                      <a:pt x="452812" y="402427"/>
                    </a:lnTo>
                    <a:lnTo>
                      <a:pt x="441434" y="400002"/>
                    </a:lnTo>
                    <a:lnTo>
                      <a:pt x="430484" y="396053"/>
                    </a:lnTo>
                    <a:lnTo>
                      <a:pt x="420129" y="390604"/>
                    </a:lnTo>
                    <a:lnTo>
                      <a:pt x="401460" y="424971"/>
                    </a:lnTo>
                    <a:lnTo>
                      <a:pt x="371933" y="448754"/>
                    </a:lnTo>
                    <a:lnTo>
                      <a:pt x="335547" y="459845"/>
                    </a:lnTo>
                    <a:lnTo>
                      <a:pt x="296304" y="456136"/>
                    </a:lnTo>
                    <a:lnTo>
                      <a:pt x="280372" y="449859"/>
                    </a:lnTo>
                    <a:lnTo>
                      <a:pt x="265904" y="441070"/>
                    </a:lnTo>
                    <a:lnTo>
                      <a:pt x="253174" y="429972"/>
                    </a:lnTo>
                    <a:lnTo>
                      <a:pt x="242456" y="416766"/>
                    </a:lnTo>
                    <a:lnTo>
                      <a:pt x="199981" y="431684"/>
                    </a:lnTo>
                    <a:lnTo>
                      <a:pt x="156493" y="429434"/>
                    </a:lnTo>
                    <a:lnTo>
                      <a:pt x="117030" y="411229"/>
                    </a:lnTo>
                    <a:lnTo>
                      <a:pt x="86627" y="378285"/>
                    </a:lnTo>
                    <a:lnTo>
                      <a:pt x="86246" y="377650"/>
                    </a:lnTo>
                    <a:lnTo>
                      <a:pt x="85865" y="377015"/>
                    </a:lnTo>
                    <a:lnTo>
                      <a:pt x="85357" y="376380"/>
                    </a:lnTo>
                    <a:lnTo>
                      <a:pt x="59975" y="374265"/>
                    </a:lnTo>
                    <a:lnTo>
                      <a:pt x="38129" y="363172"/>
                    </a:lnTo>
                    <a:lnTo>
                      <a:pt x="22117" y="344840"/>
                    </a:lnTo>
                    <a:lnTo>
                      <a:pt x="14237" y="321008"/>
                    </a:lnTo>
                    <a:lnTo>
                      <a:pt x="14144" y="307272"/>
                    </a:lnTo>
                    <a:lnTo>
                      <a:pt x="17016" y="293989"/>
                    </a:lnTo>
                    <a:lnTo>
                      <a:pt x="22721" y="281610"/>
                    </a:lnTo>
                    <a:lnTo>
                      <a:pt x="31128" y="270589"/>
                    </a:lnTo>
                    <a:lnTo>
                      <a:pt x="12180" y="253859"/>
                    </a:lnTo>
                    <a:lnTo>
                      <a:pt x="1553" y="231997"/>
                    </a:lnTo>
                    <a:lnTo>
                      <a:pt x="0" y="207777"/>
                    </a:lnTo>
                    <a:lnTo>
                      <a:pt x="8268" y="183975"/>
                    </a:lnTo>
                    <a:lnTo>
                      <a:pt x="17351" y="172079"/>
                    </a:lnTo>
                    <a:lnTo>
                      <a:pt x="28827" y="162718"/>
                    </a:lnTo>
                    <a:lnTo>
                      <a:pt x="42183" y="156239"/>
                    </a:lnTo>
                    <a:lnTo>
                      <a:pt x="56909" y="152987"/>
                    </a:lnTo>
                    <a:lnTo>
                      <a:pt x="57417" y="151463"/>
                    </a:lnTo>
                    <a:close/>
                  </a:path>
                  <a:path w="635000" h="460375">
                    <a:moveTo>
                      <a:pt x="69101" y="277320"/>
                    </a:moveTo>
                    <a:lnTo>
                      <a:pt x="59338" y="277348"/>
                    </a:lnTo>
                    <a:lnTo>
                      <a:pt x="49766" y="275923"/>
                    </a:lnTo>
                    <a:lnTo>
                      <a:pt x="40526" y="273069"/>
                    </a:lnTo>
                    <a:lnTo>
                      <a:pt x="31763" y="268811"/>
                    </a:lnTo>
                  </a:path>
                  <a:path w="635000" h="460375">
                    <a:moveTo>
                      <a:pt x="101867" y="370284"/>
                    </a:moveTo>
                    <a:lnTo>
                      <a:pt x="96660" y="372316"/>
                    </a:lnTo>
                    <a:lnTo>
                      <a:pt x="91199" y="373713"/>
                    </a:lnTo>
                    <a:lnTo>
                      <a:pt x="85611" y="374348"/>
                    </a:lnTo>
                  </a:path>
                  <a:path w="635000" h="460375">
                    <a:moveTo>
                      <a:pt x="242456" y="414861"/>
                    </a:moveTo>
                    <a:lnTo>
                      <a:pt x="238519" y="409019"/>
                    </a:lnTo>
                    <a:lnTo>
                      <a:pt x="235217" y="402796"/>
                    </a:lnTo>
                    <a:lnTo>
                      <a:pt x="232550" y="396319"/>
                    </a:lnTo>
                  </a:path>
                  <a:path w="635000" h="460375">
                    <a:moveTo>
                      <a:pt x="424066" y="368633"/>
                    </a:moveTo>
                    <a:lnTo>
                      <a:pt x="423558" y="375618"/>
                    </a:lnTo>
                    <a:lnTo>
                      <a:pt x="422161" y="382349"/>
                    </a:lnTo>
                    <a:lnTo>
                      <a:pt x="420129" y="388953"/>
                    </a:lnTo>
                  </a:path>
                  <a:path w="635000" h="460375">
                    <a:moveTo>
                      <a:pt x="502044" y="243030"/>
                    </a:moveTo>
                    <a:lnTo>
                      <a:pt x="521991" y="256307"/>
                    </a:lnTo>
                    <a:lnTo>
                      <a:pt x="537128" y="274193"/>
                    </a:lnTo>
                    <a:lnTo>
                      <a:pt x="546693" y="295483"/>
                    </a:lnTo>
                    <a:lnTo>
                      <a:pt x="549923" y="318976"/>
                    </a:lnTo>
                  </a:path>
                  <a:path w="635000" h="460375">
                    <a:moveTo>
                      <a:pt x="614947" y="162004"/>
                    </a:moveTo>
                    <a:lnTo>
                      <a:pt x="610881" y="170021"/>
                    </a:lnTo>
                    <a:lnTo>
                      <a:pt x="605946" y="177466"/>
                    </a:lnTo>
                    <a:lnTo>
                      <a:pt x="600178" y="184292"/>
                    </a:lnTo>
                    <a:lnTo>
                      <a:pt x="593611" y="190452"/>
                    </a:lnTo>
                  </a:path>
                  <a:path w="635000" h="460375">
                    <a:moveTo>
                      <a:pt x="563766" y="56213"/>
                    </a:moveTo>
                    <a:lnTo>
                      <a:pt x="564655" y="60658"/>
                    </a:lnTo>
                    <a:lnTo>
                      <a:pt x="565036" y="65230"/>
                    </a:lnTo>
                    <a:lnTo>
                      <a:pt x="564909" y="69675"/>
                    </a:lnTo>
                  </a:path>
                  <a:path w="635000" h="460375">
                    <a:moveTo>
                      <a:pt x="427749" y="40592"/>
                    </a:moveTo>
                    <a:lnTo>
                      <a:pt x="430543" y="34369"/>
                    </a:lnTo>
                    <a:lnTo>
                      <a:pt x="434226" y="28527"/>
                    </a:lnTo>
                    <a:lnTo>
                      <a:pt x="438671" y="23320"/>
                    </a:lnTo>
                  </a:path>
                  <a:path w="635000" h="460375">
                    <a:moveTo>
                      <a:pt x="325768" y="48720"/>
                    </a:moveTo>
                    <a:lnTo>
                      <a:pt x="326911" y="43640"/>
                    </a:lnTo>
                    <a:lnTo>
                      <a:pt x="328689" y="38560"/>
                    </a:lnTo>
                    <a:lnTo>
                      <a:pt x="330975" y="33861"/>
                    </a:lnTo>
                  </a:path>
                  <a:path w="635000" h="460375">
                    <a:moveTo>
                      <a:pt x="206007" y="53800"/>
                    </a:moveTo>
                    <a:lnTo>
                      <a:pt x="212865" y="57737"/>
                    </a:lnTo>
                    <a:lnTo>
                      <a:pt x="219342" y="62563"/>
                    </a:lnTo>
                    <a:lnTo>
                      <a:pt x="225057" y="68151"/>
                    </a:lnTo>
                  </a:path>
                  <a:path w="635000" h="460375">
                    <a:moveTo>
                      <a:pt x="60719" y="166703"/>
                    </a:moveTo>
                    <a:lnTo>
                      <a:pt x="59195" y="161750"/>
                    </a:lnTo>
                    <a:lnTo>
                      <a:pt x="58052" y="156670"/>
                    </a:lnTo>
                    <a:lnTo>
                      <a:pt x="57417" y="151590"/>
                    </a:lnTo>
                  </a:path>
                </a:pathLst>
              </a:custGeom>
              <a:ln w="9144">
                <a:solidFill>
                  <a:srgbClr val="A6A6A6"/>
                </a:solidFill>
              </a:ln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947D983B-944A-4975-8F40-F2F9D5F997B8}"/>
                </a:ext>
              </a:extLst>
            </p:cNvPr>
            <p:cNvSpPr txBox="1"/>
            <p:nvPr/>
          </p:nvSpPr>
          <p:spPr>
            <a:xfrm>
              <a:off x="4118089" y="2109978"/>
              <a:ext cx="976659" cy="5462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590" marR="5080" indent="-9525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Bahnschrift" panose="020B0502040204020203" pitchFamily="34" charset="0"/>
                  <a:cs typeface="Carlito"/>
                </a:rPr>
                <a:t>I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n</a:t>
              </a:r>
              <a:r>
                <a:rPr sz="2000" dirty="0">
                  <a:latin typeface="Bahnschrift" panose="020B0502040204020203" pitchFamily="34" charset="0"/>
                  <a:cs typeface="Carlito"/>
                </a:rPr>
                <a:t>f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lu</a:t>
              </a:r>
              <a:r>
                <a:rPr sz="2000" dirty="0">
                  <a:latin typeface="Bahnschrift" panose="020B0502040204020203" pitchFamily="34" charset="0"/>
                  <a:cs typeface="Carlito"/>
                </a:rPr>
                <a:t>e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nc</a:t>
              </a:r>
              <a:r>
                <a:rPr sz="2000" dirty="0">
                  <a:latin typeface="Bahnschrift" panose="020B0502040204020203" pitchFamily="34" charset="0"/>
                  <a:cs typeface="Carlito"/>
                </a:rPr>
                <a:t>e  Beha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v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io</a:t>
              </a:r>
              <a:r>
                <a:rPr sz="2000" dirty="0">
                  <a:latin typeface="Bahnschrift" panose="020B0502040204020203" pitchFamily="34" charset="0"/>
                  <a:cs typeface="Carlito"/>
                </a:rPr>
                <a:t>r</a:t>
              </a:r>
            </a:p>
          </p:txBody>
        </p:sp>
        <p:grpSp>
          <p:nvGrpSpPr>
            <p:cNvPr id="41" name="object 8">
              <a:extLst>
                <a:ext uri="{FF2B5EF4-FFF2-40B4-BE49-F238E27FC236}">
                  <a16:creationId xmlns:a16="http://schemas.microsoft.com/office/drawing/2014/main" id="{934D9A96-E645-42FD-88DB-46940B2F2B97}"/>
                </a:ext>
              </a:extLst>
            </p:cNvPr>
            <p:cNvGrpSpPr/>
            <p:nvPr/>
          </p:nvGrpSpPr>
          <p:grpSpPr>
            <a:xfrm>
              <a:off x="3339053" y="4347225"/>
              <a:ext cx="2653772" cy="1872233"/>
              <a:chOff x="3339053" y="4347225"/>
              <a:chExt cx="2653772" cy="1872233"/>
            </a:xfrm>
          </p:grpSpPr>
          <p:sp>
            <p:nvSpPr>
              <p:cNvPr id="52" name="object 9">
                <a:extLst>
                  <a:ext uri="{FF2B5EF4-FFF2-40B4-BE49-F238E27FC236}">
                    <a16:creationId xmlns:a16="http://schemas.microsoft.com/office/drawing/2014/main" id="{F4CC5628-500C-4199-B757-2282DC9CBBE9}"/>
                  </a:ext>
                </a:extLst>
              </p:cNvPr>
              <p:cNvSpPr/>
              <p:nvPr/>
            </p:nvSpPr>
            <p:spPr>
              <a:xfrm>
                <a:off x="3339053" y="4357101"/>
                <a:ext cx="2296728" cy="186235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  <p:sp>
            <p:nvSpPr>
              <p:cNvPr id="53" name="object 10">
                <a:extLst>
                  <a:ext uri="{FF2B5EF4-FFF2-40B4-BE49-F238E27FC236}">
                    <a16:creationId xmlns:a16="http://schemas.microsoft.com/office/drawing/2014/main" id="{603DCC50-ED40-4C71-B053-11D64A6ADB16}"/>
                  </a:ext>
                </a:extLst>
              </p:cNvPr>
              <p:cNvSpPr/>
              <p:nvPr/>
            </p:nvSpPr>
            <p:spPr>
              <a:xfrm>
                <a:off x="3354862" y="4347225"/>
                <a:ext cx="2593060" cy="1791335"/>
              </a:xfrm>
              <a:custGeom>
                <a:avLst/>
                <a:gdLst/>
                <a:ahLst/>
                <a:cxnLst/>
                <a:rect l="l" t="t" r="r" b="b"/>
                <a:pathLst>
                  <a:path w="2224404" h="1791335">
                    <a:moveTo>
                      <a:pt x="1727186" y="0"/>
                    </a:moveTo>
                    <a:lnTo>
                      <a:pt x="1684746" y="3827"/>
                    </a:lnTo>
                    <a:lnTo>
                      <a:pt x="1643395" y="15493"/>
                    </a:lnTo>
                    <a:lnTo>
                      <a:pt x="1604126" y="34907"/>
                    </a:lnTo>
                    <a:lnTo>
                      <a:pt x="1567932" y="61980"/>
                    </a:lnTo>
                    <a:lnTo>
                      <a:pt x="1535807" y="96622"/>
                    </a:lnTo>
                    <a:lnTo>
                      <a:pt x="1519118" y="75223"/>
                    </a:lnTo>
                    <a:lnTo>
                      <a:pt x="1479836" y="39472"/>
                    </a:lnTo>
                    <a:lnTo>
                      <a:pt x="1415039" y="7825"/>
                    </a:lnTo>
                    <a:lnTo>
                      <a:pt x="1371485" y="29"/>
                    </a:lnTo>
                    <a:lnTo>
                      <a:pt x="1328121" y="1671"/>
                    </a:lnTo>
                    <a:lnTo>
                      <a:pt x="1286157" y="12310"/>
                    </a:lnTo>
                    <a:lnTo>
                      <a:pt x="1246800" y="31504"/>
                    </a:lnTo>
                    <a:lnTo>
                      <a:pt x="1211259" y="58810"/>
                    </a:lnTo>
                    <a:lnTo>
                      <a:pt x="1180742" y="93787"/>
                    </a:lnTo>
                    <a:lnTo>
                      <a:pt x="1156458" y="135992"/>
                    </a:lnTo>
                    <a:lnTo>
                      <a:pt x="1141799" y="121314"/>
                    </a:lnTo>
                    <a:lnTo>
                      <a:pt x="1109863" y="95577"/>
                    </a:lnTo>
                    <a:lnTo>
                      <a:pt x="1051710" y="65229"/>
                    </a:lnTo>
                    <a:lnTo>
                      <a:pt x="1009550" y="53556"/>
                    </a:lnTo>
                    <a:lnTo>
                      <a:pt x="966985" y="49407"/>
                    </a:lnTo>
                    <a:lnTo>
                      <a:pt x="924780" y="52524"/>
                    </a:lnTo>
                    <a:lnTo>
                      <a:pt x="883694" y="62650"/>
                    </a:lnTo>
                    <a:lnTo>
                      <a:pt x="844490" y="79527"/>
                    </a:lnTo>
                    <a:lnTo>
                      <a:pt x="807931" y="102898"/>
                    </a:lnTo>
                    <a:lnTo>
                      <a:pt x="774777" y="132505"/>
                    </a:lnTo>
                    <a:lnTo>
                      <a:pt x="745792" y="168091"/>
                    </a:lnTo>
                    <a:lnTo>
                      <a:pt x="721737" y="209398"/>
                    </a:lnTo>
                    <a:lnTo>
                      <a:pt x="680249" y="186685"/>
                    </a:lnTo>
                    <a:lnTo>
                      <a:pt x="636657" y="170305"/>
                    </a:lnTo>
                    <a:lnTo>
                      <a:pt x="591572" y="160405"/>
                    </a:lnTo>
                    <a:lnTo>
                      <a:pt x="545603" y="157131"/>
                    </a:lnTo>
                    <a:lnTo>
                      <a:pt x="499360" y="160630"/>
                    </a:lnTo>
                    <a:lnTo>
                      <a:pt x="456545" y="170005"/>
                    </a:lnTo>
                    <a:lnTo>
                      <a:pt x="416033" y="184789"/>
                    </a:lnTo>
                    <a:lnTo>
                      <a:pt x="378101" y="204580"/>
                    </a:lnTo>
                    <a:lnTo>
                      <a:pt x="343029" y="228977"/>
                    </a:lnTo>
                    <a:lnTo>
                      <a:pt x="311093" y="257576"/>
                    </a:lnTo>
                    <a:lnTo>
                      <a:pt x="282573" y="289975"/>
                    </a:lnTo>
                    <a:lnTo>
                      <a:pt x="257746" y="325772"/>
                    </a:lnTo>
                    <a:lnTo>
                      <a:pt x="236891" y="364565"/>
                    </a:lnTo>
                    <a:lnTo>
                      <a:pt x="220286" y="405951"/>
                    </a:lnTo>
                    <a:lnTo>
                      <a:pt x="208209" y="449528"/>
                    </a:lnTo>
                    <a:lnTo>
                      <a:pt x="200937" y="494894"/>
                    </a:lnTo>
                    <a:lnTo>
                      <a:pt x="198751" y="541646"/>
                    </a:lnTo>
                    <a:lnTo>
                      <a:pt x="201926" y="589382"/>
                    </a:lnTo>
                    <a:lnTo>
                      <a:pt x="200148" y="594970"/>
                    </a:lnTo>
                    <a:lnTo>
                      <a:pt x="148755" y="607714"/>
                    </a:lnTo>
                    <a:lnTo>
                      <a:pt x="102088" y="632912"/>
                    </a:lnTo>
                    <a:lnTo>
                      <a:pt x="61970" y="669301"/>
                    </a:lnTo>
                    <a:lnTo>
                      <a:pt x="30222" y="715620"/>
                    </a:lnTo>
                    <a:lnTo>
                      <a:pt x="11381" y="760977"/>
                    </a:lnTo>
                    <a:lnTo>
                      <a:pt x="1413" y="808132"/>
                    </a:lnTo>
                    <a:lnTo>
                      <a:pt x="0" y="855727"/>
                    </a:lnTo>
                    <a:lnTo>
                      <a:pt x="6822" y="902406"/>
                    </a:lnTo>
                    <a:lnTo>
                      <a:pt x="21563" y="946810"/>
                    </a:lnTo>
                    <a:lnTo>
                      <a:pt x="43902" y="987583"/>
                    </a:lnTo>
                    <a:lnTo>
                      <a:pt x="73523" y="1023367"/>
                    </a:lnTo>
                    <a:lnTo>
                      <a:pt x="110105" y="1052805"/>
                    </a:lnTo>
                    <a:lnTo>
                      <a:pt x="80786" y="1095608"/>
                    </a:lnTo>
                    <a:lnTo>
                      <a:pt x="60813" y="1143766"/>
                    </a:lnTo>
                    <a:lnTo>
                      <a:pt x="50723" y="1195491"/>
                    </a:lnTo>
                    <a:lnTo>
                      <a:pt x="51050" y="1248995"/>
                    </a:lnTo>
                    <a:lnTo>
                      <a:pt x="60855" y="1297515"/>
                    </a:lnTo>
                    <a:lnTo>
                      <a:pt x="78746" y="1341582"/>
                    </a:lnTo>
                    <a:lnTo>
                      <a:pt x="103724" y="1380331"/>
                    </a:lnTo>
                    <a:lnTo>
                      <a:pt x="134791" y="1412896"/>
                    </a:lnTo>
                    <a:lnTo>
                      <a:pt x="170947" y="1438414"/>
                    </a:lnTo>
                    <a:lnTo>
                      <a:pt x="211195" y="1456019"/>
                    </a:lnTo>
                    <a:lnTo>
                      <a:pt x="254536" y="1464846"/>
                    </a:lnTo>
                    <a:lnTo>
                      <a:pt x="299970" y="1464031"/>
                    </a:lnTo>
                    <a:lnTo>
                      <a:pt x="304161" y="1471905"/>
                    </a:lnTo>
                    <a:lnTo>
                      <a:pt x="330318" y="1514071"/>
                    </a:lnTo>
                    <a:lnTo>
                      <a:pt x="360074" y="1551840"/>
                    </a:lnTo>
                    <a:lnTo>
                      <a:pt x="393021" y="1585100"/>
                    </a:lnTo>
                    <a:lnTo>
                      <a:pt x="428750" y="1613738"/>
                    </a:lnTo>
                    <a:lnTo>
                      <a:pt x="466852" y="1637644"/>
                    </a:lnTo>
                    <a:lnTo>
                      <a:pt x="506919" y="1656705"/>
                    </a:lnTo>
                    <a:lnTo>
                      <a:pt x="548541" y="1670808"/>
                    </a:lnTo>
                    <a:lnTo>
                      <a:pt x="591310" y="1679842"/>
                    </a:lnTo>
                    <a:lnTo>
                      <a:pt x="634817" y="1683694"/>
                    </a:lnTo>
                    <a:lnTo>
                      <a:pt x="678654" y="1682252"/>
                    </a:lnTo>
                    <a:lnTo>
                      <a:pt x="722411" y="1675405"/>
                    </a:lnTo>
                    <a:lnTo>
                      <a:pt x="765680" y="1663040"/>
                    </a:lnTo>
                    <a:lnTo>
                      <a:pt x="808052" y="1645045"/>
                    </a:lnTo>
                    <a:lnTo>
                      <a:pt x="849118" y="1621308"/>
                    </a:lnTo>
                    <a:lnTo>
                      <a:pt x="878408" y="1663014"/>
                    </a:lnTo>
                    <a:lnTo>
                      <a:pt x="912417" y="1699643"/>
                    </a:lnTo>
                    <a:lnTo>
                      <a:pt x="950589" y="1730748"/>
                    </a:lnTo>
                    <a:lnTo>
                      <a:pt x="992370" y="1755885"/>
                    </a:lnTo>
                    <a:lnTo>
                      <a:pt x="1037205" y="1774610"/>
                    </a:lnTo>
                    <a:lnTo>
                      <a:pt x="1083215" y="1786291"/>
                    </a:lnTo>
                    <a:lnTo>
                      <a:pt x="1129141" y="1790974"/>
                    </a:lnTo>
                    <a:lnTo>
                      <a:pt x="1174468" y="1788963"/>
                    </a:lnTo>
                    <a:lnTo>
                      <a:pt x="1218679" y="1780561"/>
                    </a:lnTo>
                    <a:lnTo>
                      <a:pt x="1261256" y="1766072"/>
                    </a:lnTo>
                    <a:lnTo>
                      <a:pt x="1301683" y="1745800"/>
                    </a:lnTo>
                    <a:lnTo>
                      <a:pt x="1339442" y="1720047"/>
                    </a:lnTo>
                    <a:lnTo>
                      <a:pt x="1374018" y="1689118"/>
                    </a:lnTo>
                    <a:lnTo>
                      <a:pt x="1404894" y="1653316"/>
                    </a:lnTo>
                    <a:lnTo>
                      <a:pt x="1431552" y="1612945"/>
                    </a:lnTo>
                    <a:lnTo>
                      <a:pt x="1453475" y="1568307"/>
                    </a:lnTo>
                    <a:lnTo>
                      <a:pt x="1470148" y="1519708"/>
                    </a:lnTo>
                    <a:lnTo>
                      <a:pt x="1506345" y="1540814"/>
                    </a:lnTo>
                    <a:lnTo>
                      <a:pt x="1544649" y="1556216"/>
                    </a:lnTo>
                    <a:lnTo>
                      <a:pt x="1584502" y="1565733"/>
                    </a:lnTo>
                    <a:lnTo>
                      <a:pt x="1625342" y="1569187"/>
                    </a:lnTo>
                    <a:lnTo>
                      <a:pt x="1669338" y="1566036"/>
                    </a:lnTo>
                    <a:lnTo>
                      <a:pt x="1711378" y="1556133"/>
                    </a:lnTo>
                    <a:lnTo>
                      <a:pt x="1751000" y="1539978"/>
                    </a:lnTo>
                    <a:lnTo>
                      <a:pt x="1787739" y="1518071"/>
                    </a:lnTo>
                    <a:lnTo>
                      <a:pt x="1821134" y="1490913"/>
                    </a:lnTo>
                    <a:lnTo>
                      <a:pt x="1850720" y="1459005"/>
                    </a:lnTo>
                    <a:lnTo>
                      <a:pt x="1876035" y="1422845"/>
                    </a:lnTo>
                    <a:lnTo>
                      <a:pt x="1896615" y="1382935"/>
                    </a:lnTo>
                    <a:lnTo>
                      <a:pt x="1911997" y="1339775"/>
                    </a:lnTo>
                    <a:lnTo>
                      <a:pt x="1921719" y="1293865"/>
                    </a:lnTo>
                    <a:lnTo>
                      <a:pt x="1925316" y="1245706"/>
                    </a:lnTo>
                    <a:lnTo>
                      <a:pt x="1969117" y="1235664"/>
                    </a:lnTo>
                    <a:lnTo>
                      <a:pt x="2011216" y="1219636"/>
                    </a:lnTo>
                    <a:lnTo>
                      <a:pt x="2051100" y="1197850"/>
                    </a:lnTo>
                    <a:lnTo>
                      <a:pt x="2088257" y="1170534"/>
                    </a:lnTo>
                    <a:lnTo>
                      <a:pt x="2121274" y="1138954"/>
                    </a:lnTo>
                    <a:lnTo>
                      <a:pt x="2149831" y="1103927"/>
                    </a:lnTo>
                    <a:lnTo>
                      <a:pt x="2173866" y="1065953"/>
                    </a:lnTo>
                    <a:lnTo>
                      <a:pt x="2193319" y="1025535"/>
                    </a:lnTo>
                    <a:lnTo>
                      <a:pt x="2208131" y="983174"/>
                    </a:lnTo>
                    <a:lnTo>
                      <a:pt x="2218240" y="939374"/>
                    </a:lnTo>
                    <a:lnTo>
                      <a:pt x="2223586" y="894634"/>
                    </a:lnTo>
                    <a:lnTo>
                      <a:pt x="2224109" y="849458"/>
                    </a:lnTo>
                    <a:lnTo>
                      <a:pt x="2219748" y="804348"/>
                    </a:lnTo>
                    <a:lnTo>
                      <a:pt x="2210444" y="759804"/>
                    </a:lnTo>
                    <a:lnTo>
                      <a:pt x="2196136" y="716329"/>
                    </a:lnTo>
                    <a:lnTo>
                      <a:pt x="2176763" y="674425"/>
                    </a:lnTo>
                    <a:lnTo>
                      <a:pt x="2152265" y="634594"/>
                    </a:lnTo>
                    <a:lnTo>
                      <a:pt x="2155908" y="624885"/>
                    </a:lnTo>
                    <a:lnTo>
                      <a:pt x="2173084" y="546749"/>
                    </a:lnTo>
                    <a:lnTo>
                      <a:pt x="2174161" y="498985"/>
                    </a:lnTo>
                    <a:lnTo>
                      <a:pt x="2168465" y="452442"/>
                    </a:lnTo>
                    <a:lnTo>
                      <a:pt x="2156393" y="407882"/>
                    </a:lnTo>
                    <a:lnTo>
                      <a:pt x="2138343" y="366069"/>
                    </a:lnTo>
                    <a:lnTo>
                      <a:pt x="2114711" y="327764"/>
                    </a:lnTo>
                    <a:lnTo>
                      <a:pt x="2085894" y="293732"/>
                    </a:lnTo>
                    <a:lnTo>
                      <a:pt x="2052290" y="264734"/>
                    </a:lnTo>
                    <a:lnTo>
                      <a:pt x="2014295" y="241533"/>
                    </a:lnTo>
                    <a:lnTo>
                      <a:pt x="1972306" y="224892"/>
                    </a:lnTo>
                    <a:lnTo>
                      <a:pt x="1961005" y="179297"/>
                    </a:lnTo>
                    <a:lnTo>
                      <a:pt x="1942858" y="136834"/>
                    </a:lnTo>
                    <a:lnTo>
                      <a:pt x="1918353" y="98394"/>
                    </a:lnTo>
                    <a:lnTo>
                      <a:pt x="1887978" y="64872"/>
                    </a:lnTo>
                    <a:lnTo>
                      <a:pt x="1851111" y="36447"/>
                    </a:lnTo>
                    <a:lnTo>
                      <a:pt x="1811362" y="16220"/>
                    </a:lnTo>
                    <a:lnTo>
                      <a:pt x="1769722" y="4100"/>
                    </a:lnTo>
                    <a:lnTo>
                      <a:pt x="1727186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8CEF9036-82F3-41FE-A092-82AF6748BB5C}"/>
                  </a:ext>
                </a:extLst>
              </p:cNvPr>
              <p:cNvSpPr/>
              <p:nvPr/>
            </p:nvSpPr>
            <p:spPr>
              <a:xfrm>
                <a:off x="3377313" y="4372507"/>
                <a:ext cx="2615512" cy="1791335"/>
              </a:xfrm>
              <a:custGeom>
                <a:avLst/>
                <a:gdLst/>
                <a:ahLst/>
                <a:cxnLst/>
                <a:rect l="l" t="t" r="r" b="b"/>
                <a:pathLst>
                  <a:path w="2224404" h="1791335">
                    <a:moveTo>
                      <a:pt x="201926" y="589382"/>
                    </a:moveTo>
                    <a:lnTo>
                      <a:pt x="198751" y="541646"/>
                    </a:lnTo>
                    <a:lnTo>
                      <a:pt x="200937" y="494894"/>
                    </a:lnTo>
                    <a:lnTo>
                      <a:pt x="208209" y="449528"/>
                    </a:lnTo>
                    <a:lnTo>
                      <a:pt x="220286" y="405951"/>
                    </a:lnTo>
                    <a:lnTo>
                      <a:pt x="236891" y="364565"/>
                    </a:lnTo>
                    <a:lnTo>
                      <a:pt x="257746" y="325772"/>
                    </a:lnTo>
                    <a:lnTo>
                      <a:pt x="282573" y="289975"/>
                    </a:lnTo>
                    <a:lnTo>
                      <a:pt x="311093" y="257576"/>
                    </a:lnTo>
                    <a:lnTo>
                      <a:pt x="343029" y="228977"/>
                    </a:lnTo>
                    <a:lnTo>
                      <a:pt x="378101" y="204580"/>
                    </a:lnTo>
                    <a:lnTo>
                      <a:pt x="416033" y="184789"/>
                    </a:lnTo>
                    <a:lnTo>
                      <a:pt x="456545" y="170005"/>
                    </a:lnTo>
                    <a:lnTo>
                      <a:pt x="499360" y="160630"/>
                    </a:lnTo>
                    <a:lnTo>
                      <a:pt x="545603" y="157131"/>
                    </a:lnTo>
                    <a:lnTo>
                      <a:pt x="591572" y="160405"/>
                    </a:lnTo>
                    <a:lnTo>
                      <a:pt x="636657" y="170305"/>
                    </a:lnTo>
                    <a:lnTo>
                      <a:pt x="680249" y="186685"/>
                    </a:lnTo>
                    <a:lnTo>
                      <a:pt x="721737" y="209398"/>
                    </a:lnTo>
                    <a:lnTo>
                      <a:pt x="745792" y="168091"/>
                    </a:lnTo>
                    <a:lnTo>
                      <a:pt x="774777" y="132505"/>
                    </a:lnTo>
                    <a:lnTo>
                      <a:pt x="807931" y="102898"/>
                    </a:lnTo>
                    <a:lnTo>
                      <a:pt x="844490" y="79527"/>
                    </a:lnTo>
                    <a:lnTo>
                      <a:pt x="883694" y="62650"/>
                    </a:lnTo>
                    <a:lnTo>
                      <a:pt x="924780" y="52524"/>
                    </a:lnTo>
                    <a:lnTo>
                      <a:pt x="966985" y="49407"/>
                    </a:lnTo>
                    <a:lnTo>
                      <a:pt x="1009550" y="53556"/>
                    </a:lnTo>
                    <a:lnTo>
                      <a:pt x="1051710" y="65229"/>
                    </a:lnTo>
                    <a:lnTo>
                      <a:pt x="1092704" y="84684"/>
                    </a:lnTo>
                    <a:lnTo>
                      <a:pt x="1126248" y="107814"/>
                    </a:lnTo>
                    <a:lnTo>
                      <a:pt x="1156458" y="135992"/>
                    </a:lnTo>
                    <a:lnTo>
                      <a:pt x="1180742" y="93787"/>
                    </a:lnTo>
                    <a:lnTo>
                      <a:pt x="1211259" y="58810"/>
                    </a:lnTo>
                    <a:lnTo>
                      <a:pt x="1246800" y="31504"/>
                    </a:lnTo>
                    <a:lnTo>
                      <a:pt x="1286157" y="12310"/>
                    </a:lnTo>
                    <a:lnTo>
                      <a:pt x="1328121" y="1671"/>
                    </a:lnTo>
                    <a:lnTo>
                      <a:pt x="1371485" y="29"/>
                    </a:lnTo>
                    <a:lnTo>
                      <a:pt x="1415039" y="7825"/>
                    </a:lnTo>
                    <a:lnTo>
                      <a:pt x="1457575" y="25502"/>
                    </a:lnTo>
                    <a:lnTo>
                      <a:pt x="1500406" y="56109"/>
                    </a:lnTo>
                    <a:lnTo>
                      <a:pt x="1535807" y="96622"/>
                    </a:lnTo>
                    <a:lnTo>
                      <a:pt x="1567932" y="61980"/>
                    </a:lnTo>
                    <a:lnTo>
                      <a:pt x="1604126" y="34907"/>
                    </a:lnTo>
                    <a:lnTo>
                      <a:pt x="1643395" y="15493"/>
                    </a:lnTo>
                    <a:lnTo>
                      <a:pt x="1684746" y="3827"/>
                    </a:lnTo>
                    <a:lnTo>
                      <a:pt x="1727186" y="0"/>
                    </a:lnTo>
                    <a:lnTo>
                      <a:pt x="1769722" y="4100"/>
                    </a:lnTo>
                    <a:lnTo>
                      <a:pt x="1811362" y="16220"/>
                    </a:lnTo>
                    <a:lnTo>
                      <a:pt x="1851111" y="36447"/>
                    </a:lnTo>
                    <a:lnTo>
                      <a:pt x="1887978" y="64872"/>
                    </a:lnTo>
                    <a:lnTo>
                      <a:pt x="1918353" y="98394"/>
                    </a:lnTo>
                    <a:lnTo>
                      <a:pt x="1942858" y="136834"/>
                    </a:lnTo>
                    <a:lnTo>
                      <a:pt x="1961005" y="179297"/>
                    </a:lnTo>
                    <a:lnTo>
                      <a:pt x="1972306" y="224892"/>
                    </a:lnTo>
                    <a:lnTo>
                      <a:pt x="2014295" y="241533"/>
                    </a:lnTo>
                    <a:lnTo>
                      <a:pt x="2052290" y="264734"/>
                    </a:lnTo>
                    <a:lnTo>
                      <a:pt x="2085894" y="293732"/>
                    </a:lnTo>
                    <a:lnTo>
                      <a:pt x="2114711" y="327764"/>
                    </a:lnTo>
                    <a:lnTo>
                      <a:pt x="2138343" y="366069"/>
                    </a:lnTo>
                    <a:lnTo>
                      <a:pt x="2156393" y="407882"/>
                    </a:lnTo>
                    <a:lnTo>
                      <a:pt x="2168465" y="452442"/>
                    </a:lnTo>
                    <a:lnTo>
                      <a:pt x="2174161" y="498985"/>
                    </a:lnTo>
                    <a:lnTo>
                      <a:pt x="2173084" y="546749"/>
                    </a:lnTo>
                    <a:lnTo>
                      <a:pt x="2164838" y="594970"/>
                    </a:lnTo>
                    <a:lnTo>
                      <a:pt x="2152265" y="634594"/>
                    </a:lnTo>
                    <a:lnTo>
                      <a:pt x="2176763" y="674425"/>
                    </a:lnTo>
                    <a:lnTo>
                      <a:pt x="2196136" y="716329"/>
                    </a:lnTo>
                    <a:lnTo>
                      <a:pt x="2210444" y="759804"/>
                    </a:lnTo>
                    <a:lnTo>
                      <a:pt x="2219748" y="804348"/>
                    </a:lnTo>
                    <a:lnTo>
                      <a:pt x="2224109" y="849458"/>
                    </a:lnTo>
                    <a:lnTo>
                      <a:pt x="2223586" y="894634"/>
                    </a:lnTo>
                    <a:lnTo>
                      <a:pt x="2218240" y="939374"/>
                    </a:lnTo>
                    <a:lnTo>
                      <a:pt x="2208131" y="983174"/>
                    </a:lnTo>
                    <a:lnTo>
                      <a:pt x="2193319" y="1025535"/>
                    </a:lnTo>
                    <a:lnTo>
                      <a:pt x="2173866" y="1065953"/>
                    </a:lnTo>
                    <a:lnTo>
                      <a:pt x="2149831" y="1103927"/>
                    </a:lnTo>
                    <a:lnTo>
                      <a:pt x="2121274" y="1138954"/>
                    </a:lnTo>
                    <a:lnTo>
                      <a:pt x="2088257" y="1170534"/>
                    </a:lnTo>
                    <a:lnTo>
                      <a:pt x="2051100" y="1197850"/>
                    </a:lnTo>
                    <a:lnTo>
                      <a:pt x="2011216" y="1219636"/>
                    </a:lnTo>
                    <a:lnTo>
                      <a:pt x="1969117" y="1235664"/>
                    </a:lnTo>
                    <a:lnTo>
                      <a:pt x="1925316" y="1245706"/>
                    </a:lnTo>
                    <a:lnTo>
                      <a:pt x="1921719" y="1293865"/>
                    </a:lnTo>
                    <a:lnTo>
                      <a:pt x="1911997" y="1339775"/>
                    </a:lnTo>
                    <a:lnTo>
                      <a:pt x="1896615" y="1382935"/>
                    </a:lnTo>
                    <a:lnTo>
                      <a:pt x="1876035" y="1422845"/>
                    </a:lnTo>
                    <a:lnTo>
                      <a:pt x="1850720" y="1459005"/>
                    </a:lnTo>
                    <a:lnTo>
                      <a:pt x="1821134" y="1490913"/>
                    </a:lnTo>
                    <a:lnTo>
                      <a:pt x="1787739" y="1518071"/>
                    </a:lnTo>
                    <a:lnTo>
                      <a:pt x="1751000" y="1539978"/>
                    </a:lnTo>
                    <a:lnTo>
                      <a:pt x="1711378" y="1556133"/>
                    </a:lnTo>
                    <a:lnTo>
                      <a:pt x="1669338" y="1566036"/>
                    </a:lnTo>
                    <a:lnTo>
                      <a:pt x="1625342" y="1569187"/>
                    </a:lnTo>
                    <a:lnTo>
                      <a:pt x="1584502" y="1565733"/>
                    </a:lnTo>
                    <a:lnTo>
                      <a:pt x="1544649" y="1556216"/>
                    </a:lnTo>
                    <a:lnTo>
                      <a:pt x="1506345" y="1540814"/>
                    </a:lnTo>
                    <a:lnTo>
                      <a:pt x="1470148" y="1519708"/>
                    </a:lnTo>
                    <a:lnTo>
                      <a:pt x="1453475" y="1568307"/>
                    </a:lnTo>
                    <a:lnTo>
                      <a:pt x="1431552" y="1612945"/>
                    </a:lnTo>
                    <a:lnTo>
                      <a:pt x="1404894" y="1653316"/>
                    </a:lnTo>
                    <a:lnTo>
                      <a:pt x="1374018" y="1689118"/>
                    </a:lnTo>
                    <a:lnTo>
                      <a:pt x="1339442" y="1720047"/>
                    </a:lnTo>
                    <a:lnTo>
                      <a:pt x="1301683" y="1745800"/>
                    </a:lnTo>
                    <a:lnTo>
                      <a:pt x="1261256" y="1766072"/>
                    </a:lnTo>
                    <a:lnTo>
                      <a:pt x="1218679" y="1780561"/>
                    </a:lnTo>
                    <a:lnTo>
                      <a:pt x="1174468" y="1788963"/>
                    </a:lnTo>
                    <a:lnTo>
                      <a:pt x="1129141" y="1790974"/>
                    </a:lnTo>
                    <a:lnTo>
                      <a:pt x="1083215" y="1786291"/>
                    </a:lnTo>
                    <a:lnTo>
                      <a:pt x="1037205" y="1774610"/>
                    </a:lnTo>
                    <a:lnTo>
                      <a:pt x="992370" y="1755885"/>
                    </a:lnTo>
                    <a:lnTo>
                      <a:pt x="950589" y="1730748"/>
                    </a:lnTo>
                    <a:lnTo>
                      <a:pt x="912417" y="1699643"/>
                    </a:lnTo>
                    <a:lnTo>
                      <a:pt x="878408" y="1663014"/>
                    </a:lnTo>
                    <a:lnTo>
                      <a:pt x="849118" y="1621308"/>
                    </a:lnTo>
                    <a:lnTo>
                      <a:pt x="808052" y="1645045"/>
                    </a:lnTo>
                    <a:lnTo>
                      <a:pt x="765680" y="1663040"/>
                    </a:lnTo>
                    <a:lnTo>
                      <a:pt x="722411" y="1675405"/>
                    </a:lnTo>
                    <a:lnTo>
                      <a:pt x="678654" y="1682252"/>
                    </a:lnTo>
                    <a:lnTo>
                      <a:pt x="634817" y="1683694"/>
                    </a:lnTo>
                    <a:lnTo>
                      <a:pt x="591310" y="1679842"/>
                    </a:lnTo>
                    <a:lnTo>
                      <a:pt x="548541" y="1670808"/>
                    </a:lnTo>
                    <a:lnTo>
                      <a:pt x="506919" y="1656705"/>
                    </a:lnTo>
                    <a:lnTo>
                      <a:pt x="466852" y="1637644"/>
                    </a:lnTo>
                    <a:lnTo>
                      <a:pt x="428750" y="1613738"/>
                    </a:lnTo>
                    <a:lnTo>
                      <a:pt x="393021" y="1585100"/>
                    </a:lnTo>
                    <a:lnTo>
                      <a:pt x="360074" y="1551840"/>
                    </a:lnTo>
                    <a:lnTo>
                      <a:pt x="330318" y="1514071"/>
                    </a:lnTo>
                    <a:lnTo>
                      <a:pt x="304161" y="1471905"/>
                    </a:lnTo>
                    <a:lnTo>
                      <a:pt x="299970" y="1464031"/>
                    </a:lnTo>
                    <a:lnTo>
                      <a:pt x="254536" y="1464846"/>
                    </a:lnTo>
                    <a:lnTo>
                      <a:pt x="211195" y="1456019"/>
                    </a:lnTo>
                    <a:lnTo>
                      <a:pt x="170947" y="1438414"/>
                    </a:lnTo>
                    <a:lnTo>
                      <a:pt x="134791" y="1412896"/>
                    </a:lnTo>
                    <a:lnTo>
                      <a:pt x="103724" y="1380331"/>
                    </a:lnTo>
                    <a:lnTo>
                      <a:pt x="78746" y="1341582"/>
                    </a:lnTo>
                    <a:lnTo>
                      <a:pt x="60855" y="1297515"/>
                    </a:lnTo>
                    <a:lnTo>
                      <a:pt x="51050" y="1248995"/>
                    </a:lnTo>
                    <a:lnTo>
                      <a:pt x="50723" y="1195491"/>
                    </a:lnTo>
                    <a:lnTo>
                      <a:pt x="60813" y="1143766"/>
                    </a:lnTo>
                    <a:lnTo>
                      <a:pt x="80786" y="1095608"/>
                    </a:lnTo>
                    <a:lnTo>
                      <a:pt x="110105" y="1052805"/>
                    </a:lnTo>
                    <a:lnTo>
                      <a:pt x="73523" y="1023367"/>
                    </a:lnTo>
                    <a:lnTo>
                      <a:pt x="43902" y="987583"/>
                    </a:lnTo>
                    <a:lnTo>
                      <a:pt x="21563" y="946810"/>
                    </a:lnTo>
                    <a:lnTo>
                      <a:pt x="6822" y="902406"/>
                    </a:lnTo>
                    <a:lnTo>
                      <a:pt x="0" y="855727"/>
                    </a:lnTo>
                    <a:lnTo>
                      <a:pt x="1413" y="808132"/>
                    </a:lnTo>
                    <a:lnTo>
                      <a:pt x="11381" y="760977"/>
                    </a:lnTo>
                    <a:lnTo>
                      <a:pt x="30222" y="715620"/>
                    </a:lnTo>
                    <a:lnTo>
                      <a:pt x="61970" y="669301"/>
                    </a:lnTo>
                    <a:lnTo>
                      <a:pt x="102088" y="632912"/>
                    </a:lnTo>
                    <a:lnTo>
                      <a:pt x="148755" y="607714"/>
                    </a:lnTo>
                    <a:lnTo>
                      <a:pt x="200148" y="594970"/>
                    </a:lnTo>
                    <a:lnTo>
                      <a:pt x="201926" y="589382"/>
                    </a:lnTo>
                    <a:close/>
                  </a:path>
                  <a:path w="2224404" h="1791335">
                    <a:moveTo>
                      <a:pt x="242820" y="1078840"/>
                    </a:moveTo>
                    <a:lnTo>
                      <a:pt x="208816" y="1078914"/>
                    </a:lnTo>
                    <a:lnTo>
                      <a:pt x="175383" y="1073332"/>
                    </a:lnTo>
                    <a:lnTo>
                      <a:pt x="143093" y="1062249"/>
                    </a:lnTo>
                    <a:lnTo>
                      <a:pt x="112518" y="1045820"/>
                    </a:lnTo>
                  </a:path>
                  <a:path w="2224404" h="1791335">
                    <a:moveTo>
                      <a:pt x="357755" y="1440358"/>
                    </a:moveTo>
                    <a:lnTo>
                      <a:pt x="343880" y="1445847"/>
                    </a:lnTo>
                    <a:lnTo>
                      <a:pt x="329720" y="1450322"/>
                    </a:lnTo>
                    <a:lnTo>
                      <a:pt x="315321" y="1453767"/>
                    </a:lnTo>
                    <a:lnTo>
                      <a:pt x="300732" y="1456170"/>
                    </a:lnTo>
                  </a:path>
                  <a:path w="2224404" h="1791335">
                    <a:moveTo>
                      <a:pt x="848991" y="1614082"/>
                    </a:moveTo>
                    <a:lnTo>
                      <a:pt x="839059" y="1596831"/>
                    </a:lnTo>
                    <a:lnTo>
                      <a:pt x="830020" y="1579035"/>
                    </a:lnTo>
                    <a:lnTo>
                      <a:pt x="821863" y="1560730"/>
                    </a:lnTo>
                    <a:lnTo>
                      <a:pt x="814574" y="1541958"/>
                    </a:lnTo>
                  </a:path>
                  <a:path w="2224404" h="1791335">
                    <a:moveTo>
                      <a:pt x="1484118" y="1434224"/>
                    </a:moveTo>
                    <a:lnTo>
                      <a:pt x="1482118" y="1454292"/>
                    </a:lnTo>
                    <a:lnTo>
                      <a:pt x="1479165" y="1474198"/>
                    </a:lnTo>
                    <a:lnTo>
                      <a:pt x="1475260" y="1493903"/>
                    </a:lnTo>
                    <a:lnTo>
                      <a:pt x="1470402" y="1513371"/>
                    </a:lnTo>
                  </a:path>
                  <a:path w="2224404" h="1791335">
                    <a:moveTo>
                      <a:pt x="1756787" y="945236"/>
                    </a:moveTo>
                    <a:lnTo>
                      <a:pt x="1798569" y="972338"/>
                    </a:lnTo>
                    <a:lnTo>
                      <a:pt x="1835200" y="1005930"/>
                    </a:lnTo>
                    <a:lnTo>
                      <a:pt x="1866192" y="1045149"/>
                    </a:lnTo>
                    <a:lnTo>
                      <a:pt x="1891059" y="1089131"/>
                    </a:lnTo>
                    <a:lnTo>
                      <a:pt x="1909315" y="1137011"/>
                    </a:lnTo>
                    <a:lnTo>
                      <a:pt x="1920473" y="1187924"/>
                    </a:lnTo>
                    <a:lnTo>
                      <a:pt x="1924046" y="1241007"/>
                    </a:lnTo>
                  </a:path>
                  <a:path w="2224404" h="1791335">
                    <a:moveTo>
                      <a:pt x="2151249" y="630149"/>
                    </a:moveTo>
                    <a:lnTo>
                      <a:pt x="2137138" y="661298"/>
                    </a:lnTo>
                    <a:lnTo>
                      <a:pt x="2119896" y="690363"/>
                    </a:lnTo>
                    <a:lnTo>
                      <a:pt x="2099725" y="717071"/>
                    </a:lnTo>
                    <a:lnTo>
                      <a:pt x="2076827" y="741147"/>
                    </a:lnTo>
                  </a:path>
                  <a:path w="2224404" h="1791335">
                    <a:moveTo>
                      <a:pt x="1972560" y="218669"/>
                    </a:moveTo>
                    <a:lnTo>
                      <a:pt x="1974443" y="231667"/>
                    </a:lnTo>
                    <a:lnTo>
                      <a:pt x="1975719" y="244736"/>
                    </a:lnTo>
                    <a:lnTo>
                      <a:pt x="1976400" y="257853"/>
                    </a:lnTo>
                    <a:lnTo>
                      <a:pt x="1976497" y="270993"/>
                    </a:lnTo>
                  </a:path>
                  <a:path w="2224404" h="1791335">
                    <a:moveTo>
                      <a:pt x="1497072" y="157582"/>
                    </a:moveTo>
                    <a:lnTo>
                      <a:pt x="1504900" y="139786"/>
                    </a:lnTo>
                    <a:lnTo>
                      <a:pt x="1513884" y="122657"/>
                    </a:lnTo>
                    <a:lnTo>
                      <a:pt x="1523986" y="106290"/>
                    </a:lnTo>
                    <a:lnTo>
                      <a:pt x="1535172" y="90780"/>
                    </a:lnTo>
                  </a:path>
                  <a:path w="2224404" h="1791335">
                    <a:moveTo>
                      <a:pt x="1140202" y="189459"/>
                    </a:moveTo>
                    <a:lnTo>
                      <a:pt x="1143581" y="174557"/>
                    </a:lnTo>
                    <a:lnTo>
                      <a:pt x="1147806" y="159964"/>
                    </a:lnTo>
                    <a:lnTo>
                      <a:pt x="1152864" y="145704"/>
                    </a:lnTo>
                    <a:lnTo>
                      <a:pt x="1158744" y="131801"/>
                    </a:lnTo>
                  </a:path>
                  <a:path w="2224404" h="1791335">
                    <a:moveTo>
                      <a:pt x="721483" y="209017"/>
                    </a:moveTo>
                    <a:lnTo>
                      <a:pt x="739332" y="221249"/>
                    </a:lnTo>
                    <a:lnTo>
                      <a:pt x="756456" y="234671"/>
                    </a:lnTo>
                    <a:lnTo>
                      <a:pt x="772793" y="249237"/>
                    </a:lnTo>
                    <a:lnTo>
                      <a:pt x="788285" y="264897"/>
                    </a:lnTo>
                  </a:path>
                  <a:path w="2224404" h="1791335">
                    <a:moveTo>
                      <a:pt x="213610" y="648183"/>
                    </a:moveTo>
                    <a:lnTo>
                      <a:pt x="209947" y="633709"/>
                    </a:lnTo>
                    <a:lnTo>
                      <a:pt x="206784" y="619069"/>
                    </a:lnTo>
                    <a:lnTo>
                      <a:pt x="204145" y="604285"/>
                    </a:lnTo>
                    <a:lnTo>
                      <a:pt x="202053" y="589382"/>
                    </a:lnTo>
                  </a:path>
                </a:pathLst>
              </a:custGeom>
              <a:ln w="9144">
                <a:solidFill>
                  <a:srgbClr val="A6A6A6"/>
                </a:solidFill>
              </a:ln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42" name="object 12">
              <a:extLst>
                <a:ext uri="{FF2B5EF4-FFF2-40B4-BE49-F238E27FC236}">
                  <a16:creationId xmlns:a16="http://schemas.microsoft.com/office/drawing/2014/main" id="{3B0DD68C-5FEB-47A7-AC84-2542ABDB5FDA}"/>
                </a:ext>
              </a:extLst>
            </p:cNvPr>
            <p:cNvSpPr txBox="1"/>
            <p:nvPr/>
          </p:nvSpPr>
          <p:spPr>
            <a:xfrm>
              <a:off x="2395220" y="1685036"/>
              <a:ext cx="896002" cy="27813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</a:t>
              </a:r>
              <a:r>
                <a:rPr sz="2000" spc="-30" dirty="0">
                  <a:latin typeface="Bahnschrift" panose="020B0502040204020203" pitchFamily="34" charset="0"/>
                  <a:cs typeface="Carlito"/>
                </a:rPr>
                <a:t>r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o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du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ct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</p:txBody>
        </p:sp>
        <p:sp>
          <p:nvSpPr>
            <p:cNvPr id="43" name="object 13">
              <a:extLst>
                <a:ext uri="{FF2B5EF4-FFF2-40B4-BE49-F238E27FC236}">
                  <a16:creationId xmlns:a16="http://schemas.microsoft.com/office/drawing/2014/main" id="{0A29D8F2-A03A-4510-8787-FE91504A22EF}"/>
                </a:ext>
              </a:extLst>
            </p:cNvPr>
            <p:cNvSpPr txBox="1"/>
            <p:nvPr/>
          </p:nvSpPr>
          <p:spPr>
            <a:xfrm>
              <a:off x="1697752" y="1928875"/>
              <a:ext cx="2077006" cy="8132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95"/>
                </a:spcBef>
              </a:pPr>
              <a:r>
                <a:rPr sz="2000" spc="-30" dirty="0">
                  <a:latin typeface="Bahnschrift" panose="020B0502040204020203" pitchFamily="34" charset="0"/>
                  <a:cs typeface="Carlito"/>
                </a:rPr>
                <a:t>R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e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c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o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mme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n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d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a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ti</a:t>
              </a:r>
              <a:r>
                <a:rPr sz="2000" dirty="0">
                  <a:latin typeface="Bahnschrift" panose="020B0502040204020203" pitchFamily="34" charset="0"/>
                  <a:cs typeface="Carlito"/>
                </a:rPr>
                <a:t>o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n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s 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that are </a:t>
              </a:r>
              <a:r>
                <a:rPr sz="2000" spc="-15" dirty="0">
                  <a:uFill>
                    <a:solidFill>
                      <a:srgbClr val="000000"/>
                    </a:solidFill>
                  </a:uFill>
                  <a:latin typeface="Bahnschrift" panose="020B0502040204020203" pitchFamily="34" charset="0"/>
                  <a:cs typeface="Carlito"/>
                </a:rPr>
                <a:t>Relevant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&amp;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uFill>
                    <a:solidFill>
                      <a:srgbClr val="000000"/>
                    </a:solidFill>
                  </a:uFill>
                  <a:latin typeface="Bahnschrift" panose="020B0502040204020203" pitchFamily="34" charset="0"/>
                  <a:cs typeface="Carlito"/>
                </a:rPr>
                <a:t>Compelling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CDCED3CA-26EE-46D4-84B1-A54E36FE7222}"/>
                </a:ext>
              </a:extLst>
            </p:cNvPr>
            <p:cNvSpPr txBox="1"/>
            <p:nvPr/>
          </p:nvSpPr>
          <p:spPr>
            <a:xfrm>
              <a:off x="5983637" y="3507843"/>
              <a:ext cx="1659408" cy="1348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latin typeface="Bahnschrift" panose="020B0502040204020203" pitchFamily="34" charset="0"/>
                  <a:cs typeface="Carlito"/>
                </a:rPr>
                <a:t>Friend</a:t>
              </a:r>
              <a:r>
                <a:rPr sz="2000" spc="-5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Invitations  to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join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a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  <a:p>
              <a:pPr marL="65405" marR="12700" algn="ctr">
                <a:lnSpc>
                  <a:spcPct val="100000"/>
                </a:lnSpc>
              </a:pPr>
              <a:r>
                <a:rPr sz="2000" spc="-5" dirty="0">
                  <a:latin typeface="Bahnschrift" panose="020B0502040204020203" pitchFamily="34" charset="0"/>
                  <a:cs typeface="Carlito"/>
                </a:rPr>
                <a:t>Game or</a:t>
              </a:r>
              <a:r>
                <a:rPr sz="2000" spc="-5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Activity 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that expands 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business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4190E749-098E-449A-9103-51D1623F63D2}"/>
                </a:ext>
              </a:extLst>
            </p:cNvPr>
            <p:cNvSpPr txBox="1"/>
            <p:nvPr/>
          </p:nvSpPr>
          <p:spPr>
            <a:xfrm>
              <a:off x="3803761" y="4702505"/>
              <a:ext cx="2130910" cy="108077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31750">
                <a:lnSpc>
                  <a:spcPct val="100000"/>
                </a:lnSpc>
                <a:spcBef>
                  <a:spcPts val="95"/>
                </a:spcBef>
              </a:pP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Preventing Fraud 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as it is </a:t>
              </a:r>
              <a:r>
                <a:rPr sz="2000" spc="-5" dirty="0">
                  <a:uFill>
                    <a:solidFill>
                      <a:srgbClr val="000000"/>
                    </a:solidFill>
                  </a:uFill>
                  <a:latin typeface="Bahnschrift" panose="020B0502040204020203" pitchFamily="34" charset="0"/>
                  <a:cs typeface="Carlito"/>
                </a:rPr>
                <a:t>Occurring</a:t>
              </a:r>
              <a:r>
                <a:rPr sz="2000" u="heavy" spc="-5" dirty="0">
                  <a:uFill>
                    <a:solidFill>
                      <a:srgbClr val="000000"/>
                    </a:solidFill>
                  </a:uFill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 &amp;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preventing</a:t>
              </a:r>
              <a:r>
                <a:rPr sz="2000" spc="-4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more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  <a:p>
              <a:pPr marL="317500">
                <a:lnSpc>
                  <a:spcPct val="100000"/>
                </a:lnSpc>
              </a:pP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proactively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</p:txBody>
        </p:sp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ECD19F01-6020-4D35-A410-0BFAB888B387}"/>
                </a:ext>
              </a:extLst>
            </p:cNvPr>
            <p:cNvSpPr txBox="1"/>
            <p:nvPr/>
          </p:nvSpPr>
          <p:spPr>
            <a:xfrm>
              <a:off x="5374786" y="1806489"/>
              <a:ext cx="2312216" cy="108077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latin typeface="Bahnschrift" panose="020B0502040204020203" pitchFamily="34" charset="0"/>
                  <a:cs typeface="Carlito"/>
                </a:rPr>
                <a:t>Learning </a:t>
              </a:r>
              <a:r>
                <a:rPr sz="2000" spc="-20" dirty="0">
                  <a:latin typeface="Bahnschrift" panose="020B0502040204020203" pitchFamily="34" charset="0"/>
                  <a:cs typeface="Carlito"/>
                </a:rPr>
                <a:t>why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Customers  Switch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to competitors 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and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their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offers;</a:t>
              </a:r>
              <a:r>
                <a:rPr sz="2000" spc="3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in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  <a:p>
              <a:pPr marL="43815" algn="ctr">
                <a:lnSpc>
                  <a:spcPct val="100000"/>
                </a:lnSpc>
              </a:pPr>
              <a:r>
                <a:rPr sz="2000" spc="-5" dirty="0">
                  <a:latin typeface="Bahnschrift" panose="020B0502040204020203" pitchFamily="34" charset="0"/>
                  <a:cs typeface="Carlito"/>
                </a:rPr>
                <a:t>time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to</a:t>
              </a:r>
              <a:r>
                <a:rPr sz="2000" spc="-2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Counter</a:t>
              </a:r>
              <a:endParaRPr sz="1600" dirty="0">
                <a:latin typeface="Bahnschrift" panose="020B0502040204020203" pitchFamily="34" charset="0"/>
                <a:cs typeface="Carlito"/>
              </a:endParaRPr>
            </a:p>
          </p:txBody>
        </p:sp>
        <p:grpSp>
          <p:nvGrpSpPr>
            <p:cNvPr id="47" name="object 17">
              <a:extLst>
                <a:ext uri="{FF2B5EF4-FFF2-40B4-BE49-F238E27FC236}">
                  <a16:creationId xmlns:a16="http://schemas.microsoft.com/office/drawing/2014/main" id="{2ED3FD26-8999-4A07-AB32-E12F10606D17}"/>
                </a:ext>
              </a:extLst>
            </p:cNvPr>
            <p:cNvGrpSpPr/>
            <p:nvPr/>
          </p:nvGrpSpPr>
          <p:grpSpPr>
            <a:xfrm>
              <a:off x="862554" y="3353626"/>
              <a:ext cx="2379906" cy="1946860"/>
              <a:chOff x="862554" y="3353626"/>
              <a:chExt cx="2379906" cy="1946860"/>
            </a:xfrm>
          </p:grpSpPr>
          <p:sp>
            <p:nvSpPr>
              <p:cNvPr id="49" name="object 18">
                <a:extLst>
                  <a:ext uri="{FF2B5EF4-FFF2-40B4-BE49-F238E27FC236}">
                    <a16:creationId xmlns:a16="http://schemas.microsoft.com/office/drawing/2014/main" id="{55E54C3B-6D16-42CB-BCB3-7D78C4EE1CD2}"/>
                  </a:ext>
                </a:extLst>
              </p:cNvPr>
              <p:cNvSpPr/>
              <p:nvPr/>
            </p:nvSpPr>
            <p:spPr>
              <a:xfrm>
                <a:off x="862554" y="3438129"/>
                <a:ext cx="2296728" cy="186235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  <p:sp>
            <p:nvSpPr>
              <p:cNvPr id="50" name="object 19">
                <a:extLst>
                  <a:ext uri="{FF2B5EF4-FFF2-40B4-BE49-F238E27FC236}">
                    <a16:creationId xmlns:a16="http://schemas.microsoft.com/office/drawing/2014/main" id="{3561748B-6FDB-4A7D-BCCC-6A532099DE53}"/>
                  </a:ext>
                </a:extLst>
              </p:cNvPr>
              <p:cNvSpPr/>
              <p:nvPr/>
            </p:nvSpPr>
            <p:spPr>
              <a:xfrm>
                <a:off x="900795" y="3353626"/>
                <a:ext cx="2341665" cy="1891244"/>
              </a:xfrm>
              <a:custGeom>
                <a:avLst/>
                <a:gdLst/>
                <a:ahLst/>
                <a:cxnLst/>
                <a:rect l="l" t="t" r="r" b="b"/>
                <a:pathLst>
                  <a:path w="2224405" h="1791335">
                    <a:moveTo>
                      <a:pt x="1727204" y="0"/>
                    </a:moveTo>
                    <a:lnTo>
                      <a:pt x="1684764" y="3827"/>
                    </a:lnTo>
                    <a:lnTo>
                      <a:pt x="1643413" y="15493"/>
                    </a:lnTo>
                    <a:lnTo>
                      <a:pt x="1604145" y="34907"/>
                    </a:lnTo>
                    <a:lnTo>
                      <a:pt x="1567951" y="61980"/>
                    </a:lnTo>
                    <a:lnTo>
                      <a:pt x="1535826" y="96622"/>
                    </a:lnTo>
                    <a:lnTo>
                      <a:pt x="1519137" y="75223"/>
                    </a:lnTo>
                    <a:lnTo>
                      <a:pt x="1479854" y="39472"/>
                    </a:lnTo>
                    <a:lnTo>
                      <a:pt x="1415057" y="7825"/>
                    </a:lnTo>
                    <a:lnTo>
                      <a:pt x="1371503" y="29"/>
                    </a:lnTo>
                    <a:lnTo>
                      <a:pt x="1328140" y="1671"/>
                    </a:lnTo>
                    <a:lnTo>
                      <a:pt x="1286175" y="12310"/>
                    </a:lnTo>
                    <a:lnTo>
                      <a:pt x="1246818" y="31504"/>
                    </a:lnTo>
                    <a:lnTo>
                      <a:pt x="1211277" y="58810"/>
                    </a:lnTo>
                    <a:lnTo>
                      <a:pt x="1180760" y="93787"/>
                    </a:lnTo>
                    <a:lnTo>
                      <a:pt x="1156477" y="135992"/>
                    </a:lnTo>
                    <a:lnTo>
                      <a:pt x="1141818" y="121314"/>
                    </a:lnTo>
                    <a:lnTo>
                      <a:pt x="1109881" y="95577"/>
                    </a:lnTo>
                    <a:lnTo>
                      <a:pt x="1051728" y="65229"/>
                    </a:lnTo>
                    <a:lnTo>
                      <a:pt x="1009568" y="53556"/>
                    </a:lnTo>
                    <a:lnTo>
                      <a:pt x="967004" y="49407"/>
                    </a:lnTo>
                    <a:lnTo>
                      <a:pt x="924798" y="52524"/>
                    </a:lnTo>
                    <a:lnTo>
                      <a:pt x="883712" y="62650"/>
                    </a:lnTo>
                    <a:lnTo>
                      <a:pt x="844509" y="79527"/>
                    </a:lnTo>
                    <a:lnTo>
                      <a:pt x="807949" y="102898"/>
                    </a:lnTo>
                    <a:lnTo>
                      <a:pt x="774796" y="132505"/>
                    </a:lnTo>
                    <a:lnTo>
                      <a:pt x="745811" y="168091"/>
                    </a:lnTo>
                    <a:lnTo>
                      <a:pt x="721756" y="209398"/>
                    </a:lnTo>
                    <a:lnTo>
                      <a:pt x="680267" y="186685"/>
                    </a:lnTo>
                    <a:lnTo>
                      <a:pt x="636676" y="170305"/>
                    </a:lnTo>
                    <a:lnTo>
                      <a:pt x="591591" y="160405"/>
                    </a:lnTo>
                    <a:lnTo>
                      <a:pt x="545622" y="157131"/>
                    </a:lnTo>
                    <a:lnTo>
                      <a:pt x="499379" y="160630"/>
                    </a:lnTo>
                    <a:lnTo>
                      <a:pt x="456568" y="170005"/>
                    </a:lnTo>
                    <a:lnTo>
                      <a:pt x="416059" y="184789"/>
                    </a:lnTo>
                    <a:lnTo>
                      <a:pt x="378129" y="204580"/>
                    </a:lnTo>
                    <a:lnTo>
                      <a:pt x="343058" y="228977"/>
                    </a:lnTo>
                    <a:lnTo>
                      <a:pt x="311123" y="257576"/>
                    </a:lnTo>
                    <a:lnTo>
                      <a:pt x="282603" y="289975"/>
                    </a:lnTo>
                    <a:lnTo>
                      <a:pt x="257778" y="325772"/>
                    </a:lnTo>
                    <a:lnTo>
                      <a:pt x="236926" y="364565"/>
                    </a:lnTo>
                    <a:lnTo>
                      <a:pt x="220325" y="405951"/>
                    </a:lnTo>
                    <a:lnTo>
                      <a:pt x="208254" y="449528"/>
                    </a:lnTo>
                    <a:lnTo>
                      <a:pt x="200992" y="494894"/>
                    </a:lnTo>
                    <a:lnTo>
                      <a:pt x="198817" y="541646"/>
                    </a:lnTo>
                    <a:lnTo>
                      <a:pt x="202008" y="589382"/>
                    </a:lnTo>
                    <a:lnTo>
                      <a:pt x="200141" y="594970"/>
                    </a:lnTo>
                    <a:lnTo>
                      <a:pt x="148764" y="607714"/>
                    </a:lnTo>
                    <a:lnTo>
                      <a:pt x="102105" y="632912"/>
                    </a:lnTo>
                    <a:lnTo>
                      <a:pt x="61983" y="669301"/>
                    </a:lnTo>
                    <a:lnTo>
                      <a:pt x="30215" y="715620"/>
                    </a:lnTo>
                    <a:lnTo>
                      <a:pt x="11369" y="760977"/>
                    </a:lnTo>
                    <a:lnTo>
                      <a:pt x="1405" y="808132"/>
                    </a:lnTo>
                    <a:lnTo>
                      <a:pt x="0" y="855727"/>
                    </a:lnTo>
                    <a:lnTo>
                      <a:pt x="6833" y="902406"/>
                    </a:lnTo>
                    <a:lnTo>
                      <a:pt x="21583" y="946810"/>
                    </a:lnTo>
                    <a:lnTo>
                      <a:pt x="43929" y="987583"/>
                    </a:lnTo>
                    <a:lnTo>
                      <a:pt x="73550" y="1023367"/>
                    </a:lnTo>
                    <a:lnTo>
                      <a:pt x="110124" y="1052805"/>
                    </a:lnTo>
                    <a:lnTo>
                      <a:pt x="80791" y="1095608"/>
                    </a:lnTo>
                    <a:lnTo>
                      <a:pt x="60819" y="1143769"/>
                    </a:lnTo>
                    <a:lnTo>
                      <a:pt x="50748" y="1195502"/>
                    </a:lnTo>
                    <a:lnTo>
                      <a:pt x="51119" y="1249020"/>
                    </a:lnTo>
                    <a:lnTo>
                      <a:pt x="60913" y="1297519"/>
                    </a:lnTo>
                    <a:lnTo>
                      <a:pt x="78798" y="1341570"/>
                    </a:lnTo>
                    <a:lnTo>
                      <a:pt x="103774" y="1380307"/>
                    </a:lnTo>
                    <a:lnTo>
                      <a:pt x="134839" y="1412866"/>
                    </a:lnTo>
                    <a:lnTo>
                      <a:pt x="170994" y="1438383"/>
                    </a:lnTo>
                    <a:lnTo>
                      <a:pt x="211238" y="1455993"/>
                    </a:lnTo>
                    <a:lnTo>
                      <a:pt x="254569" y="1464830"/>
                    </a:lnTo>
                    <a:lnTo>
                      <a:pt x="299989" y="1464031"/>
                    </a:lnTo>
                    <a:lnTo>
                      <a:pt x="304180" y="1471905"/>
                    </a:lnTo>
                    <a:lnTo>
                      <a:pt x="330336" y="1514076"/>
                    </a:lnTo>
                    <a:lnTo>
                      <a:pt x="360092" y="1551851"/>
                    </a:lnTo>
                    <a:lnTo>
                      <a:pt x="393039" y="1585116"/>
                    </a:lnTo>
                    <a:lnTo>
                      <a:pt x="428768" y="1613759"/>
                    </a:lnTo>
                    <a:lnTo>
                      <a:pt x="466870" y="1637669"/>
                    </a:lnTo>
                    <a:lnTo>
                      <a:pt x="506937" y="1656731"/>
                    </a:lnTo>
                    <a:lnTo>
                      <a:pt x="548559" y="1670835"/>
                    </a:lnTo>
                    <a:lnTo>
                      <a:pt x="591328" y="1679867"/>
                    </a:lnTo>
                    <a:lnTo>
                      <a:pt x="634836" y="1683715"/>
                    </a:lnTo>
                    <a:lnTo>
                      <a:pt x="678672" y="1682266"/>
                    </a:lnTo>
                    <a:lnTo>
                      <a:pt x="722429" y="1675409"/>
                    </a:lnTo>
                    <a:lnTo>
                      <a:pt x="765698" y="1663030"/>
                    </a:lnTo>
                    <a:lnTo>
                      <a:pt x="808070" y="1645017"/>
                    </a:lnTo>
                    <a:lnTo>
                      <a:pt x="849137" y="1621257"/>
                    </a:lnTo>
                    <a:lnTo>
                      <a:pt x="878427" y="1662985"/>
                    </a:lnTo>
                    <a:lnTo>
                      <a:pt x="912435" y="1699629"/>
                    </a:lnTo>
                    <a:lnTo>
                      <a:pt x="950607" y="1730738"/>
                    </a:lnTo>
                    <a:lnTo>
                      <a:pt x="992388" y="1755861"/>
                    </a:lnTo>
                    <a:lnTo>
                      <a:pt x="1037224" y="1774546"/>
                    </a:lnTo>
                    <a:lnTo>
                      <a:pt x="1083233" y="1786247"/>
                    </a:lnTo>
                    <a:lnTo>
                      <a:pt x="1129160" y="1790943"/>
                    </a:lnTo>
                    <a:lnTo>
                      <a:pt x="1174487" y="1788941"/>
                    </a:lnTo>
                    <a:lnTo>
                      <a:pt x="1218697" y="1780544"/>
                    </a:lnTo>
                    <a:lnTo>
                      <a:pt x="1261274" y="1766055"/>
                    </a:lnTo>
                    <a:lnTo>
                      <a:pt x="1301701" y="1745781"/>
                    </a:lnTo>
                    <a:lnTo>
                      <a:pt x="1339461" y="1720024"/>
                    </a:lnTo>
                    <a:lnTo>
                      <a:pt x="1374037" y="1689089"/>
                    </a:lnTo>
                    <a:lnTo>
                      <a:pt x="1404912" y="1653281"/>
                    </a:lnTo>
                    <a:lnTo>
                      <a:pt x="1431570" y="1612904"/>
                    </a:lnTo>
                    <a:lnTo>
                      <a:pt x="1453494" y="1568261"/>
                    </a:lnTo>
                    <a:lnTo>
                      <a:pt x="1470167" y="1519657"/>
                    </a:lnTo>
                    <a:lnTo>
                      <a:pt x="1506363" y="1540773"/>
                    </a:lnTo>
                    <a:lnTo>
                      <a:pt x="1544668" y="1556186"/>
                    </a:lnTo>
                    <a:lnTo>
                      <a:pt x="1584520" y="1565717"/>
                    </a:lnTo>
                    <a:lnTo>
                      <a:pt x="1625361" y="1569187"/>
                    </a:lnTo>
                    <a:lnTo>
                      <a:pt x="1669357" y="1566027"/>
                    </a:lnTo>
                    <a:lnTo>
                      <a:pt x="1711397" y="1556119"/>
                    </a:lnTo>
                    <a:lnTo>
                      <a:pt x="1751018" y="1539961"/>
                    </a:lnTo>
                    <a:lnTo>
                      <a:pt x="1787758" y="1518055"/>
                    </a:lnTo>
                    <a:lnTo>
                      <a:pt x="1821152" y="1490899"/>
                    </a:lnTo>
                    <a:lnTo>
                      <a:pt x="1850738" y="1458994"/>
                    </a:lnTo>
                    <a:lnTo>
                      <a:pt x="1876053" y="1422839"/>
                    </a:lnTo>
                    <a:lnTo>
                      <a:pt x="1896633" y="1382934"/>
                    </a:lnTo>
                    <a:lnTo>
                      <a:pt x="1912016" y="1339779"/>
                    </a:lnTo>
                    <a:lnTo>
                      <a:pt x="1921737" y="1293874"/>
                    </a:lnTo>
                    <a:lnTo>
                      <a:pt x="1925335" y="1245718"/>
                    </a:lnTo>
                    <a:lnTo>
                      <a:pt x="1969136" y="1235685"/>
                    </a:lnTo>
                    <a:lnTo>
                      <a:pt x="2011234" y="1219652"/>
                    </a:lnTo>
                    <a:lnTo>
                      <a:pt x="2051118" y="1197855"/>
                    </a:lnTo>
                    <a:lnTo>
                      <a:pt x="2088276" y="1170534"/>
                    </a:lnTo>
                    <a:lnTo>
                      <a:pt x="2121293" y="1138954"/>
                    </a:lnTo>
                    <a:lnTo>
                      <a:pt x="2149849" y="1103927"/>
                    </a:lnTo>
                    <a:lnTo>
                      <a:pt x="2173884" y="1065953"/>
                    </a:lnTo>
                    <a:lnTo>
                      <a:pt x="2193338" y="1025535"/>
                    </a:lnTo>
                    <a:lnTo>
                      <a:pt x="2208149" y="983174"/>
                    </a:lnTo>
                    <a:lnTo>
                      <a:pt x="2218258" y="939374"/>
                    </a:lnTo>
                    <a:lnTo>
                      <a:pt x="2223604" y="894634"/>
                    </a:lnTo>
                    <a:lnTo>
                      <a:pt x="2224127" y="849458"/>
                    </a:lnTo>
                    <a:lnTo>
                      <a:pt x="2219767" y="804348"/>
                    </a:lnTo>
                    <a:lnTo>
                      <a:pt x="2210463" y="759804"/>
                    </a:lnTo>
                    <a:lnTo>
                      <a:pt x="2196154" y="716329"/>
                    </a:lnTo>
                    <a:lnTo>
                      <a:pt x="2176781" y="674425"/>
                    </a:lnTo>
                    <a:lnTo>
                      <a:pt x="2152284" y="634594"/>
                    </a:lnTo>
                    <a:lnTo>
                      <a:pt x="2155927" y="624885"/>
                    </a:lnTo>
                    <a:lnTo>
                      <a:pt x="2173103" y="546749"/>
                    </a:lnTo>
                    <a:lnTo>
                      <a:pt x="2174179" y="498985"/>
                    </a:lnTo>
                    <a:lnTo>
                      <a:pt x="2168483" y="452442"/>
                    </a:lnTo>
                    <a:lnTo>
                      <a:pt x="2156412" y="407882"/>
                    </a:lnTo>
                    <a:lnTo>
                      <a:pt x="2138361" y="366069"/>
                    </a:lnTo>
                    <a:lnTo>
                      <a:pt x="2114729" y="327764"/>
                    </a:lnTo>
                    <a:lnTo>
                      <a:pt x="2085912" y="293732"/>
                    </a:lnTo>
                    <a:lnTo>
                      <a:pt x="2052308" y="264734"/>
                    </a:lnTo>
                    <a:lnTo>
                      <a:pt x="2014313" y="241533"/>
                    </a:lnTo>
                    <a:lnTo>
                      <a:pt x="1972325" y="224892"/>
                    </a:lnTo>
                    <a:lnTo>
                      <a:pt x="1961023" y="179297"/>
                    </a:lnTo>
                    <a:lnTo>
                      <a:pt x="1942876" y="136834"/>
                    </a:lnTo>
                    <a:lnTo>
                      <a:pt x="1918371" y="98394"/>
                    </a:lnTo>
                    <a:lnTo>
                      <a:pt x="1887997" y="64872"/>
                    </a:lnTo>
                    <a:lnTo>
                      <a:pt x="1851130" y="36447"/>
                    </a:lnTo>
                    <a:lnTo>
                      <a:pt x="1811380" y="16220"/>
                    </a:lnTo>
                    <a:lnTo>
                      <a:pt x="1769741" y="4100"/>
                    </a:lnTo>
                    <a:lnTo>
                      <a:pt x="1727204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  <p:sp>
            <p:nvSpPr>
              <p:cNvPr id="51" name="object 20">
                <a:extLst>
                  <a:ext uri="{FF2B5EF4-FFF2-40B4-BE49-F238E27FC236}">
                    <a16:creationId xmlns:a16="http://schemas.microsoft.com/office/drawing/2014/main" id="{09518D7A-4476-47F0-950E-BD89A2BE6580}"/>
                  </a:ext>
                </a:extLst>
              </p:cNvPr>
              <p:cNvSpPr/>
              <p:nvPr/>
            </p:nvSpPr>
            <p:spPr>
              <a:xfrm>
                <a:off x="900796" y="3453535"/>
                <a:ext cx="2224405" cy="1791335"/>
              </a:xfrm>
              <a:custGeom>
                <a:avLst/>
                <a:gdLst/>
                <a:ahLst/>
                <a:cxnLst/>
                <a:rect l="l" t="t" r="r" b="b"/>
                <a:pathLst>
                  <a:path w="2224405" h="1791335">
                    <a:moveTo>
                      <a:pt x="202008" y="589382"/>
                    </a:moveTo>
                    <a:lnTo>
                      <a:pt x="198817" y="541646"/>
                    </a:lnTo>
                    <a:lnTo>
                      <a:pt x="200992" y="494894"/>
                    </a:lnTo>
                    <a:lnTo>
                      <a:pt x="208254" y="449528"/>
                    </a:lnTo>
                    <a:lnTo>
                      <a:pt x="220325" y="405951"/>
                    </a:lnTo>
                    <a:lnTo>
                      <a:pt x="236926" y="364565"/>
                    </a:lnTo>
                    <a:lnTo>
                      <a:pt x="257778" y="325772"/>
                    </a:lnTo>
                    <a:lnTo>
                      <a:pt x="282603" y="289975"/>
                    </a:lnTo>
                    <a:lnTo>
                      <a:pt x="311123" y="257576"/>
                    </a:lnTo>
                    <a:lnTo>
                      <a:pt x="343058" y="228977"/>
                    </a:lnTo>
                    <a:lnTo>
                      <a:pt x="378129" y="204580"/>
                    </a:lnTo>
                    <a:lnTo>
                      <a:pt x="416059" y="184789"/>
                    </a:lnTo>
                    <a:lnTo>
                      <a:pt x="456568" y="170005"/>
                    </a:lnTo>
                    <a:lnTo>
                      <a:pt x="499379" y="160630"/>
                    </a:lnTo>
                    <a:lnTo>
                      <a:pt x="545622" y="157131"/>
                    </a:lnTo>
                    <a:lnTo>
                      <a:pt x="591591" y="160405"/>
                    </a:lnTo>
                    <a:lnTo>
                      <a:pt x="636676" y="170305"/>
                    </a:lnTo>
                    <a:lnTo>
                      <a:pt x="680267" y="186685"/>
                    </a:lnTo>
                    <a:lnTo>
                      <a:pt x="721756" y="209398"/>
                    </a:lnTo>
                    <a:lnTo>
                      <a:pt x="745811" y="168091"/>
                    </a:lnTo>
                    <a:lnTo>
                      <a:pt x="774796" y="132505"/>
                    </a:lnTo>
                    <a:lnTo>
                      <a:pt x="807949" y="102898"/>
                    </a:lnTo>
                    <a:lnTo>
                      <a:pt x="844509" y="79527"/>
                    </a:lnTo>
                    <a:lnTo>
                      <a:pt x="883712" y="62650"/>
                    </a:lnTo>
                    <a:lnTo>
                      <a:pt x="924798" y="52524"/>
                    </a:lnTo>
                    <a:lnTo>
                      <a:pt x="967004" y="49407"/>
                    </a:lnTo>
                    <a:lnTo>
                      <a:pt x="1009568" y="53556"/>
                    </a:lnTo>
                    <a:lnTo>
                      <a:pt x="1051728" y="65229"/>
                    </a:lnTo>
                    <a:lnTo>
                      <a:pt x="1092723" y="84684"/>
                    </a:lnTo>
                    <a:lnTo>
                      <a:pt x="1126266" y="107814"/>
                    </a:lnTo>
                    <a:lnTo>
                      <a:pt x="1156477" y="135992"/>
                    </a:lnTo>
                    <a:lnTo>
                      <a:pt x="1180760" y="93787"/>
                    </a:lnTo>
                    <a:lnTo>
                      <a:pt x="1211277" y="58810"/>
                    </a:lnTo>
                    <a:lnTo>
                      <a:pt x="1246818" y="31504"/>
                    </a:lnTo>
                    <a:lnTo>
                      <a:pt x="1286175" y="12310"/>
                    </a:lnTo>
                    <a:lnTo>
                      <a:pt x="1328140" y="1671"/>
                    </a:lnTo>
                    <a:lnTo>
                      <a:pt x="1371503" y="29"/>
                    </a:lnTo>
                    <a:lnTo>
                      <a:pt x="1415057" y="7825"/>
                    </a:lnTo>
                    <a:lnTo>
                      <a:pt x="1457594" y="25502"/>
                    </a:lnTo>
                    <a:lnTo>
                      <a:pt x="1500424" y="56109"/>
                    </a:lnTo>
                    <a:lnTo>
                      <a:pt x="1535826" y="96622"/>
                    </a:lnTo>
                    <a:lnTo>
                      <a:pt x="1567951" y="61980"/>
                    </a:lnTo>
                    <a:lnTo>
                      <a:pt x="1604145" y="34907"/>
                    </a:lnTo>
                    <a:lnTo>
                      <a:pt x="1643413" y="15493"/>
                    </a:lnTo>
                    <a:lnTo>
                      <a:pt x="1684764" y="3827"/>
                    </a:lnTo>
                    <a:lnTo>
                      <a:pt x="1727204" y="0"/>
                    </a:lnTo>
                    <a:lnTo>
                      <a:pt x="1769741" y="4100"/>
                    </a:lnTo>
                    <a:lnTo>
                      <a:pt x="1811380" y="16220"/>
                    </a:lnTo>
                    <a:lnTo>
                      <a:pt x="1851130" y="36447"/>
                    </a:lnTo>
                    <a:lnTo>
                      <a:pt x="1887997" y="64872"/>
                    </a:lnTo>
                    <a:lnTo>
                      <a:pt x="1918371" y="98394"/>
                    </a:lnTo>
                    <a:lnTo>
                      <a:pt x="1942876" y="136834"/>
                    </a:lnTo>
                    <a:lnTo>
                      <a:pt x="1961023" y="179297"/>
                    </a:lnTo>
                    <a:lnTo>
                      <a:pt x="1972325" y="224892"/>
                    </a:lnTo>
                    <a:lnTo>
                      <a:pt x="2014313" y="241533"/>
                    </a:lnTo>
                    <a:lnTo>
                      <a:pt x="2052308" y="264734"/>
                    </a:lnTo>
                    <a:lnTo>
                      <a:pt x="2085912" y="293732"/>
                    </a:lnTo>
                    <a:lnTo>
                      <a:pt x="2114729" y="327764"/>
                    </a:lnTo>
                    <a:lnTo>
                      <a:pt x="2138361" y="366069"/>
                    </a:lnTo>
                    <a:lnTo>
                      <a:pt x="2156412" y="407882"/>
                    </a:lnTo>
                    <a:lnTo>
                      <a:pt x="2168483" y="452442"/>
                    </a:lnTo>
                    <a:lnTo>
                      <a:pt x="2174179" y="498985"/>
                    </a:lnTo>
                    <a:lnTo>
                      <a:pt x="2173103" y="546749"/>
                    </a:lnTo>
                    <a:lnTo>
                      <a:pt x="2164857" y="594970"/>
                    </a:lnTo>
                    <a:lnTo>
                      <a:pt x="2152284" y="634594"/>
                    </a:lnTo>
                    <a:lnTo>
                      <a:pt x="2176781" y="674425"/>
                    </a:lnTo>
                    <a:lnTo>
                      <a:pt x="2196154" y="716329"/>
                    </a:lnTo>
                    <a:lnTo>
                      <a:pt x="2210463" y="759804"/>
                    </a:lnTo>
                    <a:lnTo>
                      <a:pt x="2219767" y="804348"/>
                    </a:lnTo>
                    <a:lnTo>
                      <a:pt x="2224127" y="849458"/>
                    </a:lnTo>
                    <a:lnTo>
                      <a:pt x="2223604" y="894634"/>
                    </a:lnTo>
                    <a:lnTo>
                      <a:pt x="2218258" y="939374"/>
                    </a:lnTo>
                    <a:lnTo>
                      <a:pt x="2208149" y="983174"/>
                    </a:lnTo>
                    <a:lnTo>
                      <a:pt x="2193338" y="1025535"/>
                    </a:lnTo>
                    <a:lnTo>
                      <a:pt x="2173884" y="1065953"/>
                    </a:lnTo>
                    <a:lnTo>
                      <a:pt x="2149849" y="1103927"/>
                    </a:lnTo>
                    <a:lnTo>
                      <a:pt x="2121293" y="1138954"/>
                    </a:lnTo>
                    <a:lnTo>
                      <a:pt x="2088276" y="1170534"/>
                    </a:lnTo>
                    <a:lnTo>
                      <a:pt x="2051118" y="1197855"/>
                    </a:lnTo>
                    <a:lnTo>
                      <a:pt x="2011234" y="1219652"/>
                    </a:lnTo>
                    <a:lnTo>
                      <a:pt x="1969136" y="1235685"/>
                    </a:lnTo>
                    <a:lnTo>
                      <a:pt x="1925335" y="1245718"/>
                    </a:lnTo>
                    <a:lnTo>
                      <a:pt x="1921737" y="1293874"/>
                    </a:lnTo>
                    <a:lnTo>
                      <a:pt x="1912016" y="1339779"/>
                    </a:lnTo>
                    <a:lnTo>
                      <a:pt x="1896633" y="1382934"/>
                    </a:lnTo>
                    <a:lnTo>
                      <a:pt x="1876053" y="1422839"/>
                    </a:lnTo>
                    <a:lnTo>
                      <a:pt x="1850738" y="1458994"/>
                    </a:lnTo>
                    <a:lnTo>
                      <a:pt x="1821152" y="1490899"/>
                    </a:lnTo>
                    <a:lnTo>
                      <a:pt x="1787758" y="1518055"/>
                    </a:lnTo>
                    <a:lnTo>
                      <a:pt x="1751018" y="1539961"/>
                    </a:lnTo>
                    <a:lnTo>
                      <a:pt x="1711397" y="1556119"/>
                    </a:lnTo>
                    <a:lnTo>
                      <a:pt x="1669357" y="1566027"/>
                    </a:lnTo>
                    <a:lnTo>
                      <a:pt x="1625361" y="1569187"/>
                    </a:lnTo>
                    <a:lnTo>
                      <a:pt x="1584520" y="1565717"/>
                    </a:lnTo>
                    <a:lnTo>
                      <a:pt x="1544668" y="1556186"/>
                    </a:lnTo>
                    <a:lnTo>
                      <a:pt x="1506363" y="1540773"/>
                    </a:lnTo>
                    <a:lnTo>
                      <a:pt x="1470167" y="1519657"/>
                    </a:lnTo>
                    <a:lnTo>
                      <a:pt x="1453494" y="1568261"/>
                    </a:lnTo>
                    <a:lnTo>
                      <a:pt x="1431570" y="1612904"/>
                    </a:lnTo>
                    <a:lnTo>
                      <a:pt x="1404912" y="1653281"/>
                    </a:lnTo>
                    <a:lnTo>
                      <a:pt x="1374037" y="1689089"/>
                    </a:lnTo>
                    <a:lnTo>
                      <a:pt x="1339461" y="1720024"/>
                    </a:lnTo>
                    <a:lnTo>
                      <a:pt x="1301701" y="1745781"/>
                    </a:lnTo>
                    <a:lnTo>
                      <a:pt x="1261274" y="1766055"/>
                    </a:lnTo>
                    <a:lnTo>
                      <a:pt x="1218697" y="1780544"/>
                    </a:lnTo>
                    <a:lnTo>
                      <a:pt x="1174487" y="1788941"/>
                    </a:lnTo>
                    <a:lnTo>
                      <a:pt x="1129160" y="1790943"/>
                    </a:lnTo>
                    <a:lnTo>
                      <a:pt x="1083233" y="1786247"/>
                    </a:lnTo>
                    <a:lnTo>
                      <a:pt x="1037224" y="1774546"/>
                    </a:lnTo>
                    <a:lnTo>
                      <a:pt x="992388" y="1755861"/>
                    </a:lnTo>
                    <a:lnTo>
                      <a:pt x="950607" y="1730738"/>
                    </a:lnTo>
                    <a:lnTo>
                      <a:pt x="912435" y="1699629"/>
                    </a:lnTo>
                    <a:lnTo>
                      <a:pt x="878427" y="1662985"/>
                    </a:lnTo>
                    <a:lnTo>
                      <a:pt x="849137" y="1621257"/>
                    </a:lnTo>
                    <a:lnTo>
                      <a:pt x="808070" y="1645017"/>
                    </a:lnTo>
                    <a:lnTo>
                      <a:pt x="765698" y="1663030"/>
                    </a:lnTo>
                    <a:lnTo>
                      <a:pt x="722429" y="1675409"/>
                    </a:lnTo>
                    <a:lnTo>
                      <a:pt x="678672" y="1682266"/>
                    </a:lnTo>
                    <a:lnTo>
                      <a:pt x="634836" y="1683715"/>
                    </a:lnTo>
                    <a:lnTo>
                      <a:pt x="591328" y="1679867"/>
                    </a:lnTo>
                    <a:lnTo>
                      <a:pt x="548559" y="1670835"/>
                    </a:lnTo>
                    <a:lnTo>
                      <a:pt x="506937" y="1656731"/>
                    </a:lnTo>
                    <a:lnTo>
                      <a:pt x="466870" y="1637669"/>
                    </a:lnTo>
                    <a:lnTo>
                      <a:pt x="428768" y="1613759"/>
                    </a:lnTo>
                    <a:lnTo>
                      <a:pt x="393039" y="1585116"/>
                    </a:lnTo>
                    <a:lnTo>
                      <a:pt x="360092" y="1551851"/>
                    </a:lnTo>
                    <a:lnTo>
                      <a:pt x="330336" y="1514076"/>
                    </a:lnTo>
                    <a:lnTo>
                      <a:pt x="304180" y="1471905"/>
                    </a:lnTo>
                    <a:lnTo>
                      <a:pt x="302757" y="1469238"/>
                    </a:lnTo>
                    <a:lnTo>
                      <a:pt x="301360" y="1466698"/>
                    </a:lnTo>
                    <a:lnTo>
                      <a:pt x="299989" y="1464031"/>
                    </a:lnTo>
                    <a:lnTo>
                      <a:pt x="254569" y="1464830"/>
                    </a:lnTo>
                    <a:lnTo>
                      <a:pt x="211238" y="1455993"/>
                    </a:lnTo>
                    <a:lnTo>
                      <a:pt x="170994" y="1438383"/>
                    </a:lnTo>
                    <a:lnTo>
                      <a:pt x="134839" y="1412866"/>
                    </a:lnTo>
                    <a:lnTo>
                      <a:pt x="103774" y="1380307"/>
                    </a:lnTo>
                    <a:lnTo>
                      <a:pt x="78798" y="1341570"/>
                    </a:lnTo>
                    <a:lnTo>
                      <a:pt x="60913" y="1297519"/>
                    </a:lnTo>
                    <a:lnTo>
                      <a:pt x="51119" y="1249020"/>
                    </a:lnTo>
                    <a:lnTo>
                      <a:pt x="50748" y="1195502"/>
                    </a:lnTo>
                    <a:lnTo>
                      <a:pt x="60819" y="1143769"/>
                    </a:lnTo>
                    <a:lnTo>
                      <a:pt x="80791" y="1095608"/>
                    </a:lnTo>
                    <a:lnTo>
                      <a:pt x="110124" y="1052805"/>
                    </a:lnTo>
                    <a:lnTo>
                      <a:pt x="73550" y="1023367"/>
                    </a:lnTo>
                    <a:lnTo>
                      <a:pt x="43929" y="987583"/>
                    </a:lnTo>
                    <a:lnTo>
                      <a:pt x="21583" y="946810"/>
                    </a:lnTo>
                    <a:lnTo>
                      <a:pt x="6833" y="902406"/>
                    </a:lnTo>
                    <a:lnTo>
                      <a:pt x="0" y="855727"/>
                    </a:lnTo>
                    <a:lnTo>
                      <a:pt x="1405" y="808132"/>
                    </a:lnTo>
                    <a:lnTo>
                      <a:pt x="11369" y="760977"/>
                    </a:lnTo>
                    <a:lnTo>
                      <a:pt x="30215" y="715620"/>
                    </a:lnTo>
                    <a:lnTo>
                      <a:pt x="61983" y="669301"/>
                    </a:lnTo>
                    <a:lnTo>
                      <a:pt x="102105" y="632912"/>
                    </a:lnTo>
                    <a:lnTo>
                      <a:pt x="148764" y="607714"/>
                    </a:lnTo>
                    <a:lnTo>
                      <a:pt x="200141" y="594970"/>
                    </a:lnTo>
                    <a:lnTo>
                      <a:pt x="202008" y="589382"/>
                    </a:lnTo>
                    <a:close/>
                  </a:path>
                  <a:path w="2224405" h="1791335">
                    <a:moveTo>
                      <a:pt x="242800" y="1078840"/>
                    </a:moveTo>
                    <a:lnTo>
                      <a:pt x="208789" y="1078914"/>
                    </a:lnTo>
                    <a:lnTo>
                      <a:pt x="175355" y="1073332"/>
                    </a:lnTo>
                    <a:lnTo>
                      <a:pt x="143072" y="1062249"/>
                    </a:lnTo>
                    <a:lnTo>
                      <a:pt x="112511" y="1045820"/>
                    </a:lnTo>
                  </a:path>
                  <a:path w="2224405" h="1791335">
                    <a:moveTo>
                      <a:pt x="357748" y="1440409"/>
                    </a:moveTo>
                    <a:lnTo>
                      <a:pt x="343881" y="1445888"/>
                    </a:lnTo>
                    <a:lnTo>
                      <a:pt x="329726" y="1450331"/>
                    </a:lnTo>
                    <a:lnTo>
                      <a:pt x="315332" y="1453750"/>
                    </a:lnTo>
                    <a:lnTo>
                      <a:pt x="300751" y="1456157"/>
                    </a:lnTo>
                  </a:path>
                  <a:path w="2224405" h="1791335">
                    <a:moveTo>
                      <a:pt x="849010" y="1614145"/>
                    </a:moveTo>
                    <a:lnTo>
                      <a:pt x="839078" y="1596838"/>
                    </a:lnTo>
                    <a:lnTo>
                      <a:pt x="830039" y="1579030"/>
                    </a:lnTo>
                    <a:lnTo>
                      <a:pt x="821881" y="1560746"/>
                    </a:lnTo>
                    <a:lnTo>
                      <a:pt x="814593" y="1542009"/>
                    </a:lnTo>
                  </a:path>
                  <a:path w="2224405" h="1791335">
                    <a:moveTo>
                      <a:pt x="1484137" y="1434186"/>
                    </a:moveTo>
                    <a:lnTo>
                      <a:pt x="1482136" y="1454300"/>
                    </a:lnTo>
                    <a:lnTo>
                      <a:pt x="1479184" y="1474223"/>
                    </a:lnTo>
                    <a:lnTo>
                      <a:pt x="1475278" y="1493908"/>
                    </a:lnTo>
                    <a:lnTo>
                      <a:pt x="1470421" y="1513307"/>
                    </a:lnTo>
                  </a:path>
                  <a:path w="2224405" h="1791335">
                    <a:moveTo>
                      <a:pt x="1756806" y="945236"/>
                    </a:moveTo>
                    <a:lnTo>
                      <a:pt x="1798588" y="972338"/>
                    </a:lnTo>
                    <a:lnTo>
                      <a:pt x="1835218" y="1005930"/>
                    </a:lnTo>
                    <a:lnTo>
                      <a:pt x="1866210" y="1045150"/>
                    </a:lnTo>
                    <a:lnTo>
                      <a:pt x="1891077" y="1089134"/>
                    </a:lnTo>
                    <a:lnTo>
                      <a:pt x="1909333" y="1137016"/>
                    </a:lnTo>
                    <a:lnTo>
                      <a:pt x="1920491" y="1187932"/>
                    </a:lnTo>
                    <a:lnTo>
                      <a:pt x="1924065" y="1241019"/>
                    </a:lnTo>
                  </a:path>
                  <a:path w="2224405" h="1791335">
                    <a:moveTo>
                      <a:pt x="2151268" y="630149"/>
                    </a:moveTo>
                    <a:lnTo>
                      <a:pt x="2137157" y="661298"/>
                    </a:lnTo>
                    <a:lnTo>
                      <a:pt x="2119914" y="690363"/>
                    </a:lnTo>
                    <a:lnTo>
                      <a:pt x="2099743" y="717071"/>
                    </a:lnTo>
                    <a:lnTo>
                      <a:pt x="2076846" y="741147"/>
                    </a:lnTo>
                  </a:path>
                  <a:path w="2224405" h="1791335">
                    <a:moveTo>
                      <a:pt x="1972579" y="218669"/>
                    </a:moveTo>
                    <a:lnTo>
                      <a:pt x="1974462" y="231667"/>
                    </a:lnTo>
                    <a:lnTo>
                      <a:pt x="1975738" y="244736"/>
                    </a:lnTo>
                    <a:lnTo>
                      <a:pt x="1976418" y="257853"/>
                    </a:lnTo>
                    <a:lnTo>
                      <a:pt x="1976516" y="270993"/>
                    </a:lnTo>
                  </a:path>
                  <a:path w="2224405" h="1791335">
                    <a:moveTo>
                      <a:pt x="1497091" y="157582"/>
                    </a:moveTo>
                    <a:lnTo>
                      <a:pt x="1504919" y="139786"/>
                    </a:lnTo>
                    <a:lnTo>
                      <a:pt x="1513902" y="122657"/>
                    </a:lnTo>
                    <a:lnTo>
                      <a:pt x="1524005" y="106290"/>
                    </a:lnTo>
                    <a:lnTo>
                      <a:pt x="1535191" y="90780"/>
                    </a:lnTo>
                  </a:path>
                  <a:path w="2224405" h="1791335">
                    <a:moveTo>
                      <a:pt x="1140221" y="189459"/>
                    </a:moveTo>
                    <a:lnTo>
                      <a:pt x="1143600" y="174557"/>
                    </a:lnTo>
                    <a:lnTo>
                      <a:pt x="1147825" y="159964"/>
                    </a:lnTo>
                    <a:lnTo>
                      <a:pt x="1152883" y="145704"/>
                    </a:lnTo>
                    <a:lnTo>
                      <a:pt x="1158763" y="131801"/>
                    </a:lnTo>
                  </a:path>
                  <a:path w="2224405" h="1791335">
                    <a:moveTo>
                      <a:pt x="721502" y="209017"/>
                    </a:moveTo>
                    <a:lnTo>
                      <a:pt x="739351" y="221249"/>
                    </a:lnTo>
                    <a:lnTo>
                      <a:pt x="756474" y="234671"/>
                    </a:lnTo>
                    <a:lnTo>
                      <a:pt x="772811" y="249237"/>
                    </a:lnTo>
                    <a:lnTo>
                      <a:pt x="788304" y="264897"/>
                    </a:lnTo>
                  </a:path>
                  <a:path w="2224405" h="1791335">
                    <a:moveTo>
                      <a:pt x="213679" y="648183"/>
                    </a:moveTo>
                    <a:lnTo>
                      <a:pt x="209970" y="633709"/>
                    </a:lnTo>
                    <a:lnTo>
                      <a:pt x="206788" y="619069"/>
                    </a:lnTo>
                    <a:lnTo>
                      <a:pt x="204137" y="604285"/>
                    </a:lnTo>
                    <a:lnTo>
                      <a:pt x="202021" y="589382"/>
                    </a:lnTo>
                  </a:path>
                </a:pathLst>
              </a:custGeom>
              <a:ln w="9144">
                <a:solidFill>
                  <a:srgbClr val="A6A6A6"/>
                </a:solidFill>
              </a:ln>
            </p:spPr>
            <p:txBody>
              <a:bodyPr wrap="square" lIns="0" tIns="0" rIns="0" bIns="0" rtlCol="0"/>
              <a:lstStyle/>
              <a:p>
                <a:endParaRPr sz="160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48E8816D-9EAC-49D6-B926-B7DA88A6EF4E}"/>
                </a:ext>
              </a:extLst>
            </p:cNvPr>
            <p:cNvSpPr txBox="1"/>
            <p:nvPr/>
          </p:nvSpPr>
          <p:spPr>
            <a:xfrm>
              <a:off x="972022" y="3625088"/>
              <a:ext cx="2037669" cy="1348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065" marR="5080" indent="1270" algn="ctr">
                <a:lnSpc>
                  <a:spcPct val="100000"/>
                </a:lnSpc>
                <a:spcBef>
                  <a:spcPts val="95"/>
                </a:spcBef>
              </a:pPr>
              <a:r>
                <a:rPr sz="2000" spc="-10" dirty="0">
                  <a:latin typeface="Bahnschrift" panose="020B0502040204020203" pitchFamily="34" charset="0"/>
                  <a:cs typeface="Carlito"/>
                </a:rPr>
                <a:t>Improving the  Marketing  </a:t>
              </a:r>
              <a:r>
                <a:rPr sz="2000" spc="-15" dirty="0">
                  <a:latin typeface="Bahnschrift" panose="020B0502040204020203" pitchFamily="34" charset="0"/>
                  <a:cs typeface="Carlito"/>
                </a:rPr>
                <a:t>Effectiveness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of a 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Promotion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while</a:t>
              </a:r>
              <a:r>
                <a:rPr sz="2000" spc="-5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5" dirty="0">
                  <a:latin typeface="Bahnschrift" panose="020B0502040204020203" pitchFamily="34" charset="0"/>
                  <a:cs typeface="Carlito"/>
                </a:rPr>
                <a:t>it  is still in</a:t>
              </a:r>
              <a:r>
                <a:rPr sz="2000" spc="-4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000" spc="-10" dirty="0">
                  <a:latin typeface="Bahnschrift" panose="020B0502040204020203" pitchFamily="34" charset="0"/>
                  <a:cs typeface="Carlito"/>
                </a:rPr>
                <a:t>Play</a:t>
              </a:r>
              <a:endParaRPr sz="2000" dirty="0">
                <a:latin typeface="Bahnschrift" panose="020B0502040204020203" pitchFamily="34" charset="0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953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E695-6B2F-4B21-944E-F60083D7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2" y="0"/>
            <a:ext cx="8013071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spc="-30" dirty="0"/>
              <a:t>What’s D</a:t>
            </a:r>
            <a:r>
              <a:rPr lang="en-GB" sz="3200" dirty="0"/>
              <a:t>riving Big</a:t>
            </a:r>
            <a:r>
              <a:rPr lang="en-GB" sz="3200" spc="-85" dirty="0"/>
              <a:t> </a:t>
            </a:r>
            <a:r>
              <a:rPr lang="en-GB" sz="3200" spc="-25" dirty="0"/>
              <a:t>Data</a:t>
            </a:r>
            <a:endParaRPr lang="en-GB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FD2943-853B-4FF4-A8B0-ECC1E09F5754}"/>
              </a:ext>
            </a:extLst>
          </p:cNvPr>
          <p:cNvGrpSpPr/>
          <p:nvPr/>
        </p:nvGrpSpPr>
        <p:grpSpPr>
          <a:xfrm>
            <a:off x="211992" y="1426404"/>
            <a:ext cx="8811730" cy="5086178"/>
            <a:chOff x="184696" y="1840370"/>
            <a:chExt cx="8718369" cy="3814389"/>
          </a:xfrm>
        </p:grpSpPr>
        <p:grpSp>
          <p:nvGrpSpPr>
            <p:cNvPr id="4" name="object 4">
              <a:extLst>
                <a:ext uri="{FF2B5EF4-FFF2-40B4-BE49-F238E27FC236}">
                  <a16:creationId xmlns:a16="http://schemas.microsoft.com/office/drawing/2014/main" id="{A44A8D37-C60F-4ABF-A7FB-A39AD6D56B25}"/>
                </a:ext>
              </a:extLst>
            </p:cNvPr>
            <p:cNvGrpSpPr/>
            <p:nvPr/>
          </p:nvGrpSpPr>
          <p:grpSpPr>
            <a:xfrm>
              <a:off x="184696" y="2089234"/>
              <a:ext cx="5248910" cy="3565525"/>
              <a:chOff x="184696" y="2089234"/>
              <a:chExt cx="5248910" cy="3565525"/>
            </a:xfrm>
          </p:grpSpPr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CDC3D081-887A-406E-B86D-350844B250FD}"/>
                  </a:ext>
                </a:extLst>
              </p:cNvPr>
              <p:cNvSpPr/>
              <p:nvPr/>
            </p:nvSpPr>
            <p:spPr>
              <a:xfrm>
                <a:off x="184696" y="2089234"/>
                <a:ext cx="4790181" cy="356524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9BFEA414-582D-42E7-95DA-1A09CED2D71E}"/>
                  </a:ext>
                </a:extLst>
              </p:cNvPr>
              <p:cNvSpPr/>
              <p:nvPr/>
            </p:nvSpPr>
            <p:spPr>
              <a:xfrm>
                <a:off x="2049780" y="4314507"/>
                <a:ext cx="3383279" cy="31095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28723DC-1491-413E-8968-6390A83C4C4E}"/>
                  </a:ext>
                </a:extLst>
              </p:cNvPr>
              <p:cNvSpPr/>
              <p:nvPr/>
            </p:nvSpPr>
            <p:spPr>
              <a:xfrm>
                <a:off x="2207514" y="4392295"/>
                <a:ext cx="3187065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3187065" h="120650">
                    <a:moveTo>
                      <a:pt x="102997" y="0"/>
                    </a:moveTo>
                    <a:lnTo>
                      <a:pt x="0" y="60070"/>
                    </a:lnTo>
                    <a:lnTo>
                      <a:pt x="102997" y="120141"/>
                    </a:lnTo>
                    <a:lnTo>
                      <a:pt x="110998" y="118109"/>
                    </a:lnTo>
                    <a:lnTo>
                      <a:pt x="114554" y="111886"/>
                    </a:lnTo>
                    <a:lnTo>
                      <a:pt x="118110" y="105790"/>
                    </a:lnTo>
                    <a:lnTo>
                      <a:pt x="116078" y="97789"/>
                    </a:lnTo>
                    <a:lnTo>
                      <a:pt x="109855" y="94233"/>
                    </a:lnTo>
                    <a:lnTo>
                      <a:pt x="73496" y="73024"/>
                    </a:lnTo>
                    <a:lnTo>
                      <a:pt x="25654" y="73024"/>
                    </a:lnTo>
                    <a:lnTo>
                      <a:pt x="25654" y="47116"/>
                    </a:lnTo>
                    <a:lnTo>
                      <a:pt x="73496" y="47116"/>
                    </a:lnTo>
                    <a:lnTo>
                      <a:pt x="109855" y="25907"/>
                    </a:lnTo>
                    <a:lnTo>
                      <a:pt x="116078" y="22351"/>
                    </a:lnTo>
                    <a:lnTo>
                      <a:pt x="118110" y="14350"/>
                    </a:lnTo>
                    <a:lnTo>
                      <a:pt x="114554" y="8254"/>
                    </a:lnTo>
                    <a:lnTo>
                      <a:pt x="110998" y="2031"/>
                    </a:lnTo>
                    <a:lnTo>
                      <a:pt x="102997" y="0"/>
                    </a:lnTo>
                    <a:close/>
                  </a:path>
                  <a:path w="3187065" h="120650">
                    <a:moveTo>
                      <a:pt x="73496" y="47116"/>
                    </a:moveTo>
                    <a:lnTo>
                      <a:pt x="25654" y="47116"/>
                    </a:lnTo>
                    <a:lnTo>
                      <a:pt x="25654" y="73024"/>
                    </a:lnTo>
                    <a:lnTo>
                      <a:pt x="73496" y="73024"/>
                    </a:lnTo>
                    <a:lnTo>
                      <a:pt x="70448" y="71246"/>
                    </a:lnTo>
                    <a:lnTo>
                      <a:pt x="32131" y="71246"/>
                    </a:lnTo>
                    <a:lnTo>
                      <a:pt x="32131" y="48894"/>
                    </a:lnTo>
                    <a:lnTo>
                      <a:pt x="70448" y="48894"/>
                    </a:lnTo>
                    <a:lnTo>
                      <a:pt x="73496" y="47116"/>
                    </a:lnTo>
                    <a:close/>
                  </a:path>
                  <a:path w="3187065" h="120650">
                    <a:moveTo>
                      <a:pt x="3186811" y="47116"/>
                    </a:moveTo>
                    <a:lnTo>
                      <a:pt x="73496" y="47116"/>
                    </a:lnTo>
                    <a:lnTo>
                      <a:pt x="51289" y="60070"/>
                    </a:lnTo>
                    <a:lnTo>
                      <a:pt x="73496" y="73024"/>
                    </a:lnTo>
                    <a:lnTo>
                      <a:pt x="3186811" y="73024"/>
                    </a:lnTo>
                    <a:lnTo>
                      <a:pt x="3186811" y="47116"/>
                    </a:lnTo>
                    <a:close/>
                  </a:path>
                  <a:path w="3187065" h="120650">
                    <a:moveTo>
                      <a:pt x="32131" y="48894"/>
                    </a:moveTo>
                    <a:lnTo>
                      <a:pt x="32131" y="71246"/>
                    </a:lnTo>
                    <a:lnTo>
                      <a:pt x="51289" y="60070"/>
                    </a:lnTo>
                    <a:lnTo>
                      <a:pt x="32131" y="48894"/>
                    </a:lnTo>
                    <a:close/>
                  </a:path>
                  <a:path w="3187065" h="120650">
                    <a:moveTo>
                      <a:pt x="51289" y="60070"/>
                    </a:moveTo>
                    <a:lnTo>
                      <a:pt x="32131" y="71246"/>
                    </a:lnTo>
                    <a:lnTo>
                      <a:pt x="70448" y="71246"/>
                    </a:lnTo>
                    <a:lnTo>
                      <a:pt x="51289" y="60070"/>
                    </a:lnTo>
                    <a:close/>
                  </a:path>
                  <a:path w="3187065" h="120650">
                    <a:moveTo>
                      <a:pt x="70448" y="48894"/>
                    </a:moveTo>
                    <a:lnTo>
                      <a:pt x="32131" y="48894"/>
                    </a:lnTo>
                    <a:lnTo>
                      <a:pt x="51289" y="60070"/>
                    </a:lnTo>
                    <a:lnTo>
                      <a:pt x="70448" y="48894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59343BD-C202-4A30-B7C0-733A000E30C1}"/>
                </a:ext>
              </a:extLst>
            </p:cNvPr>
            <p:cNvSpPr txBox="1"/>
            <p:nvPr/>
          </p:nvSpPr>
          <p:spPr>
            <a:xfrm>
              <a:off x="4977404" y="3901806"/>
              <a:ext cx="3925661" cy="1549363"/>
            </a:xfrm>
            <a:prstGeom prst="rect">
              <a:avLst/>
            </a:prstGeom>
            <a:solidFill>
              <a:srgbClr val="E6DFEB"/>
            </a:solidFill>
            <a:ln w="9144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200" spc="-5" dirty="0">
                  <a:latin typeface="Bahnschrift" panose="020B0502040204020203" pitchFamily="34" charset="0"/>
                  <a:cs typeface="Carlito"/>
                </a:rPr>
                <a:t>Ad-hoc </a:t>
              </a:r>
              <a:r>
                <a:rPr sz="2200" dirty="0">
                  <a:latin typeface="Bahnschrift" panose="020B0502040204020203" pitchFamily="34" charset="0"/>
                  <a:cs typeface="Carlito"/>
                </a:rPr>
                <a:t>querying </a:t>
              </a:r>
              <a:r>
                <a:rPr sz="2200" spc="-5" dirty="0">
                  <a:latin typeface="Bahnschrift" panose="020B0502040204020203" pitchFamily="34" charset="0"/>
                  <a:cs typeface="Carlito"/>
                </a:rPr>
                <a:t>and reporting</a:t>
              </a:r>
              <a:endParaRPr sz="22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200" spc="-10" dirty="0">
                  <a:latin typeface="Bahnschrift" panose="020B0502040204020203" pitchFamily="34" charset="0"/>
                  <a:cs typeface="Carlito"/>
                </a:rPr>
                <a:t>Data </a:t>
              </a:r>
              <a:r>
                <a:rPr sz="2200" spc="-5" dirty="0">
                  <a:latin typeface="Bahnschrift" panose="020B0502040204020203" pitchFamily="34" charset="0"/>
                  <a:cs typeface="Carlito"/>
                </a:rPr>
                <a:t>mining</a:t>
              </a:r>
              <a:r>
                <a:rPr sz="2200" spc="1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200" spc="-5" dirty="0">
                  <a:latin typeface="Bahnschrift" panose="020B0502040204020203" pitchFamily="34" charset="0"/>
                  <a:cs typeface="Carlito"/>
                </a:rPr>
                <a:t>techniques</a:t>
              </a:r>
              <a:endParaRPr sz="22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200" spc="-5" dirty="0">
                  <a:latin typeface="Bahnschrift" panose="020B0502040204020203" pitchFamily="34" charset="0"/>
                  <a:cs typeface="Carlito"/>
                </a:rPr>
                <a:t>Structured </a:t>
              </a:r>
              <a:r>
                <a:rPr sz="2200" spc="-10" dirty="0">
                  <a:latin typeface="Bahnschrift" panose="020B0502040204020203" pitchFamily="34" charset="0"/>
                  <a:cs typeface="Carlito"/>
                </a:rPr>
                <a:t>data, </a:t>
              </a:r>
              <a:r>
                <a:rPr sz="2200" spc="-5" dirty="0">
                  <a:latin typeface="Bahnschrift" panose="020B0502040204020203" pitchFamily="34" charset="0"/>
                  <a:cs typeface="Carlito"/>
                </a:rPr>
                <a:t>typical</a:t>
              </a:r>
              <a:r>
                <a:rPr sz="2200" spc="2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200" spc="-5" dirty="0">
                  <a:latin typeface="Bahnschrift" panose="020B0502040204020203" pitchFamily="34" charset="0"/>
                  <a:cs typeface="Carlito"/>
                </a:rPr>
                <a:t>sources</a:t>
              </a:r>
              <a:endParaRPr sz="22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200" spc="-5" dirty="0">
                  <a:latin typeface="Bahnschrift" panose="020B0502040204020203" pitchFamily="34" charset="0"/>
                  <a:cs typeface="Carlito"/>
                </a:rPr>
                <a:t>Small </a:t>
              </a:r>
              <a:r>
                <a:rPr sz="2200" spc="-10" dirty="0">
                  <a:latin typeface="Bahnschrift" panose="020B0502040204020203" pitchFamily="34" charset="0"/>
                  <a:cs typeface="Carlito"/>
                </a:rPr>
                <a:t>to mid-size datasets</a:t>
              </a:r>
              <a:endParaRPr sz="2200" dirty="0">
                <a:latin typeface="Bahnschrift" panose="020B0502040204020203" pitchFamily="34" charset="0"/>
                <a:cs typeface="Carlito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91EE6F8-8807-484F-A68C-26981965C754}"/>
                </a:ext>
              </a:extLst>
            </p:cNvPr>
            <p:cNvSpPr txBox="1"/>
            <p:nvPr/>
          </p:nvSpPr>
          <p:spPr>
            <a:xfrm>
              <a:off x="4352851" y="1840370"/>
              <a:ext cx="4459472" cy="1884530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34925" rIns="0" bIns="0" rtlCol="0">
              <a:spAutoFit/>
            </a:bodyPr>
            <a:lstStyle/>
            <a:p>
              <a:pPr marL="185420" indent="-93345">
                <a:lnSpc>
                  <a:spcPct val="100000"/>
                </a:lnSpc>
                <a:spcBef>
                  <a:spcPts val="275"/>
                </a:spcBef>
                <a:buChar char="-"/>
                <a:tabLst>
                  <a:tab pos="186055" algn="l"/>
                </a:tabLst>
              </a:pPr>
              <a:r>
                <a:rPr sz="2300" spc="-5" dirty="0">
                  <a:latin typeface="Bahnschrift" panose="020B0502040204020203" pitchFamily="34" charset="0"/>
                  <a:cs typeface="Carlito"/>
                </a:rPr>
                <a:t>Optimizations and predictive</a:t>
              </a:r>
              <a:r>
                <a:rPr sz="2300" spc="2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300" dirty="0">
                  <a:latin typeface="Bahnschrift" panose="020B0502040204020203" pitchFamily="34" charset="0"/>
                  <a:cs typeface="Carlito"/>
                </a:rPr>
                <a:t>analytics</a:t>
              </a: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300" spc="-10" dirty="0">
                  <a:latin typeface="Bahnschrift" panose="020B0502040204020203" pitchFamily="34" charset="0"/>
                  <a:cs typeface="Carlito"/>
                </a:rPr>
                <a:t>Complex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statistical</a:t>
              </a:r>
              <a:r>
                <a:rPr sz="2300" spc="2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analysis</a:t>
              </a:r>
              <a:endParaRPr sz="23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300" dirty="0">
                  <a:latin typeface="Bahnschrift" panose="020B0502040204020203" pitchFamily="34" charset="0"/>
                  <a:cs typeface="Carlito"/>
                </a:rPr>
                <a:t>All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types of </a:t>
              </a:r>
              <a:r>
                <a:rPr sz="2300" spc="-10" dirty="0">
                  <a:latin typeface="Bahnschrift" panose="020B0502040204020203" pitchFamily="34" charset="0"/>
                  <a:cs typeface="Carlito"/>
                </a:rPr>
                <a:t>data, </a:t>
              </a:r>
              <a:r>
                <a:rPr sz="2300" dirty="0">
                  <a:latin typeface="Bahnschrift" panose="020B0502040204020203" pitchFamily="34" charset="0"/>
                  <a:cs typeface="Carlito"/>
                </a:rPr>
                <a:t>and </a:t>
              </a:r>
              <a:r>
                <a:rPr sz="2300" spc="-10" dirty="0">
                  <a:latin typeface="Bahnschrift" panose="020B0502040204020203" pitchFamily="34" charset="0"/>
                  <a:cs typeface="Carlito"/>
                </a:rPr>
                <a:t>many</a:t>
              </a:r>
              <a:r>
                <a:rPr sz="2300" spc="15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sources</a:t>
              </a:r>
              <a:endParaRPr sz="23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300" spc="-20" dirty="0">
                  <a:latin typeface="Bahnschrift" panose="020B0502040204020203" pitchFamily="34" charset="0"/>
                  <a:cs typeface="Carlito"/>
                </a:rPr>
                <a:t>Very </a:t>
              </a:r>
              <a:r>
                <a:rPr sz="2300" spc="-10" dirty="0">
                  <a:latin typeface="Bahnschrift" panose="020B0502040204020203" pitchFamily="34" charset="0"/>
                  <a:cs typeface="Carlito"/>
                </a:rPr>
                <a:t>large</a:t>
              </a:r>
              <a:r>
                <a:rPr sz="2300" spc="2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datasets</a:t>
              </a:r>
              <a:endParaRPr sz="2300" dirty="0">
                <a:latin typeface="Bahnschrift" panose="020B0502040204020203" pitchFamily="34" charset="0"/>
                <a:cs typeface="Carlito"/>
              </a:endParaRPr>
            </a:p>
            <a:p>
              <a:pPr marL="185420" indent="-93345">
                <a:lnSpc>
                  <a:spcPct val="100000"/>
                </a:lnSpc>
                <a:buChar char="-"/>
                <a:tabLst>
                  <a:tab pos="186055" algn="l"/>
                </a:tabLst>
              </a:pPr>
              <a:r>
                <a:rPr sz="2300" spc="-5" dirty="0">
                  <a:latin typeface="Bahnschrift" panose="020B0502040204020203" pitchFamily="34" charset="0"/>
                  <a:cs typeface="Carlito"/>
                </a:rPr>
                <a:t>More of </a:t>
              </a:r>
              <a:r>
                <a:rPr sz="2300" dirty="0">
                  <a:latin typeface="Bahnschrift" panose="020B0502040204020203" pitchFamily="34" charset="0"/>
                  <a:cs typeface="Carlito"/>
                </a:rPr>
                <a:t>a</a:t>
              </a:r>
              <a:r>
                <a:rPr sz="2300" spc="-10" dirty="0">
                  <a:latin typeface="Bahnschrift" panose="020B0502040204020203" pitchFamily="34" charset="0"/>
                  <a:cs typeface="Carlito"/>
                </a:rPr>
                <a:t> </a:t>
              </a:r>
              <a:r>
                <a:rPr sz="2300" spc="-5" dirty="0">
                  <a:latin typeface="Bahnschrift" panose="020B0502040204020203" pitchFamily="34" charset="0"/>
                  <a:cs typeface="Carlito"/>
                </a:rPr>
                <a:t>real-time</a:t>
              </a:r>
              <a:endParaRPr sz="2300" dirty="0">
                <a:latin typeface="Bahnschrift" panose="020B0502040204020203" pitchFamily="34" charset="0"/>
                <a:cs typeface="Carlito"/>
              </a:endParaRPr>
            </a:p>
          </p:txBody>
        </p:sp>
        <p:grpSp>
          <p:nvGrpSpPr>
            <p:cNvPr id="10" name="object 11">
              <a:extLst>
                <a:ext uri="{FF2B5EF4-FFF2-40B4-BE49-F238E27FC236}">
                  <a16:creationId xmlns:a16="http://schemas.microsoft.com/office/drawing/2014/main" id="{E2C301A2-9891-4F96-A897-741B2FC82EDC}"/>
                </a:ext>
              </a:extLst>
            </p:cNvPr>
            <p:cNvGrpSpPr/>
            <p:nvPr/>
          </p:nvGrpSpPr>
          <p:grpSpPr>
            <a:xfrm>
              <a:off x="1877567" y="2517622"/>
              <a:ext cx="2672080" cy="687705"/>
              <a:chOff x="1877567" y="2517622"/>
              <a:chExt cx="2672080" cy="687705"/>
            </a:xfrm>
          </p:grpSpPr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274CE7CF-DA4F-4D7A-B317-A1521F61281F}"/>
                  </a:ext>
                </a:extLst>
              </p:cNvPr>
              <p:cNvSpPr/>
              <p:nvPr/>
            </p:nvSpPr>
            <p:spPr>
              <a:xfrm>
                <a:off x="1877567" y="2517622"/>
                <a:ext cx="2671572" cy="68734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F5EAC34-7156-4E0B-91E5-EE4C18AC8469}"/>
                  </a:ext>
                </a:extLst>
              </p:cNvPr>
              <p:cNvSpPr/>
              <p:nvPr/>
            </p:nvSpPr>
            <p:spPr>
              <a:xfrm>
                <a:off x="2035301" y="2540762"/>
                <a:ext cx="2476500" cy="530225"/>
              </a:xfrm>
              <a:custGeom>
                <a:avLst/>
                <a:gdLst/>
                <a:ahLst/>
                <a:cxnLst/>
                <a:rect l="l" t="t" r="r" b="b"/>
                <a:pathLst>
                  <a:path w="2476500" h="530225">
                    <a:moveTo>
                      <a:pt x="89789" y="411988"/>
                    </a:moveTo>
                    <a:lnTo>
                      <a:pt x="84328" y="416687"/>
                    </a:lnTo>
                    <a:lnTo>
                      <a:pt x="0" y="490600"/>
                    </a:lnTo>
                    <a:lnTo>
                      <a:pt x="112522" y="530098"/>
                    </a:lnTo>
                    <a:lnTo>
                      <a:pt x="120015" y="526541"/>
                    </a:lnTo>
                    <a:lnTo>
                      <a:pt x="122300" y="519811"/>
                    </a:lnTo>
                    <a:lnTo>
                      <a:pt x="124714" y="513079"/>
                    </a:lnTo>
                    <a:lnTo>
                      <a:pt x="121158" y="505713"/>
                    </a:lnTo>
                    <a:lnTo>
                      <a:pt x="100688" y="498475"/>
                    </a:lnTo>
                    <a:lnTo>
                      <a:pt x="27686" y="498475"/>
                    </a:lnTo>
                    <a:lnTo>
                      <a:pt x="22733" y="473075"/>
                    </a:lnTo>
                    <a:lnTo>
                      <a:pt x="69745" y="463991"/>
                    </a:lnTo>
                    <a:lnTo>
                      <a:pt x="106806" y="431546"/>
                    </a:lnTo>
                    <a:lnTo>
                      <a:pt x="107315" y="423290"/>
                    </a:lnTo>
                    <a:lnTo>
                      <a:pt x="97917" y="412623"/>
                    </a:lnTo>
                    <a:lnTo>
                      <a:pt x="89789" y="411988"/>
                    </a:lnTo>
                    <a:close/>
                  </a:path>
                  <a:path w="2476500" h="530225">
                    <a:moveTo>
                      <a:pt x="69745" y="463991"/>
                    </a:moveTo>
                    <a:lnTo>
                      <a:pt x="22733" y="473075"/>
                    </a:lnTo>
                    <a:lnTo>
                      <a:pt x="27686" y="498475"/>
                    </a:lnTo>
                    <a:lnTo>
                      <a:pt x="42804" y="495553"/>
                    </a:lnTo>
                    <a:lnTo>
                      <a:pt x="33655" y="495553"/>
                    </a:lnTo>
                    <a:lnTo>
                      <a:pt x="29464" y="473455"/>
                    </a:lnTo>
                    <a:lnTo>
                      <a:pt x="58923" y="473455"/>
                    </a:lnTo>
                    <a:lnTo>
                      <a:pt x="69745" y="463991"/>
                    </a:lnTo>
                    <a:close/>
                  </a:path>
                  <a:path w="2476500" h="530225">
                    <a:moveTo>
                      <a:pt x="74783" y="489375"/>
                    </a:moveTo>
                    <a:lnTo>
                      <a:pt x="27686" y="498475"/>
                    </a:lnTo>
                    <a:lnTo>
                      <a:pt x="100688" y="498475"/>
                    </a:lnTo>
                    <a:lnTo>
                      <a:pt x="74783" y="489375"/>
                    </a:lnTo>
                    <a:close/>
                  </a:path>
                  <a:path w="2476500" h="530225">
                    <a:moveTo>
                      <a:pt x="29464" y="473455"/>
                    </a:moveTo>
                    <a:lnTo>
                      <a:pt x="33655" y="495553"/>
                    </a:lnTo>
                    <a:lnTo>
                      <a:pt x="50481" y="480838"/>
                    </a:lnTo>
                    <a:lnTo>
                      <a:pt x="29464" y="473455"/>
                    </a:lnTo>
                    <a:close/>
                  </a:path>
                  <a:path w="2476500" h="530225">
                    <a:moveTo>
                      <a:pt x="50481" y="480838"/>
                    </a:moveTo>
                    <a:lnTo>
                      <a:pt x="33655" y="495553"/>
                    </a:lnTo>
                    <a:lnTo>
                      <a:pt x="42804" y="495553"/>
                    </a:lnTo>
                    <a:lnTo>
                      <a:pt x="74783" y="489375"/>
                    </a:lnTo>
                    <a:lnTo>
                      <a:pt x="50481" y="480838"/>
                    </a:lnTo>
                    <a:close/>
                  </a:path>
                  <a:path w="2476500" h="530225">
                    <a:moveTo>
                      <a:pt x="2471293" y="0"/>
                    </a:moveTo>
                    <a:lnTo>
                      <a:pt x="69745" y="463991"/>
                    </a:lnTo>
                    <a:lnTo>
                      <a:pt x="50481" y="480838"/>
                    </a:lnTo>
                    <a:lnTo>
                      <a:pt x="74783" y="489375"/>
                    </a:lnTo>
                    <a:lnTo>
                      <a:pt x="2476246" y="25400"/>
                    </a:lnTo>
                    <a:lnTo>
                      <a:pt x="2471293" y="0"/>
                    </a:lnTo>
                    <a:close/>
                  </a:path>
                  <a:path w="2476500" h="530225">
                    <a:moveTo>
                      <a:pt x="58923" y="473455"/>
                    </a:moveTo>
                    <a:lnTo>
                      <a:pt x="29464" y="473455"/>
                    </a:lnTo>
                    <a:lnTo>
                      <a:pt x="50481" y="480838"/>
                    </a:lnTo>
                    <a:lnTo>
                      <a:pt x="58923" y="473455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69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AAB83A-1603-4C5C-AE42-075007E61824}"/>
              </a:ext>
            </a:extLst>
          </p:cNvPr>
          <p:cNvSpPr/>
          <p:nvPr/>
        </p:nvSpPr>
        <p:spPr>
          <a:xfrm>
            <a:off x="305843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Walmart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DA0D81E-D476-496B-97D7-A922340F41F9}"/>
              </a:ext>
            </a:extLst>
          </p:cNvPr>
          <p:cNvSpPr/>
          <p:nvPr/>
        </p:nvSpPr>
        <p:spPr>
          <a:xfrm>
            <a:off x="3353097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Facebook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608E04-3435-41A0-B5BB-8DE93D16AF14}"/>
              </a:ext>
            </a:extLst>
          </p:cNvPr>
          <p:cNvSpPr/>
          <p:nvPr/>
        </p:nvSpPr>
        <p:spPr>
          <a:xfrm>
            <a:off x="6400353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AT/T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1341-BEEC-4D36-A15A-9363B19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2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Facts &amp; Figures</a:t>
            </a:r>
          </a:p>
        </p:txBody>
      </p:sp>
    </p:spTree>
    <p:extLst>
      <p:ext uri="{BB962C8B-B14F-4D97-AF65-F5344CB8AC3E}">
        <p14:creationId xmlns:p14="http://schemas.microsoft.com/office/powerpoint/2010/main" val="2766737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70163" y="1393371"/>
            <a:ext cx="8743207" cy="1910938"/>
          </a:xfrm>
        </p:spPr>
        <p:txBody>
          <a:bodyPr>
            <a:normAutofit lnSpcReduction="10000"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Bottlenecks in technology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Technical skills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Other challenges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3" y="0"/>
            <a:ext cx="795489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Challenges in Handling Big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5C823-5C67-4205-B5FB-3558782D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12" y="3381938"/>
            <a:ext cx="7480831" cy="331164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660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7FABA-46F9-48B8-8795-67EE410DB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35" y="1541195"/>
            <a:ext cx="8195129" cy="50784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211F9-B4E8-4932-8C01-66576643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 Data Landscape</a:t>
            </a:r>
          </a:p>
        </p:txBody>
      </p:sp>
    </p:spTree>
    <p:extLst>
      <p:ext uri="{BB962C8B-B14F-4D97-AF65-F5344CB8AC3E}">
        <p14:creationId xmlns:p14="http://schemas.microsoft.com/office/powerpoint/2010/main" val="2520959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AAB83A-1603-4C5C-AE42-075007E61824}"/>
              </a:ext>
            </a:extLst>
          </p:cNvPr>
          <p:cNvSpPr/>
          <p:nvPr/>
        </p:nvSpPr>
        <p:spPr>
          <a:xfrm>
            <a:off x="305841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Walmart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DA0D81E-D476-496B-97D7-A922340F41F9}"/>
              </a:ext>
            </a:extLst>
          </p:cNvPr>
          <p:cNvSpPr/>
          <p:nvPr/>
        </p:nvSpPr>
        <p:spPr>
          <a:xfrm>
            <a:off x="3353097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Facebook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608E04-3435-41A0-B5BB-8DE93D16AF14}"/>
              </a:ext>
            </a:extLst>
          </p:cNvPr>
          <p:cNvSpPr/>
          <p:nvPr/>
        </p:nvSpPr>
        <p:spPr>
          <a:xfrm>
            <a:off x="6400353" y="3344490"/>
            <a:ext cx="2437804" cy="1218902"/>
          </a:xfrm>
          <a:custGeom>
            <a:avLst/>
            <a:gdLst>
              <a:gd name="connsiteX0" fmla="*/ 0 w 2437804"/>
              <a:gd name="connsiteY0" fmla="*/ 121890 h 1218902"/>
              <a:gd name="connsiteX1" fmla="*/ 121890 w 2437804"/>
              <a:gd name="connsiteY1" fmla="*/ 0 h 1218902"/>
              <a:gd name="connsiteX2" fmla="*/ 2315914 w 2437804"/>
              <a:gd name="connsiteY2" fmla="*/ 0 h 1218902"/>
              <a:gd name="connsiteX3" fmla="*/ 2437804 w 2437804"/>
              <a:gd name="connsiteY3" fmla="*/ 121890 h 1218902"/>
              <a:gd name="connsiteX4" fmla="*/ 2437804 w 2437804"/>
              <a:gd name="connsiteY4" fmla="*/ 1097012 h 1218902"/>
              <a:gd name="connsiteX5" fmla="*/ 2315914 w 2437804"/>
              <a:gd name="connsiteY5" fmla="*/ 1218902 h 1218902"/>
              <a:gd name="connsiteX6" fmla="*/ 121890 w 2437804"/>
              <a:gd name="connsiteY6" fmla="*/ 1218902 h 1218902"/>
              <a:gd name="connsiteX7" fmla="*/ 0 w 2437804"/>
              <a:gd name="connsiteY7" fmla="*/ 1097012 h 1218902"/>
              <a:gd name="connsiteX8" fmla="*/ 0 w 2437804"/>
              <a:gd name="connsiteY8" fmla="*/ 121890 h 1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804" h="1218902">
                <a:moveTo>
                  <a:pt x="0" y="121890"/>
                </a:moveTo>
                <a:cubicBezTo>
                  <a:pt x="0" y="54572"/>
                  <a:pt x="54572" y="0"/>
                  <a:pt x="121890" y="0"/>
                </a:cubicBezTo>
                <a:lnTo>
                  <a:pt x="2315914" y="0"/>
                </a:lnTo>
                <a:cubicBezTo>
                  <a:pt x="2383232" y="0"/>
                  <a:pt x="2437804" y="54572"/>
                  <a:pt x="2437804" y="121890"/>
                </a:cubicBezTo>
                <a:lnTo>
                  <a:pt x="2437804" y="1097012"/>
                </a:lnTo>
                <a:cubicBezTo>
                  <a:pt x="2437804" y="1164330"/>
                  <a:pt x="2383232" y="1218902"/>
                  <a:pt x="2315914" y="1218902"/>
                </a:cubicBezTo>
                <a:lnTo>
                  <a:pt x="121890" y="1218902"/>
                </a:lnTo>
                <a:cubicBezTo>
                  <a:pt x="54572" y="1218902"/>
                  <a:pt x="0" y="1164330"/>
                  <a:pt x="0" y="1097012"/>
                </a:cubicBezTo>
                <a:lnTo>
                  <a:pt x="0" y="12189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185" tIns="82690" rIns="106185" bIns="826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AT/T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1341-BEEC-4D36-A15A-9363B19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2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Facts &amp; Figures</a:t>
            </a:r>
          </a:p>
        </p:txBody>
      </p:sp>
    </p:spTree>
    <p:extLst>
      <p:ext uri="{BB962C8B-B14F-4D97-AF65-F5344CB8AC3E}">
        <p14:creationId xmlns:p14="http://schemas.microsoft.com/office/powerpoint/2010/main" val="85903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C7B5-926B-4DE1-BCAC-4725F488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450828"/>
            <a:ext cx="8710521" cy="5123543"/>
          </a:xfrm>
        </p:spPr>
        <p:txBody>
          <a:bodyPr/>
          <a:lstStyle/>
          <a:p>
            <a:pPr marL="0" marR="508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  <a:tabLst>
                <a:tab pos="1464945" algn="l"/>
                <a:tab pos="2781935" algn="l"/>
                <a:tab pos="4331970" algn="l"/>
                <a:tab pos="6400800" algn="l"/>
              </a:tabLst>
            </a:pPr>
            <a:r>
              <a:rPr lang="en-IN" spc="-5" dirty="0">
                <a:cs typeface="Carlito"/>
              </a:rPr>
              <a:t>Sou</a:t>
            </a:r>
            <a:r>
              <a:rPr lang="en-IN" spc="-40" dirty="0">
                <a:cs typeface="Carlito"/>
              </a:rPr>
              <a:t>r</a:t>
            </a:r>
            <a:r>
              <a:rPr lang="en-IN" dirty="0">
                <a:cs typeface="Carlito"/>
              </a:rPr>
              <a:t>c</a:t>
            </a:r>
            <a:r>
              <a:rPr lang="en-IN" spc="-15" dirty="0">
                <a:cs typeface="Carlito"/>
              </a:rPr>
              <a:t>e</a:t>
            </a:r>
            <a:r>
              <a:rPr lang="en-IN" spc="5" dirty="0">
                <a:cs typeface="Carlito"/>
              </a:rPr>
              <a:t>s</a:t>
            </a:r>
            <a:endParaRPr lang="en-IN" dirty="0">
              <a:cs typeface="Carlito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F7130-5AF6-432E-B01F-9BB016EC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0"/>
            <a:ext cx="7965756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From Where So Much Data Comes Up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858573C8-DB7E-4CC0-A65A-A50E3EE0D730}"/>
              </a:ext>
            </a:extLst>
          </p:cNvPr>
          <p:cNvSpPr/>
          <p:nvPr/>
        </p:nvSpPr>
        <p:spPr>
          <a:xfrm>
            <a:off x="301874" y="2322286"/>
            <a:ext cx="8625385" cy="4252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rgbClr val="215D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5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1801</Words>
  <Application>Microsoft Office PowerPoint</Application>
  <PresentationFormat>On-screen Show (4:3)</PresentationFormat>
  <Paragraphs>353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Bahnschrift</vt:lpstr>
      <vt:lpstr>Bahnschrift SemiBold</vt:lpstr>
      <vt:lpstr>Calibri</vt:lpstr>
      <vt:lpstr>Calibri Light</vt:lpstr>
      <vt:lpstr>Carlito</vt:lpstr>
      <vt:lpstr>Wingdings</vt:lpstr>
      <vt:lpstr>Office Theme</vt:lpstr>
      <vt:lpstr>PowerPoint Presentation</vt:lpstr>
      <vt:lpstr>PowerPoint Presentation</vt:lpstr>
      <vt:lpstr>Big Data</vt:lpstr>
      <vt:lpstr>Big Data</vt:lpstr>
      <vt:lpstr>Big Data</vt:lpstr>
      <vt:lpstr>Facts &amp; Figures</vt:lpstr>
      <vt:lpstr>Facts &amp; Figures</vt:lpstr>
      <vt:lpstr>Facts &amp; Figures</vt:lpstr>
      <vt:lpstr>From Where So Much Data Comes Up</vt:lpstr>
      <vt:lpstr>From Where So Much Data Comes Up</vt:lpstr>
      <vt:lpstr>From Where So Much Data Comes Up</vt:lpstr>
      <vt:lpstr>From Where So Much Data Comes Up</vt:lpstr>
      <vt:lpstr>From Where So Much Data Comes Up</vt:lpstr>
      <vt:lpstr>From Where So Much Data Comes Up</vt:lpstr>
      <vt:lpstr>An Example of Big Data at Work</vt:lpstr>
      <vt:lpstr>Issues with Traditional Database Methods</vt:lpstr>
      <vt:lpstr>Issues with Traditional Database Methods</vt:lpstr>
      <vt:lpstr>Issues with Traditional Database Methods</vt:lpstr>
      <vt:lpstr>Issues with Traditional Database Methods</vt:lpstr>
      <vt:lpstr>Traditional Model Has Changed</vt:lpstr>
      <vt:lpstr>Traditional Model Has Changed</vt:lpstr>
      <vt:lpstr>Big Data (3V’s)</vt:lpstr>
      <vt:lpstr>Volume (Scale)</vt:lpstr>
      <vt:lpstr>Volume (Scale)</vt:lpstr>
      <vt:lpstr>Volume (Scale)</vt:lpstr>
      <vt:lpstr>Volume (Scale)</vt:lpstr>
      <vt:lpstr>Volume (Scale)</vt:lpstr>
      <vt:lpstr>Volume (Scale)</vt:lpstr>
      <vt:lpstr>Velocity (Speed)</vt:lpstr>
      <vt:lpstr>Velocity (Speed)</vt:lpstr>
      <vt:lpstr>Variety (Complexity)</vt:lpstr>
      <vt:lpstr>Variety (Complexity)</vt:lpstr>
      <vt:lpstr>Variety (Complexity)</vt:lpstr>
      <vt:lpstr>Variety (Complexity)</vt:lpstr>
      <vt:lpstr>Variety (Complexity)</vt:lpstr>
      <vt:lpstr>Variety (Complexity)</vt:lpstr>
      <vt:lpstr>Variety (Complexity)</vt:lpstr>
      <vt:lpstr>Variety (Complexity)</vt:lpstr>
      <vt:lpstr>3 Big V’s (+1)</vt:lpstr>
      <vt:lpstr>3 Big V’s (+1)</vt:lpstr>
      <vt:lpstr>3 Big V’s (+1) (+ N more)</vt:lpstr>
      <vt:lpstr>Valence</vt:lpstr>
      <vt:lpstr>Validity  </vt:lpstr>
      <vt:lpstr>Variability</vt:lpstr>
      <vt:lpstr>Variability</vt:lpstr>
      <vt:lpstr>Variability</vt:lpstr>
      <vt:lpstr>Variability</vt:lpstr>
      <vt:lpstr>Variability</vt:lpstr>
      <vt:lpstr>Viscosity &amp; Volatility</vt:lpstr>
      <vt:lpstr>Viscosity &amp; Volatility</vt:lpstr>
      <vt:lpstr>Viscosity &amp; Volatility</vt:lpstr>
      <vt:lpstr>More V’s</vt:lpstr>
      <vt:lpstr>More V’s</vt:lpstr>
      <vt:lpstr>More V’s</vt:lpstr>
      <vt:lpstr>More V’s</vt:lpstr>
      <vt:lpstr>Big Data Analytics</vt:lpstr>
      <vt:lpstr>Big Data Analytics</vt:lpstr>
      <vt:lpstr>Big Data Analytics</vt:lpstr>
      <vt:lpstr>Harnessing Big Data</vt:lpstr>
      <vt:lpstr>Big Data Processing</vt:lpstr>
      <vt:lpstr>Big Data Processing</vt:lpstr>
      <vt:lpstr>Big Data Processing</vt:lpstr>
      <vt:lpstr>Big Data Processing</vt:lpstr>
      <vt:lpstr>Big Data Processing</vt:lpstr>
      <vt:lpstr>Big Data Processing</vt:lpstr>
      <vt:lpstr>Big Data Processing</vt:lpstr>
      <vt:lpstr>Big Data Processing</vt:lpstr>
      <vt:lpstr>Real-Time Analytics/ Decision Requirement</vt:lpstr>
      <vt:lpstr>What’s Driving Big Data</vt:lpstr>
      <vt:lpstr>Challenges in Handling Big Data</vt:lpstr>
      <vt:lpstr>Big Data Landscape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96</cp:revision>
  <dcterms:created xsi:type="dcterms:W3CDTF">2021-05-13T17:45:44Z</dcterms:created>
  <dcterms:modified xsi:type="dcterms:W3CDTF">2021-07-07T05:01:25Z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1662589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