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8"/>
  </p:handoutMasterIdLst>
  <p:sldIdLst>
    <p:sldId id="259" r:id="rId2"/>
    <p:sldId id="411" r:id="rId3"/>
    <p:sldId id="269" r:id="rId4"/>
    <p:sldId id="413" r:id="rId5"/>
    <p:sldId id="414" r:id="rId6"/>
    <p:sldId id="270" r:id="rId7"/>
    <p:sldId id="415" r:id="rId8"/>
    <p:sldId id="416" r:id="rId9"/>
    <p:sldId id="417" r:id="rId10"/>
    <p:sldId id="286" r:id="rId11"/>
    <p:sldId id="258" r:id="rId12"/>
    <p:sldId id="378" r:id="rId13"/>
    <p:sldId id="399" r:id="rId14"/>
    <p:sldId id="274" r:id="rId15"/>
    <p:sldId id="380" r:id="rId16"/>
    <p:sldId id="418" r:id="rId17"/>
    <p:sldId id="419" r:id="rId18"/>
    <p:sldId id="420" r:id="rId19"/>
    <p:sldId id="421" r:id="rId20"/>
    <p:sldId id="403" r:id="rId21"/>
    <p:sldId id="422" r:id="rId22"/>
    <p:sldId id="423" r:id="rId23"/>
    <p:sldId id="424" r:id="rId24"/>
    <p:sldId id="425" r:id="rId25"/>
    <p:sldId id="381" r:id="rId26"/>
    <p:sldId id="426" r:id="rId27"/>
    <p:sldId id="412" r:id="rId28"/>
    <p:sldId id="382" r:id="rId29"/>
    <p:sldId id="277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384" r:id="rId38"/>
    <p:sldId id="305" r:id="rId39"/>
    <p:sldId id="434" r:id="rId40"/>
    <p:sldId id="386" r:id="rId41"/>
    <p:sldId id="435" r:id="rId42"/>
    <p:sldId id="436" r:id="rId43"/>
    <p:sldId id="437" r:id="rId44"/>
    <p:sldId id="438" r:id="rId45"/>
    <p:sldId id="439" r:id="rId46"/>
    <p:sldId id="267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BD5BE"/>
    <a:srgbClr val="FF0000"/>
    <a:srgbClr val="215D4B"/>
    <a:srgbClr val="FF0066"/>
    <a:srgbClr val="F02E1A"/>
    <a:srgbClr val="3BA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6" autoAdjust="0"/>
    <p:restoredTop sz="94660"/>
  </p:normalViewPr>
  <p:slideViewPr>
    <p:cSldViewPr snapToGrid="0">
      <p:cViewPr>
        <p:scale>
          <a:sx n="50" d="100"/>
          <a:sy n="50" d="100"/>
        </p:scale>
        <p:origin x="170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213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C078D1-D45C-4170-900D-0E54749DD2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4AF55-F1DE-49A6-9B00-A3938B837E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3AAFC-172A-4136-87FE-6AA933FC4F4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2C9F1-4A31-490D-90C9-95AF17E2C2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08978-B928-498C-93E3-1908EB4271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2D212-EE28-41BF-A3AB-BCD358CB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78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 Major Impacts of Information Technology on Businesses - Tweak Your Biz" hidden="1" id="1026" name="Picture 2">
            <a:extLst>
              <a:ext uri="{FF2B5EF4-FFF2-40B4-BE49-F238E27FC236}">
                <a16:creationId xmlns:a16="http://schemas.microsoft.com/office/drawing/2014/main" id="{F47D11FB-098D-481D-ADF4-69C548D5D273}"/>
              </a:ext>
            </a:extLst>
          </p:cNvPr>
          <p:cNvPicPr>
            <a:picLocks noChangeArrowheads="1"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Analog board showing flight information" hidden="1" id="20" name="Picture 19">
            <a:extLst>
              <a:ext uri="{FF2B5EF4-FFF2-40B4-BE49-F238E27FC236}">
                <a16:creationId xmlns:a16="http://schemas.microsoft.com/office/drawing/2014/main" id="{CDF8E558-2C01-4121-9D76-71EA58509A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descr="Sphere of mesh and nodes" id="22" name="Picture 21">
            <a:extLst>
              <a:ext uri="{FF2B5EF4-FFF2-40B4-BE49-F238E27FC236}">
                <a16:creationId xmlns:a16="http://schemas.microsoft.com/office/drawing/2014/main" id="{1F8ACDDC-7541-400E-959D-8BBEBC167E7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27A85F-5CCE-4D21-9A2C-CDD4BE25C41F}"/>
              </a:ext>
            </a:extLst>
          </p:cNvPr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hasCustomPrompt="1" type="ctrTitle"/>
          </p:nvPr>
        </p:nvSpPr>
        <p:spPr>
          <a:xfrm>
            <a:off x="228599" y="2252425"/>
            <a:ext cx="2457451" cy="680310"/>
          </a:xfrm>
          <a:prstGeom prst="roundRect">
            <a:avLst>
              <a:gd fmla="val 6866" name="adj"/>
            </a:avLst>
          </a:prstGeom>
          <a:noFill/>
        </p:spPr>
        <p:txBody>
          <a:bodyPr anchor="b">
            <a:normAutofit/>
          </a:bodyPr>
          <a:lstStyle>
            <a:lvl1pPr algn="l">
              <a:defRPr baseline="0" cap="all" sz="4400">
                <a:solidFill>
                  <a:schemeClr val="accent4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dirty="0" lang="en-US"/>
              <a:t>ECAp145</a:t>
            </a:r>
          </a:p>
        </p:txBody>
      </p:sp>
      <p:sp>
        <p:nvSpPr>
          <p:cNvPr id="3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447674" y="5260986"/>
            <a:ext cx="3010990" cy="464866"/>
          </a:xfrm>
        </p:spPr>
        <p:txBody>
          <a:bodyPr/>
          <a:lstStyle>
            <a:lvl1pPr algn="l" indent="0" marL="0">
              <a:buNone/>
              <a:defRPr sz="240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dirty="0" lang="en-US"/>
              <a:t>Dr. </a:t>
            </a:r>
            <a:r>
              <a:rPr dirty="0" err="1" lang="en-US"/>
              <a:t>Tarandeep</a:t>
            </a:r>
            <a:r>
              <a:rPr dirty="0" lang="en-US"/>
              <a:t> Kaur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FDF08F71-6993-4278-9FEC-9DDE6AC4852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285D014-A928-4C77-8587-40F29E6AE24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FFF258-6585-48CE-B097-817EF039C5BD}"/>
              </a:ext>
            </a:extLst>
          </p:cNvPr>
          <p:cNvSpPr>
            <a:spLocks noGrp="1"/>
          </p:cNvSpPr>
          <p:nvPr>
            <p:ph hasCustomPrompt="1" idx="13" sz="quarter" type="body"/>
          </p:nvPr>
        </p:nvSpPr>
        <p:spPr>
          <a:xfrm>
            <a:off x="228599" y="2861684"/>
            <a:ext cx="8134351" cy="540430"/>
          </a:xfrm>
          <a:prstGeom prst="roundRect">
            <a:avLst>
              <a:gd fmla="val 9276" name="adj"/>
            </a:avLst>
          </a:prstGeom>
          <a:solidFill>
            <a:srgbClr val="000000">
              <a:alpha val="36000"/>
            </a:srgbClr>
          </a:solidFill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>
              <a:buNone/>
              <a:defRPr b="1" baseline="0" cap="small" sz="3400">
                <a:solidFill>
                  <a:schemeClr val="bg1"/>
                </a:solidFill>
              </a:defRPr>
            </a:lvl1pPr>
          </a:lstStyle>
          <a:p>
            <a:pPr lvl="0"/>
            <a:r>
              <a:rPr dirty="0" lang="en-US"/>
              <a:t>Fundamentals of Information Technology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6F01400-E613-4A3A-9B40-2C6A13594009}"/>
              </a:ext>
            </a:extLst>
          </p:cNvPr>
          <p:cNvSpPr>
            <a:spLocks noGrp="1"/>
          </p:cNvSpPr>
          <p:nvPr>
            <p:ph hasCustomPrompt="1" idx="14" sz="quarter" type="body"/>
          </p:nvPr>
        </p:nvSpPr>
        <p:spPr>
          <a:xfrm>
            <a:off x="447674" y="5654539"/>
            <a:ext cx="3514725" cy="354893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chemeClr val="bg1">
                    <a:lumMod val="9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dirty="0" lang="en-US"/>
              <a:t>Assistant Professor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E0288E-B500-40EC-A2DE-BE8C81CD216F}"/>
              </a:ext>
            </a:extLst>
          </p:cNvPr>
          <p:cNvCxnSpPr>
            <a:cxnSpLocks/>
          </p:cNvCxnSpPr>
          <p:nvPr userDrawn="1"/>
        </p:nvCxnSpPr>
        <p:spPr>
          <a:xfrm>
            <a:off x="419099" y="5295057"/>
            <a:ext cx="0" cy="65616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Illuminated technology network on a dark background" hidden="1" id="17" name="Picture 16">
            <a:extLst>
              <a:ext uri="{FF2B5EF4-FFF2-40B4-BE49-F238E27FC236}">
                <a16:creationId xmlns:a16="http://schemas.microsoft.com/office/drawing/2014/main" id="{2EFD1536-7D05-4CE7-8871-5F00D4263A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6519" y="-3037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9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8F71-6993-4278-9FEC-9DDE6AC4852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D014-A928-4C77-8587-40F29E6A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6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8F71-6993-4278-9FEC-9DDE6AC4852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D014-A928-4C77-8587-40F29E6A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8F71-6993-4278-9FEC-9DDE6AC4852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D014-A928-4C77-8587-40F29E6A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40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8F71-6993-4278-9FEC-9DDE6AC4852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D014-A928-4C77-8587-40F29E6A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65735"/>
      </p:ext>
    </p:extLst>
  </p:cSld>
  <p:clrMapOvr>
    <a:masterClrMapping/>
  </p:clrMapOvr>
</p:sldLayout>
</file>

<file path=ppt/slideLayouts/slideLayout14.xml><?xml version="1.0" encoding="utf-8"?>
<p:sldLayout xmlns:p="http://schemas.openxmlformats.org/presentationml/2006/main" xmlns:a="http://schemas.openxmlformats.org/drawingml/2006/main" xmlns:r="http://schemas.openxmlformats.org/officeDocument/2006/relationships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657713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40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7335478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Learning Outcome">
    <p:bg>
      <p:bgPr>
        <a:blipFill dpi="0" rotWithShape="1">
          <a:blip r:embed="rId2">
            <a:alphaModFix amt="1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B271DD-569D-4824-BCE8-9A8F84980FB0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5000"/>
                  <a:lumOff val="95000"/>
                  <a:alpha val="82000"/>
                </a:schemeClr>
              </a:gs>
              <a:gs pos="73000">
                <a:srgbClr val="9AB6AC"/>
              </a:gs>
              <a:gs pos="43000">
                <a:srgbClr val="215D4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hasCustomPrompt="1" type="title"/>
          </p:nvPr>
        </p:nvSpPr>
        <p:spPr>
          <a:xfrm>
            <a:off x="628650" y="108856"/>
            <a:ext cx="3943350" cy="1715589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Learning </a:t>
            </a:r>
            <a:br>
              <a:rPr dirty="0" lang="en-US"/>
            </a:br>
            <a:r>
              <a:rPr dirty="0" lang="en-US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72640"/>
            <a:ext cx="8295430" cy="4283711"/>
          </a:xfrm>
        </p:spPr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FDF08F71-6993-4278-9FEC-9DDE6AC4852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285D014-A928-4C77-8587-40F29E6AE248}" type="slidenum">
              <a:rPr lang="en-US" smtClean="0"/>
              <a:t>‹#›</a:t>
            </a:fld>
            <a:endParaRPr lang="en-US"/>
          </a:p>
        </p:txBody>
      </p:sp>
      <p:pic>
        <p:nvPicPr>
          <p:cNvPr descr="See the source image" id="1028" name="Picture 4">
            <a:extLst>
              <a:ext uri="{FF2B5EF4-FFF2-40B4-BE49-F238E27FC236}">
                <a16:creationId xmlns:a16="http://schemas.microsoft.com/office/drawing/2014/main" id="{7095E3DE-E761-4E33-9D71-8FF05E2453E9}"/>
              </a:ext>
            </a:extLst>
          </p:cNvPr>
          <p:cNvPicPr>
            <a:picLocks noChangeArrowheads="1"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4"/>
          <a:stretch/>
        </p:blipFill>
        <p:spPr bwMode="auto">
          <a:xfrm>
            <a:off x="6844804" y="139336"/>
            <a:ext cx="2121136" cy="16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15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alphaModFix amt="1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B271DD-569D-4824-BCE8-9A8F84980FB0}"/>
              </a:ext>
            </a:extLst>
          </p:cNvPr>
          <p:cNvSpPr/>
          <p:nvPr userDrawn="1"/>
        </p:nvSpPr>
        <p:spPr>
          <a:xfrm>
            <a:off x="0" y="-1"/>
            <a:ext cx="9144000" cy="1064871"/>
          </a:xfrm>
          <a:prstGeom prst="rect">
            <a:avLst/>
          </a:prstGeom>
          <a:solidFill>
            <a:srgbClr val="215D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8F71-6993-4278-9FEC-9DDE6AC4852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D014-A928-4C77-8587-40F29E6AE2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8FC9AB-5EFE-442E-8DC9-73C4CB3DE956}"/>
              </a:ext>
            </a:extLst>
          </p:cNvPr>
          <p:cNvSpPr/>
          <p:nvPr userDrawn="1"/>
        </p:nvSpPr>
        <p:spPr>
          <a:xfrm>
            <a:off x="8858250" y="6544221"/>
            <a:ext cx="228600" cy="228600"/>
          </a:xfrm>
          <a:prstGeom prst="ellipse">
            <a:avLst/>
          </a:prstGeom>
          <a:solidFill>
            <a:srgbClr val="215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BCB97-F83E-47EF-842C-75225581C6B3}"/>
              </a:ext>
            </a:extLst>
          </p:cNvPr>
          <p:cNvSpPr/>
          <p:nvPr userDrawn="1"/>
        </p:nvSpPr>
        <p:spPr>
          <a:xfrm>
            <a:off x="0" y="1136955"/>
            <a:ext cx="9144000" cy="91440"/>
          </a:xfrm>
          <a:prstGeom prst="rect">
            <a:avLst/>
          </a:prstGeom>
          <a:solidFill>
            <a:srgbClr val="215D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5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B271DD-569D-4824-BCE8-9A8F84980FB0}"/>
              </a:ext>
            </a:extLst>
          </p:cNvPr>
          <p:cNvSpPr/>
          <p:nvPr userDrawn="1"/>
        </p:nvSpPr>
        <p:spPr>
          <a:xfrm>
            <a:off x="0" y="-1"/>
            <a:ext cx="9144000" cy="1064871"/>
          </a:xfrm>
          <a:prstGeom prst="rect">
            <a:avLst/>
          </a:prstGeom>
          <a:solidFill>
            <a:srgbClr val="215D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34" y="1375954"/>
            <a:ext cx="8654246" cy="4980397"/>
          </a:xfrm>
        </p:spPr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8F71-6993-4278-9FEC-9DDE6AC4852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D014-A928-4C77-8587-40F29E6AE2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8FC9AB-5EFE-442E-8DC9-73C4CB3DE956}"/>
              </a:ext>
            </a:extLst>
          </p:cNvPr>
          <p:cNvSpPr/>
          <p:nvPr userDrawn="1"/>
        </p:nvSpPr>
        <p:spPr>
          <a:xfrm>
            <a:off x="8858250" y="6544221"/>
            <a:ext cx="228600" cy="228600"/>
          </a:xfrm>
          <a:prstGeom prst="ellipse">
            <a:avLst/>
          </a:prstGeom>
          <a:solidFill>
            <a:srgbClr val="215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6BD475-D0EE-421D-9D0F-3A6A3A36AA3C}"/>
              </a:ext>
            </a:extLst>
          </p:cNvPr>
          <p:cNvSpPr/>
          <p:nvPr userDrawn="1"/>
        </p:nvSpPr>
        <p:spPr>
          <a:xfrm>
            <a:off x="0" y="1136955"/>
            <a:ext cx="9144000" cy="91440"/>
          </a:xfrm>
          <a:prstGeom prst="rect">
            <a:avLst/>
          </a:prstGeom>
          <a:solidFill>
            <a:srgbClr val="215D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8F71-6993-4278-9FEC-9DDE6AC4852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D014-A928-4C77-8587-40F29E6A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2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8F71-6993-4278-9FEC-9DDE6AC4852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D014-A928-4C77-8587-40F29E6A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8F71-6993-4278-9FEC-9DDE6AC4852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D014-A928-4C77-8587-40F29E6A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gradFill flip="none" rotWithShape="1">
          <a:gsLst>
            <a:gs pos="0">
              <a:schemeClr val="accent6">
                <a:lumMod val="5000"/>
                <a:lumOff val="95000"/>
                <a:alpha val="82000"/>
              </a:schemeClr>
            </a:gs>
            <a:gs pos="100000">
              <a:srgbClr val="215D4B">
                <a:alpha val="4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8F71-6993-4278-9FEC-9DDE6AC4852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D014-A928-4C77-8587-40F29E6AE2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B1ABA6C-A2B8-4C1C-9C66-903D8C04ED35}"/>
              </a:ext>
            </a:extLst>
          </p:cNvPr>
          <p:cNvSpPr txBox="1">
            <a:spLocks/>
          </p:cNvSpPr>
          <p:nvPr userDrawn="1"/>
        </p:nvSpPr>
        <p:spPr>
          <a:xfrm>
            <a:off x="1165064" y="2199191"/>
            <a:ext cx="6813872" cy="2032898"/>
          </a:xfrm>
          <a:prstGeom prst="ellipse">
            <a:avLst/>
          </a:prstGeom>
          <a:solidFill>
            <a:srgbClr val="215D4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129605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8F71-6993-4278-9FEC-9DDE6AC4852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D014-A928-4C77-8587-40F29E6A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6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08F71-6993-4278-9FEC-9DDE6AC4852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D014-A928-4C77-8587-40F29E6A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5A4-B33D-4532-A9C2-5AF944D8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69" y="1473958"/>
            <a:ext cx="8843749" cy="5159071"/>
          </a:xfrm>
        </p:spPr>
        <p:txBody>
          <a:bodyPr>
            <a:noAutofit/>
          </a:bodyPr>
          <a:lstStyle/>
          <a:p>
            <a:pPr algn="just">
              <a:buClr>
                <a:srgbClr val="3BA786"/>
              </a:buClr>
            </a:pPr>
            <a:r>
              <a:rPr lang="en-IN" dirty="0"/>
              <a:t>Volume of data.</a:t>
            </a:r>
          </a:p>
          <a:p>
            <a:pPr algn="just">
              <a:buClr>
                <a:srgbClr val="3BA786"/>
              </a:buClr>
            </a:pPr>
            <a:r>
              <a:rPr lang="en-IN" dirty="0"/>
              <a:t>Private companies and research institutions.</a:t>
            </a:r>
          </a:p>
          <a:p>
            <a:pPr algn="just">
              <a:buClr>
                <a:srgbClr val="3BA786"/>
              </a:buClr>
            </a:pPr>
            <a:r>
              <a:rPr lang="en-US" altLang="en-US" dirty="0"/>
              <a:t>Global survey from McKinsey.</a:t>
            </a:r>
            <a:endParaRPr lang="en-IN" dirty="0"/>
          </a:p>
          <a:p>
            <a:pPr marL="177800" indent="-177800" algn="just">
              <a:buClr>
                <a:srgbClr val="215D4B"/>
              </a:buClr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10CD6-C789-4BBE-9314-AB1D6D03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0"/>
            <a:ext cx="8843749" cy="1325563"/>
          </a:xfrm>
        </p:spPr>
        <p:txBody>
          <a:bodyPr>
            <a:normAutofit/>
          </a:bodyPr>
          <a:lstStyle/>
          <a:p>
            <a:r>
              <a:rPr lang="en-GB" sz="3200" dirty="0"/>
              <a:t>Where Role of Big Data Analytics</a:t>
            </a:r>
            <a:br>
              <a:rPr lang="en-GB" sz="3200" dirty="0"/>
            </a:br>
            <a:r>
              <a:rPr lang="en-GB" sz="3200" dirty="0"/>
              <a:t>Comes into Play</a:t>
            </a:r>
          </a:p>
        </p:txBody>
      </p:sp>
    </p:spTree>
    <p:extLst>
      <p:ext uri="{BB962C8B-B14F-4D97-AF65-F5344CB8AC3E}">
        <p14:creationId xmlns:p14="http://schemas.microsoft.com/office/powerpoint/2010/main" val="286169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FEDD-0658-4AE5-9463-CE7694D9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0"/>
            <a:ext cx="8775510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Where Role of Big Data Analytics Comes Into Play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A6571D-042E-4BA0-9855-E722283B26D7}"/>
              </a:ext>
            </a:extLst>
          </p:cNvPr>
          <p:cNvSpPr/>
          <p:nvPr/>
        </p:nvSpPr>
        <p:spPr>
          <a:xfrm>
            <a:off x="225187" y="1439799"/>
            <a:ext cx="8741392" cy="259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BA786"/>
              </a:buClr>
            </a:pPr>
            <a:r>
              <a:rPr lang="en-US" altLang="en-US" sz="2800" dirty="0"/>
              <a:t>Incentive for investing and </a:t>
            </a:r>
            <a:r>
              <a:rPr lang="en-US" altLang="en-US" sz="2800" dirty="0">
                <a:solidFill>
                  <a:srgbClr val="C00000"/>
                </a:solidFill>
              </a:rPr>
              <a:t>implementing data analysis tools and techniques</a:t>
            </a:r>
            <a:r>
              <a:rPr lang="en-US" altLang="en-US" sz="2800" dirty="0"/>
              <a:t> is huge, and businesses will need to adapt, innovate, and strategize for evolving digital marketplace.</a:t>
            </a:r>
          </a:p>
        </p:txBody>
      </p:sp>
    </p:spTree>
    <p:extLst>
      <p:ext uri="{BB962C8B-B14F-4D97-AF65-F5344CB8AC3E}">
        <p14:creationId xmlns:p14="http://schemas.microsoft.com/office/powerpoint/2010/main" val="185184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FEDD-0658-4AE5-9463-CE7694D9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4" y="0"/>
            <a:ext cx="8129529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Big Data Analytics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A6571D-042E-4BA0-9855-E722283B26D7}"/>
              </a:ext>
            </a:extLst>
          </p:cNvPr>
          <p:cNvSpPr/>
          <p:nvPr/>
        </p:nvSpPr>
        <p:spPr>
          <a:xfrm>
            <a:off x="921224" y="2531620"/>
            <a:ext cx="7301552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buClr>
                <a:srgbClr val="215D4B"/>
              </a:buClr>
            </a:pPr>
            <a:r>
              <a:rPr lang="en-IN" sz="2700" dirty="0"/>
              <a:t>Process of examining data sets (</a:t>
            </a:r>
            <a:r>
              <a:rPr lang="en-IN" sz="2700" dirty="0">
                <a:solidFill>
                  <a:srgbClr val="C00000"/>
                </a:solidFill>
              </a:rPr>
              <a:t>within the form of text, audio and video), and drawing </a:t>
            </a:r>
            <a:r>
              <a:rPr lang="en-IN" sz="2700" dirty="0"/>
              <a:t>conclusions about the information they contain, more commonly through specific systems, software, and methods.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1732" y="1578295"/>
            <a:ext cx="5240537" cy="651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rgbClr val="C00000"/>
                </a:solidFill>
                <a:latin typeface="Bahnschrift"/>
              </a:rPr>
              <a:t>Data Analysis, or Analytics (DA)</a:t>
            </a:r>
          </a:p>
        </p:txBody>
      </p:sp>
      <p:sp>
        <p:nvSpPr>
          <p:cNvPr id="7" name="Rectangle 41"/>
          <p:cNvSpPr/>
          <p:nvPr/>
        </p:nvSpPr>
        <p:spPr>
          <a:xfrm>
            <a:off x="1067289" y="2482103"/>
            <a:ext cx="7050365" cy="3323270"/>
          </a:xfrm>
          <a:custGeom>
            <a:avLst/>
            <a:gdLst>
              <a:gd name="connsiteX0" fmla="*/ 0 w 7233920"/>
              <a:gd name="connsiteY0" fmla="*/ 0 h 2763520"/>
              <a:gd name="connsiteX1" fmla="*/ 628795 w 7233920"/>
              <a:gd name="connsiteY1" fmla="*/ 0 h 2763520"/>
              <a:gd name="connsiteX2" fmla="*/ 1112911 w 7233920"/>
              <a:gd name="connsiteY2" fmla="*/ 0 h 2763520"/>
              <a:gd name="connsiteX3" fmla="*/ 1741705 w 7233920"/>
              <a:gd name="connsiteY3" fmla="*/ 0 h 2763520"/>
              <a:gd name="connsiteX4" fmla="*/ 2225822 w 7233920"/>
              <a:gd name="connsiteY4" fmla="*/ 0 h 2763520"/>
              <a:gd name="connsiteX5" fmla="*/ 2565259 w 7233920"/>
              <a:gd name="connsiteY5" fmla="*/ 0 h 2763520"/>
              <a:gd name="connsiteX6" fmla="*/ 3121715 w 7233920"/>
              <a:gd name="connsiteY6" fmla="*/ 0 h 2763520"/>
              <a:gd name="connsiteX7" fmla="*/ 3822848 w 7233920"/>
              <a:gd name="connsiteY7" fmla="*/ 0 h 2763520"/>
              <a:gd name="connsiteX8" fmla="*/ 4234625 w 7233920"/>
              <a:gd name="connsiteY8" fmla="*/ 0 h 2763520"/>
              <a:gd name="connsiteX9" fmla="*/ 4646402 w 7233920"/>
              <a:gd name="connsiteY9" fmla="*/ 0 h 2763520"/>
              <a:gd name="connsiteX10" fmla="*/ 4985840 w 7233920"/>
              <a:gd name="connsiteY10" fmla="*/ 0 h 2763520"/>
              <a:gd name="connsiteX11" fmla="*/ 5397617 w 7233920"/>
              <a:gd name="connsiteY11" fmla="*/ 0 h 2763520"/>
              <a:gd name="connsiteX12" fmla="*/ 6026412 w 7233920"/>
              <a:gd name="connsiteY12" fmla="*/ 0 h 2763520"/>
              <a:gd name="connsiteX13" fmla="*/ 6655206 w 7233920"/>
              <a:gd name="connsiteY13" fmla="*/ 0 h 2763520"/>
              <a:gd name="connsiteX14" fmla="*/ 7233920 w 7233920"/>
              <a:gd name="connsiteY14" fmla="*/ 0 h 2763520"/>
              <a:gd name="connsiteX15" fmla="*/ 7233920 w 7233920"/>
              <a:gd name="connsiteY15" fmla="*/ 552704 h 2763520"/>
              <a:gd name="connsiteX16" fmla="*/ 7233920 w 7233920"/>
              <a:gd name="connsiteY16" fmla="*/ 1105408 h 2763520"/>
              <a:gd name="connsiteX17" fmla="*/ 7233920 w 7233920"/>
              <a:gd name="connsiteY17" fmla="*/ 1658112 h 2763520"/>
              <a:gd name="connsiteX18" fmla="*/ 7233920 w 7233920"/>
              <a:gd name="connsiteY18" fmla="*/ 2238451 h 2763520"/>
              <a:gd name="connsiteX19" fmla="*/ 7233920 w 7233920"/>
              <a:gd name="connsiteY19" fmla="*/ 2763520 h 2763520"/>
              <a:gd name="connsiteX20" fmla="*/ 6894482 w 7233920"/>
              <a:gd name="connsiteY20" fmla="*/ 2763520 h 2763520"/>
              <a:gd name="connsiteX21" fmla="*/ 6338027 w 7233920"/>
              <a:gd name="connsiteY21" fmla="*/ 2763520 h 2763520"/>
              <a:gd name="connsiteX22" fmla="*/ 5853911 w 7233920"/>
              <a:gd name="connsiteY22" fmla="*/ 2763520 h 2763520"/>
              <a:gd name="connsiteX23" fmla="*/ 5225116 w 7233920"/>
              <a:gd name="connsiteY23" fmla="*/ 2763520 h 2763520"/>
              <a:gd name="connsiteX24" fmla="*/ 4885678 w 7233920"/>
              <a:gd name="connsiteY24" fmla="*/ 2763520 h 2763520"/>
              <a:gd name="connsiteX25" fmla="*/ 4473901 w 7233920"/>
              <a:gd name="connsiteY25" fmla="*/ 2763520 h 2763520"/>
              <a:gd name="connsiteX26" fmla="*/ 3772768 w 7233920"/>
              <a:gd name="connsiteY26" fmla="*/ 2763520 h 2763520"/>
              <a:gd name="connsiteX27" fmla="*/ 3288651 w 7233920"/>
              <a:gd name="connsiteY27" fmla="*/ 2763520 h 2763520"/>
              <a:gd name="connsiteX28" fmla="*/ 2804535 w 7233920"/>
              <a:gd name="connsiteY28" fmla="*/ 2763520 h 2763520"/>
              <a:gd name="connsiteX29" fmla="*/ 2392758 w 7233920"/>
              <a:gd name="connsiteY29" fmla="*/ 2763520 h 2763520"/>
              <a:gd name="connsiteX30" fmla="*/ 1908642 w 7233920"/>
              <a:gd name="connsiteY30" fmla="*/ 2763520 h 2763520"/>
              <a:gd name="connsiteX31" fmla="*/ 1207508 w 7233920"/>
              <a:gd name="connsiteY31" fmla="*/ 2763520 h 2763520"/>
              <a:gd name="connsiteX32" fmla="*/ 578714 w 7233920"/>
              <a:gd name="connsiteY32" fmla="*/ 2763520 h 2763520"/>
              <a:gd name="connsiteX33" fmla="*/ 0 w 7233920"/>
              <a:gd name="connsiteY33" fmla="*/ 2763520 h 2763520"/>
              <a:gd name="connsiteX34" fmla="*/ 0 w 7233920"/>
              <a:gd name="connsiteY34" fmla="*/ 2155546 h 2763520"/>
              <a:gd name="connsiteX35" fmla="*/ 0 w 7233920"/>
              <a:gd name="connsiteY35" fmla="*/ 1547571 h 2763520"/>
              <a:gd name="connsiteX36" fmla="*/ 0 w 7233920"/>
              <a:gd name="connsiteY36" fmla="*/ 994867 h 2763520"/>
              <a:gd name="connsiteX37" fmla="*/ 0 w 7233920"/>
              <a:gd name="connsiteY37" fmla="*/ 497434 h 2763520"/>
              <a:gd name="connsiteX38" fmla="*/ 0 w 7233920"/>
              <a:gd name="connsiteY38" fmla="*/ 0 h 276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33920" h="2763520" extrusionOk="0">
                <a:moveTo>
                  <a:pt x="0" y="0"/>
                </a:moveTo>
                <a:cubicBezTo>
                  <a:pt x="289134" y="-64745"/>
                  <a:pt x="319938" y="10389"/>
                  <a:pt x="628795" y="0"/>
                </a:cubicBezTo>
                <a:cubicBezTo>
                  <a:pt x="937653" y="-10389"/>
                  <a:pt x="959262" y="15190"/>
                  <a:pt x="1112911" y="0"/>
                </a:cubicBezTo>
                <a:cubicBezTo>
                  <a:pt x="1266560" y="-15190"/>
                  <a:pt x="1479445" y="60731"/>
                  <a:pt x="1741705" y="0"/>
                </a:cubicBezTo>
                <a:cubicBezTo>
                  <a:pt x="2003965" y="-60731"/>
                  <a:pt x="1989974" y="54318"/>
                  <a:pt x="2225822" y="0"/>
                </a:cubicBezTo>
                <a:cubicBezTo>
                  <a:pt x="2461670" y="-54318"/>
                  <a:pt x="2496905" y="40539"/>
                  <a:pt x="2565259" y="0"/>
                </a:cubicBezTo>
                <a:cubicBezTo>
                  <a:pt x="2633613" y="-40539"/>
                  <a:pt x="2899312" y="56249"/>
                  <a:pt x="3121715" y="0"/>
                </a:cubicBezTo>
                <a:cubicBezTo>
                  <a:pt x="3344118" y="-56249"/>
                  <a:pt x="3651369" y="16168"/>
                  <a:pt x="3822848" y="0"/>
                </a:cubicBezTo>
                <a:cubicBezTo>
                  <a:pt x="3994327" y="-16168"/>
                  <a:pt x="4096407" y="243"/>
                  <a:pt x="4234625" y="0"/>
                </a:cubicBezTo>
                <a:cubicBezTo>
                  <a:pt x="4372843" y="-243"/>
                  <a:pt x="4529849" y="17231"/>
                  <a:pt x="4646402" y="0"/>
                </a:cubicBezTo>
                <a:cubicBezTo>
                  <a:pt x="4762955" y="-17231"/>
                  <a:pt x="4850389" y="39176"/>
                  <a:pt x="4985840" y="0"/>
                </a:cubicBezTo>
                <a:cubicBezTo>
                  <a:pt x="5121291" y="-39176"/>
                  <a:pt x="5233630" y="30047"/>
                  <a:pt x="5397617" y="0"/>
                </a:cubicBezTo>
                <a:cubicBezTo>
                  <a:pt x="5561604" y="-30047"/>
                  <a:pt x="5837271" y="38405"/>
                  <a:pt x="6026412" y="0"/>
                </a:cubicBezTo>
                <a:cubicBezTo>
                  <a:pt x="6215553" y="-38405"/>
                  <a:pt x="6456987" y="17098"/>
                  <a:pt x="6655206" y="0"/>
                </a:cubicBezTo>
                <a:cubicBezTo>
                  <a:pt x="6853425" y="-17098"/>
                  <a:pt x="7016398" y="10083"/>
                  <a:pt x="7233920" y="0"/>
                </a:cubicBezTo>
                <a:cubicBezTo>
                  <a:pt x="7287447" y="166883"/>
                  <a:pt x="7198751" y="289983"/>
                  <a:pt x="7233920" y="552704"/>
                </a:cubicBezTo>
                <a:cubicBezTo>
                  <a:pt x="7269089" y="815425"/>
                  <a:pt x="7170748" y="933682"/>
                  <a:pt x="7233920" y="1105408"/>
                </a:cubicBezTo>
                <a:cubicBezTo>
                  <a:pt x="7297092" y="1277134"/>
                  <a:pt x="7181487" y="1504551"/>
                  <a:pt x="7233920" y="1658112"/>
                </a:cubicBezTo>
                <a:cubicBezTo>
                  <a:pt x="7286353" y="1811673"/>
                  <a:pt x="7216029" y="1984010"/>
                  <a:pt x="7233920" y="2238451"/>
                </a:cubicBezTo>
                <a:cubicBezTo>
                  <a:pt x="7251811" y="2492892"/>
                  <a:pt x="7190113" y="2651660"/>
                  <a:pt x="7233920" y="2763520"/>
                </a:cubicBezTo>
                <a:cubicBezTo>
                  <a:pt x="7153437" y="2784642"/>
                  <a:pt x="7031068" y="2749135"/>
                  <a:pt x="6894482" y="2763520"/>
                </a:cubicBezTo>
                <a:cubicBezTo>
                  <a:pt x="6757896" y="2777905"/>
                  <a:pt x="6542945" y="2744744"/>
                  <a:pt x="6338027" y="2763520"/>
                </a:cubicBezTo>
                <a:cubicBezTo>
                  <a:pt x="6133110" y="2782296"/>
                  <a:pt x="6018537" y="2712007"/>
                  <a:pt x="5853911" y="2763520"/>
                </a:cubicBezTo>
                <a:cubicBezTo>
                  <a:pt x="5689285" y="2815033"/>
                  <a:pt x="5408300" y="2704249"/>
                  <a:pt x="5225116" y="2763520"/>
                </a:cubicBezTo>
                <a:cubicBezTo>
                  <a:pt x="5041933" y="2822791"/>
                  <a:pt x="5049383" y="2742101"/>
                  <a:pt x="4885678" y="2763520"/>
                </a:cubicBezTo>
                <a:cubicBezTo>
                  <a:pt x="4721973" y="2784939"/>
                  <a:pt x="4558276" y="2736390"/>
                  <a:pt x="4473901" y="2763520"/>
                </a:cubicBezTo>
                <a:cubicBezTo>
                  <a:pt x="4389526" y="2790650"/>
                  <a:pt x="3926067" y="2680477"/>
                  <a:pt x="3772768" y="2763520"/>
                </a:cubicBezTo>
                <a:cubicBezTo>
                  <a:pt x="3619469" y="2846563"/>
                  <a:pt x="3465718" y="2741046"/>
                  <a:pt x="3288651" y="2763520"/>
                </a:cubicBezTo>
                <a:cubicBezTo>
                  <a:pt x="3111584" y="2785994"/>
                  <a:pt x="2986216" y="2749535"/>
                  <a:pt x="2804535" y="2763520"/>
                </a:cubicBezTo>
                <a:cubicBezTo>
                  <a:pt x="2622854" y="2777505"/>
                  <a:pt x="2548515" y="2762973"/>
                  <a:pt x="2392758" y="2763520"/>
                </a:cubicBezTo>
                <a:cubicBezTo>
                  <a:pt x="2237001" y="2764067"/>
                  <a:pt x="2029585" y="2750664"/>
                  <a:pt x="1908642" y="2763520"/>
                </a:cubicBezTo>
                <a:cubicBezTo>
                  <a:pt x="1787699" y="2776376"/>
                  <a:pt x="1498107" y="2681425"/>
                  <a:pt x="1207508" y="2763520"/>
                </a:cubicBezTo>
                <a:cubicBezTo>
                  <a:pt x="916909" y="2845615"/>
                  <a:pt x="843461" y="2698645"/>
                  <a:pt x="578714" y="2763520"/>
                </a:cubicBezTo>
                <a:cubicBezTo>
                  <a:pt x="313967" y="2828395"/>
                  <a:pt x="253801" y="2700828"/>
                  <a:pt x="0" y="2763520"/>
                </a:cubicBezTo>
                <a:cubicBezTo>
                  <a:pt x="-26807" y="2491954"/>
                  <a:pt x="6580" y="2425781"/>
                  <a:pt x="0" y="2155546"/>
                </a:cubicBezTo>
                <a:cubicBezTo>
                  <a:pt x="-6580" y="1885311"/>
                  <a:pt x="30038" y="1745055"/>
                  <a:pt x="0" y="1547571"/>
                </a:cubicBezTo>
                <a:cubicBezTo>
                  <a:pt x="-30038" y="1350087"/>
                  <a:pt x="20198" y="1128638"/>
                  <a:pt x="0" y="994867"/>
                </a:cubicBezTo>
                <a:cubicBezTo>
                  <a:pt x="-20198" y="861096"/>
                  <a:pt x="34528" y="644978"/>
                  <a:pt x="0" y="497434"/>
                </a:cubicBezTo>
                <a:cubicBezTo>
                  <a:pt x="-34528" y="349890"/>
                  <a:pt x="11219" y="19014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3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FEDD-0658-4AE5-9463-CE7694D9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3" y="0"/>
            <a:ext cx="806129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Big Data Analytics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A6571D-042E-4BA0-9855-E722283B26D7}"/>
              </a:ext>
            </a:extLst>
          </p:cNvPr>
          <p:cNvSpPr/>
          <p:nvPr/>
        </p:nvSpPr>
        <p:spPr>
          <a:xfrm>
            <a:off x="1221970" y="2531620"/>
            <a:ext cx="66464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buClr>
                <a:srgbClr val="215D4B"/>
              </a:buClr>
            </a:pPr>
            <a:r>
              <a:rPr lang="en-IN" sz="2700" dirty="0"/>
              <a:t>Process of converting large amounts of unstructured raw data, retrieved from different sources to a data product useful for organizations.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5417" y="1551000"/>
            <a:ext cx="5200463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rgbClr val="C00000"/>
                </a:solidFill>
                <a:latin typeface="Bahnschrift"/>
              </a:rPr>
              <a:t>Data analysis, or analytics (DA)</a:t>
            </a:r>
          </a:p>
        </p:txBody>
      </p:sp>
      <p:sp>
        <p:nvSpPr>
          <p:cNvPr id="7" name="Rectangle 41"/>
          <p:cNvSpPr/>
          <p:nvPr/>
        </p:nvSpPr>
        <p:spPr>
          <a:xfrm>
            <a:off x="1174698" y="2490676"/>
            <a:ext cx="6741003" cy="2736417"/>
          </a:xfrm>
          <a:custGeom>
            <a:avLst/>
            <a:gdLst>
              <a:gd name="connsiteX0" fmla="*/ 0 w 7233920"/>
              <a:gd name="connsiteY0" fmla="*/ 0 h 2763520"/>
              <a:gd name="connsiteX1" fmla="*/ 628795 w 7233920"/>
              <a:gd name="connsiteY1" fmla="*/ 0 h 2763520"/>
              <a:gd name="connsiteX2" fmla="*/ 1112911 w 7233920"/>
              <a:gd name="connsiteY2" fmla="*/ 0 h 2763520"/>
              <a:gd name="connsiteX3" fmla="*/ 1741705 w 7233920"/>
              <a:gd name="connsiteY3" fmla="*/ 0 h 2763520"/>
              <a:gd name="connsiteX4" fmla="*/ 2225822 w 7233920"/>
              <a:gd name="connsiteY4" fmla="*/ 0 h 2763520"/>
              <a:gd name="connsiteX5" fmla="*/ 2565259 w 7233920"/>
              <a:gd name="connsiteY5" fmla="*/ 0 h 2763520"/>
              <a:gd name="connsiteX6" fmla="*/ 3121715 w 7233920"/>
              <a:gd name="connsiteY6" fmla="*/ 0 h 2763520"/>
              <a:gd name="connsiteX7" fmla="*/ 3822848 w 7233920"/>
              <a:gd name="connsiteY7" fmla="*/ 0 h 2763520"/>
              <a:gd name="connsiteX8" fmla="*/ 4234625 w 7233920"/>
              <a:gd name="connsiteY8" fmla="*/ 0 h 2763520"/>
              <a:gd name="connsiteX9" fmla="*/ 4646402 w 7233920"/>
              <a:gd name="connsiteY9" fmla="*/ 0 h 2763520"/>
              <a:gd name="connsiteX10" fmla="*/ 4985840 w 7233920"/>
              <a:gd name="connsiteY10" fmla="*/ 0 h 2763520"/>
              <a:gd name="connsiteX11" fmla="*/ 5397617 w 7233920"/>
              <a:gd name="connsiteY11" fmla="*/ 0 h 2763520"/>
              <a:gd name="connsiteX12" fmla="*/ 6026412 w 7233920"/>
              <a:gd name="connsiteY12" fmla="*/ 0 h 2763520"/>
              <a:gd name="connsiteX13" fmla="*/ 6655206 w 7233920"/>
              <a:gd name="connsiteY13" fmla="*/ 0 h 2763520"/>
              <a:gd name="connsiteX14" fmla="*/ 7233920 w 7233920"/>
              <a:gd name="connsiteY14" fmla="*/ 0 h 2763520"/>
              <a:gd name="connsiteX15" fmla="*/ 7233920 w 7233920"/>
              <a:gd name="connsiteY15" fmla="*/ 552704 h 2763520"/>
              <a:gd name="connsiteX16" fmla="*/ 7233920 w 7233920"/>
              <a:gd name="connsiteY16" fmla="*/ 1105408 h 2763520"/>
              <a:gd name="connsiteX17" fmla="*/ 7233920 w 7233920"/>
              <a:gd name="connsiteY17" fmla="*/ 1658112 h 2763520"/>
              <a:gd name="connsiteX18" fmla="*/ 7233920 w 7233920"/>
              <a:gd name="connsiteY18" fmla="*/ 2238451 h 2763520"/>
              <a:gd name="connsiteX19" fmla="*/ 7233920 w 7233920"/>
              <a:gd name="connsiteY19" fmla="*/ 2763520 h 2763520"/>
              <a:gd name="connsiteX20" fmla="*/ 6894482 w 7233920"/>
              <a:gd name="connsiteY20" fmla="*/ 2763520 h 2763520"/>
              <a:gd name="connsiteX21" fmla="*/ 6338027 w 7233920"/>
              <a:gd name="connsiteY21" fmla="*/ 2763520 h 2763520"/>
              <a:gd name="connsiteX22" fmla="*/ 5853911 w 7233920"/>
              <a:gd name="connsiteY22" fmla="*/ 2763520 h 2763520"/>
              <a:gd name="connsiteX23" fmla="*/ 5225116 w 7233920"/>
              <a:gd name="connsiteY23" fmla="*/ 2763520 h 2763520"/>
              <a:gd name="connsiteX24" fmla="*/ 4885678 w 7233920"/>
              <a:gd name="connsiteY24" fmla="*/ 2763520 h 2763520"/>
              <a:gd name="connsiteX25" fmla="*/ 4473901 w 7233920"/>
              <a:gd name="connsiteY25" fmla="*/ 2763520 h 2763520"/>
              <a:gd name="connsiteX26" fmla="*/ 3772768 w 7233920"/>
              <a:gd name="connsiteY26" fmla="*/ 2763520 h 2763520"/>
              <a:gd name="connsiteX27" fmla="*/ 3288651 w 7233920"/>
              <a:gd name="connsiteY27" fmla="*/ 2763520 h 2763520"/>
              <a:gd name="connsiteX28" fmla="*/ 2804535 w 7233920"/>
              <a:gd name="connsiteY28" fmla="*/ 2763520 h 2763520"/>
              <a:gd name="connsiteX29" fmla="*/ 2392758 w 7233920"/>
              <a:gd name="connsiteY29" fmla="*/ 2763520 h 2763520"/>
              <a:gd name="connsiteX30" fmla="*/ 1908642 w 7233920"/>
              <a:gd name="connsiteY30" fmla="*/ 2763520 h 2763520"/>
              <a:gd name="connsiteX31" fmla="*/ 1207508 w 7233920"/>
              <a:gd name="connsiteY31" fmla="*/ 2763520 h 2763520"/>
              <a:gd name="connsiteX32" fmla="*/ 578714 w 7233920"/>
              <a:gd name="connsiteY32" fmla="*/ 2763520 h 2763520"/>
              <a:gd name="connsiteX33" fmla="*/ 0 w 7233920"/>
              <a:gd name="connsiteY33" fmla="*/ 2763520 h 2763520"/>
              <a:gd name="connsiteX34" fmla="*/ 0 w 7233920"/>
              <a:gd name="connsiteY34" fmla="*/ 2155546 h 2763520"/>
              <a:gd name="connsiteX35" fmla="*/ 0 w 7233920"/>
              <a:gd name="connsiteY35" fmla="*/ 1547571 h 2763520"/>
              <a:gd name="connsiteX36" fmla="*/ 0 w 7233920"/>
              <a:gd name="connsiteY36" fmla="*/ 994867 h 2763520"/>
              <a:gd name="connsiteX37" fmla="*/ 0 w 7233920"/>
              <a:gd name="connsiteY37" fmla="*/ 497434 h 2763520"/>
              <a:gd name="connsiteX38" fmla="*/ 0 w 7233920"/>
              <a:gd name="connsiteY38" fmla="*/ 0 h 276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33920" h="2763520" extrusionOk="0">
                <a:moveTo>
                  <a:pt x="0" y="0"/>
                </a:moveTo>
                <a:cubicBezTo>
                  <a:pt x="289134" y="-64745"/>
                  <a:pt x="319938" y="10389"/>
                  <a:pt x="628795" y="0"/>
                </a:cubicBezTo>
                <a:cubicBezTo>
                  <a:pt x="937653" y="-10389"/>
                  <a:pt x="959262" y="15190"/>
                  <a:pt x="1112911" y="0"/>
                </a:cubicBezTo>
                <a:cubicBezTo>
                  <a:pt x="1266560" y="-15190"/>
                  <a:pt x="1479445" y="60731"/>
                  <a:pt x="1741705" y="0"/>
                </a:cubicBezTo>
                <a:cubicBezTo>
                  <a:pt x="2003965" y="-60731"/>
                  <a:pt x="1989974" y="54318"/>
                  <a:pt x="2225822" y="0"/>
                </a:cubicBezTo>
                <a:cubicBezTo>
                  <a:pt x="2461670" y="-54318"/>
                  <a:pt x="2496905" y="40539"/>
                  <a:pt x="2565259" y="0"/>
                </a:cubicBezTo>
                <a:cubicBezTo>
                  <a:pt x="2633613" y="-40539"/>
                  <a:pt x="2899312" y="56249"/>
                  <a:pt x="3121715" y="0"/>
                </a:cubicBezTo>
                <a:cubicBezTo>
                  <a:pt x="3344118" y="-56249"/>
                  <a:pt x="3651369" y="16168"/>
                  <a:pt x="3822848" y="0"/>
                </a:cubicBezTo>
                <a:cubicBezTo>
                  <a:pt x="3994327" y="-16168"/>
                  <a:pt x="4096407" y="243"/>
                  <a:pt x="4234625" y="0"/>
                </a:cubicBezTo>
                <a:cubicBezTo>
                  <a:pt x="4372843" y="-243"/>
                  <a:pt x="4529849" y="17231"/>
                  <a:pt x="4646402" y="0"/>
                </a:cubicBezTo>
                <a:cubicBezTo>
                  <a:pt x="4762955" y="-17231"/>
                  <a:pt x="4850389" y="39176"/>
                  <a:pt x="4985840" y="0"/>
                </a:cubicBezTo>
                <a:cubicBezTo>
                  <a:pt x="5121291" y="-39176"/>
                  <a:pt x="5233630" y="30047"/>
                  <a:pt x="5397617" y="0"/>
                </a:cubicBezTo>
                <a:cubicBezTo>
                  <a:pt x="5561604" y="-30047"/>
                  <a:pt x="5837271" y="38405"/>
                  <a:pt x="6026412" y="0"/>
                </a:cubicBezTo>
                <a:cubicBezTo>
                  <a:pt x="6215553" y="-38405"/>
                  <a:pt x="6456987" y="17098"/>
                  <a:pt x="6655206" y="0"/>
                </a:cubicBezTo>
                <a:cubicBezTo>
                  <a:pt x="6853425" y="-17098"/>
                  <a:pt x="7016398" y="10083"/>
                  <a:pt x="7233920" y="0"/>
                </a:cubicBezTo>
                <a:cubicBezTo>
                  <a:pt x="7287447" y="166883"/>
                  <a:pt x="7198751" y="289983"/>
                  <a:pt x="7233920" y="552704"/>
                </a:cubicBezTo>
                <a:cubicBezTo>
                  <a:pt x="7269089" y="815425"/>
                  <a:pt x="7170748" y="933682"/>
                  <a:pt x="7233920" y="1105408"/>
                </a:cubicBezTo>
                <a:cubicBezTo>
                  <a:pt x="7297092" y="1277134"/>
                  <a:pt x="7181487" y="1504551"/>
                  <a:pt x="7233920" y="1658112"/>
                </a:cubicBezTo>
                <a:cubicBezTo>
                  <a:pt x="7286353" y="1811673"/>
                  <a:pt x="7216029" y="1984010"/>
                  <a:pt x="7233920" y="2238451"/>
                </a:cubicBezTo>
                <a:cubicBezTo>
                  <a:pt x="7251811" y="2492892"/>
                  <a:pt x="7190113" y="2651660"/>
                  <a:pt x="7233920" y="2763520"/>
                </a:cubicBezTo>
                <a:cubicBezTo>
                  <a:pt x="7153437" y="2784642"/>
                  <a:pt x="7031068" y="2749135"/>
                  <a:pt x="6894482" y="2763520"/>
                </a:cubicBezTo>
                <a:cubicBezTo>
                  <a:pt x="6757896" y="2777905"/>
                  <a:pt x="6542945" y="2744744"/>
                  <a:pt x="6338027" y="2763520"/>
                </a:cubicBezTo>
                <a:cubicBezTo>
                  <a:pt x="6133110" y="2782296"/>
                  <a:pt x="6018537" y="2712007"/>
                  <a:pt x="5853911" y="2763520"/>
                </a:cubicBezTo>
                <a:cubicBezTo>
                  <a:pt x="5689285" y="2815033"/>
                  <a:pt x="5408300" y="2704249"/>
                  <a:pt x="5225116" y="2763520"/>
                </a:cubicBezTo>
                <a:cubicBezTo>
                  <a:pt x="5041933" y="2822791"/>
                  <a:pt x="5049383" y="2742101"/>
                  <a:pt x="4885678" y="2763520"/>
                </a:cubicBezTo>
                <a:cubicBezTo>
                  <a:pt x="4721973" y="2784939"/>
                  <a:pt x="4558276" y="2736390"/>
                  <a:pt x="4473901" y="2763520"/>
                </a:cubicBezTo>
                <a:cubicBezTo>
                  <a:pt x="4389526" y="2790650"/>
                  <a:pt x="3926067" y="2680477"/>
                  <a:pt x="3772768" y="2763520"/>
                </a:cubicBezTo>
                <a:cubicBezTo>
                  <a:pt x="3619469" y="2846563"/>
                  <a:pt x="3465718" y="2741046"/>
                  <a:pt x="3288651" y="2763520"/>
                </a:cubicBezTo>
                <a:cubicBezTo>
                  <a:pt x="3111584" y="2785994"/>
                  <a:pt x="2986216" y="2749535"/>
                  <a:pt x="2804535" y="2763520"/>
                </a:cubicBezTo>
                <a:cubicBezTo>
                  <a:pt x="2622854" y="2777505"/>
                  <a:pt x="2548515" y="2762973"/>
                  <a:pt x="2392758" y="2763520"/>
                </a:cubicBezTo>
                <a:cubicBezTo>
                  <a:pt x="2237001" y="2764067"/>
                  <a:pt x="2029585" y="2750664"/>
                  <a:pt x="1908642" y="2763520"/>
                </a:cubicBezTo>
                <a:cubicBezTo>
                  <a:pt x="1787699" y="2776376"/>
                  <a:pt x="1498107" y="2681425"/>
                  <a:pt x="1207508" y="2763520"/>
                </a:cubicBezTo>
                <a:cubicBezTo>
                  <a:pt x="916909" y="2845615"/>
                  <a:pt x="843461" y="2698645"/>
                  <a:pt x="578714" y="2763520"/>
                </a:cubicBezTo>
                <a:cubicBezTo>
                  <a:pt x="313967" y="2828395"/>
                  <a:pt x="253801" y="2700828"/>
                  <a:pt x="0" y="2763520"/>
                </a:cubicBezTo>
                <a:cubicBezTo>
                  <a:pt x="-26807" y="2491954"/>
                  <a:pt x="6580" y="2425781"/>
                  <a:pt x="0" y="2155546"/>
                </a:cubicBezTo>
                <a:cubicBezTo>
                  <a:pt x="-6580" y="1885311"/>
                  <a:pt x="30038" y="1745055"/>
                  <a:pt x="0" y="1547571"/>
                </a:cubicBezTo>
                <a:cubicBezTo>
                  <a:pt x="-30038" y="1350087"/>
                  <a:pt x="20198" y="1128638"/>
                  <a:pt x="0" y="994867"/>
                </a:cubicBezTo>
                <a:cubicBezTo>
                  <a:pt x="-20198" y="861096"/>
                  <a:pt x="34528" y="644978"/>
                  <a:pt x="0" y="497434"/>
                </a:cubicBezTo>
                <a:cubicBezTo>
                  <a:pt x="-34528" y="349890"/>
                  <a:pt x="11219" y="19014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FEDD-0658-4AE5-9463-CE7694D9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0"/>
            <a:ext cx="807493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Big Data Analytics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A6571D-042E-4BA0-9855-E722283B26D7}"/>
              </a:ext>
            </a:extLst>
          </p:cNvPr>
          <p:cNvSpPr/>
          <p:nvPr/>
        </p:nvSpPr>
        <p:spPr>
          <a:xfrm>
            <a:off x="382137" y="1576277"/>
            <a:ext cx="8338782" cy="3236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3BA786"/>
              </a:buClr>
            </a:pPr>
            <a:r>
              <a:rPr lang="en-IN" sz="2800" dirty="0">
                <a:solidFill>
                  <a:srgbClr val="C00000"/>
                </a:solidFill>
              </a:rPr>
              <a:t>Data Analytics Technologies</a:t>
            </a:r>
          </a:p>
          <a:p>
            <a:pPr lvl="1" algn="just">
              <a:lnSpc>
                <a:spcPct val="150000"/>
              </a:lnSpc>
              <a:buClr>
                <a:srgbClr val="215D4B"/>
              </a:buClr>
            </a:pPr>
            <a:r>
              <a:rPr lang="en-IN" sz="2800" dirty="0"/>
              <a:t>Used on an industrial scale, across commercial business industries, as they enable organisations to make calculated, informed business decisions.</a:t>
            </a:r>
          </a:p>
        </p:txBody>
      </p:sp>
    </p:spTree>
    <p:extLst>
      <p:ext uri="{BB962C8B-B14F-4D97-AF65-F5344CB8AC3E}">
        <p14:creationId xmlns:p14="http://schemas.microsoft.com/office/powerpoint/2010/main" val="161077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C51-C053-4D4C-86C9-377067E8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0"/>
            <a:ext cx="8102233" cy="1325563"/>
          </a:xfrm>
        </p:spPr>
        <p:txBody>
          <a:bodyPr>
            <a:normAutofit/>
          </a:bodyPr>
          <a:lstStyle/>
          <a:p>
            <a:r>
              <a:rPr lang="en-IN" sz="3200" dirty="0"/>
              <a:t>Big Data Analytics Cycle </a:t>
            </a:r>
            <a:endParaRPr lang="en-GB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697991" y="4507166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Data Acquisition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99697" y="2704118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Research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01403" y="3605642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Human Resources Assessment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96285" y="5408690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Data Munging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03110" y="1802594"/>
            <a:ext cx="5751430" cy="512631"/>
          </a:xfrm>
          <a:prstGeom prst="roundRect">
            <a:avLst/>
          </a:prstGeom>
          <a:solidFill>
            <a:srgbClr val="8BD5BE"/>
          </a:solidFill>
          <a:ln w="28575">
            <a:solidFill>
              <a:srgbClr val="FFFF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tx1"/>
                </a:solidFill>
              </a:rPr>
              <a:t>Business Problem Definition</a:t>
            </a:r>
          </a:p>
          <a:p>
            <a:pPr algn="ctr">
              <a:lnSpc>
                <a:spcPct val="150000"/>
              </a:lnSpc>
              <a:buClr>
                <a:srgbClr val="215D4B"/>
              </a:buClr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3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C51-C053-4D4C-86C9-377067E8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0"/>
            <a:ext cx="8102233" cy="1325563"/>
          </a:xfrm>
        </p:spPr>
        <p:txBody>
          <a:bodyPr>
            <a:normAutofit/>
          </a:bodyPr>
          <a:lstStyle/>
          <a:p>
            <a:r>
              <a:rPr lang="en-IN" sz="3200" dirty="0"/>
              <a:t>Big Data Analytics Cycle </a:t>
            </a:r>
            <a:endParaRPr lang="en-GB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697991" y="4507166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Data Acquisition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99697" y="2704118"/>
            <a:ext cx="5751430" cy="512631"/>
          </a:xfrm>
          <a:prstGeom prst="roundRect">
            <a:avLst/>
          </a:prstGeom>
          <a:solidFill>
            <a:srgbClr val="8BD5BE"/>
          </a:solidFill>
          <a:ln w="28575">
            <a:solidFill>
              <a:srgbClr val="FFFF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tx1"/>
                </a:solidFill>
              </a:rPr>
              <a:t>Research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01403" y="3605642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Human Resources Assessment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96285" y="5408690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Data Munging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03110" y="1802594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Business Problem Definition</a:t>
            </a:r>
          </a:p>
          <a:p>
            <a:pPr algn="ctr">
              <a:lnSpc>
                <a:spcPct val="150000"/>
              </a:lnSpc>
            </a:pPr>
            <a:endParaRPr lang="en-US" sz="28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2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C51-C053-4D4C-86C9-377067E8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0"/>
            <a:ext cx="8102233" cy="1325563"/>
          </a:xfrm>
        </p:spPr>
        <p:txBody>
          <a:bodyPr>
            <a:normAutofit/>
          </a:bodyPr>
          <a:lstStyle/>
          <a:p>
            <a:r>
              <a:rPr lang="en-IN" sz="3200" dirty="0"/>
              <a:t>Big Data Analytics Cycle </a:t>
            </a:r>
            <a:endParaRPr lang="en-GB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697991" y="4507166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Data Acquisition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99697" y="2704118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Research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01403" y="3605642"/>
            <a:ext cx="5751430" cy="512631"/>
          </a:xfrm>
          <a:prstGeom prst="roundRect">
            <a:avLst/>
          </a:prstGeom>
          <a:solidFill>
            <a:srgbClr val="8BD5BE"/>
          </a:solidFill>
          <a:ln w="28575">
            <a:solidFill>
              <a:srgbClr val="FFFF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tx1"/>
                </a:solidFill>
              </a:rPr>
              <a:t>Human Resources Assessment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96285" y="5408690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Data Munging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03110" y="1802594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Business Problem Definition</a:t>
            </a:r>
          </a:p>
          <a:p>
            <a:pPr algn="ctr">
              <a:lnSpc>
                <a:spcPct val="150000"/>
              </a:lnSpc>
            </a:pPr>
            <a:endParaRPr lang="en-US" sz="28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68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C51-C053-4D4C-86C9-377067E8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0"/>
            <a:ext cx="8102233" cy="1325563"/>
          </a:xfrm>
        </p:spPr>
        <p:txBody>
          <a:bodyPr>
            <a:normAutofit/>
          </a:bodyPr>
          <a:lstStyle/>
          <a:p>
            <a:r>
              <a:rPr lang="en-IN" sz="3200" dirty="0"/>
              <a:t>Big Data Analytics Cycle </a:t>
            </a:r>
            <a:endParaRPr lang="en-GB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697991" y="4507166"/>
            <a:ext cx="5751430" cy="512631"/>
          </a:xfrm>
          <a:prstGeom prst="roundRect">
            <a:avLst/>
          </a:prstGeom>
          <a:solidFill>
            <a:srgbClr val="8BD5BE"/>
          </a:solidFill>
          <a:ln w="28575">
            <a:solidFill>
              <a:srgbClr val="FFFF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tx1"/>
                </a:solidFill>
              </a:rPr>
              <a:t>Data Acquisition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99697" y="2704118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Research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01403" y="3605642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Human Resources Assessment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96285" y="5408690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Data Munging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03110" y="1802594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Business Problem Definition</a:t>
            </a:r>
          </a:p>
          <a:p>
            <a:pPr algn="ctr">
              <a:lnSpc>
                <a:spcPct val="150000"/>
              </a:lnSpc>
            </a:pPr>
            <a:endParaRPr lang="en-US" sz="28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57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C51-C053-4D4C-86C9-377067E8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0"/>
            <a:ext cx="8102233" cy="1325563"/>
          </a:xfrm>
        </p:spPr>
        <p:txBody>
          <a:bodyPr>
            <a:normAutofit/>
          </a:bodyPr>
          <a:lstStyle/>
          <a:p>
            <a:r>
              <a:rPr lang="en-IN" sz="3200" dirty="0"/>
              <a:t>Big Data Analytics Cycle </a:t>
            </a:r>
            <a:endParaRPr lang="en-GB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697991" y="4507166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Data Acquisition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99697" y="2704118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Research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01403" y="3605642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Human Resources Assessment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96285" y="5408690"/>
            <a:ext cx="5751430" cy="512631"/>
          </a:xfrm>
          <a:prstGeom prst="roundRect">
            <a:avLst/>
          </a:prstGeom>
          <a:solidFill>
            <a:srgbClr val="8BD5BE"/>
          </a:solidFill>
          <a:ln w="28575">
            <a:solidFill>
              <a:srgbClr val="FFFF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tx1"/>
                </a:solidFill>
              </a:rPr>
              <a:t>Data Munging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03110" y="1802594"/>
            <a:ext cx="5751430" cy="51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Business Problem Definition</a:t>
            </a:r>
          </a:p>
          <a:p>
            <a:pPr algn="ctr">
              <a:lnSpc>
                <a:spcPct val="150000"/>
              </a:lnSpc>
            </a:pPr>
            <a:endParaRPr lang="en-US" sz="28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8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2208716"/>
            <a:ext cx="8258629" cy="430819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  <a:endParaRPr lang="en-IN" dirty="0"/>
          </a:p>
          <a:p>
            <a:pPr lvl="1" algn="just">
              <a:buClr>
                <a:srgbClr val="FF0000"/>
              </a:buClr>
            </a:pPr>
            <a:r>
              <a:rPr lang="en-US" sz="2600" dirty="0"/>
              <a:t>understand Big Data Analytics and its role.</a:t>
            </a:r>
          </a:p>
          <a:p>
            <a:pPr lvl="1" algn="just">
              <a:buClr>
                <a:srgbClr val="FF0000"/>
              </a:buClr>
            </a:pPr>
            <a:r>
              <a:rPr lang="en-US" sz="2600" dirty="0"/>
              <a:t>explore different Data Analysis Techniques, data management tools and techniques.</a:t>
            </a:r>
          </a:p>
          <a:p>
            <a:pPr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C51-C053-4D4C-86C9-377067E8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21" y="0"/>
            <a:ext cx="8047642" cy="1325563"/>
          </a:xfrm>
        </p:spPr>
        <p:txBody>
          <a:bodyPr>
            <a:normAutofit/>
          </a:bodyPr>
          <a:lstStyle/>
          <a:p>
            <a:r>
              <a:rPr lang="en-IN" sz="3200" dirty="0"/>
              <a:t>Big Data Analytics Cycle </a:t>
            </a:r>
            <a:endParaRPr lang="en-GB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548178" y="4676097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Modelling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178" y="2648135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Exploratory Data Analysis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178" y="3662116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Data Preparation for Modelling and Assessment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8178" y="5690077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8178" y="1634154"/>
            <a:ext cx="8047643" cy="562469"/>
          </a:xfrm>
          <a:prstGeom prst="roundRect">
            <a:avLst/>
          </a:prstGeom>
          <a:solidFill>
            <a:srgbClr val="8BD5BE"/>
          </a:solidFill>
          <a:ln w="28575">
            <a:solidFill>
              <a:srgbClr val="FFFF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tx1"/>
                </a:solidFill>
              </a:rPr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3362348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C51-C053-4D4C-86C9-377067E8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21" y="0"/>
            <a:ext cx="8047642" cy="1325563"/>
          </a:xfrm>
        </p:spPr>
        <p:txBody>
          <a:bodyPr>
            <a:normAutofit/>
          </a:bodyPr>
          <a:lstStyle/>
          <a:p>
            <a:r>
              <a:rPr lang="en-IN" sz="3200" dirty="0"/>
              <a:t>Big Data Analytics Cycle </a:t>
            </a:r>
            <a:endParaRPr lang="en-GB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548178" y="4676097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Modelling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178" y="2648135"/>
            <a:ext cx="8047643" cy="562469"/>
          </a:xfrm>
          <a:prstGeom prst="roundRect">
            <a:avLst/>
          </a:prstGeom>
          <a:solidFill>
            <a:srgbClr val="8BD5BE"/>
          </a:solidFill>
          <a:ln w="28575">
            <a:solidFill>
              <a:srgbClr val="FFFF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178" y="3662116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Data Preparation for Modelling and Assessment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8178" y="5690077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8178" y="1634154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2478057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C51-C053-4D4C-86C9-377067E8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21" y="0"/>
            <a:ext cx="8047642" cy="1325563"/>
          </a:xfrm>
        </p:spPr>
        <p:txBody>
          <a:bodyPr>
            <a:normAutofit/>
          </a:bodyPr>
          <a:lstStyle/>
          <a:p>
            <a:r>
              <a:rPr lang="en-IN" sz="3200" dirty="0"/>
              <a:t>Big Data Analytics Cycle </a:t>
            </a:r>
            <a:endParaRPr lang="en-GB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548178" y="4676097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Modelling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178" y="2648135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Exploratory Data Analysis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178" y="3662116"/>
            <a:ext cx="8047643" cy="562469"/>
          </a:xfrm>
          <a:prstGeom prst="roundRect">
            <a:avLst/>
          </a:prstGeom>
          <a:solidFill>
            <a:srgbClr val="8BD5BE"/>
          </a:solidFill>
          <a:ln w="28575">
            <a:solidFill>
              <a:srgbClr val="FFFF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tx1"/>
                </a:solidFill>
              </a:rPr>
              <a:t>Data Preparation for Modelling and Assessment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8178" y="5690077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8178" y="1634154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874023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C51-C053-4D4C-86C9-377067E8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21" y="0"/>
            <a:ext cx="8047642" cy="1325563"/>
          </a:xfrm>
        </p:spPr>
        <p:txBody>
          <a:bodyPr>
            <a:normAutofit/>
          </a:bodyPr>
          <a:lstStyle/>
          <a:p>
            <a:r>
              <a:rPr lang="en-IN" sz="3200" dirty="0"/>
              <a:t>Big Data Analytics Cycle </a:t>
            </a:r>
            <a:endParaRPr lang="en-GB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548178" y="4676097"/>
            <a:ext cx="8047643" cy="562469"/>
          </a:xfrm>
          <a:prstGeom prst="roundRect">
            <a:avLst/>
          </a:prstGeom>
          <a:solidFill>
            <a:srgbClr val="8BD5BE"/>
          </a:solidFill>
          <a:ln w="28575">
            <a:solidFill>
              <a:srgbClr val="FFFF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tx1"/>
                </a:solidFill>
              </a:rPr>
              <a:t>Modelling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178" y="2648135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Exploratory Data Analysis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178" y="3662116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Data Preparation for Modelling and Assessment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8178" y="5690077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8178" y="1634154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4117940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C51-C053-4D4C-86C9-377067E8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21" y="0"/>
            <a:ext cx="8047642" cy="1325563"/>
          </a:xfrm>
        </p:spPr>
        <p:txBody>
          <a:bodyPr>
            <a:normAutofit/>
          </a:bodyPr>
          <a:lstStyle/>
          <a:p>
            <a:r>
              <a:rPr lang="en-IN" sz="3200" dirty="0"/>
              <a:t>Big Data Analytics Cycle </a:t>
            </a:r>
            <a:endParaRPr lang="en-GB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548178" y="4676097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Modelling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178" y="2648135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Exploratory Data Analysis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178" y="3662116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Data Preparation for Modelling and Assessment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8178" y="5690077"/>
            <a:ext cx="8047643" cy="562469"/>
          </a:xfrm>
          <a:prstGeom prst="roundRect">
            <a:avLst/>
          </a:prstGeom>
          <a:solidFill>
            <a:srgbClr val="8BD5BE"/>
          </a:solidFill>
          <a:ln w="28575">
            <a:solidFill>
              <a:srgbClr val="FFFF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8178" y="1634154"/>
            <a:ext cx="8047643" cy="5624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1040283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E2F2-D411-4053-AC7F-EBE8AB54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695449"/>
            <a:ext cx="8566529" cy="4937579"/>
          </a:xfrm>
        </p:spPr>
        <p:txBody>
          <a:bodyPr rIns="27432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3BA786"/>
              </a:buClr>
              <a:buNone/>
            </a:pPr>
            <a:r>
              <a:rPr lang="en-IN" dirty="0">
                <a:latin typeface="Bahnschrift"/>
              </a:rPr>
              <a:t>Big data is characterised by 3 V’s:</a:t>
            </a:r>
          </a:p>
          <a:p>
            <a:pPr marL="812800" indent="-457200" algn="just">
              <a:lnSpc>
                <a:spcPct val="150000"/>
              </a:lnSpc>
              <a:spcBef>
                <a:spcPts val="0"/>
              </a:spcBef>
              <a:buClr>
                <a:srgbClr val="3BA786"/>
              </a:buClr>
            </a:pPr>
            <a:r>
              <a:rPr lang="en-IN" dirty="0">
                <a:latin typeface="Bahnschrift"/>
              </a:rPr>
              <a:t>Major </a:t>
            </a:r>
            <a:r>
              <a:rPr lang="en-IN" dirty="0">
                <a:solidFill>
                  <a:srgbClr val="C00000"/>
                </a:solidFill>
                <a:latin typeface="Bahnschrift"/>
              </a:rPr>
              <a:t>volume</a:t>
            </a:r>
            <a:r>
              <a:rPr lang="en-IN" dirty="0">
                <a:latin typeface="Bahnschrift"/>
              </a:rPr>
              <a:t> of data, </a:t>
            </a:r>
          </a:p>
          <a:p>
            <a:pPr marL="812800" indent="-457200" algn="just">
              <a:lnSpc>
                <a:spcPct val="150000"/>
              </a:lnSpc>
              <a:spcBef>
                <a:spcPts val="0"/>
              </a:spcBef>
              <a:buClr>
                <a:srgbClr val="3BA786"/>
              </a:buClr>
            </a:pPr>
            <a:r>
              <a:rPr lang="en-IN" dirty="0">
                <a:latin typeface="Bahnschrift"/>
              </a:rPr>
              <a:t>the </a:t>
            </a:r>
            <a:r>
              <a:rPr lang="en-IN" dirty="0">
                <a:solidFill>
                  <a:srgbClr val="C00000"/>
                </a:solidFill>
                <a:latin typeface="Bahnschrift"/>
              </a:rPr>
              <a:t>velocity </a:t>
            </a:r>
            <a:r>
              <a:rPr lang="en-IN" dirty="0">
                <a:latin typeface="Bahnschrift"/>
              </a:rPr>
              <a:t>at which it’s processed, </a:t>
            </a:r>
          </a:p>
          <a:p>
            <a:pPr marL="812800" indent="-457200" algn="just">
              <a:lnSpc>
                <a:spcPct val="150000"/>
              </a:lnSpc>
              <a:spcBef>
                <a:spcPts val="0"/>
              </a:spcBef>
              <a:buClr>
                <a:srgbClr val="3BA786"/>
              </a:buClr>
            </a:pPr>
            <a:r>
              <a:rPr lang="en-IN" dirty="0">
                <a:latin typeface="Bahnschrift"/>
              </a:rPr>
              <a:t>and the wide </a:t>
            </a:r>
            <a:r>
              <a:rPr lang="en-IN" dirty="0">
                <a:solidFill>
                  <a:srgbClr val="C00000"/>
                </a:solidFill>
                <a:latin typeface="Bahnschrift"/>
              </a:rPr>
              <a:t>variety</a:t>
            </a:r>
            <a:r>
              <a:rPr lang="en-IN" dirty="0">
                <a:latin typeface="Bahnschrift"/>
              </a:rPr>
              <a:t> of data.</a:t>
            </a:r>
            <a:endParaRPr lang="en-IN" baseline="30000" dirty="0">
              <a:latin typeface="Bahnschrif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E427E-FB7E-481C-A709-6B4849BC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0"/>
            <a:ext cx="8843750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Big Data Analysis Techniques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64605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E2F2-D411-4053-AC7F-EBE8AB54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695449"/>
            <a:ext cx="8566529" cy="4937579"/>
          </a:xfrm>
        </p:spPr>
        <p:txBody>
          <a:bodyPr rIns="27432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3BA786"/>
              </a:buClr>
              <a:buNone/>
            </a:pPr>
            <a:r>
              <a:rPr lang="en-IN" dirty="0">
                <a:solidFill>
                  <a:srgbClr val="C00000"/>
                </a:solidFill>
                <a:latin typeface="Bahnschrift"/>
              </a:rPr>
              <a:t>Velocity</a:t>
            </a:r>
            <a:r>
              <a:rPr lang="en-IN" dirty="0">
                <a:latin typeface="Bahnschrift"/>
              </a:rPr>
              <a:t> pertains that data analytics has expanded into technological fields of machine learning &amp; AI.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E427E-FB7E-481C-A709-6B4849BC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0"/>
            <a:ext cx="8843750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Big Data Analysis Techniques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81214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E2F2-D411-4053-AC7F-EBE8AB54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60" y="1771649"/>
            <a:ext cx="8547479" cy="4766129"/>
          </a:xfrm>
        </p:spPr>
        <p:txBody>
          <a:bodyPr rIns="27432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3BA786"/>
              </a:buClr>
              <a:buNone/>
            </a:pPr>
            <a:r>
              <a:rPr lang="en-IN" dirty="0">
                <a:latin typeface="Bahnschrift"/>
              </a:rPr>
              <a:t>Alongside evolving computer-based analysis techniques and data harnesses, analysis also relies on the traditional statistical methods.</a:t>
            </a:r>
            <a:endParaRPr lang="en-IN" baseline="30000" dirty="0">
              <a:latin typeface="Bahnschrif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E427E-FB7E-481C-A709-6B4849BC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0"/>
            <a:ext cx="8843750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Big Data Analysis Techniques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03296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E2F2-D411-4053-AC7F-EBE8AB54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1487606"/>
            <a:ext cx="8639033" cy="5145423"/>
          </a:xfrm>
        </p:spPr>
        <p:txBody>
          <a:bodyPr rIns="91440">
            <a:noAutofit/>
          </a:bodyPr>
          <a:lstStyle/>
          <a:p>
            <a:pPr marL="0" indent="0" algn="just">
              <a:buClr>
                <a:srgbClr val="3BA786"/>
              </a:buClr>
              <a:buNone/>
            </a:pPr>
            <a:r>
              <a:rPr lang="en-IN" dirty="0">
                <a:latin typeface="Bahnschrift"/>
              </a:rPr>
              <a:t>Ultimately, how data analysis techniques function within an organisation is twofold; big data analysis is processed through streaming of data as it emerges, &amp; then performing batch analysis’ of data as it builds– to look for </a:t>
            </a:r>
            <a:r>
              <a:rPr lang="en-IN" dirty="0">
                <a:solidFill>
                  <a:srgbClr val="FF0000"/>
                </a:solidFill>
                <a:latin typeface="Bahnschrift"/>
              </a:rPr>
              <a:t>behavioural patterns </a:t>
            </a:r>
            <a:r>
              <a:rPr lang="en-IN" dirty="0">
                <a:latin typeface="Bahnschrift"/>
              </a:rPr>
              <a:t>&amp; trends.</a:t>
            </a:r>
            <a:endParaRPr lang="en-IN" baseline="30000" dirty="0">
              <a:latin typeface="Bahnschrif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E427E-FB7E-481C-A709-6B4849BC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0"/>
            <a:ext cx="8102233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Big Data Analysis Techniques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06998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82BA-6618-40B0-A28F-91F52A0E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64776"/>
            <a:ext cx="7143751" cy="5268253"/>
          </a:xfrm>
        </p:spPr>
        <p:txBody>
          <a:bodyPr>
            <a:noAutofit/>
          </a:bodyPr>
          <a:lstStyle/>
          <a:p>
            <a:pPr marL="571500" indent="-571500" algn="just"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A/B Testing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Data Fusion and Data Integration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Data Mining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Machine Learning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Natural Language Processing (NLP)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Statistics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Other data analysis techniques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Use of technologies</a:t>
            </a: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600" dirty="0">
              <a:solidFill>
                <a:srgbClr val="C0000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GB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9C2CF-D712-416B-BF0C-61D65582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42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Big Data Analysis Techniques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6150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BA84-D4FE-4A9D-91F6-641D5E2D6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07" y="1501254"/>
            <a:ext cx="8734568" cy="51317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3BA786"/>
              </a:buClr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Global big data market revenues for software &amp; services are expected to increase from $42 billion to $103 billion by the year 2027.</a:t>
            </a:r>
            <a:endParaRPr lang="en-IN" baseline="30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spcBef>
                <a:spcPts val="0"/>
              </a:spcBef>
              <a:buClr>
                <a:schemeClr val="bg1">
                  <a:lumMod val="65000"/>
                </a:schemeClr>
              </a:buClr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Every day, 2.5 quintillion bytes of data are created, and it’s only in the last two years that 90% of the world’s data has been generated.</a:t>
            </a:r>
            <a:r>
              <a:rPr lang="en-IN" baseline="30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just">
              <a:spcBef>
                <a:spcPts val="0"/>
              </a:spcBef>
              <a:buClr>
                <a:schemeClr val="bg1">
                  <a:lumMod val="65000"/>
                </a:schemeClr>
              </a:buClr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In fact, if we predict correctly, there’s likely much more to come.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0204-4A7B-437D-85C0-9CDFAFBB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0"/>
            <a:ext cx="807493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Big Data Analytics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94828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82BA-6618-40B0-A28F-91F52A0E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64776"/>
            <a:ext cx="7143751" cy="5268253"/>
          </a:xfrm>
        </p:spPr>
        <p:txBody>
          <a:bodyPr>
            <a:noAutofit/>
          </a:bodyPr>
          <a:lstStyle/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A/B Testing</a:t>
            </a:r>
          </a:p>
          <a:p>
            <a:pPr marL="571500" indent="-571500" algn="just"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Fusion and Data Integration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Data Mining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Machine Learning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Natural Language Processing (NLP)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Statistics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Other data analysis techniques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Use of technologies</a:t>
            </a: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600" dirty="0">
              <a:solidFill>
                <a:srgbClr val="C0000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GB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9C2CF-D712-416B-BF0C-61D65582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42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Big Data Analysis Techniques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30044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82BA-6618-40B0-A28F-91F52A0E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64776"/>
            <a:ext cx="7143751" cy="5268253"/>
          </a:xfrm>
        </p:spPr>
        <p:txBody>
          <a:bodyPr>
            <a:noAutofit/>
          </a:bodyPr>
          <a:lstStyle/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A/B Testing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Data Fusion and Data Integration</a:t>
            </a:r>
          </a:p>
          <a:p>
            <a:pPr marL="571500" indent="-571500" algn="just"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Mining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Machine Learning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Natural Language Processing (NLP)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Statistics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Other data analysis techniques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Use of technologies</a:t>
            </a: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600" dirty="0">
              <a:solidFill>
                <a:srgbClr val="C0000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GB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9C2CF-D712-416B-BF0C-61D65582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42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Big Data Analysis Techniques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85829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82BA-6618-40B0-A28F-91F52A0E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64776"/>
            <a:ext cx="7143751" cy="5268253"/>
          </a:xfrm>
        </p:spPr>
        <p:txBody>
          <a:bodyPr>
            <a:noAutofit/>
          </a:bodyPr>
          <a:lstStyle/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A/B Testing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Data Fusion and Data Integration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Data Mining</a:t>
            </a:r>
          </a:p>
          <a:p>
            <a:pPr marL="571500" indent="-571500" algn="just"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Machine Learning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Natural Language Processing (NLP)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Statistics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Other data analysis techniques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Use of technologies</a:t>
            </a: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600" dirty="0">
              <a:solidFill>
                <a:srgbClr val="C0000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GB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9C2CF-D712-416B-BF0C-61D65582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42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Big Data Analysis Techniques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37710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82BA-6618-40B0-A28F-91F52A0E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64776"/>
            <a:ext cx="7143751" cy="5268253"/>
          </a:xfrm>
        </p:spPr>
        <p:txBody>
          <a:bodyPr>
            <a:noAutofit/>
          </a:bodyPr>
          <a:lstStyle/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A/B Testing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Data Fusion and Data Integration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Data Mining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Machine Learning</a:t>
            </a:r>
          </a:p>
          <a:p>
            <a:pPr marL="571500" indent="-571500" algn="just"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Natural Language Processing (NLP)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Statistics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Other data analysis techniques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Use of technologies</a:t>
            </a: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600" dirty="0">
              <a:solidFill>
                <a:srgbClr val="C0000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GB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9C2CF-D712-416B-BF0C-61D65582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42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Big Data Analysis Techniques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83719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82BA-6618-40B0-A28F-91F52A0E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64776"/>
            <a:ext cx="7143751" cy="5268253"/>
          </a:xfrm>
        </p:spPr>
        <p:txBody>
          <a:bodyPr>
            <a:noAutofit/>
          </a:bodyPr>
          <a:lstStyle/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A/B Testing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Data Fusion and Data Integration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Data Mining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Machine Learning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Natural Language Processing (NLP)</a:t>
            </a:r>
          </a:p>
          <a:p>
            <a:pPr marL="571500" indent="-571500" algn="just"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Statistics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Other data analysis techniques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Use of technologies</a:t>
            </a: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600" dirty="0">
              <a:solidFill>
                <a:srgbClr val="C0000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GB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9C2CF-D712-416B-BF0C-61D65582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42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Big Data Analysis Techniques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8651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82BA-6618-40B0-A28F-91F52A0E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64776"/>
            <a:ext cx="7143751" cy="5268253"/>
          </a:xfrm>
        </p:spPr>
        <p:txBody>
          <a:bodyPr>
            <a:noAutofit/>
          </a:bodyPr>
          <a:lstStyle/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A/B Testing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Data Fusion and Data Integration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Data Mining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Machine Learning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Natural Language Processing (NLP)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Statistics</a:t>
            </a:r>
          </a:p>
          <a:p>
            <a:pPr marL="571500" indent="-571500" algn="just"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Other data analysis techniques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Use of technologies</a:t>
            </a: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600" dirty="0">
              <a:solidFill>
                <a:srgbClr val="C0000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GB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9C2CF-D712-416B-BF0C-61D65582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42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Big Data Analysis Techniques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56922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82BA-6618-40B0-A28F-91F52A0E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64776"/>
            <a:ext cx="7143751" cy="5268253"/>
          </a:xfrm>
        </p:spPr>
        <p:txBody>
          <a:bodyPr>
            <a:noAutofit/>
          </a:bodyPr>
          <a:lstStyle/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A/B Testing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Data Fusion and Data Integration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Data Mining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Machine Learning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Natural Language Processing (NLP)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Statistics</a:t>
            </a:r>
          </a:p>
          <a:p>
            <a:pPr marL="571500" indent="-571500" algn="just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Other data analysis techniques</a:t>
            </a:r>
          </a:p>
          <a:p>
            <a:pPr marL="571500" indent="-571500" algn="just"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of technologies</a:t>
            </a: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400" dirty="0">
              <a:solidFill>
                <a:srgbClr val="C00000"/>
              </a:solidFill>
            </a:endParaRPr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endParaRPr lang="en-IN" sz="2600" dirty="0">
              <a:solidFill>
                <a:srgbClr val="C0000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GB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9C2CF-D712-416B-BF0C-61D65582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42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Big Data Analysis Techniques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64247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306B-B364-4801-940D-B00063434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2051"/>
            <a:ext cx="9144000" cy="67584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IN" dirty="0">
                <a:solidFill>
                  <a:srgbClr val="C00000"/>
                </a:solidFill>
                <a:latin typeface="Bahnschrift"/>
              </a:rPr>
              <a:t>What does the future of data analysis look like? </a:t>
            </a:r>
          </a:p>
          <a:p>
            <a:pPr>
              <a:lnSpc>
                <a:spcPct val="150000"/>
              </a:lnSpc>
            </a:pPr>
            <a:endParaRPr lang="en-GB" sz="2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C40B3-C173-40B0-852B-6A7F8D06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8" y="0"/>
            <a:ext cx="8088585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Big Data Analysis Techniques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996287" y="2603394"/>
            <a:ext cx="720601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IN" sz="2800" dirty="0">
                <a:latin typeface="Bahnschrift"/>
              </a:rPr>
              <a:t>It’s hard to say with the tremendous pace </a:t>
            </a:r>
            <a:r>
              <a:rPr lang="en-IN" sz="2800" dirty="0">
                <a:solidFill>
                  <a:srgbClr val="C00000"/>
                </a:solidFill>
                <a:latin typeface="Bahnschrift"/>
              </a:rPr>
              <a:t>analytics &amp; technology </a:t>
            </a:r>
            <a:r>
              <a:rPr lang="en-IN" sz="2800" dirty="0">
                <a:latin typeface="Bahnschrift"/>
              </a:rPr>
              <a:t>progresses, but undoubtedly data innovation is changing face of </a:t>
            </a:r>
            <a:r>
              <a:rPr lang="en-IN" sz="2800" dirty="0">
                <a:solidFill>
                  <a:srgbClr val="C00000"/>
                </a:solidFill>
                <a:latin typeface="Bahnschrift"/>
              </a:rPr>
              <a:t>business &amp; society</a:t>
            </a:r>
            <a:r>
              <a:rPr lang="en-IN" sz="2800" dirty="0">
                <a:solidFill>
                  <a:srgbClr val="FF0000"/>
                </a:solidFill>
                <a:latin typeface="Bahnschrift"/>
              </a:rPr>
              <a:t> </a:t>
            </a:r>
            <a:r>
              <a:rPr lang="en-IN" sz="2800" dirty="0">
                <a:latin typeface="Bahnschrift"/>
              </a:rPr>
              <a:t>in its holistic entirety.</a:t>
            </a:r>
          </a:p>
        </p:txBody>
      </p:sp>
      <p:sp>
        <p:nvSpPr>
          <p:cNvPr id="5" name="Rectangle 41"/>
          <p:cNvSpPr/>
          <p:nvPr/>
        </p:nvSpPr>
        <p:spPr>
          <a:xfrm>
            <a:off x="1024572" y="2644337"/>
            <a:ext cx="7068552" cy="3323987"/>
          </a:xfrm>
          <a:custGeom>
            <a:avLst/>
            <a:gdLst>
              <a:gd name="connsiteX0" fmla="*/ 0 w 7233920"/>
              <a:gd name="connsiteY0" fmla="*/ 0 h 2763520"/>
              <a:gd name="connsiteX1" fmla="*/ 628795 w 7233920"/>
              <a:gd name="connsiteY1" fmla="*/ 0 h 2763520"/>
              <a:gd name="connsiteX2" fmla="*/ 1112911 w 7233920"/>
              <a:gd name="connsiteY2" fmla="*/ 0 h 2763520"/>
              <a:gd name="connsiteX3" fmla="*/ 1741705 w 7233920"/>
              <a:gd name="connsiteY3" fmla="*/ 0 h 2763520"/>
              <a:gd name="connsiteX4" fmla="*/ 2225822 w 7233920"/>
              <a:gd name="connsiteY4" fmla="*/ 0 h 2763520"/>
              <a:gd name="connsiteX5" fmla="*/ 2565259 w 7233920"/>
              <a:gd name="connsiteY5" fmla="*/ 0 h 2763520"/>
              <a:gd name="connsiteX6" fmla="*/ 3121715 w 7233920"/>
              <a:gd name="connsiteY6" fmla="*/ 0 h 2763520"/>
              <a:gd name="connsiteX7" fmla="*/ 3822848 w 7233920"/>
              <a:gd name="connsiteY7" fmla="*/ 0 h 2763520"/>
              <a:gd name="connsiteX8" fmla="*/ 4234625 w 7233920"/>
              <a:gd name="connsiteY8" fmla="*/ 0 h 2763520"/>
              <a:gd name="connsiteX9" fmla="*/ 4646402 w 7233920"/>
              <a:gd name="connsiteY9" fmla="*/ 0 h 2763520"/>
              <a:gd name="connsiteX10" fmla="*/ 4985840 w 7233920"/>
              <a:gd name="connsiteY10" fmla="*/ 0 h 2763520"/>
              <a:gd name="connsiteX11" fmla="*/ 5397617 w 7233920"/>
              <a:gd name="connsiteY11" fmla="*/ 0 h 2763520"/>
              <a:gd name="connsiteX12" fmla="*/ 6026412 w 7233920"/>
              <a:gd name="connsiteY12" fmla="*/ 0 h 2763520"/>
              <a:gd name="connsiteX13" fmla="*/ 6655206 w 7233920"/>
              <a:gd name="connsiteY13" fmla="*/ 0 h 2763520"/>
              <a:gd name="connsiteX14" fmla="*/ 7233920 w 7233920"/>
              <a:gd name="connsiteY14" fmla="*/ 0 h 2763520"/>
              <a:gd name="connsiteX15" fmla="*/ 7233920 w 7233920"/>
              <a:gd name="connsiteY15" fmla="*/ 552704 h 2763520"/>
              <a:gd name="connsiteX16" fmla="*/ 7233920 w 7233920"/>
              <a:gd name="connsiteY16" fmla="*/ 1105408 h 2763520"/>
              <a:gd name="connsiteX17" fmla="*/ 7233920 w 7233920"/>
              <a:gd name="connsiteY17" fmla="*/ 1658112 h 2763520"/>
              <a:gd name="connsiteX18" fmla="*/ 7233920 w 7233920"/>
              <a:gd name="connsiteY18" fmla="*/ 2238451 h 2763520"/>
              <a:gd name="connsiteX19" fmla="*/ 7233920 w 7233920"/>
              <a:gd name="connsiteY19" fmla="*/ 2763520 h 2763520"/>
              <a:gd name="connsiteX20" fmla="*/ 6894482 w 7233920"/>
              <a:gd name="connsiteY20" fmla="*/ 2763520 h 2763520"/>
              <a:gd name="connsiteX21" fmla="*/ 6338027 w 7233920"/>
              <a:gd name="connsiteY21" fmla="*/ 2763520 h 2763520"/>
              <a:gd name="connsiteX22" fmla="*/ 5853911 w 7233920"/>
              <a:gd name="connsiteY22" fmla="*/ 2763520 h 2763520"/>
              <a:gd name="connsiteX23" fmla="*/ 5225116 w 7233920"/>
              <a:gd name="connsiteY23" fmla="*/ 2763520 h 2763520"/>
              <a:gd name="connsiteX24" fmla="*/ 4885678 w 7233920"/>
              <a:gd name="connsiteY24" fmla="*/ 2763520 h 2763520"/>
              <a:gd name="connsiteX25" fmla="*/ 4473901 w 7233920"/>
              <a:gd name="connsiteY25" fmla="*/ 2763520 h 2763520"/>
              <a:gd name="connsiteX26" fmla="*/ 3772768 w 7233920"/>
              <a:gd name="connsiteY26" fmla="*/ 2763520 h 2763520"/>
              <a:gd name="connsiteX27" fmla="*/ 3288651 w 7233920"/>
              <a:gd name="connsiteY27" fmla="*/ 2763520 h 2763520"/>
              <a:gd name="connsiteX28" fmla="*/ 2804535 w 7233920"/>
              <a:gd name="connsiteY28" fmla="*/ 2763520 h 2763520"/>
              <a:gd name="connsiteX29" fmla="*/ 2392758 w 7233920"/>
              <a:gd name="connsiteY29" fmla="*/ 2763520 h 2763520"/>
              <a:gd name="connsiteX30" fmla="*/ 1908642 w 7233920"/>
              <a:gd name="connsiteY30" fmla="*/ 2763520 h 2763520"/>
              <a:gd name="connsiteX31" fmla="*/ 1207508 w 7233920"/>
              <a:gd name="connsiteY31" fmla="*/ 2763520 h 2763520"/>
              <a:gd name="connsiteX32" fmla="*/ 578714 w 7233920"/>
              <a:gd name="connsiteY32" fmla="*/ 2763520 h 2763520"/>
              <a:gd name="connsiteX33" fmla="*/ 0 w 7233920"/>
              <a:gd name="connsiteY33" fmla="*/ 2763520 h 2763520"/>
              <a:gd name="connsiteX34" fmla="*/ 0 w 7233920"/>
              <a:gd name="connsiteY34" fmla="*/ 2155546 h 2763520"/>
              <a:gd name="connsiteX35" fmla="*/ 0 w 7233920"/>
              <a:gd name="connsiteY35" fmla="*/ 1547571 h 2763520"/>
              <a:gd name="connsiteX36" fmla="*/ 0 w 7233920"/>
              <a:gd name="connsiteY36" fmla="*/ 994867 h 2763520"/>
              <a:gd name="connsiteX37" fmla="*/ 0 w 7233920"/>
              <a:gd name="connsiteY37" fmla="*/ 497434 h 2763520"/>
              <a:gd name="connsiteX38" fmla="*/ 0 w 7233920"/>
              <a:gd name="connsiteY38" fmla="*/ 0 h 276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33920" h="2763520" extrusionOk="0">
                <a:moveTo>
                  <a:pt x="0" y="0"/>
                </a:moveTo>
                <a:cubicBezTo>
                  <a:pt x="289134" y="-64745"/>
                  <a:pt x="319938" y="10389"/>
                  <a:pt x="628795" y="0"/>
                </a:cubicBezTo>
                <a:cubicBezTo>
                  <a:pt x="937653" y="-10389"/>
                  <a:pt x="959262" y="15190"/>
                  <a:pt x="1112911" y="0"/>
                </a:cubicBezTo>
                <a:cubicBezTo>
                  <a:pt x="1266560" y="-15190"/>
                  <a:pt x="1479445" y="60731"/>
                  <a:pt x="1741705" y="0"/>
                </a:cubicBezTo>
                <a:cubicBezTo>
                  <a:pt x="2003965" y="-60731"/>
                  <a:pt x="1989974" y="54318"/>
                  <a:pt x="2225822" y="0"/>
                </a:cubicBezTo>
                <a:cubicBezTo>
                  <a:pt x="2461670" y="-54318"/>
                  <a:pt x="2496905" y="40539"/>
                  <a:pt x="2565259" y="0"/>
                </a:cubicBezTo>
                <a:cubicBezTo>
                  <a:pt x="2633613" y="-40539"/>
                  <a:pt x="2899312" y="56249"/>
                  <a:pt x="3121715" y="0"/>
                </a:cubicBezTo>
                <a:cubicBezTo>
                  <a:pt x="3344118" y="-56249"/>
                  <a:pt x="3651369" y="16168"/>
                  <a:pt x="3822848" y="0"/>
                </a:cubicBezTo>
                <a:cubicBezTo>
                  <a:pt x="3994327" y="-16168"/>
                  <a:pt x="4096407" y="243"/>
                  <a:pt x="4234625" y="0"/>
                </a:cubicBezTo>
                <a:cubicBezTo>
                  <a:pt x="4372843" y="-243"/>
                  <a:pt x="4529849" y="17231"/>
                  <a:pt x="4646402" y="0"/>
                </a:cubicBezTo>
                <a:cubicBezTo>
                  <a:pt x="4762955" y="-17231"/>
                  <a:pt x="4850389" y="39176"/>
                  <a:pt x="4985840" y="0"/>
                </a:cubicBezTo>
                <a:cubicBezTo>
                  <a:pt x="5121291" y="-39176"/>
                  <a:pt x="5233630" y="30047"/>
                  <a:pt x="5397617" y="0"/>
                </a:cubicBezTo>
                <a:cubicBezTo>
                  <a:pt x="5561604" y="-30047"/>
                  <a:pt x="5837271" y="38405"/>
                  <a:pt x="6026412" y="0"/>
                </a:cubicBezTo>
                <a:cubicBezTo>
                  <a:pt x="6215553" y="-38405"/>
                  <a:pt x="6456987" y="17098"/>
                  <a:pt x="6655206" y="0"/>
                </a:cubicBezTo>
                <a:cubicBezTo>
                  <a:pt x="6853425" y="-17098"/>
                  <a:pt x="7016398" y="10083"/>
                  <a:pt x="7233920" y="0"/>
                </a:cubicBezTo>
                <a:cubicBezTo>
                  <a:pt x="7287447" y="166883"/>
                  <a:pt x="7198751" y="289983"/>
                  <a:pt x="7233920" y="552704"/>
                </a:cubicBezTo>
                <a:cubicBezTo>
                  <a:pt x="7269089" y="815425"/>
                  <a:pt x="7170748" y="933682"/>
                  <a:pt x="7233920" y="1105408"/>
                </a:cubicBezTo>
                <a:cubicBezTo>
                  <a:pt x="7297092" y="1277134"/>
                  <a:pt x="7181487" y="1504551"/>
                  <a:pt x="7233920" y="1658112"/>
                </a:cubicBezTo>
                <a:cubicBezTo>
                  <a:pt x="7286353" y="1811673"/>
                  <a:pt x="7216029" y="1984010"/>
                  <a:pt x="7233920" y="2238451"/>
                </a:cubicBezTo>
                <a:cubicBezTo>
                  <a:pt x="7251811" y="2492892"/>
                  <a:pt x="7190113" y="2651660"/>
                  <a:pt x="7233920" y="2763520"/>
                </a:cubicBezTo>
                <a:cubicBezTo>
                  <a:pt x="7153437" y="2784642"/>
                  <a:pt x="7031068" y="2749135"/>
                  <a:pt x="6894482" y="2763520"/>
                </a:cubicBezTo>
                <a:cubicBezTo>
                  <a:pt x="6757896" y="2777905"/>
                  <a:pt x="6542945" y="2744744"/>
                  <a:pt x="6338027" y="2763520"/>
                </a:cubicBezTo>
                <a:cubicBezTo>
                  <a:pt x="6133110" y="2782296"/>
                  <a:pt x="6018537" y="2712007"/>
                  <a:pt x="5853911" y="2763520"/>
                </a:cubicBezTo>
                <a:cubicBezTo>
                  <a:pt x="5689285" y="2815033"/>
                  <a:pt x="5408300" y="2704249"/>
                  <a:pt x="5225116" y="2763520"/>
                </a:cubicBezTo>
                <a:cubicBezTo>
                  <a:pt x="5041933" y="2822791"/>
                  <a:pt x="5049383" y="2742101"/>
                  <a:pt x="4885678" y="2763520"/>
                </a:cubicBezTo>
                <a:cubicBezTo>
                  <a:pt x="4721973" y="2784939"/>
                  <a:pt x="4558276" y="2736390"/>
                  <a:pt x="4473901" y="2763520"/>
                </a:cubicBezTo>
                <a:cubicBezTo>
                  <a:pt x="4389526" y="2790650"/>
                  <a:pt x="3926067" y="2680477"/>
                  <a:pt x="3772768" y="2763520"/>
                </a:cubicBezTo>
                <a:cubicBezTo>
                  <a:pt x="3619469" y="2846563"/>
                  <a:pt x="3465718" y="2741046"/>
                  <a:pt x="3288651" y="2763520"/>
                </a:cubicBezTo>
                <a:cubicBezTo>
                  <a:pt x="3111584" y="2785994"/>
                  <a:pt x="2986216" y="2749535"/>
                  <a:pt x="2804535" y="2763520"/>
                </a:cubicBezTo>
                <a:cubicBezTo>
                  <a:pt x="2622854" y="2777505"/>
                  <a:pt x="2548515" y="2762973"/>
                  <a:pt x="2392758" y="2763520"/>
                </a:cubicBezTo>
                <a:cubicBezTo>
                  <a:pt x="2237001" y="2764067"/>
                  <a:pt x="2029585" y="2750664"/>
                  <a:pt x="1908642" y="2763520"/>
                </a:cubicBezTo>
                <a:cubicBezTo>
                  <a:pt x="1787699" y="2776376"/>
                  <a:pt x="1498107" y="2681425"/>
                  <a:pt x="1207508" y="2763520"/>
                </a:cubicBezTo>
                <a:cubicBezTo>
                  <a:pt x="916909" y="2845615"/>
                  <a:pt x="843461" y="2698645"/>
                  <a:pt x="578714" y="2763520"/>
                </a:cubicBezTo>
                <a:cubicBezTo>
                  <a:pt x="313967" y="2828395"/>
                  <a:pt x="253801" y="2700828"/>
                  <a:pt x="0" y="2763520"/>
                </a:cubicBezTo>
                <a:cubicBezTo>
                  <a:pt x="-26807" y="2491954"/>
                  <a:pt x="6580" y="2425781"/>
                  <a:pt x="0" y="2155546"/>
                </a:cubicBezTo>
                <a:cubicBezTo>
                  <a:pt x="-6580" y="1885311"/>
                  <a:pt x="30038" y="1745055"/>
                  <a:pt x="0" y="1547571"/>
                </a:cubicBezTo>
                <a:cubicBezTo>
                  <a:pt x="-30038" y="1350087"/>
                  <a:pt x="20198" y="1128638"/>
                  <a:pt x="0" y="994867"/>
                </a:cubicBezTo>
                <a:cubicBezTo>
                  <a:pt x="-20198" y="861096"/>
                  <a:pt x="34528" y="644978"/>
                  <a:pt x="0" y="497434"/>
                </a:cubicBezTo>
                <a:cubicBezTo>
                  <a:pt x="-34528" y="349890"/>
                  <a:pt x="11219" y="19014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78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1FFC7-D975-42E3-9CD1-DF45E9F30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65" y="1524000"/>
            <a:ext cx="8830102" cy="550495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Clr>
                <a:srgbClr val="215D4B"/>
              </a:buClr>
              <a:buNone/>
            </a:pPr>
            <a:r>
              <a:rPr lang="en-IN" sz="2600" dirty="0">
                <a:solidFill>
                  <a:srgbClr val="C00000"/>
                </a:solidFill>
              </a:rPr>
              <a:t>Statistical modelling: </a:t>
            </a:r>
            <a:r>
              <a:rPr lang="en-IN" sz="2600" dirty="0"/>
              <a:t>One of the most important tasks in big data analytics.</a:t>
            </a:r>
          </a:p>
          <a:p>
            <a:pPr marL="914400" indent="-457200" algn="just">
              <a:spcBef>
                <a:spcPts val="0"/>
              </a:spcBef>
              <a:buClr>
                <a:srgbClr val="215D4B"/>
              </a:buClr>
              <a:buFont typeface="Courier New" panose="02070309020205020404" pitchFamily="49" charset="0"/>
              <a:buChar char="o"/>
            </a:pPr>
            <a:r>
              <a:rPr lang="en-IN" sz="2600" dirty="0"/>
              <a:t>Supervised and unsupervised classification or regression problems.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F517D-1FBD-4EC3-8C4C-5741F7B3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0"/>
            <a:ext cx="8102233" cy="1325563"/>
          </a:xfrm>
        </p:spPr>
        <p:txBody>
          <a:bodyPr>
            <a:normAutofit/>
          </a:bodyPr>
          <a:lstStyle/>
          <a:p>
            <a:r>
              <a:rPr lang="en-GB" sz="3200" dirty="0"/>
              <a:t>Big Data Analytics- Methodology</a:t>
            </a:r>
          </a:p>
        </p:txBody>
      </p:sp>
    </p:spTree>
    <p:extLst>
      <p:ext uri="{BB962C8B-B14F-4D97-AF65-F5344CB8AC3E}">
        <p14:creationId xmlns:p14="http://schemas.microsoft.com/office/powerpoint/2010/main" val="2920327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1FFC7-D975-42E3-9CD1-DF45E9F30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65" y="1524000"/>
            <a:ext cx="8830102" cy="550495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Clr>
                <a:srgbClr val="215D4B"/>
              </a:buClr>
              <a:buNone/>
            </a:pPr>
            <a:r>
              <a:rPr lang="en-IN" sz="2600" dirty="0">
                <a:solidFill>
                  <a:srgbClr val="C00000"/>
                </a:solidFill>
              </a:rPr>
              <a:t>Statistical modelling: </a:t>
            </a:r>
            <a:r>
              <a:rPr lang="en-IN" sz="2600" dirty="0"/>
              <a:t>One of the most important tasks in big data analytics.</a:t>
            </a:r>
          </a:p>
          <a:p>
            <a:pPr marL="914400" indent="-457200" algn="just">
              <a:spcBef>
                <a:spcPts val="0"/>
              </a:spcBef>
              <a:buClr>
                <a:srgbClr val="215D4B"/>
              </a:buClr>
              <a:buFont typeface="Courier New" panose="02070309020205020404" pitchFamily="49" charset="0"/>
              <a:buChar char="o"/>
            </a:pPr>
            <a:r>
              <a:rPr lang="en-IN" sz="2600" dirty="0"/>
              <a:t>Once data is cleaned &amp; pre-processed, available for modelling, evaluating the different models with reasonable loss metrics is important &amp; then once model is implemented, further evaluation &amp; results should be reported.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F517D-1FBD-4EC3-8C4C-5741F7B3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0"/>
            <a:ext cx="8102233" cy="1325563"/>
          </a:xfrm>
        </p:spPr>
        <p:txBody>
          <a:bodyPr>
            <a:normAutofit/>
          </a:bodyPr>
          <a:lstStyle/>
          <a:p>
            <a:r>
              <a:rPr lang="en-GB" sz="3200" dirty="0"/>
              <a:t>Big Data Analytics- Methodology</a:t>
            </a:r>
          </a:p>
        </p:txBody>
      </p:sp>
    </p:spTree>
    <p:extLst>
      <p:ext uri="{BB962C8B-B14F-4D97-AF65-F5344CB8AC3E}">
        <p14:creationId xmlns:p14="http://schemas.microsoft.com/office/powerpoint/2010/main" val="299179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BA84-D4FE-4A9D-91F6-641D5E2D6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07" y="1501254"/>
            <a:ext cx="8734568" cy="51317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chemeClr val="bg1">
                  <a:lumMod val="65000"/>
                </a:schemeClr>
              </a:buClr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Global big data market revenues for software &amp; services are expected to increase from $42 billion to $103 billion by the year 2027.</a:t>
            </a:r>
            <a:endParaRPr lang="en-IN" baseline="300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spcBef>
                <a:spcPts val="0"/>
              </a:spcBef>
              <a:buClr>
                <a:srgbClr val="3BA786"/>
              </a:buClr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Every day, 2.5 quintillion bytes of data are created, and it’s only in the last two years that 90% of the world’s data has been generated. </a:t>
            </a:r>
          </a:p>
          <a:p>
            <a:pPr algn="just">
              <a:spcBef>
                <a:spcPts val="0"/>
              </a:spcBef>
              <a:buClr>
                <a:schemeClr val="bg1">
                  <a:lumMod val="65000"/>
                </a:schemeClr>
              </a:buClr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In fact, if we predict correctly, there’s likely much more to come.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0204-4A7B-437D-85C0-9CDFAFBB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0"/>
            <a:ext cx="807493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Big Data Analytics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67880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D023-A56C-4167-AAD5-D973ED7D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0"/>
            <a:ext cx="8102233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Big Data Analytics- Data Analysis Tools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0332" y="4129257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SAS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80332" y="2430993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Python For Data Analysis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80332" y="3280125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Julia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80332" y="4978389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SPSS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66684" y="1581861"/>
            <a:ext cx="4843669" cy="505885"/>
          </a:xfrm>
          <a:prstGeom prst="roundRect">
            <a:avLst/>
          </a:prstGeom>
          <a:solidFill>
            <a:srgbClr val="8BD5BE"/>
          </a:solidFill>
          <a:ln w="28575">
            <a:solidFill>
              <a:srgbClr val="FFFF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GB" sz="2800" dirty="0">
                <a:solidFill>
                  <a:schemeClr val="tx1"/>
                </a:solidFill>
              </a:rPr>
              <a:t>R Programming Language</a:t>
            </a:r>
          </a:p>
          <a:p>
            <a:pPr algn="ctr">
              <a:lnSpc>
                <a:spcPct val="150000"/>
              </a:lnSpc>
              <a:buClr>
                <a:srgbClr val="215D4B"/>
              </a:buClr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80332" y="5827522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 err="1">
                <a:solidFill>
                  <a:schemeClr val="bg1">
                    <a:lumMod val="75000"/>
                  </a:schemeClr>
                </a:solidFill>
              </a:rPr>
              <a:t>Matlab</a:t>
            </a: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/ Octave</a:t>
            </a:r>
          </a:p>
        </p:txBody>
      </p:sp>
    </p:spTree>
    <p:extLst>
      <p:ext uri="{BB962C8B-B14F-4D97-AF65-F5344CB8AC3E}">
        <p14:creationId xmlns:p14="http://schemas.microsoft.com/office/powerpoint/2010/main" val="3144733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D023-A56C-4167-AAD5-D973ED7D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0"/>
            <a:ext cx="8102233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Big Data Analytics- Data Analysis Tools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0332" y="4129257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SAS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80332" y="2430993"/>
            <a:ext cx="4843669" cy="505885"/>
          </a:xfrm>
          <a:prstGeom prst="roundRect">
            <a:avLst/>
          </a:prstGeom>
          <a:solidFill>
            <a:srgbClr val="8BD5BE"/>
          </a:solidFill>
          <a:ln w="28575">
            <a:solidFill>
              <a:srgbClr val="FFFF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GB" sz="2800" dirty="0">
                <a:solidFill>
                  <a:schemeClr val="tx1"/>
                </a:solidFill>
              </a:rPr>
              <a:t>Python For Data Analysis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80332" y="3280125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Julia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80332" y="4978389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SPSS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66684" y="1581861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R Programming Language</a:t>
            </a:r>
          </a:p>
          <a:p>
            <a:pPr algn="ctr">
              <a:lnSpc>
                <a:spcPct val="150000"/>
              </a:lnSpc>
            </a:pP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80332" y="5827522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 err="1">
                <a:solidFill>
                  <a:schemeClr val="bg1">
                    <a:lumMod val="75000"/>
                  </a:schemeClr>
                </a:solidFill>
              </a:rPr>
              <a:t>Matlab</a:t>
            </a: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/ Octave</a:t>
            </a:r>
          </a:p>
        </p:txBody>
      </p:sp>
    </p:spTree>
    <p:extLst>
      <p:ext uri="{BB962C8B-B14F-4D97-AF65-F5344CB8AC3E}">
        <p14:creationId xmlns:p14="http://schemas.microsoft.com/office/powerpoint/2010/main" val="2988183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D023-A56C-4167-AAD5-D973ED7D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0"/>
            <a:ext cx="8102233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Big Data Analytics- Data Analysis Tools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0332" y="4129257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SAS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80332" y="2430993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Python For Data Analysis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80332" y="3280125"/>
            <a:ext cx="4843669" cy="505885"/>
          </a:xfrm>
          <a:prstGeom prst="roundRect">
            <a:avLst/>
          </a:prstGeom>
          <a:solidFill>
            <a:srgbClr val="8BD5BE"/>
          </a:solidFill>
          <a:ln w="28575">
            <a:solidFill>
              <a:srgbClr val="FFFF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GB" sz="2800" dirty="0">
                <a:solidFill>
                  <a:schemeClr val="tx1"/>
                </a:solidFill>
              </a:rPr>
              <a:t>Julia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80332" y="4978389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SPSS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66684" y="1581861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R Programming Language</a:t>
            </a:r>
          </a:p>
          <a:p>
            <a:pPr algn="ctr">
              <a:lnSpc>
                <a:spcPct val="150000"/>
              </a:lnSpc>
            </a:pP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80332" y="5827522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 err="1">
                <a:solidFill>
                  <a:schemeClr val="bg1">
                    <a:lumMod val="75000"/>
                  </a:schemeClr>
                </a:solidFill>
              </a:rPr>
              <a:t>Matlab</a:t>
            </a: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/ Octave</a:t>
            </a:r>
          </a:p>
        </p:txBody>
      </p:sp>
    </p:spTree>
    <p:extLst>
      <p:ext uri="{BB962C8B-B14F-4D97-AF65-F5344CB8AC3E}">
        <p14:creationId xmlns:p14="http://schemas.microsoft.com/office/powerpoint/2010/main" val="643055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D023-A56C-4167-AAD5-D973ED7D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0"/>
            <a:ext cx="8102233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Big Data Analytics- Data Analysis Tools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0332" y="4129257"/>
            <a:ext cx="4843669" cy="505885"/>
          </a:xfrm>
          <a:prstGeom prst="roundRect">
            <a:avLst/>
          </a:prstGeom>
          <a:solidFill>
            <a:srgbClr val="8BD5BE"/>
          </a:solidFill>
          <a:ln w="28575">
            <a:solidFill>
              <a:srgbClr val="FFFF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GB" sz="2800" dirty="0">
                <a:solidFill>
                  <a:schemeClr val="tx1"/>
                </a:solidFill>
              </a:rPr>
              <a:t>SAS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80332" y="2430993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Python For Data Analysis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80332" y="3280125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Julia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80332" y="4978389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SPSS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66684" y="1581861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R Programming Language</a:t>
            </a:r>
          </a:p>
          <a:p>
            <a:pPr algn="ctr">
              <a:lnSpc>
                <a:spcPct val="150000"/>
              </a:lnSpc>
            </a:pP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80332" y="5827522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 err="1">
                <a:solidFill>
                  <a:schemeClr val="bg1">
                    <a:lumMod val="75000"/>
                  </a:schemeClr>
                </a:solidFill>
              </a:rPr>
              <a:t>Matlab</a:t>
            </a: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/ Octave</a:t>
            </a:r>
          </a:p>
        </p:txBody>
      </p:sp>
    </p:spTree>
    <p:extLst>
      <p:ext uri="{BB962C8B-B14F-4D97-AF65-F5344CB8AC3E}">
        <p14:creationId xmlns:p14="http://schemas.microsoft.com/office/powerpoint/2010/main" val="2331042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D023-A56C-4167-AAD5-D973ED7D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0"/>
            <a:ext cx="8102233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Big Data Analytics- Data Analysis Tools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0332" y="4129257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SAS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80332" y="2430993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Python For Data Analysis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80332" y="3280125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Julia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80332" y="4978389"/>
            <a:ext cx="4843669" cy="505885"/>
          </a:xfrm>
          <a:prstGeom prst="roundRect">
            <a:avLst/>
          </a:prstGeom>
          <a:solidFill>
            <a:srgbClr val="8BD5BE"/>
          </a:solidFill>
          <a:ln w="28575">
            <a:solidFill>
              <a:srgbClr val="FFFF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GB" sz="2800" dirty="0">
                <a:solidFill>
                  <a:schemeClr val="tx1"/>
                </a:solidFill>
              </a:rPr>
              <a:t>SPSS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66684" y="1581861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R Programming Language</a:t>
            </a:r>
          </a:p>
          <a:p>
            <a:pPr algn="ctr">
              <a:lnSpc>
                <a:spcPct val="150000"/>
              </a:lnSpc>
            </a:pP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80332" y="5827522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 err="1">
                <a:solidFill>
                  <a:schemeClr val="bg1">
                    <a:lumMod val="75000"/>
                  </a:schemeClr>
                </a:solidFill>
              </a:rPr>
              <a:t>Matlab</a:t>
            </a: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/ Octave</a:t>
            </a:r>
          </a:p>
        </p:txBody>
      </p:sp>
    </p:spTree>
    <p:extLst>
      <p:ext uri="{BB962C8B-B14F-4D97-AF65-F5344CB8AC3E}">
        <p14:creationId xmlns:p14="http://schemas.microsoft.com/office/powerpoint/2010/main" val="2523970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D023-A56C-4167-AAD5-D973ED7D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0"/>
            <a:ext cx="8102233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Big Data Analytics- Data Analysis Tools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0332" y="4129257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SAS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80332" y="2430993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Python For Data Analysis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80332" y="3280125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Julia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80332" y="4978389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SPSS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66684" y="1581861"/>
            <a:ext cx="4843669" cy="5058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R Programming Language</a:t>
            </a:r>
          </a:p>
          <a:p>
            <a:pPr algn="ctr">
              <a:lnSpc>
                <a:spcPct val="150000"/>
              </a:lnSpc>
            </a:pP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80332" y="5827522"/>
            <a:ext cx="4843669" cy="505885"/>
          </a:xfrm>
          <a:prstGeom prst="roundRect">
            <a:avLst/>
          </a:prstGeom>
          <a:solidFill>
            <a:srgbClr val="8BD5BE"/>
          </a:solidFill>
          <a:ln w="28575">
            <a:solidFill>
              <a:srgbClr val="FFFF00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0" rtlCol="0" anchor="t"/>
          <a:lstStyle/>
          <a:p>
            <a:pPr algn="ctr">
              <a:lnSpc>
                <a:spcPct val="150000"/>
              </a:lnSpc>
              <a:buClr>
                <a:srgbClr val="215D4B"/>
              </a:buClr>
            </a:pPr>
            <a:r>
              <a:rPr lang="en-GB" sz="2800" dirty="0" err="1">
                <a:solidFill>
                  <a:schemeClr val="tx1"/>
                </a:solidFill>
              </a:rPr>
              <a:t>Matlab</a:t>
            </a:r>
            <a:r>
              <a:rPr lang="en-GB" sz="2800" dirty="0">
                <a:solidFill>
                  <a:schemeClr val="tx1"/>
                </a:solidFill>
              </a:rPr>
              <a:t>/ Octave</a:t>
            </a:r>
          </a:p>
        </p:txBody>
      </p:sp>
    </p:spTree>
    <p:extLst>
      <p:ext uri="{BB962C8B-B14F-4D97-AF65-F5344CB8AC3E}">
        <p14:creationId xmlns:p14="http://schemas.microsoft.com/office/powerpoint/2010/main" val="968695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11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BA84-D4FE-4A9D-91F6-641D5E2D6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07" y="1501254"/>
            <a:ext cx="8734568" cy="51317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chemeClr val="bg1">
                  <a:lumMod val="65000"/>
                </a:schemeClr>
              </a:buClr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Global big data market revenues for software &amp; services are expected to increase from $42 billion to $103 billion by the year 2027.</a:t>
            </a:r>
            <a:endParaRPr lang="en-IN" baseline="300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spcBef>
                <a:spcPts val="0"/>
              </a:spcBef>
              <a:buClr>
                <a:schemeClr val="bg1">
                  <a:lumMod val="65000"/>
                </a:schemeClr>
              </a:buClr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Every day, 2.5 quintillion bytes of data are created, and it’s only in the last two years that 90% of the world’s data has been generated.</a:t>
            </a:r>
            <a:r>
              <a:rPr lang="en-IN" baseline="30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just">
              <a:spcBef>
                <a:spcPts val="0"/>
              </a:spcBef>
              <a:buClr>
                <a:srgbClr val="3BA786"/>
              </a:buClr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fact, if we predict correctly, there’s likely much more to come.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0204-4A7B-437D-85C0-9CDFAFBB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0"/>
            <a:ext cx="807493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Big Data Analytics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5216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B87A-D943-4AA6-89B0-61D953A7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5" y="1723869"/>
            <a:ext cx="8775511" cy="4909160"/>
          </a:xfrm>
        </p:spPr>
        <p:txBody>
          <a:bodyPr>
            <a:noAutofit/>
          </a:bodyPr>
          <a:lstStyle/>
          <a:p>
            <a:pPr algn="just" fontAlgn="base">
              <a:spcBef>
                <a:spcPts val="0"/>
              </a:spcBef>
              <a:spcAft>
                <a:spcPct val="0"/>
              </a:spcAft>
              <a:buClr>
                <a:srgbClr val="3BA786"/>
              </a:buClr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World is driven by data,</a:t>
            </a:r>
          </a:p>
          <a:p>
            <a:pPr marL="344488" indent="-284163" algn="just" fontAlgn="base">
              <a:spcBef>
                <a:spcPts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Data is unavoidable, </a:t>
            </a:r>
          </a:p>
          <a:p>
            <a:pPr marL="344488" indent="-284163" algn="just" fontAlgn="base">
              <a:spcBef>
                <a:spcPts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Business world looks to data for market insights,</a:t>
            </a:r>
          </a:p>
          <a:p>
            <a:pPr marL="344488" indent="-284163" algn="just" fontAlgn="base">
              <a:spcBef>
                <a:spcPts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Data is becoming a game changer.</a:t>
            </a:r>
          </a:p>
          <a:p>
            <a:pPr>
              <a:lnSpc>
                <a:spcPct val="150000"/>
              </a:lnSpc>
            </a:pPr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72ED1-1159-4927-863B-7F1169F9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3" y="0"/>
            <a:ext cx="806129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Big Data Analytics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1467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B87A-D943-4AA6-89B0-61D953A7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5" y="1723869"/>
            <a:ext cx="8775511" cy="4909160"/>
          </a:xfrm>
        </p:spPr>
        <p:txBody>
          <a:bodyPr>
            <a:noAutofit/>
          </a:bodyPr>
          <a:lstStyle/>
          <a:p>
            <a:pPr marL="344488" indent="-284163" algn="just" fontAlgn="base">
              <a:spcBef>
                <a:spcPts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World is driven by data,</a:t>
            </a:r>
          </a:p>
          <a:p>
            <a:pPr algn="just" fontAlgn="base">
              <a:spcBef>
                <a:spcPts val="0"/>
              </a:spcBef>
              <a:spcAft>
                <a:spcPct val="0"/>
              </a:spcAft>
              <a:buClr>
                <a:srgbClr val="3BA786"/>
              </a:buClr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is unavoidable, </a:t>
            </a:r>
          </a:p>
          <a:p>
            <a:pPr marL="344488" indent="-284163" algn="just" fontAlgn="base">
              <a:spcBef>
                <a:spcPts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Business world looks to data for market insights,</a:t>
            </a:r>
          </a:p>
          <a:p>
            <a:pPr marL="344488" indent="-284163" algn="just" fontAlgn="base">
              <a:spcBef>
                <a:spcPts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Data is becoming a game changer.</a:t>
            </a:r>
          </a:p>
          <a:p>
            <a:pPr>
              <a:lnSpc>
                <a:spcPct val="150000"/>
              </a:lnSpc>
            </a:pPr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72ED1-1159-4927-863B-7F1169F9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3" y="0"/>
            <a:ext cx="806129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Big Data Analytics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8043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B87A-D943-4AA6-89B0-61D953A7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5" y="1723869"/>
            <a:ext cx="8775511" cy="4909160"/>
          </a:xfrm>
        </p:spPr>
        <p:txBody>
          <a:bodyPr>
            <a:noAutofit/>
          </a:bodyPr>
          <a:lstStyle/>
          <a:p>
            <a:pPr marL="344488" indent="-284163" algn="just" fontAlgn="base">
              <a:spcBef>
                <a:spcPts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World is driven by data,</a:t>
            </a:r>
          </a:p>
          <a:p>
            <a:pPr marL="344488" indent="-284163" algn="just" fontAlgn="base">
              <a:spcBef>
                <a:spcPts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Data is unavoidable, </a:t>
            </a:r>
          </a:p>
          <a:p>
            <a:pPr algn="just" fontAlgn="base">
              <a:spcBef>
                <a:spcPts val="0"/>
              </a:spcBef>
              <a:spcAft>
                <a:spcPct val="0"/>
              </a:spcAft>
              <a:buClr>
                <a:srgbClr val="3BA786"/>
              </a:buClr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world looks to data for market insights,</a:t>
            </a:r>
          </a:p>
          <a:p>
            <a:pPr marL="344488" indent="-284163" algn="just" fontAlgn="base">
              <a:spcBef>
                <a:spcPts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Data is becoming a game changer.</a:t>
            </a:r>
          </a:p>
          <a:p>
            <a:pPr>
              <a:lnSpc>
                <a:spcPct val="150000"/>
              </a:lnSpc>
            </a:pPr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72ED1-1159-4927-863B-7F1169F9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3" y="0"/>
            <a:ext cx="806129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Big Data Analytics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9459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B87A-D943-4AA6-89B0-61D953A7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5" y="1723869"/>
            <a:ext cx="8775511" cy="4909160"/>
          </a:xfrm>
        </p:spPr>
        <p:txBody>
          <a:bodyPr>
            <a:noAutofit/>
          </a:bodyPr>
          <a:lstStyle/>
          <a:p>
            <a:pPr marL="344488" indent="-284163" algn="just" fontAlgn="base">
              <a:spcBef>
                <a:spcPts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World is driven by data,</a:t>
            </a:r>
          </a:p>
          <a:p>
            <a:pPr marL="344488" indent="-284163" algn="just" fontAlgn="base">
              <a:spcBef>
                <a:spcPts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Data is unavoidable, </a:t>
            </a:r>
          </a:p>
          <a:p>
            <a:pPr marL="344488" indent="-284163" algn="just" fontAlgn="base">
              <a:spcBef>
                <a:spcPts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Business world looks to data for market insights,</a:t>
            </a:r>
          </a:p>
          <a:p>
            <a:pPr algn="just" fontAlgn="base">
              <a:spcBef>
                <a:spcPts val="0"/>
              </a:spcBef>
              <a:spcAft>
                <a:spcPct val="0"/>
              </a:spcAft>
              <a:buClr>
                <a:srgbClr val="3BA786"/>
              </a:buClr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is becoming a game changer.</a:t>
            </a:r>
          </a:p>
          <a:p>
            <a:pPr>
              <a:lnSpc>
                <a:spcPct val="150000"/>
              </a:lnSpc>
            </a:pPr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72ED1-1159-4927-863B-7F1169F9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3" y="0"/>
            <a:ext cx="806129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Big Data Analytics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5667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1308</Words>
  <Application>Microsoft Office PowerPoint</Application>
  <PresentationFormat>On-screen Show (4:3)</PresentationFormat>
  <Paragraphs>276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</vt:lpstr>
      <vt:lpstr>Bahnschrift SemiBold</vt:lpstr>
      <vt:lpstr>Calibri</vt:lpstr>
      <vt:lpstr>Courier New</vt:lpstr>
      <vt:lpstr>Office Theme</vt:lpstr>
      <vt:lpstr>PowerPoint Presentation</vt:lpstr>
      <vt:lpstr>PowerPoint Presentation</vt:lpstr>
      <vt:lpstr>Big Data Analytics</vt:lpstr>
      <vt:lpstr>Big Data Analytics</vt:lpstr>
      <vt:lpstr>Big Data Analytics</vt:lpstr>
      <vt:lpstr>Big Data Analytics</vt:lpstr>
      <vt:lpstr>Big Data Analytics</vt:lpstr>
      <vt:lpstr>Big Data Analytics</vt:lpstr>
      <vt:lpstr>Big Data Analytics</vt:lpstr>
      <vt:lpstr>Where Role of Big Data Analytics Comes into Play</vt:lpstr>
      <vt:lpstr>Where Role of Big Data Analytics Comes Into Play</vt:lpstr>
      <vt:lpstr>Big Data Analytics</vt:lpstr>
      <vt:lpstr>Big Data Analytics</vt:lpstr>
      <vt:lpstr>Big Data Analytics</vt:lpstr>
      <vt:lpstr>Big Data Analytics Cycle </vt:lpstr>
      <vt:lpstr>Big Data Analytics Cycle </vt:lpstr>
      <vt:lpstr>Big Data Analytics Cycle </vt:lpstr>
      <vt:lpstr>Big Data Analytics Cycle </vt:lpstr>
      <vt:lpstr>Big Data Analytics Cycle </vt:lpstr>
      <vt:lpstr>Big Data Analytics Cycle </vt:lpstr>
      <vt:lpstr>Big Data Analytics Cycle </vt:lpstr>
      <vt:lpstr>Big Data Analytics Cycle </vt:lpstr>
      <vt:lpstr>Big Data Analytics Cycle </vt:lpstr>
      <vt:lpstr>Big Data Analytics Cycle </vt:lpstr>
      <vt:lpstr>Big Data Analysis Techniques</vt:lpstr>
      <vt:lpstr>Big Data Analysis Techniques</vt:lpstr>
      <vt:lpstr>Big Data Analysis Techniques</vt:lpstr>
      <vt:lpstr>Big Data Analysis Techniques</vt:lpstr>
      <vt:lpstr>Big Data Analysis Techniques</vt:lpstr>
      <vt:lpstr>Big Data Analysis Techniques</vt:lpstr>
      <vt:lpstr>Big Data Analysis Techniques</vt:lpstr>
      <vt:lpstr>Big Data Analysis Techniques</vt:lpstr>
      <vt:lpstr>Big Data Analysis Techniques</vt:lpstr>
      <vt:lpstr>Big Data Analysis Techniques</vt:lpstr>
      <vt:lpstr>Big Data Analysis Techniques</vt:lpstr>
      <vt:lpstr>Big Data Analysis Techniques</vt:lpstr>
      <vt:lpstr>Big Data Analysis Techniques</vt:lpstr>
      <vt:lpstr>Big Data Analytics- Methodology</vt:lpstr>
      <vt:lpstr>Big Data Analytics- Methodology</vt:lpstr>
      <vt:lpstr>Big Data Analytics- Data Analysis Tools</vt:lpstr>
      <vt:lpstr>Big Data Analytics- Data Analysis Tools</vt:lpstr>
      <vt:lpstr>Big Data Analytics- Data Analysis Tools</vt:lpstr>
      <vt:lpstr>Big Data Analytics- Data Analysis Tools</vt:lpstr>
      <vt:lpstr>Big Data Analytics- Data Analysis Tools</vt:lpstr>
      <vt:lpstr>Big Data Analytics- Data Analysis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EECO515</dc:title>
  <dc:creator>Examination 1</dc:creator>
  <cp:lastModifiedBy>video recording 1</cp:lastModifiedBy>
  <cp:revision>611</cp:revision>
  <dcterms:created xsi:type="dcterms:W3CDTF">2020-11-19T06:33:55Z</dcterms:created>
  <dcterms:modified xsi:type="dcterms:W3CDTF">2021-07-08T06:16:07Z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980917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