
<file path=[Content_Types].xml><?xml version="1.0" encoding="utf-8"?>
<Types xmlns="http://schemas.openxmlformats.org/package/2006/content-types">
  <Default ContentType="image/x-emf" Extension="emf"/>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notesMaster+xml" PartName="/ppt/notesMasters/notesMaster1.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handoutMasterIdLst>
    <p:handoutMasterId r:id="rId47"/>
  </p:handoutMasterIdLst>
  <p:sldIdLst>
    <p:sldId id="259" r:id="rId2"/>
    <p:sldId id="297" r:id="rId3"/>
    <p:sldId id="258" r:id="rId4"/>
    <p:sldId id="300" r:id="rId5"/>
    <p:sldId id="260" r:id="rId6"/>
    <p:sldId id="304" r:id="rId7"/>
    <p:sldId id="301" r:id="rId8"/>
    <p:sldId id="264" r:id="rId9"/>
    <p:sldId id="307" r:id="rId10"/>
    <p:sldId id="266" r:id="rId11"/>
    <p:sldId id="267" r:id="rId12"/>
    <p:sldId id="268" r:id="rId13"/>
    <p:sldId id="261" r:id="rId14"/>
    <p:sldId id="312" r:id="rId15"/>
    <p:sldId id="313" r:id="rId16"/>
    <p:sldId id="314" r:id="rId17"/>
    <p:sldId id="316" r:id="rId18"/>
    <p:sldId id="305" r:id="rId19"/>
    <p:sldId id="317" r:id="rId20"/>
    <p:sldId id="262" r:id="rId21"/>
    <p:sldId id="318" r:id="rId22"/>
    <p:sldId id="355" r:id="rId23"/>
    <p:sldId id="356" r:id="rId24"/>
    <p:sldId id="357" r:id="rId25"/>
    <p:sldId id="319" r:id="rId26"/>
    <p:sldId id="320" r:id="rId27"/>
    <p:sldId id="322" r:id="rId28"/>
    <p:sldId id="323" r:id="rId29"/>
    <p:sldId id="332" r:id="rId30"/>
    <p:sldId id="344" r:id="rId31"/>
    <p:sldId id="337" r:id="rId32"/>
    <p:sldId id="346" r:id="rId33"/>
    <p:sldId id="349" r:id="rId34"/>
    <p:sldId id="347" r:id="rId35"/>
    <p:sldId id="354" r:id="rId36"/>
    <p:sldId id="321" r:id="rId37"/>
    <p:sldId id="324" r:id="rId38"/>
    <p:sldId id="330" r:id="rId39"/>
    <p:sldId id="325" r:id="rId40"/>
    <p:sldId id="326" r:id="rId41"/>
    <p:sldId id="335" r:id="rId42"/>
    <p:sldId id="333" r:id="rId43"/>
    <p:sldId id="340" r:id="rId44"/>
    <p:sldId id="263"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8989"/>
    <a:srgbClr val="217C7F"/>
    <a:srgbClr val="1E426B"/>
    <a:srgbClr val="1F3154"/>
    <a:srgbClr val="498682"/>
    <a:srgbClr val="9BABC8"/>
    <a:srgbClr val="ABD1CE"/>
    <a:srgbClr val="E6E6E6"/>
    <a:srgbClr val="F4F4F5"/>
    <a:srgbClr val="E0FB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24" autoAdjust="0"/>
    <p:restoredTop sz="94660"/>
  </p:normalViewPr>
  <p:slideViewPr>
    <p:cSldViewPr snapToGrid="0">
      <p:cViewPr>
        <p:scale>
          <a:sx n="50" d="100"/>
          <a:sy n="50" d="100"/>
        </p:scale>
        <p:origin x="2050" y="581"/>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4DDD56-8E14-4A0E-921C-7B1A23642E0E}" type="doc">
      <dgm:prSet loTypeId="urn:microsoft.com/office/officeart/2005/8/layout/cycle2" loCatId="cycle" qsTypeId="urn:microsoft.com/office/officeart/2005/8/quickstyle/3d5" qsCatId="3D" csTypeId="urn:microsoft.com/office/officeart/2005/8/colors/accent1_2" csCatId="accent1" phldr="1"/>
      <dgm:spPr/>
      <dgm:t>
        <a:bodyPr/>
        <a:lstStyle/>
        <a:p>
          <a:endParaRPr lang="en-IN"/>
        </a:p>
      </dgm:t>
    </dgm:pt>
    <dgm:pt modelId="{4656F32F-8C53-4F5C-9914-7193E8E9A287}">
      <dgm:prSet/>
      <dgm:spPr>
        <a:solidFill>
          <a:srgbClr val="258989"/>
        </a:solidFill>
      </dgm:spPr>
      <dgm:t>
        <a:bodyPr/>
        <a:lstStyle/>
        <a:p>
          <a:r>
            <a:rPr lang="en-GB"/>
            <a:t>Example of HDFS</a:t>
          </a:r>
          <a:endParaRPr lang="en-IN"/>
        </a:p>
      </dgm:t>
    </dgm:pt>
    <dgm:pt modelId="{B14A946F-9444-478B-9785-2C3BE0F26439}" type="parTrans" cxnId="{6B678A0B-AAD5-4AD5-9309-8777CCEDAFB1}">
      <dgm:prSet/>
      <dgm:spPr/>
      <dgm:t>
        <a:bodyPr/>
        <a:lstStyle/>
        <a:p>
          <a:endParaRPr lang="en-IN"/>
        </a:p>
      </dgm:t>
    </dgm:pt>
    <dgm:pt modelId="{0D8CFDB0-A37E-4471-81FD-F57CCF8939EF}" type="sibTrans" cxnId="{6B678A0B-AAD5-4AD5-9309-8777CCEDAFB1}">
      <dgm:prSet/>
      <dgm:spPr/>
      <dgm:t>
        <a:bodyPr/>
        <a:lstStyle/>
        <a:p>
          <a:endParaRPr lang="en-IN"/>
        </a:p>
      </dgm:t>
    </dgm:pt>
    <dgm:pt modelId="{C3C6A9E6-BA12-4586-9879-CDFC3B6467ED}" type="pres">
      <dgm:prSet presAssocID="{1E4DDD56-8E14-4A0E-921C-7B1A23642E0E}" presName="cycle" presStyleCnt="0">
        <dgm:presLayoutVars>
          <dgm:dir/>
          <dgm:resizeHandles val="exact"/>
        </dgm:presLayoutVars>
      </dgm:prSet>
      <dgm:spPr/>
    </dgm:pt>
    <dgm:pt modelId="{F8160F4B-7FC7-4D7F-B79D-B902CCBA1F56}" type="pres">
      <dgm:prSet presAssocID="{4656F32F-8C53-4F5C-9914-7193E8E9A287}" presName="node" presStyleLbl="node1" presStyleIdx="0" presStyleCnt="1">
        <dgm:presLayoutVars>
          <dgm:bulletEnabled val="1"/>
        </dgm:presLayoutVars>
      </dgm:prSet>
      <dgm:spPr/>
    </dgm:pt>
  </dgm:ptLst>
  <dgm:cxnLst>
    <dgm:cxn modelId="{6B678A0B-AAD5-4AD5-9309-8777CCEDAFB1}" srcId="{1E4DDD56-8E14-4A0E-921C-7B1A23642E0E}" destId="{4656F32F-8C53-4F5C-9914-7193E8E9A287}" srcOrd="0" destOrd="0" parTransId="{B14A946F-9444-478B-9785-2C3BE0F26439}" sibTransId="{0D8CFDB0-A37E-4471-81FD-F57CCF8939EF}"/>
    <dgm:cxn modelId="{00C33475-0083-44CB-AF68-460E9A4FED27}" type="presOf" srcId="{4656F32F-8C53-4F5C-9914-7193E8E9A287}" destId="{F8160F4B-7FC7-4D7F-B79D-B902CCBA1F56}" srcOrd="0" destOrd="0" presId="urn:microsoft.com/office/officeart/2005/8/layout/cycle2"/>
    <dgm:cxn modelId="{B98F7189-AF02-43ED-A6E0-09CFD6CE56C8}" type="presOf" srcId="{1E4DDD56-8E14-4A0E-921C-7B1A23642E0E}" destId="{C3C6A9E6-BA12-4586-9879-CDFC3B6467ED}" srcOrd="0" destOrd="0" presId="urn:microsoft.com/office/officeart/2005/8/layout/cycle2"/>
    <dgm:cxn modelId="{CBB7BDE7-1B6B-4F5C-A90E-85F490707F22}" type="presParOf" srcId="{C3C6A9E6-BA12-4586-9879-CDFC3B6467ED}" destId="{F8160F4B-7FC7-4D7F-B79D-B902CCBA1F5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60F4B-7FC7-4D7F-B79D-B902CCBA1F56}">
      <dsp:nvSpPr>
        <dsp:cNvPr id="0" name=""/>
        <dsp:cNvSpPr/>
      </dsp:nvSpPr>
      <dsp:spPr>
        <a:xfrm>
          <a:off x="2077789" y="4061"/>
          <a:ext cx="4654592" cy="4654592"/>
        </a:xfrm>
        <a:prstGeom prst="ellipse">
          <a:avLst/>
        </a:prstGeom>
        <a:solidFill>
          <a:srgbClr val="258989"/>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GB" sz="6500" kern="1200"/>
            <a:t>Example of HDFS</a:t>
          </a:r>
          <a:endParaRPr lang="en-IN" sz="6500" kern="1200"/>
        </a:p>
      </dsp:txBody>
      <dsp:txXfrm>
        <a:off x="2759438" y="685710"/>
        <a:ext cx="3291294" cy="329129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C33EAC-57B8-431D-95E9-C90B04D0A6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6D1628D-69F0-4B63-A19C-A0FC446EBB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EB377A-8226-4F90-9398-64E2554DACD2}" type="datetimeFigureOut">
              <a:rPr lang="en-US" smtClean="0"/>
              <a:t>7/12/2021</a:t>
            </a:fld>
            <a:endParaRPr lang="en-US"/>
          </a:p>
        </p:txBody>
      </p:sp>
      <p:sp>
        <p:nvSpPr>
          <p:cNvPr id="4" name="Footer Placeholder 3">
            <a:extLst>
              <a:ext uri="{FF2B5EF4-FFF2-40B4-BE49-F238E27FC236}">
                <a16:creationId xmlns:a16="http://schemas.microsoft.com/office/drawing/2014/main" id="{58DBE7A7-68DC-4292-ACC3-797A6549AA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007311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15F123-88C9-4598-A940-6F87E967079B}" type="datetimeFigureOut">
              <a:rPr lang="en-IN" smtClean="0"/>
              <a:t>12-07-2021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9E978-DEE1-4851-AC48-356057D0DED2}" type="slidenum">
              <a:rPr lang="en-IN" smtClean="0"/>
              <a:t>‹#›</a:t>
            </a:fld>
            <a:endParaRPr lang="en-IN"/>
          </a:p>
        </p:txBody>
      </p:sp>
    </p:spTree>
    <p:extLst>
      <p:ext uri="{BB962C8B-B14F-4D97-AF65-F5344CB8AC3E}">
        <p14:creationId xmlns:p14="http://schemas.microsoft.com/office/powerpoint/2010/main" val="3746995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F9E978-DEE1-4851-AC48-356057D0DED2}" type="slidenum">
              <a:rPr lang="en-IN" smtClean="0"/>
              <a:t>21</a:t>
            </a:fld>
            <a:endParaRPr lang="en-IN"/>
          </a:p>
        </p:txBody>
      </p:sp>
    </p:spTree>
    <p:extLst>
      <p:ext uri="{BB962C8B-B14F-4D97-AF65-F5344CB8AC3E}">
        <p14:creationId xmlns:p14="http://schemas.microsoft.com/office/powerpoint/2010/main" val="838823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F9E978-DEE1-4851-AC48-356057D0DED2}" type="slidenum">
              <a:rPr lang="en-IN" smtClean="0"/>
              <a:t>22</a:t>
            </a:fld>
            <a:endParaRPr lang="en-IN"/>
          </a:p>
        </p:txBody>
      </p:sp>
    </p:spTree>
    <p:extLst>
      <p:ext uri="{BB962C8B-B14F-4D97-AF65-F5344CB8AC3E}">
        <p14:creationId xmlns:p14="http://schemas.microsoft.com/office/powerpoint/2010/main" val="1308949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F9E978-DEE1-4851-AC48-356057D0DED2}" type="slidenum">
              <a:rPr lang="en-IN" smtClean="0"/>
              <a:t>23</a:t>
            </a:fld>
            <a:endParaRPr lang="en-IN"/>
          </a:p>
        </p:txBody>
      </p:sp>
    </p:spTree>
    <p:extLst>
      <p:ext uri="{BB962C8B-B14F-4D97-AF65-F5344CB8AC3E}">
        <p14:creationId xmlns:p14="http://schemas.microsoft.com/office/powerpoint/2010/main" val="3850898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F9E978-DEE1-4851-AC48-356057D0DED2}" type="slidenum">
              <a:rPr lang="en-IN" smtClean="0"/>
              <a:t>24</a:t>
            </a:fld>
            <a:endParaRPr lang="en-IN"/>
          </a:p>
        </p:txBody>
      </p:sp>
    </p:spTree>
    <p:extLst>
      <p:ext uri="{BB962C8B-B14F-4D97-AF65-F5344CB8AC3E}">
        <p14:creationId xmlns:p14="http://schemas.microsoft.com/office/powerpoint/2010/main" val="1919787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preserve="1" userDrawn="1">
  <p:cSld name="Title Slide">
    <p:spTree>
      <p:nvGrpSpPr>
        <p:cNvPr id="1" name=""/>
        <p:cNvGrpSpPr/>
        <p:nvPr/>
      </p:nvGrpSpPr>
      <p:grpSpPr>
        <a:xfrm>
          <a:off x="0" y="0"/>
          <a:ext cx="0" cy="0"/>
          <a:chOff x="0" y="0"/>
          <a:chExt cx="0" cy="0"/>
        </a:xfrm>
      </p:grpSpPr>
      <p:pic>
        <p:nvPicPr>
          <p:cNvPr descr="A picture containing sky, light, electronic&#10;&#10;Description automatically generated" id="12" name="Picture 11">
            <a:extLst>
              <a:ext uri="{FF2B5EF4-FFF2-40B4-BE49-F238E27FC236}">
                <a16:creationId xmlns:a16="http://schemas.microsoft.com/office/drawing/2014/main" id="{12EC47E8-B0B5-4C35-877A-C039559BC6A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8"/>
          <a:stretch/>
        </p:blipFill>
        <p:spPr>
          <a:xfrm>
            <a:off x="-24208" y="-12769"/>
            <a:ext cx="9192416" cy="6883539"/>
          </a:xfrm>
          <a:prstGeom prst="rect">
            <a:avLst/>
          </a:prstGeom>
        </p:spPr>
      </p:pic>
      <p:sp>
        <p:nvSpPr>
          <p:cNvPr id="8" name="Rectangle 7">
            <a:extLst>
              <a:ext uri="{FF2B5EF4-FFF2-40B4-BE49-F238E27FC236}">
                <a16:creationId xmlns:a16="http://schemas.microsoft.com/office/drawing/2014/main" id="{C925F5D0-0EF2-4964-B69C-D312A8140A58}"/>
              </a:ext>
            </a:extLst>
          </p:cNvPr>
          <p:cNvSpPr/>
          <p:nvPr userDrawn="1"/>
        </p:nvSpPr>
        <p:spPr>
          <a:xfrm>
            <a:off x="0" y="0"/>
            <a:ext cx="9144000" cy="6868918"/>
          </a:xfrm>
          <a:prstGeom prst="rect">
            <a:avLst/>
          </a:prstGeom>
          <a:solidFill>
            <a:schemeClr val="bg1">
              <a:lumMod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p>
        </p:txBody>
      </p:sp>
      <p:sp>
        <p:nvSpPr>
          <p:cNvPr id="26" name="Freeform: Shape 25">
            <a:extLst>
              <a:ext uri="{FF2B5EF4-FFF2-40B4-BE49-F238E27FC236}">
                <a16:creationId xmlns:a16="http://schemas.microsoft.com/office/drawing/2014/main" id="{B23160FA-1191-4FA3-B9ED-2E554AC801FB}"/>
              </a:ext>
            </a:extLst>
          </p:cNvPr>
          <p:cNvSpPr/>
          <p:nvPr userDrawn="1"/>
        </p:nvSpPr>
        <p:spPr>
          <a:xfrm>
            <a:off x="4392254" y="0"/>
            <a:ext cx="4751746" cy="6858000"/>
          </a:xfrm>
          <a:custGeom>
            <a:avLst/>
            <a:gdLst>
              <a:gd fmla="*/ 5086350 w 7429500" name="connsiteX0"/>
              <a:gd fmla="*/ 0 h 6858000" name="connsiteY0"/>
              <a:gd fmla="*/ 7429500 w 7429500" name="connsiteX1"/>
              <a:gd fmla="*/ 0 h 6858000" name="connsiteY1"/>
              <a:gd fmla="*/ 7429500 w 7429500" name="connsiteX2"/>
              <a:gd fmla="*/ 6858000 h 6858000" name="connsiteY2"/>
              <a:gd fmla="*/ 5086350 w 7429500" name="connsiteX3"/>
              <a:gd fmla="*/ 6858000 h 6858000" name="connsiteY3"/>
              <a:gd fmla="*/ 0 w 7429500" name="connsiteX4"/>
              <a:gd fmla="*/ 6858000 h 685800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6858000" w="7429500">
                <a:moveTo>
                  <a:pt x="5086350" y="0"/>
                </a:moveTo>
                <a:lnTo>
                  <a:pt x="7429500" y="0"/>
                </a:lnTo>
                <a:lnTo>
                  <a:pt x="7429500" y="6858000"/>
                </a:lnTo>
                <a:lnTo>
                  <a:pt x="5086350" y="6858000"/>
                </a:lnTo>
                <a:lnTo>
                  <a:pt x="0" y="6858000"/>
                </a:lnTo>
                <a:close/>
              </a:path>
            </a:pathLst>
          </a:cu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dirty="0" lang="en-US"/>
          </a:p>
        </p:txBody>
      </p:sp>
      <p:sp>
        <p:nvSpPr>
          <p:cNvPr id="3" name="Rectangle: Top Corners Rounded 2">
            <a:extLst>
              <a:ext uri="{FF2B5EF4-FFF2-40B4-BE49-F238E27FC236}">
                <a16:creationId xmlns:a16="http://schemas.microsoft.com/office/drawing/2014/main" id="{761D5D31-85A0-42C4-BB7C-4497ADB7294F}"/>
              </a:ext>
            </a:extLst>
          </p:cNvPr>
          <p:cNvSpPr/>
          <p:nvPr userDrawn="1"/>
        </p:nvSpPr>
        <p:spPr>
          <a:xfrm rot="16200000">
            <a:off x="2827448" y="-239605"/>
            <a:ext cx="891957" cy="6445252"/>
          </a:xfrm>
          <a:prstGeom prst="round2SameRect">
            <a:avLst>
              <a:gd fmla="val 8391" name="adj1"/>
              <a:gd fmla="val 0" name="adj2"/>
            </a:avLst>
          </a:prstGeom>
          <a:gradFill>
            <a:gsLst>
              <a:gs pos="0">
                <a:schemeClr val="accent1">
                  <a:lumMod val="5000"/>
                  <a:lumOff val="95000"/>
                  <a:alpha val="70000"/>
                </a:schemeClr>
              </a:gs>
              <a:gs pos="85000">
                <a:srgbClr val="CDD9EF">
                  <a:alpha val="70000"/>
                </a:srgbClr>
              </a:gs>
              <a:gs pos="100000">
                <a:schemeClr val="accent1">
                  <a:lumMod val="30000"/>
                  <a:lumOff val="70000"/>
                  <a:alpha val="70000"/>
                </a:schemeClr>
              </a:gs>
            </a:gsLst>
            <a:lin ang="5400000" scaled="1"/>
          </a:gradFill>
          <a:ln>
            <a:solidFill>
              <a:srgbClr val="81908F"/>
            </a:solidFill>
          </a:ln>
          <a:effectLst>
            <a:glow rad="101600">
              <a:schemeClr val="accent3">
                <a:satMod val="175000"/>
                <a:alpha val="40000"/>
              </a:schemeClr>
            </a:glow>
          </a:effectLst>
          <a:scene3d>
            <a:camera prst="orthographicFront">
              <a:rot lat="0" lon="0" rev="0"/>
            </a:camera>
            <a:lightRig dir="t" rig="contrasting">
              <a:rot lat="0" lon="0" rev="7800000"/>
            </a:lightRig>
          </a:scene3d>
          <a:sp3d>
            <a:bevelT h="139700" w="139700"/>
          </a:sp3d>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lvl="0"/>
            <a:endParaRPr lang="en-US" sz="4400">
              <a:latin charset="0" panose="020B0502040204020203" pitchFamily="34" typeface="Bahnschrift SemiBold"/>
            </a:endParaRPr>
          </a:p>
        </p:txBody>
      </p:sp>
      <p:sp>
        <p:nvSpPr>
          <p:cNvPr id="29" name="Freeform: Shape 28">
            <a:extLst>
              <a:ext uri="{FF2B5EF4-FFF2-40B4-BE49-F238E27FC236}">
                <a16:creationId xmlns:a16="http://schemas.microsoft.com/office/drawing/2014/main" id="{418B2568-06A8-4535-815F-C8F2B8EA0A7C}"/>
              </a:ext>
            </a:extLst>
          </p:cNvPr>
          <p:cNvSpPr/>
          <p:nvPr userDrawn="1"/>
        </p:nvSpPr>
        <p:spPr>
          <a:xfrm rot="5400000">
            <a:off x="5976399" y="3297982"/>
            <a:ext cx="377716" cy="661591"/>
          </a:xfrm>
          <a:custGeom>
            <a:avLst/>
            <a:gdLst>
              <a:gd fmla="*/ 0 w 377716" name="connsiteX0"/>
              <a:gd fmla="*/ 482420 h 661591" name="connsiteY0"/>
              <a:gd fmla="*/ 0 w 377716" name="connsiteX1"/>
              <a:gd fmla="*/ 0 h 661591" name="connsiteY1"/>
              <a:gd fmla="*/ 377716 w 377716" name="connsiteX2"/>
              <a:gd fmla="*/ 661591 h 661591" name="connsiteY2"/>
            </a:gdLst>
            <a:ahLst/>
            <a:cxnLst>
              <a:cxn ang="0">
                <a:pos x="connsiteX0" y="connsiteY0"/>
              </a:cxn>
              <a:cxn ang="0">
                <a:pos x="connsiteX1" y="connsiteY1"/>
              </a:cxn>
              <a:cxn ang="0">
                <a:pos x="connsiteX2" y="connsiteY2"/>
              </a:cxn>
            </a:cxnLst>
            <a:rect b="b" l="l" r="r" t="t"/>
            <a:pathLst>
              <a:path h="661591" w="377716">
                <a:moveTo>
                  <a:pt x="0" y="482420"/>
                </a:moveTo>
                <a:lnTo>
                  <a:pt x="0" y="0"/>
                </a:lnTo>
                <a:lnTo>
                  <a:pt x="377716" y="661591"/>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lvl="0"/>
            <a:endParaRPr lang="en-US" sz="4400">
              <a:latin charset="0" panose="020B0502040204020203" pitchFamily="34" typeface="Bahnschrift SemiBold"/>
            </a:endParaRPr>
          </a:p>
        </p:txBody>
      </p:sp>
      <p:sp>
        <p:nvSpPr>
          <p:cNvPr id="13" name="TextBox 12">
            <a:extLst>
              <a:ext uri="{FF2B5EF4-FFF2-40B4-BE49-F238E27FC236}">
                <a16:creationId xmlns:a16="http://schemas.microsoft.com/office/drawing/2014/main" id="{2235981E-5444-42FF-89D3-E7BF1E285789}"/>
              </a:ext>
            </a:extLst>
          </p:cNvPr>
          <p:cNvSpPr txBox="1"/>
          <p:nvPr userDrawn="1"/>
        </p:nvSpPr>
        <p:spPr>
          <a:xfrm>
            <a:off x="50800" y="2629078"/>
            <a:ext cx="6637557" cy="707886"/>
          </a:xfrm>
          <a:prstGeom prst="rect">
            <a:avLst/>
          </a:prstGeom>
          <a:noFill/>
        </p:spPr>
        <p:txBody>
          <a:bodyPr anchor="ctr" bIns="91440" rtlCol="0" tIns="0" wrap="square">
            <a:spAutoFit/>
          </a:bodyPr>
          <a:lstStyle/>
          <a:p>
            <a:r>
              <a:rPr dirty="0" lang="en-US" sz="4000">
                <a:solidFill>
                  <a:srgbClr val="1E426B"/>
                </a:solidFill>
                <a:latin charset="0" panose="020B0502040204020203" pitchFamily="34" typeface="Bahnschrift SemiBold"/>
              </a:rPr>
              <a:t>ECAP470: </a:t>
            </a:r>
            <a:r>
              <a:rPr baseline="0" cap="small" dirty="0" lang="en-US" sz="4000">
                <a:solidFill>
                  <a:srgbClr val="1E426B"/>
                </a:solidFill>
                <a:latin charset="0" panose="020B0502040204020203" pitchFamily="34" typeface="Bahnschrift SemiBold"/>
              </a:rPr>
              <a:t>Cloud Computing</a:t>
            </a:r>
          </a:p>
        </p:txBody>
      </p:sp>
      <p:sp>
        <p:nvSpPr>
          <p:cNvPr id="10" name="Freeform: Shape 9">
            <a:extLst>
              <a:ext uri="{FF2B5EF4-FFF2-40B4-BE49-F238E27FC236}">
                <a16:creationId xmlns:a16="http://schemas.microsoft.com/office/drawing/2014/main" id="{E6DE86AF-27F7-4496-90D7-447B86249746}"/>
              </a:ext>
            </a:extLst>
          </p:cNvPr>
          <p:cNvSpPr/>
          <p:nvPr userDrawn="1"/>
        </p:nvSpPr>
        <p:spPr>
          <a:xfrm>
            <a:off x="4464105" y="5875532"/>
            <a:ext cx="4584969" cy="830997"/>
          </a:xfrm>
          <a:custGeom>
            <a:avLst/>
            <a:gdLst>
              <a:gd fmla="*/ 394187 w 4584969" name="connsiteX0"/>
              <a:gd fmla="*/ 0 h 830997" name="connsiteY0"/>
              <a:gd fmla="*/ 4446467 w 4584969" name="connsiteX1"/>
              <a:gd fmla="*/ 0 h 830997" name="connsiteY1"/>
              <a:gd fmla="*/ 4584969 w 4584969" name="connsiteX2"/>
              <a:gd fmla="*/ 138502 h 830997" name="connsiteY2"/>
              <a:gd fmla="*/ 4584969 w 4584969" name="connsiteX3"/>
              <a:gd fmla="*/ 692495 h 830997" name="connsiteY3"/>
              <a:gd fmla="*/ 4446467 w 4584969" name="connsiteX4"/>
              <a:gd fmla="*/ 830997 h 830997" name="connsiteY4"/>
              <a:gd fmla="*/ 0 w 4584969" name="connsiteX5"/>
              <a:gd fmla="*/ 830997 h 830997" name="connsiteY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b="b" l="l" r="r" t="t"/>
            <a:pathLst>
              <a:path h="830997" w="4584969">
                <a:moveTo>
                  <a:pt x="394187" y="0"/>
                </a:moveTo>
                <a:lnTo>
                  <a:pt x="4446467" y="0"/>
                </a:lnTo>
                <a:cubicBezTo>
                  <a:pt x="4522960" y="0"/>
                  <a:pt x="4584969" y="62009"/>
                  <a:pt x="4584969" y="138502"/>
                </a:cubicBezTo>
                <a:lnTo>
                  <a:pt x="4584969" y="692495"/>
                </a:lnTo>
                <a:cubicBezTo>
                  <a:pt x="4584969" y="768988"/>
                  <a:pt x="4522960" y="830997"/>
                  <a:pt x="4446467" y="830997"/>
                </a:cubicBezTo>
                <a:lnTo>
                  <a:pt x="0" y="830997"/>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endParaRPr lang="en-US" sz="4400">
              <a:latin charset="0" panose="020B0502040204020203" pitchFamily="34" typeface="Bahnschrift SemiBold"/>
            </a:endParaRPr>
          </a:p>
        </p:txBody>
      </p:sp>
      <p:sp>
        <p:nvSpPr>
          <p:cNvPr id="11" name="TextBox 10">
            <a:extLst>
              <a:ext uri="{FF2B5EF4-FFF2-40B4-BE49-F238E27FC236}">
                <a16:creationId xmlns:a16="http://schemas.microsoft.com/office/drawing/2014/main" id="{3DB4AF37-FA57-40D3-A0C7-0EC02C6F381A}"/>
              </a:ext>
            </a:extLst>
          </p:cNvPr>
          <p:cNvSpPr txBox="1"/>
          <p:nvPr userDrawn="1"/>
        </p:nvSpPr>
        <p:spPr>
          <a:xfrm>
            <a:off x="4850423" y="5864613"/>
            <a:ext cx="4198651" cy="830997"/>
          </a:xfrm>
          <a:prstGeom prst="rect">
            <a:avLst/>
          </a:prstGeom>
          <a:noFill/>
        </p:spPr>
        <p:txBody>
          <a:bodyPr rtlCol="0" wrap="square">
            <a:spAutoFit/>
          </a:bodyPr>
          <a:lstStyle/>
          <a:p>
            <a:pPr algn="r"/>
            <a:r>
              <a:rPr dirty="0" lang="en-US" sz="2800">
                <a:solidFill>
                  <a:srgbClr val="1E426B"/>
                </a:solidFill>
                <a:latin charset="0" panose="020B0502040204020203" pitchFamily="34" typeface="Bahnschrift SemiBold"/>
              </a:rPr>
              <a:t>Dr. </a:t>
            </a:r>
            <a:r>
              <a:rPr dirty="0" err="1" lang="en-US" sz="2800">
                <a:solidFill>
                  <a:srgbClr val="1E426B"/>
                </a:solidFill>
                <a:latin charset="0" panose="020B0502040204020203" pitchFamily="34" typeface="Bahnschrift SemiBold"/>
              </a:rPr>
              <a:t>Tarandeep</a:t>
            </a:r>
            <a:r>
              <a:rPr dirty="0" lang="en-US" sz="2800">
                <a:solidFill>
                  <a:srgbClr val="1E426B"/>
                </a:solidFill>
                <a:latin charset="0" panose="020B0502040204020203" pitchFamily="34" typeface="Bahnschrift SemiBold"/>
              </a:rPr>
              <a:t> Kaur</a:t>
            </a:r>
          </a:p>
          <a:p>
            <a:pPr algn="r"/>
            <a:r>
              <a:rPr dirty="0" lang="en-US" sz="2000">
                <a:solidFill>
                  <a:srgbClr val="1E426B"/>
                </a:solidFill>
                <a:latin charset="0" panose="020B0502040204020203" pitchFamily="34" typeface="Bahnschrift SemiBold"/>
              </a:rPr>
              <a:t>Assistant Professor</a:t>
            </a:r>
          </a:p>
        </p:txBody>
      </p:sp>
    </p:spTree>
    <p:extLst>
      <p:ext uri="{BB962C8B-B14F-4D97-AF65-F5344CB8AC3E}">
        <p14:creationId xmlns:p14="http://schemas.microsoft.com/office/powerpoint/2010/main" val="136596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C1C7-185F-4B5B-B4A8-A60161568B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8B3246-69C3-4847-A2C8-76A1121D8D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9E39E2-4EBC-43B6-B489-45D748284624}"/>
              </a:ext>
            </a:extLst>
          </p:cNvPr>
          <p:cNvSpPr>
            <a:spLocks noGrp="1"/>
          </p:cNvSpPr>
          <p:nvPr>
            <p:ph type="dt" sz="half" idx="10"/>
          </p:nvPr>
        </p:nvSpPr>
        <p:spPr/>
        <p:txBody>
          <a:bodyPr/>
          <a:lstStyle/>
          <a:p>
            <a:fld id="{D5C23854-BA66-44CF-BE3A-4DF63B9FF060}" type="datetimeFigureOut">
              <a:rPr lang="en-US" smtClean="0"/>
              <a:t>7/12/2021</a:t>
            </a:fld>
            <a:endParaRPr lang="en-US"/>
          </a:p>
        </p:txBody>
      </p:sp>
      <p:sp>
        <p:nvSpPr>
          <p:cNvPr id="5" name="Footer Placeholder 4">
            <a:extLst>
              <a:ext uri="{FF2B5EF4-FFF2-40B4-BE49-F238E27FC236}">
                <a16:creationId xmlns:a16="http://schemas.microsoft.com/office/drawing/2014/main" id="{92605858-5B83-4545-AF1E-3D5DCEFE5A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EEB6A-2732-4505-8990-D37E6209F59D}"/>
              </a:ext>
            </a:extLst>
          </p:cNvPr>
          <p:cNvSpPr>
            <a:spLocks noGrp="1"/>
          </p:cNvSpPr>
          <p:nvPr>
            <p:ph type="sldNum" sz="quarter" idx="12"/>
          </p:nvPr>
        </p:nvSpPr>
        <p:spPr/>
        <p:txBody>
          <a:bodyPr/>
          <a:lstStyle/>
          <a:p>
            <a:fld id="{E6F61CA9-75B3-4136-90A7-EB9596BA72AC}" type="slidenum">
              <a:rPr lang="en-US" smtClean="0"/>
              <a:t>‹#›</a:t>
            </a:fld>
            <a:endParaRPr lang="en-US"/>
          </a:p>
        </p:txBody>
      </p:sp>
    </p:spTree>
    <p:extLst>
      <p:ext uri="{BB962C8B-B14F-4D97-AF65-F5344CB8AC3E}">
        <p14:creationId xmlns:p14="http://schemas.microsoft.com/office/powerpoint/2010/main" val="287003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258989"/>
              </a:gs>
              <a:gs pos="100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2208716"/>
            <a:ext cx="7886700" cy="4308198"/>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r>
              <a:rPr lang="en-US" sz="4400" dirty="0">
                <a:solidFill>
                  <a:srgbClr val="F4F4F5"/>
                </a:solidFill>
                <a:latin typeface="Bahnschrift SemiBold" panose="020B0502040204020203" pitchFamily="34" charset="0"/>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258989"/>
              </a:gs>
              <a:gs pos="100000">
                <a:srgbClr val="25898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rgbClr val="F4F4F5"/>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0">
              <a:schemeClr val="accent1">
                <a:lumMod val="5000"/>
                <a:lumOff val="95000"/>
              </a:schemeClr>
            </a:gs>
            <a:gs pos="100000">
              <a:srgbClr val="25898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7/12/2021</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513C37F6-66F0-4125-B2E0-B93F212BA9B3}"/>
              </a:ext>
            </a:extLst>
          </p:cNvPr>
          <p:cNvSpPr txBox="1"/>
          <p:nvPr userDrawn="1"/>
        </p:nvSpPr>
        <p:spPr>
          <a:xfrm>
            <a:off x="2360497" y="3075057"/>
            <a:ext cx="4423006" cy="707886"/>
          </a:xfrm>
          <a:prstGeom prst="rect">
            <a:avLst/>
          </a:prstGeom>
          <a:noFill/>
        </p:spPr>
        <p:txBody>
          <a:bodyPr wrap="none" rtlCol="0">
            <a:spAutoFit/>
          </a:bodyPr>
          <a:lstStyle/>
          <a:p>
            <a:r>
              <a:rPr lang="en-US" sz="4000" dirty="0">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7/12/2021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7/12/2021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7/12/2021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7/12/2021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arget="../media/image6.jpeg" Type="http://schemas.openxmlformats.org/officeDocument/2006/relationships/image"/><Relationship Id="rId1" Target="../slideLayouts/slideLayout3.xml" Type="http://schemas.openxmlformats.org/officeDocument/2006/relationships/slideLayout"/></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arget="../media/image7.jpeg" Type="http://schemas.openxmlformats.org/officeDocument/2006/relationships/image"/><Relationship Id="rId1" Target="../slideLayouts/slideLayout3.xml" Type="http://schemas.openxmlformats.org/officeDocument/2006/relationships/slideLayout"/></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arget="../media/image8.jpeg" Type="http://schemas.openxmlformats.org/officeDocument/2006/relationships/image"/><Relationship Id="rId1" Target="../slideLayouts/slideLayout3.xml" Type="http://schemas.openxmlformats.org/officeDocument/2006/relationships/slideLayout"/></Relationships>
</file>

<file path=ppt/slides/_rels/slide15.xml.rels><?xml version="1.0" encoding="UTF-8" standalone="yes" ?><Relationships xmlns="http://schemas.openxmlformats.org/package/2006/relationships"><Relationship Id="rId2" Target="../media/image9.jpeg" Type="http://schemas.openxmlformats.org/officeDocument/2006/relationships/image"/><Relationship Id="rId1" Target="../slideLayouts/slideLayout3.xml" Type="http://schemas.openxmlformats.org/officeDocument/2006/relationships/slideLayout"/></Relationships>
</file>

<file path=ppt/slides/_rels/slide16.xml.rels><?xml version="1.0" encoding="UTF-8" standalone="yes" ?><Relationships xmlns="http://schemas.openxmlformats.org/package/2006/relationships"><Relationship Id="rId2" Target="../media/image10.jpeg" Type="http://schemas.openxmlformats.org/officeDocument/2006/relationships/image"/><Relationship Id="rId1" Target="../slideLayouts/slideLayout3.xml" Type="http://schemas.openxmlformats.org/officeDocument/2006/relationships/slideLayout"/></Relationships>
</file>

<file path=ppt/slides/_rels/slide17.xml.rels><?xml version="1.0" encoding="UTF-8" standalone="yes" ?><Relationships xmlns="http://schemas.openxmlformats.org/package/2006/relationships"><Relationship Id="rId3" Target="../media/image12.jpeg" Type="http://schemas.openxmlformats.org/officeDocument/2006/relationships/image"/><Relationship Id="rId2" Target="../media/image11.jpeg" Type="http://schemas.openxmlformats.org/officeDocument/2006/relationships/image"/><Relationship Id="rId1" Target="../slideLayouts/slideLayout3.xml" Type="http://schemas.openxmlformats.org/officeDocument/2006/relationships/slideLayout"/></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arget="../media/image13.jpeg" Type="http://schemas.openxmlformats.org/officeDocument/2006/relationships/image"/><Relationship Id="rId1" Target="../slideLayouts/slideLayout3.xml" Type="http://schemas.openxmlformats.org/officeDocument/2006/relationships/slideLayout"/></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arget="../media/image14.jpeg" Type="http://schemas.openxmlformats.org/officeDocument/2006/relationships/image"/><Relationship Id="rId1" Target="../slideLayouts/slideLayout3.xml" Type="http://schemas.openxmlformats.org/officeDocument/2006/relationships/slideLayout"/></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arget="../media/image15.jpeg" Type="http://schemas.openxmlformats.org/officeDocument/2006/relationships/image"/><Relationship Id="rId1" Target="../slideLayouts/slideLayout3.xml" Type="http://schemas.openxmlformats.org/officeDocument/2006/relationships/slideLayout"/></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arget="../media/image3.jpeg" Type="http://schemas.openxmlformats.org/officeDocument/2006/relationships/image"/><Relationship Id="rId1" Target="../slideLayouts/slideLayout3.xml" Type="http://schemas.openxmlformats.org/officeDocument/2006/relationships/slideLayout"/></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arget="../media/image4.jpeg" Type="http://schemas.openxmlformats.org/officeDocument/2006/relationships/image"/><Relationship Id="rId1" Target="../slideLayouts/slideLayout3.xml" Type="http://schemas.openxmlformats.org/officeDocument/2006/relationships/slideLayout"/></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arget="../media/image5.jpeg" Type="http://schemas.openxmlformats.org/officeDocument/2006/relationships/image"/><Relationship Id="rId1" Target="../slideLayouts/slideLayout3.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43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6D5FD1-D93A-4396-8E52-BF822B721576}"/>
              </a:ext>
            </a:extLst>
          </p:cNvPr>
          <p:cNvSpPr>
            <a:spLocks noGrp="1"/>
          </p:cNvSpPr>
          <p:nvPr>
            <p:ph idx="1"/>
          </p:nvPr>
        </p:nvSpPr>
        <p:spPr>
          <a:xfrm>
            <a:off x="290945" y="1407886"/>
            <a:ext cx="8736941" cy="5225143"/>
          </a:xfrm>
        </p:spPr>
        <p:txBody>
          <a:bodyPr>
            <a:normAutofit/>
          </a:bodyPr>
          <a:lstStyle/>
          <a:p>
            <a:pPr algn="just">
              <a:buClr>
                <a:srgbClr val="258989"/>
              </a:buClr>
            </a:pPr>
            <a:r>
              <a:rPr lang="en-US" sz="2700" dirty="0"/>
              <a:t>Also known as </a:t>
            </a:r>
            <a:r>
              <a:rPr lang="en-US" sz="2700" dirty="0">
                <a:solidFill>
                  <a:srgbClr val="C00000"/>
                </a:solidFill>
              </a:rPr>
              <a:t>online processing. </a:t>
            </a:r>
          </a:p>
          <a:p>
            <a:pPr algn="just">
              <a:buClr>
                <a:srgbClr val="258989"/>
              </a:buClr>
            </a:pPr>
            <a:r>
              <a:rPr lang="en-US" sz="2700" dirty="0"/>
              <a:t>Follows an approach whereby data is processed interactively without delay, resulting in low-latency responses. </a:t>
            </a:r>
          </a:p>
          <a:p>
            <a:pPr algn="just"/>
            <a:endParaRPr lang="en-US" dirty="0"/>
          </a:p>
        </p:txBody>
      </p:sp>
      <p:sp>
        <p:nvSpPr>
          <p:cNvPr id="2" name="Title 1">
            <a:extLst>
              <a:ext uri="{FF2B5EF4-FFF2-40B4-BE49-F238E27FC236}">
                <a16:creationId xmlns:a16="http://schemas.microsoft.com/office/drawing/2014/main" id="{41359DBD-A936-455E-BB4C-BD31BF234999}"/>
              </a:ext>
            </a:extLst>
          </p:cNvPr>
          <p:cNvSpPr>
            <a:spLocks noGrp="1"/>
          </p:cNvSpPr>
          <p:nvPr>
            <p:ph type="title"/>
          </p:nvPr>
        </p:nvSpPr>
        <p:spPr>
          <a:xfrm>
            <a:off x="290945" y="0"/>
            <a:ext cx="7934118" cy="1325563"/>
          </a:xfrm>
        </p:spPr>
        <p:txBody>
          <a:bodyPr>
            <a:normAutofit/>
          </a:bodyPr>
          <a:lstStyle/>
          <a:p>
            <a:r>
              <a:rPr lang="en-US" sz="3200" dirty="0"/>
              <a:t>Transactional Processing Workload</a:t>
            </a:r>
          </a:p>
        </p:txBody>
      </p:sp>
      <p:pic>
        <p:nvPicPr>
          <p:cNvPr id="6" name="Picture 5">
            <a:extLst>
              <a:ext uri="{FF2B5EF4-FFF2-40B4-BE49-F238E27FC236}">
                <a16:creationId xmlns:a16="http://schemas.microsoft.com/office/drawing/2014/main" id="{4B918A98-B67C-4BAF-9A5D-EF1DA631B1E4}"/>
              </a:ext>
            </a:extLst>
          </p:cNvPr>
          <p:cNvPicPr>
            <a:picLocks noChangeAspect="1"/>
          </p:cNvPicPr>
          <p:nvPr/>
        </p:nvPicPr>
        <p:blipFill>
          <a:blip r:embed="rId2"/>
          <a:stretch>
            <a:fillRect/>
          </a:stretch>
        </p:blipFill>
        <p:spPr>
          <a:xfrm>
            <a:off x="2410957" y="3618344"/>
            <a:ext cx="6442098" cy="3014685"/>
          </a:xfrm>
          <a:prstGeom prst="rect">
            <a:avLst/>
          </a:prstGeom>
          <a:ln w="28575">
            <a:solidFill>
              <a:srgbClr val="258989"/>
            </a:solidFill>
          </a:ln>
        </p:spPr>
      </p:pic>
      <p:sp>
        <p:nvSpPr>
          <p:cNvPr id="4" name="Rectangle 3">
            <a:extLst>
              <a:ext uri="{FF2B5EF4-FFF2-40B4-BE49-F238E27FC236}">
                <a16:creationId xmlns:a16="http://schemas.microsoft.com/office/drawing/2014/main" id="{AAA0C722-1828-4E04-A354-82FC6027446D}"/>
              </a:ext>
            </a:extLst>
          </p:cNvPr>
          <p:cNvSpPr/>
          <p:nvPr/>
        </p:nvSpPr>
        <p:spPr>
          <a:xfrm>
            <a:off x="2583543" y="6212114"/>
            <a:ext cx="812800" cy="2322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9544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F6F467-3D83-4B34-BE8C-85CA8C9400ED}"/>
              </a:ext>
            </a:extLst>
          </p:cNvPr>
          <p:cNvSpPr>
            <a:spLocks noGrp="1"/>
          </p:cNvSpPr>
          <p:nvPr>
            <p:ph idx="1"/>
          </p:nvPr>
        </p:nvSpPr>
        <p:spPr>
          <a:xfrm>
            <a:off x="270164" y="1480456"/>
            <a:ext cx="8743206" cy="5268687"/>
          </a:xfrm>
        </p:spPr>
        <p:txBody>
          <a:bodyPr>
            <a:normAutofit/>
          </a:bodyPr>
          <a:lstStyle/>
          <a:p>
            <a:pPr algn="just">
              <a:spcBef>
                <a:spcPts val="0"/>
              </a:spcBef>
              <a:buClr>
                <a:srgbClr val="258989"/>
              </a:buClr>
            </a:pPr>
            <a:r>
              <a:rPr lang="en-US" dirty="0"/>
              <a:t>Provide necessary support to create horizontally scalable storage solutions.</a:t>
            </a:r>
          </a:p>
          <a:p>
            <a:pPr algn="just">
              <a:spcBef>
                <a:spcPts val="0"/>
              </a:spcBef>
              <a:buClr>
                <a:srgbClr val="258989"/>
              </a:buClr>
            </a:pPr>
            <a:r>
              <a:rPr lang="en-US" dirty="0"/>
              <a:t>Also provides the mechanism to </a:t>
            </a:r>
            <a:r>
              <a:rPr lang="en-US" dirty="0">
                <a:solidFill>
                  <a:srgbClr val="C00000"/>
                </a:solidFill>
              </a:rPr>
              <a:t>enable distributed data processing with linear scalability. </a:t>
            </a:r>
          </a:p>
        </p:txBody>
      </p:sp>
      <p:sp>
        <p:nvSpPr>
          <p:cNvPr id="2" name="Title 1">
            <a:extLst>
              <a:ext uri="{FF2B5EF4-FFF2-40B4-BE49-F238E27FC236}">
                <a16:creationId xmlns:a16="http://schemas.microsoft.com/office/drawing/2014/main" id="{2312F346-D8B4-4D85-8C6B-BEC5AAB6528F}"/>
              </a:ext>
            </a:extLst>
          </p:cNvPr>
          <p:cNvSpPr>
            <a:spLocks noGrp="1"/>
          </p:cNvSpPr>
          <p:nvPr>
            <p:ph type="title"/>
          </p:nvPr>
        </p:nvSpPr>
        <p:spPr>
          <a:xfrm>
            <a:off x="270164" y="0"/>
            <a:ext cx="7954899" cy="1325563"/>
          </a:xfrm>
        </p:spPr>
        <p:txBody>
          <a:bodyPr>
            <a:normAutofit/>
          </a:bodyPr>
          <a:lstStyle/>
          <a:p>
            <a:r>
              <a:rPr lang="en-US" sz="3200" dirty="0"/>
              <a:t>Cluster Processing</a:t>
            </a:r>
          </a:p>
        </p:txBody>
      </p:sp>
    </p:spTree>
    <p:extLst>
      <p:ext uri="{BB962C8B-B14F-4D97-AF65-F5344CB8AC3E}">
        <p14:creationId xmlns:p14="http://schemas.microsoft.com/office/powerpoint/2010/main" val="2874333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A63CDE-59DC-4BDF-9929-31100EBA5A58}"/>
              </a:ext>
            </a:extLst>
          </p:cNvPr>
          <p:cNvPicPr>
            <a:picLocks noGrp="1" noChangeAspect="1"/>
          </p:cNvPicPr>
          <p:nvPr>
            <p:ph idx="1"/>
          </p:nvPr>
        </p:nvPicPr>
        <p:blipFill>
          <a:blip r:embed="rId2"/>
          <a:stretch>
            <a:fillRect/>
          </a:stretch>
        </p:blipFill>
        <p:spPr>
          <a:xfrm>
            <a:off x="435430" y="1582057"/>
            <a:ext cx="8055428" cy="4934857"/>
          </a:xfrm>
          <a:ln w="28575">
            <a:solidFill>
              <a:schemeClr val="tx1"/>
            </a:solidFill>
          </a:ln>
          <a:effectLst>
            <a:outerShdw blurRad="63500" sx="102000" sy="102000" algn="ctr" rotWithShape="0">
              <a:prstClr val="black">
                <a:alpha val="40000"/>
              </a:prstClr>
            </a:outerShdw>
          </a:effectLst>
        </p:spPr>
      </p:pic>
      <p:sp>
        <p:nvSpPr>
          <p:cNvPr id="3" name="Title 2">
            <a:extLst>
              <a:ext uri="{FF2B5EF4-FFF2-40B4-BE49-F238E27FC236}">
                <a16:creationId xmlns:a16="http://schemas.microsoft.com/office/drawing/2014/main" id="{623D7EA8-B092-4003-A468-EAE0CB7451A7}"/>
              </a:ext>
            </a:extLst>
          </p:cNvPr>
          <p:cNvSpPr>
            <a:spLocks noGrp="1"/>
          </p:cNvSpPr>
          <p:nvPr>
            <p:ph type="title"/>
          </p:nvPr>
        </p:nvSpPr>
        <p:spPr>
          <a:xfrm>
            <a:off x="290945" y="0"/>
            <a:ext cx="7934118" cy="1325563"/>
          </a:xfrm>
        </p:spPr>
        <p:txBody>
          <a:bodyPr>
            <a:normAutofit/>
          </a:bodyPr>
          <a:lstStyle/>
          <a:p>
            <a:r>
              <a:rPr lang="en-US" sz="3200" dirty="0"/>
              <a:t>Cluster Processing</a:t>
            </a:r>
            <a:endParaRPr lang="en-GB" sz="3200" dirty="0"/>
          </a:p>
        </p:txBody>
      </p:sp>
      <p:sp>
        <p:nvSpPr>
          <p:cNvPr id="4" name="Rectangle 3">
            <a:extLst>
              <a:ext uri="{FF2B5EF4-FFF2-40B4-BE49-F238E27FC236}">
                <a16:creationId xmlns:a16="http://schemas.microsoft.com/office/drawing/2014/main" id="{11687AFF-C2C3-479C-9FC4-7D3FEA2AF00C}"/>
              </a:ext>
            </a:extLst>
          </p:cNvPr>
          <p:cNvSpPr/>
          <p:nvPr/>
        </p:nvSpPr>
        <p:spPr>
          <a:xfrm>
            <a:off x="1059543" y="5892800"/>
            <a:ext cx="1088571" cy="246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9471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7D6632-A1D3-4821-8410-18445ADCDD3C}"/>
              </a:ext>
            </a:extLst>
          </p:cNvPr>
          <p:cNvSpPr>
            <a:spLocks noGrp="1"/>
          </p:cNvSpPr>
          <p:nvPr>
            <p:ph idx="1"/>
          </p:nvPr>
        </p:nvSpPr>
        <p:spPr>
          <a:xfrm>
            <a:off x="270163" y="1494972"/>
            <a:ext cx="8714180" cy="5138058"/>
          </a:xfrm>
        </p:spPr>
        <p:txBody>
          <a:bodyPr>
            <a:noAutofit/>
          </a:bodyPr>
          <a:lstStyle/>
          <a:p>
            <a:pPr algn="just">
              <a:spcBef>
                <a:spcPts val="0"/>
              </a:spcBef>
              <a:buClr>
                <a:srgbClr val="258989"/>
              </a:buClr>
            </a:pPr>
            <a:r>
              <a:rPr lang="en-US" dirty="0">
                <a:cs typeface="Times New Roman" panose="02020603050405020304" pitchFamily="18" charset="0"/>
              </a:rPr>
              <a:t>Hadoop is </a:t>
            </a:r>
            <a:r>
              <a:rPr lang="en-US" dirty="0">
                <a:solidFill>
                  <a:srgbClr val="C00000"/>
                </a:solidFill>
                <a:cs typeface="Times New Roman" panose="02020603050405020304" pitchFamily="18" charset="0"/>
              </a:rPr>
              <a:t>an open-source framework for large-scale data storage and data processing</a:t>
            </a:r>
            <a:r>
              <a:rPr lang="en-US" dirty="0">
                <a:cs typeface="Times New Roman" panose="02020603050405020304" pitchFamily="18" charset="0"/>
              </a:rPr>
              <a:t> that is compatible with commodity hardware. </a:t>
            </a:r>
          </a:p>
          <a:p>
            <a:pPr algn="just">
              <a:spcBef>
                <a:spcPts val="0"/>
              </a:spcBef>
              <a:buClr>
                <a:srgbClr val="258989"/>
              </a:buClr>
            </a:pPr>
            <a:r>
              <a:rPr lang="en-US" dirty="0">
                <a:cs typeface="Times New Roman" panose="02020603050405020304" pitchFamily="18" charset="0"/>
              </a:rPr>
              <a:t>A </a:t>
            </a:r>
            <a:r>
              <a:rPr lang="en-IN" dirty="0"/>
              <a:t>software framework for storage and large scale processing of data-sets on clusters of commodity hardware.</a:t>
            </a:r>
            <a:endParaRPr lang="en-US" dirty="0">
              <a:cs typeface="Times New Roman" panose="02020603050405020304" pitchFamily="18" charset="0"/>
            </a:endParaRPr>
          </a:p>
        </p:txBody>
      </p:sp>
      <p:sp>
        <p:nvSpPr>
          <p:cNvPr id="2" name="Title 1">
            <a:extLst>
              <a:ext uri="{FF2B5EF4-FFF2-40B4-BE49-F238E27FC236}">
                <a16:creationId xmlns:a16="http://schemas.microsoft.com/office/drawing/2014/main" id="{40C44763-2347-4032-9C6C-31C9782466E5}"/>
              </a:ext>
            </a:extLst>
          </p:cNvPr>
          <p:cNvSpPr>
            <a:spLocks noGrp="1"/>
          </p:cNvSpPr>
          <p:nvPr>
            <p:ph type="title"/>
          </p:nvPr>
        </p:nvSpPr>
        <p:spPr>
          <a:xfrm>
            <a:off x="270163" y="0"/>
            <a:ext cx="7954899" cy="1325563"/>
          </a:xfrm>
        </p:spPr>
        <p:txBody>
          <a:bodyPr>
            <a:normAutofit/>
          </a:bodyPr>
          <a:lstStyle/>
          <a:p>
            <a:r>
              <a:rPr lang="en-US" sz="3200" dirty="0"/>
              <a:t>Hadoop Framework</a:t>
            </a:r>
          </a:p>
        </p:txBody>
      </p:sp>
    </p:spTree>
    <p:extLst>
      <p:ext uri="{BB962C8B-B14F-4D97-AF65-F5344CB8AC3E}">
        <p14:creationId xmlns:p14="http://schemas.microsoft.com/office/powerpoint/2010/main" val="227221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44D79-59AA-43E6-BFFD-828D856370D7}"/>
              </a:ext>
            </a:extLst>
          </p:cNvPr>
          <p:cNvSpPr>
            <a:spLocks noGrp="1"/>
          </p:cNvSpPr>
          <p:nvPr>
            <p:ph idx="1"/>
          </p:nvPr>
        </p:nvSpPr>
        <p:spPr>
          <a:xfrm>
            <a:off x="275771" y="1436914"/>
            <a:ext cx="8708572" cy="5196115"/>
          </a:xfrm>
        </p:spPr>
        <p:txBody>
          <a:bodyPr/>
          <a:lstStyle/>
          <a:p>
            <a:r>
              <a:rPr lang="en-IN" dirty="0"/>
              <a:t>Created by Doug Cutting and Mike </a:t>
            </a:r>
            <a:r>
              <a:rPr lang="en-IN" dirty="0" err="1"/>
              <a:t>Cafarella</a:t>
            </a:r>
            <a:r>
              <a:rPr lang="en-IN" dirty="0"/>
              <a:t> in 2005.</a:t>
            </a:r>
          </a:p>
          <a:p>
            <a:r>
              <a:rPr lang="en-IN" dirty="0"/>
              <a:t>Named the project after son's toy elephant.</a:t>
            </a:r>
            <a:endParaRPr lang="en-GB" dirty="0"/>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275771" y="0"/>
            <a:ext cx="7949292" cy="1325563"/>
          </a:xfrm>
        </p:spPr>
        <p:txBody>
          <a:bodyPr>
            <a:normAutofit/>
          </a:bodyPr>
          <a:lstStyle/>
          <a:p>
            <a:r>
              <a:rPr lang="en-US" sz="3200" dirty="0"/>
              <a:t>Hadoop Framework</a:t>
            </a:r>
            <a:endParaRPr lang="en-GB" sz="3200" dirty="0"/>
          </a:p>
        </p:txBody>
      </p:sp>
      <p:pic>
        <p:nvPicPr>
          <p:cNvPr id="4" name="Picture 3">
            <a:extLst>
              <a:ext uri="{FF2B5EF4-FFF2-40B4-BE49-F238E27FC236}">
                <a16:creationId xmlns:a16="http://schemas.microsoft.com/office/drawing/2014/main" id="{0D1CB104-95B4-4348-8FC4-D72150CB52C4}"/>
              </a:ext>
            </a:extLst>
          </p:cNvPr>
          <p:cNvPicPr>
            <a:picLocks noChangeAspect="1"/>
          </p:cNvPicPr>
          <p:nvPr/>
        </p:nvPicPr>
        <p:blipFill>
          <a:blip r:embed="rId2"/>
          <a:stretch>
            <a:fillRect/>
          </a:stretch>
        </p:blipFill>
        <p:spPr>
          <a:xfrm>
            <a:off x="2879273" y="3235385"/>
            <a:ext cx="3708150" cy="2987121"/>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15946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44D79-59AA-43E6-BFFD-828D856370D7}"/>
              </a:ext>
            </a:extLst>
          </p:cNvPr>
          <p:cNvSpPr>
            <a:spLocks noGrp="1"/>
          </p:cNvSpPr>
          <p:nvPr>
            <p:ph idx="1"/>
          </p:nvPr>
        </p:nvSpPr>
        <p:spPr>
          <a:xfrm>
            <a:off x="145143" y="1422400"/>
            <a:ext cx="8839200" cy="682348"/>
          </a:xfrm>
        </p:spPr>
        <p:txBody>
          <a:bodyPr>
            <a:normAutofit/>
          </a:bodyPr>
          <a:lstStyle/>
          <a:p>
            <a:pPr marL="0" indent="0" algn="just">
              <a:buNone/>
            </a:pPr>
            <a:r>
              <a:rPr lang="en-GB" sz="2400" dirty="0">
                <a:solidFill>
                  <a:srgbClr val="C00000"/>
                </a:solidFill>
              </a:rPr>
              <a:t>Moving Computation to Data- Computation is moved to data. </a:t>
            </a:r>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145143" y="0"/>
            <a:ext cx="8079920" cy="1325563"/>
          </a:xfrm>
        </p:spPr>
        <p:txBody>
          <a:bodyPr>
            <a:normAutofit/>
          </a:bodyPr>
          <a:lstStyle/>
          <a:p>
            <a:r>
              <a:rPr lang="en-US" sz="3200" dirty="0"/>
              <a:t>Hadoop Framework</a:t>
            </a:r>
            <a:endParaRPr lang="en-GB" sz="3200" dirty="0"/>
          </a:p>
        </p:txBody>
      </p:sp>
      <p:pic>
        <p:nvPicPr>
          <p:cNvPr id="5" name="Picture 4">
            <a:extLst>
              <a:ext uri="{FF2B5EF4-FFF2-40B4-BE49-F238E27FC236}">
                <a16:creationId xmlns:a16="http://schemas.microsoft.com/office/drawing/2014/main" id="{1426204D-AF46-4FCF-8403-F435ADC11F2E}"/>
              </a:ext>
            </a:extLst>
          </p:cNvPr>
          <p:cNvPicPr>
            <a:picLocks noChangeAspect="1"/>
          </p:cNvPicPr>
          <p:nvPr/>
        </p:nvPicPr>
        <p:blipFill>
          <a:blip r:embed="rId2"/>
          <a:stretch>
            <a:fillRect/>
          </a:stretch>
        </p:blipFill>
        <p:spPr>
          <a:xfrm>
            <a:off x="377371" y="2104748"/>
            <a:ext cx="8229600" cy="3473706"/>
          </a:xfrm>
          <a:prstGeom prst="rect">
            <a:avLst/>
          </a:prstGeom>
        </p:spPr>
      </p:pic>
      <p:sp>
        <p:nvSpPr>
          <p:cNvPr id="6" name="Rectangle 5">
            <a:extLst>
              <a:ext uri="{FF2B5EF4-FFF2-40B4-BE49-F238E27FC236}">
                <a16:creationId xmlns:a16="http://schemas.microsoft.com/office/drawing/2014/main" id="{CF314E33-438A-4D71-AF1E-9F0A8BBC2832}"/>
              </a:ext>
            </a:extLst>
          </p:cNvPr>
          <p:cNvSpPr/>
          <p:nvPr/>
        </p:nvSpPr>
        <p:spPr>
          <a:xfrm>
            <a:off x="6538686" y="2413522"/>
            <a:ext cx="2068285" cy="954107"/>
          </a:xfrm>
          <a:prstGeom prst="rect">
            <a:avLst/>
          </a:prstGeom>
        </p:spPr>
        <p:txBody>
          <a:bodyPr wrap="square">
            <a:spAutoFit/>
          </a:bodyPr>
          <a:lstStyle/>
          <a:p>
            <a:endParaRPr lang="en-GB" sz="2800" b="1" dirty="0">
              <a:solidFill>
                <a:srgbClr val="000000"/>
              </a:solidFill>
              <a:latin typeface="Bahnschrift" panose="020B0502040204020203" pitchFamily="34" charset="0"/>
            </a:endParaRPr>
          </a:p>
          <a:p>
            <a:r>
              <a:rPr lang="en-GB" sz="2800" b="1" dirty="0">
                <a:latin typeface="Bahnschrift" panose="020B0502040204020203" pitchFamily="34" charset="0"/>
              </a:rPr>
              <a:t>Data</a:t>
            </a:r>
          </a:p>
        </p:txBody>
      </p:sp>
      <p:sp>
        <p:nvSpPr>
          <p:cNvPr id="7" name="Rectangle 6">
            <a:extLst>
              <a:ext uri="{FF2B5EF4-FFF2-40B4-BE49-F238E27FC236}">
                <a16:creationId xmlns:a16="http://schemas.microsoft.com/office/drawing/2014/main" id="{04E8240F-9091-499A-BF71-D0B2D49539B6}"/>
              </a:ext>
            </a:extLst>
          </p:cNvPr>
          <p:cNvSpPr/>
          <p:nvPr/>
        </p:nvSpPr>
        <p:spPr>
          <a:xfrm>
            <a:off x="820057" y="6236678"/>
            <a:ext cx="4572000" cy="523220"/>
          </a:xfrm>
          <a:prstGeom prst="rect">
            <a:avLst/>
          </a:prstGeom>
        </p:spPr>
        <p:txBody>
          <a:bodyPr>
            <a:spAutoFit/>
          </a:bodyPr>
          <a:lstStyle/>
          <a:p>
            <a:pPr algn="ctr"/>
            <a:r>
              <a:rPr lang="en-GB" sz="2800" b="1" dirty="0">
                <a:latin typeface="Bahnschrift" panose="020B0502040204020203" pitchFamily="34" charset="0"/>
              </a:rPr>
              <a:t>Computation </a:t>
            </a:r>
          </a:p>
        </p:txBody>
      </p:sp>
      <p:sp>
        <p:nvSpPr>
          <p:cNvPr id="8" name="Arrow: Up 7">
            <a:extLst>
              <a:ext uri="{FF2B5EF4-FFF2-40B4-BE49-F238E27FC236}">
                <a16:creationId xmlns:a16="http://schemas.microsoft.com/office/drawing/2014/main" id="{A302C1A6-AB1D-4EB7-B9E8-1F1F2F841A2C}"/>
              </a:ext>
            </a:extLst>
          </p:cNvPr>
          <p:cNvSpPr/>
          <p:nvPr/>
        </p:nvSpPr>
        <p:spPr>
          <a:xfrm>
            <a:off x="1756229" y="5471887"/>
            <a:ext cx="484632" cy="8187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Up 8">
            <a:extLst>
              <a:ext uri="{FF2B5EF4-FFF2-40B4-BE49-F238E27FC236}">
                <a16:creationId xmlns:a16="http://schemas.microsoft.com/office/drawing/2014/main" id="{DDAB85B5-DB01-466B-A9BC-199941D06133}"/>
              </a:ext>
            </a:extLst>
          </p:cNvPr>
          <p:cNvSpPr/>
          <p:nvPr/>
        </p:nvSpPr>
        <p:spPr>
          <a:xfrm>
            <a:off x="3839029" y="5493657"/>
            <a:ext cx="484632" cy="8187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65670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44D79-59AA-43E6-BFFD-828D856370D7}"/>
              </a:ext>
            </a:extLst>
          </p:cNvPr>
          <p:cNvSpPr>
            <a:spLocks noGrp="1"/>
          </p:cNvSpPr>
          <p:nvPr>
            <p:ph idx="1"/>
          </p:nvPr>
        </p:nvSpPr>
        <p:spPr>
          <a:xfrm>
            <a:off x="353291" y="1349830"/>
            <a:ext cx="8631052" cy="5283200"/>
          </a:xfrm>
        </p:spPr>
        <p:txBody>
          <a:bodyPr/>
          <a:lstStyle/>
          <a:p>
            <a:pPr marL="0" indent="0">
              <a:buNone/>
            </a:pPr>
            <a:r>
              <a:rPr lang="en-GB" dirty="0">
                <a:solidFill>
                  <a:srgbClr val="C00000"/>
                </a:solidFill>
              </a:rPr>
              <a:t>Scalability Issues Resolved at Hadoop’s Core</a:t>
            </a:r>
          </a:p>
          <a:p>
            <a:pPr marL="0" indent="0">
              <a:buNone/>
            </a:pPr>
            <a:endParaRPr lang="en-GB" dirty="0">
              <a:solidFill>
                <a:srgbClr val="C00000"/>
              </a:solidFill>
            </a:endParaRPr>
          </a:p>
          <a:p>
            <a:pPr marL="0" indent="0">
              <a:buNone/>
            </a:pPr>
            <a:endParaRPr lang="en-GB" dirty="0">
              <a:solidFill>
                <a:srgbClr val="C00000"/>
              </a:solidFill>
            </a:endParaRPr>
          </a:p>
          <a:p>
            <a:pPr marL="0" indent="0">
              <a:buNone/>
            </a:pPr>
            <a:endParaRPr lang="en-GB" dirty="0">
              <a:solidFill>
                <a:srgbClr val="C00000"/>
              </a:solidFill>
            </a:endParaRPr>
          </a:p>
          <a:p>
            <a:pPr marL="0" indent="0">
              <a:buNone/>
            </a:pPr>
            <a:endParaRPr lang="en-GB" dirty="0">
              <a:solidFill>
                <a:srgbClr val="C00000"/>
              </a:solidFill>
            </a:endParaRPr>
          </a:p>
          <a:p>
            <a:pPr marL="0" indent="0">
              <a:buNone/>
            </a:pPr>
            <a:r>
              <a:rPr lang="en-GB" dirty="0">
                <a:solidFill>
                  <a:srgbClr val="C00000"/>
                </a:solidFill>
              </a:rPr>
              <a:t>Reliability Issues </a:t>
            </a:r>
          </a:p>
          <a:p>
            <a:pPr marL="0" indent="0">
              <a:buNone/>
            </a:pPr>
            <a:endParaRPr lang="en-GB" dirty="0">
              <a:solidFill>
                <a:srgbClr val="C00000"/>
              </a:solidFill>
            </a:endParaRPr>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353291" y="0"/>
            <a:ext cx="7871772" cy="1325563"/>
          </a:xfrm>
        </p:spPr>
        <p:txBody>
          <a:bodyPr>
            <a:normAutofit/>
          </a:bodyPr>
          <a:lstStyle/>
          <a:p>
            <a:r>
              <a:rPr lang="en-US" sz="3200" dirty="0"/>
              <a:t>Hadoop Framework</a:t>
            </a:r>
            <a:endParaRPr lang="en-GB" sz="3200" dirty="0"/>
          </a:p>
        </p:txBody>
      </p:sp>
      <p:pic>
        <p:nvPicPr>
          <p:cNvPr id="5" name="Picture 4">
            <a:extLst>
              <a:ext uri="{FF2B5EF4-FFF2-40B4-BE49-F238E27FC236}">
                <a16:creationId xmlns:a16="http://schemas.microsoft.com/office/drawing/2014/main" id="{762CAFCB-8BE3-4384-AEB2-A58C37BFF139}"/>
              </a:ext>
            </a:extLst>
          </p:cNvPr>
          <p:cNvPicPr>
            <a:picLocks noChangeAspect="1"/>
          </p:cNvPicPr>
          <p:nvPr/>
        </p:nvPicPr>
        <p:blipFill>
          <a:blip r:embed="rId2"/>
          <a:stretch>
            <a:fillRect/>
          </a:stretch>
        </p:blipFill>
        <p:spPr>
          <a:xfrm>
            <a:off x="3143973" y="2346229"/>
            <a:ext cx="3224666" cy="2370747"/>
          </a:xfrm>
          <a:prstGeom prst="rect">
            <a:avLst/>
          </a:prstGeom>
        </p:spPr>
      </p:pic>
    </p:spTree>
    <p:extLst>
      <p:ext uri="{BB962C8B-B14F-4D97-AF65-F5344CB8AC3E}">
        <p14:creationId xmlns:p14="http://schemas.microsoft.com/office/powerpoint/2010/main" val="2098447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44D79-59AA-43E6-BFFD-828D856370D7}"/>
              </a:ext>
            </a:extLst>
          </p:cNvPr>
          <p:cNvSpPr>
            <a:spLocks noGrp="1"/>
          </p:cNvSpPr>
          <p:nvPr>
            <p:ph idx="1"/>
          </p:nvPr>
        </p:nvSpPr>
        <p:spPr>
          <a:xfrm>
            <a:off x="249381" y="1349830"/>
            <a:ext cx="4475952" cy="5283200"/>
          </a:xfrm>
        </p:spPr>
        <p:txBody>
          <a:bodyPr/>
          <a:lstStyle/>
          <a:p>
            <a:pPr marL="0" indent="0">
              <a:buNone/>
            </a:pPr>
            <a:r>
              <a:rPr lang="en-GB" dirty="0">
                <a:solidFill>
                  <a:srgbClr val="C00000"/>
                </a:solidFill>
              </a:rPr>
              <a:t>Hadoop Offers:</a:t>
            </a:r>
            <a:endParaRPr lang="en-GB" dirty="0"/>
          </a:p>
          <a:p>
            <a:pPr>
              <a:buClr>
                <a:srgbClr val="258989"/>
              </a:buClr>
            </a:pPr>
            <a:r>
              <a:rPr lang="en-GB" dirty="0"/>
              <a:t>New Approach to Data  </a:t>
            </a:r>
          </a:p>
          <a:p>
            <a:pPr marL="0" indent="0">
              <a:buClr>
                <a:srgbClr val="258989"/>
              </a:buClr>
              <a:buNone/>
            </a:pPr>
            <a:endParaRPr lang="en-GB" dirty="0"/>
          </a:p>
          <a:p>
            <a:pPr>
              <a:buClr>
                <a:srgbClr val="258989"/>
              </a:buClr>
            </a:pPr>
            <a:r>
              <a:rPr lang="en-GB" dirty="0"/>
              <a:t>New Kinds of Analysis</a:t>
            </a:r>
          </a:p>
          <a:p>
            <a:pPr marL="0" indent="0">
              <a:buNone/>
            </a:pPr>
            <a:endParaRPr lang="en-GB" dirty="0"/>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249381" y="0"/>
            <a:ext cx="7975681" cy="1325563"/>
          </a:xfrm>
        </p:spPr>
        <p:txBody>
          <a:bodyPr>
            <a:normAutofit/>
          </a:bodyPr>
          <a:lstStyle/>
          <a:p>
            <a:r>
              <a:rPr lang="en-US" sz="3200" dirty="0"/>
              <a:t>Hadoop Framework</a:t>
            </a:r>
            <a:endParaRPr lang="en-GB" sz="3200" dirty="0"/>
          </a:p>
        </p:txBody>
      </p:sp>
      <p:pic>
        <p:nvPicPr>
          <p:cNvPr id="4" name="Picture 3">
            <a:extLst>
              <a:ext uri="{FF2B5EF4-FFF2-40B4-BE49-F238E27FC236}">
                <a16:creationId xmlns:a16="http://schemas.microsoft.com/office/drawing/2014/main" id="{19118AC4-4FFB-49BE-9C1E-7226334F7CB0}"/>
              </a:ext>
            </a:extLst>
          </p:cNvPr>
          <p:cNvPicPr>
            <a:picLocks noChangeAspect="1"/>
          </p:cNvPicPr>
          <p:nvPr/>
        </p:nvPicPr>
        <p:blipFill>
          <a:blip r:embed="rId2"/>
          <a:stretch>
            <a:fillRect/>
          </a:stretch>
        </p:blipFill>
        <p:spPr>
          <a:xfrm>
            <a:off x="5820228" y="1483124"/>
            <a:ext cx="3106058" cy="2309856"/>
          </a:xfrm>
          <a:prstGeom prst="rect">
            <a:avLst/>
          </a:prstGeom>
          <a:ln w="28575">
            <a:solidFill>
              <a:srgbClr val="258989"/>
            </a:solidFill>
          </a:ln>
        </p:spPr>
      </p:pic>
      <p:sp>
        <p:nvSpPr>
          <p:cNvPr id="5" name="TextBox 4">
            <a:extLst>
              <a:ext uri="{FF2B5EF4-FFF2-40B4-BE49-F238E27FC236}">
                <a16:creationId xmlns:a16="http://schemas.microsoft.com/office/drawing/2014/main" id="{0AE85DE4-C0BC-437A-B61E-00D309DA0F42}"/>
              </a:ext>
            </a:extLst>
          </p:cNvPr>
          <p:cNvSpPr txBox="1"/>
          <p:nvPr/>
        </p:nvSpPr>
        <p:spPr>
          <a:xfrm rot="16200000">
            <a:off x="4267201" y="2525486"/>
            <a:ext cx="2569029" cy="400110"/>
          </a:xfrm>
          <a:prstGeom prst="rect">
            <a:avLst/>
          </a:prstGeom>
          <a:noFill/>
        </p:spPr>
        <p:txBody>
          <a:bodyPr wrap="square" rtlCol="0">
            <a:spAutoFit/>
          </a:bodyPr>
          <a:lstStyle/>
          <a:p>
            <a:pPr algn="ctr"/>
            <a:r>
              <a:rPr lang="en-GB" sz="2000" b="1" dirty="0">
                <a:latin typeface="Bahnschrift" panose="020B0502040204020203" pitchFamily="34" charset="0"/>
              </a:rPr>
              <a:t>Unstructured Data</a:t>
            </a:r>
          </a:p>
        </p:txBody>
      </p:sp>
      <p:pic>
        <p:nvPicPr>
          <p:cNvPr id="7" name="Picture 6">
            <a:extLst>
              <a:ext uri="{FF2B5EF4-FFF2-40B4-BE49-F238E27FC236}">
                <a16:creationId xmlns:a16="http://schemas.microsoft.com/office/drawing/2014/main" id="{67499AA4-0A6C-4764-9262-F7F8F79F11DA}"/>
              </a:ext>
            </a:extLst>
          </p:cNvPr>
          <p:cNvPicPr>
            <a:picLocks noChangeAspect="1"/>
          </p:cNvPicPr>
          <p:nvPr/>
        </p:nvPicPr>
        <p:blipFill>
          <a:blip r:embed="rId2"/>
          <a:stretch>
            <a:fillRect/>
          </a:stretch>
        </p:blipFill>
        <p:spPr>
          <a:xfrm>
            <a:off x="5855581" y="4397828"/>
            <a:ext cx="2463534" cy="2110428"/>
          </a:xfrm>
          <a:prstGeom prst="rect">
            <a:avLst/>
          </a:prstGeom>
          <a:ln w="28575">
            <a:solidFill>
              <a:srgbClr val="258989"/>
            </a:solidFill>
          </a:ln>
        </p:spPr>
      </p:pic>
      <p:pic>
        <p:nvPicPr>
          <p:cNvPr id="6" name="Picture 5">
            <a:extLst>
              <a:ext uri="{FF2B5EF4-FFF2-40B4-BE49-F238E27FC236}">
                <a16:creationId xmlns:a16="http://schemas.microsoft.com/office/drawing/2014/main" id="{62582239-82A6-49D5-A6BC-3DB510DF214E}"/>
              </a:ext>
            </a:extLst>
          </p:cNvPr>
          <p:cNvPicPr>
            <a:picLocks noChangeAspect="1"/>
          </p:cNvPicPr>
          <p:nvPr/>
        </p:nvPicPr>
        <p:blipFill>
          <a:blip r:embed="rId3"/>
          <a:stretch>
            <a:fillRect/>
          </a:stretch>
        </p:blipFill>
        <p:spPr>
          <a:xfrm>
            <a:off x="6792685" y="4760686"/>
            <a:ext cx="2214576" cy="1632855"/>
          </a:xfrm>
          <a:prstGeom prst="rect">
            <a:avLst/>
          </a:prstGeom>
          <a:ln w="28575">
            <a:solidFill>
              <a:srgbClr val="258989"/>
            </a:solidFill>
          </a:ln>
        </p:spPr>
      </p:pic>
      <p:sp>
        <p:nvSpPr>
          <p:cNvPr id="9" name="TextBox 8">
            <a:extLst>
              <a:ext uri="{FF2B5EF4-FFF2-40B4-BE49-F238E27FC236}">
                <a16:creationId xmlns:a16="http://schemas.microsoft.com/office/drawing/2014/main" id="{032BDD98-26CA-4760-8968-548865C572EC}"/>
              </a:ext>
            </a:extLst>
          </p:cNvPr>
          <p:cNvSpPr txBox="1"/>
          <p:nvPr/>
        </p:nvSpPr>
        <p:spPr>
          <a:xfrm rot="16200000">
            <a:off x="4305718" y="5067887"/>
            <a:ext cx="1969478" cy="1015663"/>
          </a:xfrm>
          <a:prstGeom prst="rect">
            <a:avLst/>
          </a:prstGeom>
          <a:noFill/>
        </p:spPr>
        <p:txBody>
          <a:bodyPr wrap="square" rtlCol="0">
            <a:spAutoFit/>
          </a:bodyPr>
          <a:lstStyle/>
          <a:p>
            <a:pPr algn="ctr"/>
            <a:endParaRPr lang="en-GB" sz="2000" b="1" dirty="0">
              <a:latin typeface="Bahnschrift" panose="020B0502040204020203" pitchFamily="34" charset="0"/>
            </a:endParaRPr>
          </a:p>
          <a:p>
            <a:pPr algn="ctr"/>
            <a:r>
              <a:rPr lang="en-GB" sz="2000" b="1" dirty="0">
                <a:latin typeface="Bahnschrift" panose="020B0502040204020203" pitchFamily="34" charset="0"/>
              </a:rPr>
              <a:t>Schema-on Read Style </a:t>
            </a:r>
          </a:p>
        </p:txBody>
      </p:sp>
    </p:spTree>
    <p:extLst>
      <p:ext uri="{BB962C8B-B14F-4D97-AF65-F5344CB8AC3E}">
        <p14:creationId xmlns:p14="http://schemas.microsoft.com/office/powerpoint/2010/main" val="2123848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7D6632-A1D3-4821-8410-18445ADCDD3C}"/>
              </a:ext>
            </a:extLst>
          </p:cNvPr>
          <p:cNvSpPr>
            <a:spLocks noGrp="1"/>
          </p:cNvSpPr>
          <p:nvPr>
            <p:ph idx="1"/>
          </p:nvPr>
        </p:nvSpPr>
        <p:spPr>
          <a:xfrm>
            <a:off x="217715" y="1422400"/>
            <a:ext cx="8752114" cy="5210629"/>
          </a:xfrm>
        </p:spPr>
        <p:txBody>
          <a:bodyPr>
            <a:noAutofit/>
          </a:bodyPr>
          <a:lstStyle/>
          <a:p>
            <a:pPr algn="just">
              <a:spcBef>
                <a:spcPts val="0"/>
              </a:spcBef>
              <a:buClr>
                <a:srgbClr val="258989"/>
              </a:buClr>
            </a:pPr>
            <a:r>
              <a:rPr lang="en-US" dirty="0">
                <a:cs typeface="Times New Roman" panose="02020603050405020304" pitchFamily="18" charset="0"/>
              </a:rPr>
              <a:t>Can be used as an ETL engine or as an analytics engine for processing large amounts of structured, semi structured and unstructured data. </a:t>
            </a:r>
          </a:p>
          <a:p>
            <a:pPr algn="just">
              <a:spcBef>
                <a:spcPts val="0"/>
              </a:spcBef>
              <a:buClr>
                <a:srgbClr val="258989"/>
              </a:buClr>
            </a:pPr>
            <a:r>
              <a:rPr lang="en-US" dirty="0">
                <a:cs typeface="Times New Roman" panose="02020603050405020304" pitchFamily="18" charset="0"/>
              </a:rPr>
              <a:t>From an analysis perspective, Hadoop </a:t>
            </a:r>
            <a:r>
              <a:rPr lang="en-US" dirty="0">
                <a:solidFill>
                  <a:srgbClr val="C00000"/>
                </a:solidFill>
                <a:cs typeface="Times New Roman" panose="02020603050405020304" pitchFamily="18" charset="0"/>
              </a:rPr>
              <a:t>implements the MapReduce processing framework. </a:t>
            </a:r>
            <a:endParaRPr lang="en-US" dirty="0">
              <a:cs typeface="Times New Roman" panose="02020603050405020304" pitchFamily="18" charset="0"/>
            </a:endParaRPr>
          </a:p>
          <a:p>
            <a:pPr marL="0" indent="0" algn="just">
              <a:spcBef>
                <a:spcPts val="0"/>
              </a:spcBef>
              <a:buClr>
                <a:srgbClr val="258989"/>
              </a:buClr>
              <a:buNone/>
            </a:pPr>
            <a:endParaRPr lang="en-US" dirty="0">
              <a:cs typeface="Times New Roman" panose="02020603050405020304" pitchFamily="18" charset="0"/>
            </a:endParaRPr>
          </a:p>
        </p:txBody>
      </p:sp>
      <p:sp>
        <p:nvSpPr>
          <p:cNvPr id="2" name="Title 1">
            <a:extLst>
              <a:ext uri="{FF2B5EF4-FFF2-40B4-BE49-F238E27FC236}">
                <a16:creationId xmlns:a16="http://schemas.microsoft.com/office/drawing/2014/main" id="{40C44763-2347-4032-9C6C-31C9782466E5}"/>
              </a:ext>
            </a:extLst>
          </p:cNvPr>
          <p:cNvSpPr>
            <a:spLocks noGrp="1"/>
          </p:cNvSpPr>
          <p:nvPr>
            <p:ph type="title"/>
          </p:nvPr>
        </p:nvSpPr>
        <p:spPr>
          <a:xfrm>
            <a:off x="217715" y="0"/>
            <a:ext cx="8665028" cy="1325563"/>
          </a:xfrm>
        </p:spPr>
        <p:txBody>
          <a:bodyPr>
            <a:normAutofit/>
          </a:bodyPr>
          <a:lstStyle/>
          <a:p>
            <a:pPr algn="just"/>
            <a:r>
              <a:rPr lang="en-US" sz="3200" dirty="0"/>
              <a:t>Hadoop Framework</a:t>
            </a:r>
          </a:p>
        </p:txBody>
      </p:sp>
    </p:spTree>
    <p:extLst>
      <p:ext uri="{BB962C8B-B14F-4D97-AF65-F5344CB8AC3E}">
        <p14:creationId xmlns:p14="http://schemas.microsoft.com/office/powerpoint/2010/main" val="18439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1D86B84-B1CA-419A-929B-F2E97008B55B}"/>
              </a:ext>
            </a:extLst>
          </p:cNvPr>
          <p:cNvPicPr>
            <a:picLocks noGrp="1" noChangeAspect="1"/>
          </p:cNvPicPr>
          <p:nvPr>
            <p:ph idx="1"/>
          </p:nvPr>
        </p:nvPicPr>
        <p:blipFill>
          <a:blip r:embed="rId2"/>
          <a:stretch>
            <a:fillRect/>
          </a:stretch>
        </p:blipFill>
        <p:spPr>
          <a:xfrm>
            <a:off x="314820" y="1553193"/>
            <a:ext cx="8514360" cy="5021943"/>
          </a:xfrm>
          <a:prstGeom prst="rect">
            <a:avLst/>
          </a:prstGeom>
          <a:ln>
            <a:solidFill>
              <a:schemeClr val="tx1"/>
            </a:solidFill>
          </a:ln>
          <a:effectLst>
            <a:outerShdw blurRad="63500" sx="102000" sy="102000" algn="ctr" rotWithShape="0">
              <a:prstClr val="black">
                <a:alpha val="40000"/>
              </a:prstClr>
            </a:outerShdw>
          </a:effectLst>
        </p:spPr>
      </p:pic>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145143" y="0"/>
            <a:ext cx="8079920" cy="1325563"/>
          </a:xfrm>
        </p:spPr>
        <p:txBody>
          <a:bodyPr>
            <a:normAutofit/>
          </a:bodyPr>
          <a:lstStyle/>
          <a:p>
            <a:r>
              <a:rPr lang="en-US" sz="3200" dirty="0"/>
              <a:t>Hadoop Framework</a:t>
            </a:r>
            <a:endParaRPr lang="en-GB" sz="3200" dirty="0"/>
          </a:p>
        </p:txBody>
      </p:sp>
    </p:spTree>
    <p:extLst>
      <p:ext uri="{BB962C8B-B14F-4D97-AF65-F5344CB8AC3E}">
        <p14:creationId xmlns:p14="http://schemas.microsoft.com/office/powerpoint/2010/main" val="81255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346668-0819-425B-B455-1C16439819AF}"/>
              </a:ext>
            </a:extLst>
          </p:cNvPr>
          <p:cNvSpPr>
            <a:spLocks noGrp="1"/>
          </p:cNvSpPr>
          <p:nvPr>
            <p:ph idx="1"/>
          </p:nvPr>
        </p:nvSpPr>
        <p:spPr>
          <a:xfrm>
            <a:off x="464457" y="2208716"/>
            <a:ext cx="8142514" cy="3858255"/>
          </a:xfrm>
        </p:spPr>
        <p:txBody>
          <a:bodyPr>
            <a:normAutofit fontScale="92500" lnSpcReduction="10000"/>
          </a:bodyPr>
          <a:lstStyle/>
          <a:p>
            <a:pPr marL="0" indent="0" algn="just">
              <a:spcBef>
                <a:spcPts val="0"/>
              </a:spcBef>
              <a:buNone/>
            </a:pPr>
            <a:r>
              <a:rPr lang="en-US" dirty="0">
                <a:solidFill>
                  <a:srgbClr val="FF0000"/>
                </a:solidFill>
              </a:rPr>
              <a:t>After this lecture, you will be able to,</a:t>
            </a:r>
            <a:endParaRPr lang="en-IN" dirty="0"/>
          </a:p>
          <a:p>
            <a:pPr marL="800100" lvl="1" indent="-342900" algn="just">
              <a:lnSpc>
                <a:spcPct val="200000"/>
              </a:lnSpc>
              <a:buClr>
                <a:srgbClr val="FF0000"/>
              </a:buClr>
              <a:buFont typeface="Wingdings" panose="05000000000000000000" pitchFamily="2" charset="2"/>
              <a:buChar char="ü"/>
            </a:pPr>
            <a:r>
              <a:rPr lang="en-US" sz="2800" dirty="0"/>
              <a:t>Learn about data processing and Hadoop Processing.</a:t>
            </a:r>
          </a:p>
          <a:p>
            <a:pPr marL="800100" lvl="1" indent="-342900" algn="just">
              <a:lnSpc>
                <a:spcPct val="200000"/>
              </a:lnSpc>
              <a:buClr>
                <a:srgbClr val="FF0000"/>
              </a:buClr>
              <a:buFont typeface="Wingdings" panose="05000000000000000000" pitchFamily="2" charset="2"/>
              <a:buChar char="ü"/>
            </a:pPr>
            <a:r>
              <a:rPr lang="en-US" sz="2800" dirty="0"/>
              <a:t>Understand the Hadoop Framework and its modules.</a:t>
            </a:r>
          </a:p>
          <a:p>
            <a:pPr algn="just"/>
            <a:endParaRPr lang="en-US" dirty="0"/>
          </a:p>
        </p:txBody>
      </p:sp>
    </p:spTree>
    <p:extLst>
      <p:ext uri="{BB962C8B-B14F-4D97-AF65-F5344CB8AC3E}">
        <p14:creationId xmlns:p14="http://schemas.microsoft.com/office/powerpoint/2010/main" val="2535001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852207-1A24-4E8C-9D77-BAB333059CCD}"/>
              </a:ext>
            </a:extLst>
          </p:cNvPr>
          <p:cNvPicPr>
            <a:picLocks noGrp="1" noChangeAspect="1"/>
          </p:cNvPicPr>
          <p:nvPr>
            <p:ph idx="1"/>
          </p:nvPr>
        </p:nvPicPr>
        <p:blipFill>
          <a:blip r:embed="rId2"/>
          <a:stretch>
            <a:fillRect/>
          </a:stretch>
        </p:blipFill>
        <p:spPr>
          <a:xfrm>
            <a:off x="174171" y="1505758"/>
            <a:ext cx="8839200" cy="5213743"/>
          </a:xfrm>
          <a:ln w="28575">
            <a:solidFill>
              <a:schemeClr val="tx1"/>
            </a:solidFill>
          </a:ln>
          <a:effectLst>
            <a:outerShdw blurRad="63500" sx="102000" sy="102000" algn="ctr" rotWithShape="0">
              <a:prstClr val="black">
                <a:alpha val="40000"/>
              </a:prstClr>
            </a:outerShdw>
          </a:effectLst>
        </p:spPr>
      </p:pic>
      <p:sp>
        <p:nvSpPr>
          <p:cNvPr id="3" name="Title 2">
            <a:extLst>
              <a:ext uri="{FF2B5EF4-FFF2-40B4-BE49-F238E27FC236}">
                <a16:creationId xmlns:a16="http://schemas.microsoft.com/office/drawing/2014/main" id="{9553AB95-6555-4707-B10E-4D9C608D0427}"/>
              </a:ext>
            </a:extLst>
          </p:cNvPr>
          <p:cNvSpPr>
            <a:spLocks noGrp="1"/>
          </p:cNvSpPr>
          <p:nvPr>
            <p:ph type="title"/>
          </p:nvPr>
        </p:nvSpPr>
        <p:spPr>
          <a:xfrm>
            <a:off x="145142" y="0"/>
            <a:ext cx="8781143" cy="1325563"/>
          </a:xfrm>
        </p:spPr>
        <p:txBody>
          <a:bodyPr>
            <a:normAutofit/>
          </a:bodyPr>
          <a:lstStyle/>
          <a:p>
            <a:pPr algn="just"/>
            <a:r>
              <a:rPr lang="en-GB" sz="3200" dirty="0"/>
              <a:t>Hadoop Framework</a:t>
            </a:r>
          </a:p>
        </p:txBody>
      </p:sp>
      <p:sp>
        <p:nvSpPr>
          <p:cNvPr id="6" name="Rectangle 5">
            <a:extLst>
              <a:ext uri="{FF2B5EF4-FFF2-40B4-BE49-F238E27FC236}">
                <a16:creationId xmlns:a16="http://schemas.microsoft.com/office/drawing/2014/main" id="{1FC6DBD2-FCBC-4821-BDA6-953370C5AC5F}"/>
              </a:ext>
            </a:extLst>
          </p:cNvPr>
          <p:cNvSpPr/>
          <p:nvPr/>
        </p:nvSpPr>
        <p:spPr>
          <a:xfrm>
            <a:off x="595086" y="6154057"/>
            <a:ext cx="1103085" cy="3338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20017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3A7BEE2D-1BC5-4349-A7FE-A41A70142267}"/>
              </a:ext>
            </a:extLst>
          </p:cNvPr>
          <p:cNvSpPr/>
          <p:nvPr/>
        </p:nvSpPr>
        <p:spPr>
          <a:xfrm>
            <a:off x="2959753" y="1401866"/>
            <a:ext cx="3035808" cy="1229859"/>
          </a:xfrm>
          <a:custGeom>
            <a:avLst/>
            <a:gdLst>
              <a:gd name="connsiteX0" fmla="*/ 0 w 3035808"/>
              <a:gd name="connsiteY0" fmla="*/ 204981 h 1229859"/>
              <a:gd name="connsiteX1" fmla="*/ 204981 w 3035808"/>
              <a:gd name="connsiteY1" fmla="*/ 0 h 1229859"/>
              <a:gd name="connsiteX2" fmla="*/ 2830827 w 3035808"/>
              <a:gd name="connsiteY2" fmla="*/ 0 h 1229859"/>
              <a:gd name="connsiteX3" fmla="*/ 3035808 w 3035808"/>
              <a:gd name="connsiteY3" fmla="*/ 204981 h 1229859"/>
              <a:gd name="connsiteX4" fmla="*/ 3035808 w 3035808"/>
              <a:gd name="connsiteY4" fmla="*/ 1024878 h 1229859"/>
              <a:gd name="connsiteX5" fmla="*/ 2830827 w 3035808"/>
              <a:gd name="connsiteY5" fmla="*/ 1229859 h 1229859"/>
              <a:gd name="connsiteX6" fmla="*/ 204981 w 3035808"/>
              <a:gd name="connsiteY6" fmla="*/ 1229859 h 1229859"/>
              <a:gd name="connsiteX7" fmla="*/ 0 w 3035808"/>
              <a:gd name="connsiteY7" fmla="*/ 1024878 h 1229859"/>
              <a:gd name="connsiteX8" fmla="*/ 0 w 3035808"/>
              <a:gd name="connsiteY8" fmla="*/ 204981 h 122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808" h="1229859">
                <a:moveTo>
                  <a:pt x="0" y="204981"/>
                </a:moveTo>
                <a:cubicBezTo>
                  <a:pt x="0" y="91773"/>
                  <a:pt x="91773" y="0"/>
                  <a:pt x="204981" y="0"/>
                </a:cubicBezTo>
                <a:lnTo>
                  <a:pt x="2830827" y="0"/>
                </a:lnTo>
                <a:cubicBezTo>
                  <a:pt x="2944035" y="0"/>
                  <a:pt x="3035808" y="91773"/>
                  <a:pt x="3035808" y="204981"/>
                </a:cubicBezTo>
                <a:lnTo>
                  <a:pt x="3035808" y="1024878"/>
                </a:lnTo>
                <a:cubicBezTo>
                  <a:pt x="3035808" y="1138086"/>
                  <a:pt x="2944035" y="1229859"/>
                  <a:pt x="2830827" y="1229859"/>
                </a:cubicBezTo>
                <a:lnTo>
                  <a:pt x="204981" y="1229859"/>
                </a:lnTo>
                <a:cubicBezTo>
                  <a:pt x="91773" y="1229859"/>
                  <a:pt x="0" y="1138086"/>
                  <a:pt x="0" y="1024878"/>
                </a:cubicBezTo>
                <a:lnTo>
                  <a:pt x="0" y="204981"/>
                </a:lnTo>
                <a:close/>
              </a:path>
            </a:pathLst>
          </a:custGeom>
          <a:solidFill>
            <a:srgbClr val="258989"/>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59097" tIns="109567" rIns="159097" bIns="109567" numCol="1" spcCol="1270" anchor="ctr" anchorCtr="0">
            <a:noAutofit/>
          </a:bodyPr>
          <a:lstStyle/>
          <a:p>
            <a:pPr marL="0" lvl="0" indent="0" algn="ctr" defTabSz="1155700">
              <a:lnSpc>
                <a:spcPct val="90000"/>
              </a:lnSpc>
              <a:spcBef>
                <a:spcPct val="0"/>
              </a:spcBef>
              <a:spcAft>
                <a:spcPct val="35000"/>
              </a:spcAft>
              <a:buNone/>
            </a:pPr>
            <a:r>
              <a:rPr lang="en-GB" sz="2600" kern="1200" dirty="0">
                <a:latin typeface="Bahnschrift" panose="020B0502040204020203" pitchFamily="34" charset="0"/>
              </a:rPr>
              <a:t>Hadoop Common </a:t>
            </a:r>
            <a:endParaRPr lang="en-IN" sz="2600" kern="1200" dirty="0">
              <a:latin typeface="Bahnschrift" panose="020B0502040204020203" pitchFamily="34" charset="0"/>
            </a:endParaRPr>
          </a:p>
        </p:txBody>
      </p:sp>
      <p:sp>
        <p:nvSpPr>
          <p:cNvPr id="7" name="Freeform: Shape 6">
            <a:extLst>
              <a:ext uri="{FF2B5EF4-FFF2-40B4-BE49-F238E27FC236}">
                <a16:creationId xmlns:a16="http://schemas.microsoft.com/office/drawing/2014/main" id="{C58F5DFA-6C00-42EF-A86B-CE94CBCCE330}"/>
              </a:ext>
            </a:extLst>
          </p:cNvPr>
          <p:cNvSpPr/>
          <p:nvPr/>
        </p:nvSpPr>
        <p:spPr>
          <a:xfrm>
            <a:off x="2959753" y="2755564"/>
            <a:ext cx="3035808" cy="1229859"/>
          </a:xfrm>
          <a:custGeom>
            <a:avLst/>
            <a:gdLst>
              <a:gd name="connsiteX0" fmla="*/ 0 w 3035808"/>
              <a:gd name="connsiteY0" fmla="*/ 204981 h 1229859"/>
              <a:gd name="connsiteX1" fmla="*/ 204981 w 3035808"/>
              <a:gd name="connsiteY1" fmla="*/ 0 h 1229859"/>
              <a:gd name="connsiteX2" fmla="*/ 2830827 w 3035808"/>
              <a:gd name="connsiteY2" fmla="*/ 0 h 1229859"/>
              <a:gd name="connsiteX3" fmla="*/ 3035808 w 3035808"/>
              <a:gd name="connsiteY3" fmla="*/ 204981 h 1229859"/>
              <a:gd name="connsiteX4" fmla="*/ 3035808 w 3035808"/>
              <a:gd name="connsiteY4" fmla="*/ 1024878 h 1229859"/>
              <a:gd name="connsiteX5" fmla="*/ 2830827 w 3035808"/>
              <a:gd name="connsiteY5" fmla="*/ 1229859 h 1229859"/>
              <a:gd name="connsiteX6" fmla="*/ 204981 w 3035808"/>
              <a:gd name="connsiteY6" fmla="*/ 1229859 h 1229859"/>
              <a:gd name="connsiteX7" fmla="*/ 0 w 3035808"/>
              <a:gd name="connsiteY7" fmla="*/ 1024878 h 1229859"/>
              <a:gd name="connsiteX8" fmla="*/ 0 w 3035808"/>
              <a:gd name="connsiteY8" fmla="*/ 204981 h 122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808" h="1229859">
                <a:moveTo>
                  <a:pt x="0" y="204981"/>
                </a:moveTo>
                <a:cubicBezTo>
                  <a:pt x="0" y="91773"/>
                  <a:pt x="91773" y="0"/>
                  <a:pt x="204981" y="0"/>
                </a:cubicBezTo>
                <a:lnTo>
                  <a:pt x="2830827" y="0"/>
                </a:lnTo>
                <a:cubicBezTo>
                  <a:pt x="2944035" y="0"/>
                  <a:pt x="3035808" y="91773"/>
                  <a:pt x="3035808" y="204981"/>
                </a:cubicBezTo>
                <a:lnTo>
                  <a:pt x="3035808" y="1024878"/>
                </a:lnTo>
                <a:cubicBezTo>
                  <a:pt x="3035808" y="1138086"/>
                  <a:pt x="2944035" y="1229859"/>
                  <a:pt x="2830827" y="1229859"/>
                </a:cubicBezTo>
                <a:lnTo>
                  <a:pt x="204981" y="1229859"/>
                </a:lnTo>
                <a:cubicBezTo>
                  <a:pt x="91773" y="1229859"/>
                  <a:pt x="0" y="1138086"/>
                  <a:pt x="0" y="1024878"/>
                </a:cubicBezTo>
                <a:lnTo>
                  <a:pt x="0" y="204981"/>
                </a:lnTo>
                <a:close/>
              </a:path>
            </a:pathLst>
          </a:custGeom>
          <a:solidFill>
            <a:schemeClr val="bg1">
              <a:lumMod val="85000"/>
            </a:schemeClr>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59097" tIns="109567" rIns="159097" bIns="109567" numCol="1" spcCol="1270" anchor="ctr" anchorCtr="0">
            <a:noAutofit/>
          </a:bodyPr>
          <a:lstStyle/>
          <a:p>
            <a:pPr marL="0" lvl="0" indent="0" algn="ctr" defTabSz="1155700">
              <a:lnSpc>
                <a:spcPct val="90000"/>
              </a:lnSpc>
              <a:spcBef>
                <a:spcPct val="0"/>
              </a:spcBef>
              <a:spcAft>
                <a:spcPct val="35000"/>
              </a:spcAft>
              <a:buNone/>
            </a:pPr>
            <a:r>
              <a:rPr lang="en-GB" sz="2600" kern="1200">
                <a:latin typeface="Bahnschrift" panose="020B0502040204020203" pitchFamily="34" charset="0"/>
              </a:rPr>
              <a:t>Hadoop YARN </a:t>
            </a:r>
            <a:endParaRPr lang="en-IN" sz="2600" kern="1200">
              <a:latin typeface="Bahnschrift" panose="020B0502040204020203" pitchFamily="34" charset="0"/>
            </a:endParaRPr>
          </a:p>
        </p:txBody>
      </p:sp>
      <p:sp>
        <p:nvSpPr>
          <p:cNvPr id="8" name="Freeform: Shape 7">
            <a:extLst>
              <a:ext uri="{FF2B5EF4-FFF2-40B4-BE49-F238E27FC236}">
                <a16:creationId xmlns:a16="http://schemas.microsoft.com/office/drawing/2014/main" id="{DBA326CE-41CD-4C8D-B655-8F7AB4B4FB66}"/>
              </a:ext>
            </a:extLst>
          </p:cNvPr>
          <p:cNvSpPr/>
          <p:nvPr/>
        </p:nvSpPr>
        <p:spPr>
          <a:xfrm>
            <a:off x="2959753" y="4109262"/>
            <a:ext cx="3035808" cy="1229859"/>
          </a:xfrm>
          <a:custGeom>
            <a:avLst/>
            <a:gdLst>
              <a:gd name="connsiteX0" fmla="*/ 0 w 3035808"/>
              <a:gd name="connsiteY0" fmla="*/ 204981 h 1229859"/>
              <a:gd name="connsiteX1" fmla="*/ 204981 w 3035808"/>
              <a:gd name="connsiteY1" fmla="*/ 0 h 1229859"/>
              <a:gd name="connsiteX2" fmla="*/ 2830827 w 3035808"/>
              <a:gd name="connsiteY2" fmla="*/ 0 h 1229859"/>
              <a:gd name="connsiteX3" fmla="*/ 3035808 w 3035808"/>
              <a:gd name="connsiteY3" fmla="*/ 204981 h 1229859"/>
              <a:gd name="connsiteX4" fmla="*/ 3035808 w 3035808"/>
              <a:gd name="connsiteY4" fmla="*/ 1024878 h 1229859"/>
              <a:gd name="connsiteX5" fmla="*/ 2830827 w 3035808"/>
              <a:gd name="connsiteY5" fmla="*/ 1229859 h 1229859"/>
              <a:gd name="connsiteX6" fmla="*/ 204981 w 3035808"/>
              <a:gd name="connsiteY6" fmla="*/ 1229859 h 1229859"/>
              <a:gd name="connsiteX7" fmla="*/ 0 w 3035808"/>
              <a:gd name="connsiteY7" fmla="*/ 1024878 h 1229859"/>
              <a:gd name="connsiteX8" fmla="*/ 0 w 3035808"/>
              <a:gd name="connsiteY8" fmla="*/ 204981 h 122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808" h="1229859">
                <a:moveTo>
                  <a:pt x="0" y="204981"/>
                </a:moveTo>
                <a:cubicBezTo>
                  <a:pt x="0" y="91773"/>
                  <a:pt x="91773" y="0"/>
                  <a:pt x="204981" y="0"/>
                </a:cubicBezTo>
                <a:lnTo>
                  <a:pt x="2830827" y="0"/>
                </a:lnTo>
                <a:cubicBezTo>
                  <a:pt x="2944035" y="0"/>
                  <a:pt x="3035808" y="91773"/>
                  <a:pt x="3035808" y="204981"/>
                </a:cubicBezTo>
                <a:lnTo>
                  <a:pt x="3035808" y="1024878"/>
                </a:lnTo>
                <a:cubicBezTo>
                  <a:pt x="3035808" y="1138086"/>
                  <a:pt x="2944035" y="1229859"/>
                  <a:pt x="2830827" y="1229859"/>
                </a:cubicBezTo>
                <a:lnTo>
                  <a:pt x="204981" y="1229859"/>
                </a:lnTo>
                <a:cubicBezTo>
                  <a:pt x="91773" y="1229859"/>
                  <a:pt x="0" y="1138086"/>
                  <a:pt x="0" y="1024878"/>
                </a:cubicBezTo>
                <a:lnTo>
                  <a:pt x="0" y="204981"/>
                </a:lnTo>
                <a:close/>
              </a:path>
            </a:pathLst>
          </a:custGeom>
          <a:solidFill>
            <a:schemeClr val="bg1">
              <a:lumMod val="85000"/>
            </a:schemeClr>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59097" tIns="109567" rIns="159097" bIns="109567" numCol="1" spcCol="1270" anchor="ctr" anchorCtr="0">
            <a:noAutofit/>
          </a:bodyPr>
          <a:lstStyle/>
          <a:p>
            <a:pPr marL="0" lvl="0" indent="0" algn="ctr" defTabSz="1155700">
              <a:lnSpc>
                <a:spcPct val="90000"/>
              </a:lnSpc>
              <a:spcBef>
                <a:spcPct val="0"/>
              </a:spcBef>
              <a:spcAft>
                <a:spcPct val="35000"/>
              </a:spcAft>
              <a:buNone/>
            </a:pPr>
            <a:r>
              <a:rPr lang="en-IN" sz="2600" kern="1200">
                <a:latin typeface="Bahnschrift" panose="020B0502040204020203" pitchFamily="34" charset="0"/>
              </a:rPr>
              <a:t>Hadoop Distributed File System (HDFS) </a:t>
            </a:r>
          </a:p>
        </p:txBody>
      </p:sp>
      <p:sp>
        <p:nvSpPr>
          <p:cNvPr id="9" name="Freeform: Shape 8">
            <a:extLst>
              <a:ext uri="{FF2B5EF4-FFF2-40B4-BE49-F238E27FC236}">
                <a16:creationId xmlns:a16="http://schemas.microsoft.com/office/drawing/2014/main" id="{F2F13DD4-FD38-45AC-91C7-54765964412D}"/>
              </a:ext>
            </a:extLst>
          </p:cNvPr>
          <p:cNvSpPr/>
          <p:nvPr/>
        </p:nvSpPr>
        <p:spPr>
          <a:xfrm>
            <a:off x="2959753" y="5462960"/>
            <a:ext cx="3035808" cy="1229859"/>
          </a:xfrm>
          <a:custGeom>
            <a:avLst/>
            <a:gdLst>
              <a:gd name="connsiteX0" fmla="*/ 0 w 3035808"/>
              <a:gd name="connsiteY0" fmla="*/ 204981 h 1229859"/>
              <a:gd name="connsiteX1" fmla="*/ 204981 w 3035808"/>
              <a:gd name="connsiteY1" fmla="*/ 0 h 1229859"/>
              <a:gd name="connsiteX2" fmla="*/ 2830827 w 3035808"/>
              <a:gd name="connsiteY2" fmla="*/ 0 h 1229859"/>
              <a:gd name="connsiteX3" fmla="*/ 3035808 w 3035808"/>
              <a:gd name="connsiteY3" fmla="*/ 204981 h 1229859"/>
              <a:gd name="connsiteX4" fmla="*/ 3035808 w 3035808"/>
              <a:gd name="connsiteY4" fmla="*/ 1024878 h 1229859"/>
              <a:gd name="connsiteX5" fmla="*/ 2830827 w 3035808"/>
              <a:gd name="connsiteY5" fmla="*/ 1229859 h 1229859"/>
              <a:gd name="connsiteX6" fmla="*/ 204981 w 3035808"/>
              <a:gd name="connsiteY6" fmla="*/ 1229859 h 1229859"/>
              <a:gd name="connsiteX7" fmla="*/ 0 w 3035808"/>
              <a:gd name="connsiteY7" fmla="*/ 1024878 h 1229859"/>
              <a:gd name="connsiteX8" fmla="*/ 0 w 3035808"/>
              <a:gd name="connsiteY8" fmla="*/ 204981 h 122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808" h="1229859">
                <a:moveTo>
                  <a:pt x="0" y="204981"/>
                </a:moveTo>
                <a:cubicBezTo>
                  <a:pt x="0" y="91773"/>
                  <a:pt x="91773" y="0"/>
                  <a:pt x="204981" y="0"/>
                </a:cubicBezTo>
                <a:lnTo>
                  <a:pt x="2830827" y="0"/>
                </a:lnTo>
                <a:cubicBezTo>
                  <a:pt x="2944035" y="0"/>
                  <a:pt x="3035808" y="91773"/>
                  <a:pt x="3035808" y="204981"/>
                </a:cubicBezTo>
                <a:lnTo>
                  <a:pt x="3035808" y="1024878"/>
                </a:lnTo>
                <a:cubicBezTo>
                  <a:pt x="3035808" y="1138086"/>
                  <a:pt x="2944035" y="1229859"/>
                  <a:pt x="2830827" y="1229859"/>
                </a:cubicBezTo>
                <a:lnTo>
                  <a:pt x="204981" y="1229859"/>
                </a:lnTo>
                <a:cubicBezTo>
                  <a:pt x="91773" y="1229859"/>
                  <a:pt x="0" y="1138086"/>
                  <a:pt x="0" y="1024878"/>
                </a:cubicBezTo>
                <a:lnTo>
                  <a:pt x="0" y="204981"/>
                </a:lnTo>
                <a:close/>
              </a:path>
            </a:pathLst>
          </a:custGeom>
          <a:solidFill>
            <a:schemeClr val="bg1">
              <a:lumMod val="85000"/>
            </a:schemeClr>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59097" tIns="109567" rIns="159097" bIns="109567" numCol="1" spcCol="1270" anchor="ctr" anchorCtr="0">
            <a:noAutofit/>
          </a:bodyPr>
          <a:lstStyle/>
          <a:p>
            <a:pPr marL="0" lvl="0" indent="0" algn="ctr" defTabSz="1155700">
              <a:lnSpc>
                <a:spcPct val="90000"/>
              </a:lnSpc>
              <a:spcBef>
                <a:spcPct val="0"/>
              </a:spcBef>
              <a:spcAft>
                <a:spcPct val="35000"/>
              </a:spcAft>
              <a:buNone/>
            </a:pPr>
            <a:r>
              <a:rPr lang="en-GB" sz="2600" kern="1200">
                <a:latin typeface="Bahnschrift" panose="020B0502040204020203" pitchFamily="34" charset="0"/>
              </a:rPr>
              <a:t>Hadoop MapReduce</a:t>
            </a:r>
            <a:endParaRPr lang="en-IN" sz="2600" kern="1200">
              <a:latin typeface="Bahnschrift" panose="020B0502040204020203" pitchFamily="34" charset="0"/>
            </a:endParaRPr>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261257" y="0"/>
            <a:ext cx="7963806" cy="1325563"/>
          </a:xfrm>
        </p:spPr>
        <p:txBody>
          <a:bodyPr>
            <a:normAutofit/>
          </a:bodyPr>
          <a:lstStyle/>
          <a:p>
            <a:r>
              <a:rPr lang="en-US" sz="3200" dirty="0"/>
              <a:t>Hadoop Modules</a:t>
            </a:r>
            <a:endParaRPr lang="en-GB" sz="3200" dirty="0"/>
          </a:p>
        </p:txBody>
      </p:sp>
    </p:spTree>
    <p:extLst>
      <p:ext uri="{BB962C8B-B14F-4D97-AF65-F5344CB8AC3E}">
        <p14:creationId xmlns:p14="http://schemas.microsoft.com/office/powerpoint/2010/main" val="2402115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3A7BEE2D-1BC5-4349-A7FE-A41A70142267}"/>
              </a:ext>
            </a:extLst>
          </p:cNvPr>
          <p:cNvSpPr/>
          <p:nvPr/>
        </p:nvSpPr>
        <p:spPr>
          <a:xfrm>
            <a:off x="2959753" y="1401866"/>
            <a:ext cx="3035808" cy="1229859"/>
          </a:xfrm>
          <a:custGeom>
            <a:avLst/>
            <a:gdLst>
              <a:gd name="connsiteX0" fmla="*/ 0 w 3035808"/>
              <a:gd name="connsiteY0" fmla="*/ 204981 h 1229859"/>
              <a:gd name="connsiteX1" fmla="*/ 204981 w 3035808"/>
              <a:gd name="connsiteY1" fmla="*/ 0 h 1229859"/>
              <a:gd name="connsiteX2" fmla="*/ 2830827 w 3035808"/>
              <a:gd name="connsiteY2" fmla="*/ 0 h 1229859"/>
              <a:gd name="connsiteX3" fmla="*/ 3035808 w 3035808"/>
              <a:gd name="connsiteY3" fmla="*/ 204981 h 1229859"/>
              <a:gd name="connsiteX4" fmla="*/ 3035808 w 3035808"/>
              <a:gd name="connsiteY4" fmla="*/ 1024878 h 1229859"/>
              <a:gd name="connsiteX5" fmla="*/ 2830827 w 3035808"/>
              <a:gd name="connsiteY5" fmla="*/ 1229859 h 1229859"/>
              <a:gd name="connsiteX6" fmla="*/ 204981 w 3035808"/>
              <a:gd name="connsiteY6" fmla="*/ 1229859 h 1229859"/>
              <a:gd name="connsiteX7" fmla="*/ 0 w 3035808"/>
              <a:gd name="connsiteY7" fmla="*/ 1024878 h 1229859"/>
              <a:gd name="connsiteX8" fmla="*/ 0 w 3035808"/>
              <a:gd name="connsiteY8" fmla="*/ 204981 h 122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808" h="1229859">
                <a:moveTo>
                  <a:pt x="0" y="204981"/>
                </a:moveTo>
                <a:cubicBezTo>
                  <a:pt x="0" y="91773"/>
                  <a:pt x="91773" y="0"/>
                  <a:pt x="204981" y="0"/>
                </a:cubicBezTo>
                <a:lnTo>
                  <a:pt x="2830827" y="0"/>
                </a:lnTo>
                <a:cubicBezTo>
                  <a:pt x="2944035" y="0"/>
                  <a:pt x="3035808" y="91773"/>
                  <a:pt x="3035808" y="204981"/>
                </a:cubicBezTo>
                <a:lnTo>
                  <a:pt x="3035808" y="1024878"/>
                </a:lnTo>
                <a:cubicBezTo>
                  <a:pt x="3035808" y="1138086"/>
                  <a:pt x="2944035" y="1229859"/>
                  <a:pt x="2830827" y="1229859"/>
                </a:cubicBezTo>
                <a:lnTo>
                  <a:pt x="204981" y="1229859"/>
                </a:lnTo>
                <a:cubicBezTo>
                  <a:pt x="91773" y="1229859"/>
                  <a:pt x="0" y="1138086"/>
                  <a:pt x="0" y="1024878"/>
                </a:cubicBezTo>
                <a:lnTo>
                  <a:pt x="0" y="204981"/>
                </a:lnTo>
                <a:close/>
              </a:path>
            </a:pathLst>
          </a:custGeom>
          <a:solidFill>
            <a:schemeClr val="bg1">
              <a:lumMod val="85000"/>
            </a:schemeClr>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59097" tIns="109567" rIns="159097" bIns="109567" numCol="1" spcCol="1270" anchor="ctr" anchorCtr="0">
            <a:noAutofit/>
          </a:bodyPr>
          <a:lstStyle/>
          <a:p>
            <a:pPr algn="ctr" defTabSz="1155700">
              <a:lnSpc>
                <a:spcPct val="90000"/>
              </a:lnSpc>
              <a:spcBef>
                <a:spcPct val="0"/>
              </a:spcBef>
              <a:spcAft>
                <a:spcPct val="35000"/>
              </a:spcAft>
            </a:pPr>
            <a:r>
              <a:rPr lang="en-GB" sz="2600" dirty="0">
                <a:latin typeface="Bahnschrift" panose="020B0502040204020203" pitchFamily="34" charset="0"/>
              </a:rPr>
              <a:t>Hadoop Common </a:t>
            </a:r>
            <a:endParaRPr lang="en-IN" sz="2600" dirty="0">
              <a:latin typeface="Bahnschrift" panose="020B0502040204020203" pitchFamily="34" charset="0"/>
            </a:endParaRPr>
          </a:p>
        </p:txBody>
      </p:sp>
      <p:sp>
        <p:nvSpPr>
          <p:cNvPr id="7" name="Freeform: Shape 6">
            <a:extLst>
              <a:ext uri="{FF2B5EF4-FFF2-40B4-BE49-F238E27FC236}">
                <a16:creationId xmlns:a16="http://schemas.microsoft.com/office/drawing/2014/main" id="{C58F5DFA-6C00-42EF-A86B-CE94CBCCE330}"/>
              </a:ext>
            </a:extLst>
          </p:cNvPr>
          <p:cNvSpPr/>
          <p:nvPr/>
        </p:nvSpPr>
        <p:spPr>
          <a:xfrm>
            <a:off x="2959753" y="2755564"/>
            <a:ext cx="3035808" cy="1229859"/>
          </a:xfrm>
          <a:custGeom>
            <a:avLst/>
            <a:gdLst>
              <a:gd name="connsiteX0" fmla="*/ 0 w 3035808"/>
              <a:gd name="connsiteY0" fmla="*/ 204981 h 1229859"/>
              <a:gd name="connsiteX1" fmla="*/ 204981 w 3035808"/>
              <a:gd name="connsiteY1" fmla="*/ 0 h 1229859"/>
              <a:gd name="connsiteX2" fmla="*/ 2830827 w 3035808"/>
              <a:gd name="connsiteY2" fmla="*/ 0 h 1229859"/>
              <a:gd name="connsiteX3" fmla="*/ 3035808 w 3035808"/>
              <a:gd name="connsiteY3" fmla="*/ 204981 h 1229859"/>
              <a:gd name="connsiteX4" fmla="*/ 3035808 w 3035808"/>
              <a:gd name="connsiteY4" fmla="*/ 1024878 h 1229859"/>
              <a:gd name="connsiteX5" fmla="*/ 2830827 w 3035808"/>
              <a:gd name="connsiteY5" fmla="*/ 1229859 h 1229859"/>
              <a:gd name="connsiteX6" fmla="*/ 204981 w 3035808"/>
              <a:gd name="connsiteY6" fmla="*/ 1229859 h 1229859"/>
              <a:gd name="connsiteX7" fmla="*/ 0 w 3035808"/>
              <a:gd name="connsiteY7" fmla="*/ 1024878 h 1229859"/>
              <a:gd name="connsiteX8" fmla="*/ 0 w 3035808"/>
              <a:gd name="connsiteY8" fmla="*/ 204981 h 122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808" h="1229859">
                <a:moveTo>
                  <a:pt x="0" y="204981"/>
                </a:moveTo>
                <a:cubicBezTo>
                  <a:pt x="0" y="91773"/>
                  <a:pt x="91773" y="0"/>
                  <a:pt x="204981" y="0"/>
                </a:cubicBezTo>
                <a:lnTo>
                  <a:pt x="2830827" y="0"/>
                </a:lnTo>
                <a:cubicBezTo>
                  <a:pt x="2944035" y="0"/>
                  <a:pt x="3035808" y="91773"/>
                  <a:pt x="3035808" y="204981"/>
                </a:cubicBezTo>
                <a:lnTo>
                  <a:pt x="3035808" y="1024878"/>
                </a:lnTo>
                <a:cubicBezTo>
                  <a:pt x="3035808" y="1138086"/>
                  <a:pt x="2944035" y="1229859"/>
                  <a:pt x="2830827" y="1229859"/>
                </a:cubicBezTo>
                <a:lnTo>
                  <a:pt x="204981" y="1229859"/>
                </a:lnTo>
                <a:cubicBezTo>
                  <a:pt x="91773" y="1229859"/>
                  <a:pt x="0" y="1138086"/>
                  <a:pt x="0" y="1024878"/>
                </a:cubicBezTo>
                <a:lnTo>
                  <a:pt x="0" y="204981"/>
                </a:lnTo>
                <a:close/>
              </a:path>
            </a:pathLst>
          </a:custGeom>
          <a:solidFill>
            <a:srgbClr val="258989"/>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59097" tIns="109567" rIns="159097" bIns="109567" numCol="1" spcCol="1270" anchor="ctr" anchorCtr="0">
            <a:noAutofit/>
          </a:bodyPr>
          <a:lstStyle/>
          <a:p>
            <a:pPr marL="0" lvl="0" indent="0" algn="ctr" defTabSz="1155700">
              <a:lnSpc>
                <a:spcPct val="90000"/>
              </a:lnSpc>
              <a:spcBef>
                <a:spcPct val="0"/>
              </a:spcBef>
              <a:spcAft>
                <a:spcPct val="35000"/>
              </a:spcAft>
              <a:buNone/>
            </a:pPr>
            <a:r>
              <a:rPr lang="en-GB" sz="2600" kern="1200">
                <a:latin typeface="Bahnschrift" panose="020B0502040204020203" pitchFamily="34" charset="0"/>
              </a:rPr>
              <a:t>Hadoop YARN </a:t>
            </a:r>
            <a:endParaRPr lang="en-IN" sz="2600" kern="1200">
              <a:latin typeface="Bahnschrift" panose="020B0502040204020203" pitchFamily="34" charset="0"/>
            </a:endParaRPr>
          </a:p>
        </p:txBody>
      </p:sp>
      <p:sp>
        <p:nvSpPr>
          <p:cNvPr id="8" name="Freeform: Shape 7">
            <a:extLst>
              <a:ext uri="{FF2B5EF4-FFF2-40B4-BE49-F238E27FC236}">
                <a16:creationId xmlns:a16="http://schemas.microsoft.com/office/drawing/2014/main" id="{DBA326CE-41CD-4C8D-B655-8F7AB4B4FB66}"/>
              </a:ext>
            </a:extLst>
          </p:cNvPr>
          <p:cNvSpPr/>
          <p:nvPr/>
        </p:nvSpPr>
        <p:spPr>
          <a:xfrm>
            <a:off x="2959753" y="4109262"/>
            <a:ext cx="3035808" cy="1229859"/>
          </a:xfrm>
          <a:custGeom>
            <a:avLst/>
            <a:gdLst>
              <a:gd name="connsiteX0" fmla="*/ 0 w 3035808"/>
              <a:gd name="connsiteY0" fmla="*/ 204981 h 1229859"/>
              <a:gd name="connsiteX1" fmla="*/ 204981 w 3035808"/>
              <a:gd name="connsiteY1" fmla="*/ 0 h 1229859"/>
              <a:gd name="connsiteX2" fmla="*/ 2830827 w 3035808"/>
              <a:gd name="connsiteY2" fmla="*/ 0 h 1229859"/>
              <a:gd name="connsiteX3" fmla="*/ 3035808 w 3035808"/>
              <a:gd name="connsiteY3" fmla="*/ 204981 h 1229859"/>
              <a:gd name="connsiteX4" fmla="*/ 3035808 w 3035808"/>
              <a:gd name="connsiteY4" fmla="*/ 1024878 h 1229859"/>
              <a:gd name="connsiteX5" fmla="*/ 2830827 w 3035808"/>
              <a:gd name="connsiteY5" fmla="*/ 1229859 h 1229859"/>
              <a:gd name="connsiteX6" fmla="*/ 204981 w 3035808"/>
              <a:gd name="connsiteY6" fmla="*/ 1229859 h 1229859"/>
              <a:gd name="connsiteX7" fmla="*/ 0 w 3035808"/>
              <a:gd name="connsiteY7" fmla="*/ 1024878 h 1229859"/>
              <a:gd name="connsiteX8" fmla="*/ 0 w 3035808"/>
              <a:gd name="connsiteY8" fmla="*/ 204981 h 122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808" h="1229859">
                <a:moveTo>
                  <a:pt x="0" y="204981"/>
                </a:moveTo>
                <a:cubicBezTo>
                  <a:pt x="0" y="91773"/>
                  <a:pt x="91773" y="0"/>
                  <a:pt x="204981" y="0"/>
                </a:cubicBezTo>
                <a:lnTo>
                  <a:pt x="2830827" y="0"/>
                </a:lnTo>
                <a:cubicBezTo>
                  <a:pt x="2944035" y="0"/>
                  <a:pt x="3035808" y="91773"/>
                  <a:pt x="3035808" y="204981"/>
                </a:cubicBezTo>
                <a:lnTo>
                  <a:pt x="3035808" y="1024878"/>
                </a:lnTo>
                <a:cubicBezTo>
                  <a:pt x="3035808" y="1138086"/>
                  <a:pt x="2944035" y="1229859"/>
                  <a:pt x="2830827" y="1229859"/>
                </a:cubicBezTo>
                <a:lnTo>
                  <a:pt x="204981" y="1229859"/>
                </a:lnTo>
                <a:cubicBezTo>
                  <a:pt x="91773" y="1229859"/>
                  <a:pt x="0" y="1138086"/>
                  <a:pt x="0" y="1024878"/>
                </a:cubicBezTo>
                <a:lnTo>
                  <a:pt x="0" y="204981"/>
                </a:lnTo>
                <a:close/>
              </a:path>
            </a:pathLst>
          </a:custGeom>
          <a:solidFill>
            <a:schemeClr val="bg1">
              <a:lumMod val="85000"/>
            </a:schemeClr>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59097" tIns="109567" rIns="159097" bIns="109567" numCol="1" spcCol="1270" anchor="ctr" anchorCtr="0">
            <a:noAutofit/>
          </a:bodyPr>
          <a:lstStyle/>
          <a:p>
            <a:pPr algn="ctr" defTabSz="1155700">
              <a:lnSpc>
                <a:spcPct val="90000"/>
              </a:lnSpc>
              <a:spcBef>
                <a:spcPct val="0"/>
              </a:spcBef>
              <a:spcAft>
                <a:spcPct val="35000"/>
              </a:spcAft>
            </a:pPr>
            <a:r>
              <a:rPr lang="en-IN" sz="2600" dirty="0">
                <a:latin typeface="Bahnschrift" panose="020B0502040204020203" pitchFamily="34" charset="0"/>
              </a:rPr>
              <a:t>Hadoop Distributed File System (HDFS) </a:t>
            </a:r>
          </a:p>
        </p:txBody>
      </p:sp>
      <p:sp>
        <p:nvSpPr>
          <p:cNvPr id="9" name="Freeform: Shape 8">
            <a:extLst>
              <a:ext uri="{FF2B5EF4-FFF2-40B4-BE49-F238E27FC236}">
                <a16:creationId xmlns:a16="http://schemas.microsoft.com/office/drawing/2014/main" id="{F2F13DD4-FD38-45AC-91C7-54765964412D}"/>
              </a:ext>
            </a:extLst>
          </p:cNvPr>
          <p:cNvSpPr/>
          <p:nvPr/>
        </p:nvSpPr>
        <p:spPr>
          <a:xfrm>
            <a:off x="2959753" y="5462960"/>
            <a:ext cx="3035808" cy="1229859"/>
          </a:xfrm>
          <a:custGeom>
            <a:avLst/>
            <a:gdLst>
              <a:gd name="connsiteX0" fmla="*/ 0 w 3035808"/>
              <a:gd name="connsiteY0" fmla="*/ 204981 h 1229859"/>
              <a:gd name="connsiteX1" fmla="*/ 204981 w 3035808"/>
              <a:gd name="connsiteY1" fmla="*/ 0 h 1229859"/>
              <a:gd name="connsiteX2" fmla="*/ 2830827 w 3035808"/>
              <a:gd name="connsiteY2" fmla="*/ 0 h 1229859"/>
              <a:gd name="connsiteX3" fmla="*/ 3035808 w 3035808"/>
              <a:gd name="connsiteY3" fmla="*/ 204981 h 1229859"/>
              <a:gd name="connsiteX4" fmla="*/ 3035808 w 3035808"/>
              <a:gd name="connsiteY4" fmla="*/ 1024878 h 1229859"/>
              <a:gd name="connsiteX5" fmla="*/ 2830827 w 3035808"/>
              <a:gd name="connsiteY5" fmla="*/ 1229859 h 1229859"/>
              <a:gd name="connsiteX6" fmla="*/ 204981 w 3035808"/>
              <a:gd name="connsiteY6" fmla="*/ 1229859 h 1229859"/>
              <a:gd name="connsiteX7" fmla="*/ 0 w 3035808"/>
              <a:gd name="connsiteY7" fmla="*/ 1024878 h 1229859"/>
              <a:gd name="connsiteX8" fmla="*/ 0 w 3035808"/>
              <a:gd name="connsiteY8" fmla="*/ 204981 h 122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808" h="1229859">
                <a:moveTo>
                  <a:pt x="0" y="204981"/>
                </a:moveTo>
                <a:cubicBezTo>
                  <a:pt x="0" y="91773"/>
                  <a:pt x="91773" y="0"/>
                  <a:pt x="204981" y="0"/>
                </a:cubicBezTo>
                <a:lnTo>
                  <a:pt x="2830827" y="0"/>
                </a:lnTo>
                <a:cubicBezTo>
                  <a:pt x="2944035" y="0"/>
                  <a:pt x="3035808" y="91773"/>
                  <a:pt x="3035808" y="204981"/>
                </a:cubicBezTo>
                <a:lnTo>
                  <a:pt x="3035808" y="1024878"/>
                </a:lnTo>
                <a:cubicBezTo>
                  <a:pt x="3035808" y="1138086"/>
                  <a:pt x="2944035" y="1229859"/>
                  <a:pt x="2830827" y="1229859"/>
                </a:cubicBezTo>
                <a:lnTo>
                  <a:pt x="204981" y="1229859"/>
                </a:lnTo>
                <a:cubicBezTo>
                  <a:pt x="91773" y="1229859"/>
                  <a:pt x="0" y="1138086"/>
                  <a:pt x="0" y="1024878"/>
                </a:cubicBezTo>
                <a:lnTo>
                  <a:pt x="0" y="204981"/>
                </a:lnTo>
                <a:close/>
              </a:path>
            </a:pathLst>
          </a:custGeom>
          <a:solidFill>
            <a:schemeClr val="bg1">
              <a:lumMod val="85000"/>
            </a:schemeClr>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59097" tIns="109567" rIns="159097" bIns="109567" numCol="1" spcCol="1270" anchor="ctr" anchorCtr="0">
            <a:noAutofit/>
          </a:bodyPr>
          <a:lstStyle/>
          <a:p>
            <a:pPr algn="ctr" defTabSz="1155700">
              <a:lnSpc>
                <a:spcPct val="90000"/>
              </a:lnSpc>
              <a:spcBef>
                <a:spcPct val="0"/>
              </a:spcBef>
              <a:spcAft>
                <a:spcPct val="35000"/>
              </a:spcAft>
            </a:pPr>
            <a:r>
              <a:rPr lang="en-GB" sz="2600" dirty="0">
                <a:latin typeface="Bahnschrift" panose="020B0502040204020203" pitchFamily="34" charset="0"/>
              </a:rPr>
              <a:t>Hadoop MapReduce</a:t>
            </a:r>
            <a:endParaRPr lang="en-IN" sz="2600" dirty="0">
              <a:latin typeface="Bahnschrift" panose="020B0502040204020203" pitchFamily="34" charset="0"/>
            </a:endParaRPr>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261257" y="0"/>
            <a:ext cx="7963806" cy="1325563"/>
          </a:xfrm>
        </p:spPr>
        <p:txBody>
          <a:bodyPr>
            <a:normAutofit/>
          </a:bodyPr>
          <a:lstStyle/>
          <a:p>
            <a:r>
              <a:rPr lang="en-US" sz="3200" dirty="0"/>
              <a:t>Hadoop Modules</a:t>
            </a:r>
            <a:endParaRPr lang="en-GB" sz="3200" dirty="0"/>
          </a:p>
        </p:txBody>
      </p:sp>
    </p:spTree>
    <p:extLst>
      <p:ext uri="{BB962C8B-B14F-4D97-AF65-F5344CB8AC3E}">
        <p14:creationId xmlns:p14="http://schemas.microsoft.com/office/powerpoint/2010/main" val="230653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3A7BEE2D-1BC5-4349-A7FE-A41A70142267}"/>
              </a:ext>
            </a:extLst>
          </p:cNvPr>
          <p:cNvSpPr/>
          <p:nvPr/>
        </p:nvSpPr>
        <p:spPr>
          <a:xfrm>
            <a:off x="2959753" y="1401866"/>
            <a:ext cx="3035808" cy="1229859"/>
          </a:xfrm>
          <a:custGeom>
            <a:avLst/>
            <a:gdLst>
              <a:gd name="connsiteX0" fmla="*/ 0 w 3035808"/>
              <a:gd name="connsiteY0" fmla="*/ 204981 h 1229859"/>
              <a:gd name="connsiteX1" fmla="*/ 204981 w 3035808"/>
              <a:gd name="connsiteY1" fmla="*/ 0 h 1229859"/>
              <a:gd name="connsiteX2" fmla="*/ 2830827 w 3035808"/>
              <a:gd name="connsiteY2" fmla="*/ 0 h 1229859"/>
              <a:gd name="connsiteX3" fmla="*/ 3035808 w 3035808"/>
              <a:gd name="connsiteY3" fmla="*/ 204981 h 1229859"/>
              <a:gd name="connsiteX4" fmla="*/ 3035808 w 3035808"/>
              <a:gd name="connsiteY4" fmla="*/ 1024878 h 1229859"/>
              <a:gd name="connsiteX5" fmla="*/ 2830827 w 3035808"/>
              <a:gd name="connsiteY5" fmla="*/ 1229859 h 1229859"/>
              <a:gd name="connsiteX6" fmla="*/ 204981 w 3035808"/>
              <a:gd name="connsiteY6" fmla="*/ 1229859 h 1229859"/>
              <a:gd name="connsiteX7" fmla="*/ 0 w 3035808"/>
              <a:gd name="connsiteY7" fmla="*/ 1024878 h 1229859"/>
              <a:gd name="connsiteX8" fmla="*/ 0 w 3035808"/>
              <a:gd name="connsiteY8" fmla="*/ 204981 h 122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808" h="1229859">
                <a:moveTo>
                  <a:pt x="0" y="204981"/>
                </a:moveTo>
                <a:cubicBezTo>
                  <a:pt x="0" y="91773"/>
                  <a:pt x="91773" y="0"/>
                  <a:pt x="204981" y="0"/>
                </a:cubicBezTo>
                <a:lnTo>
                  <a:pt x="2830827" y="0"/>
                </a:lnTo>
                <a:cubicBezTo>
                  <a:pt x="2944035" y="0"/>
                  <a:pt x="3035808" y="91773"/>
                  <a:pt x="3035808" y="204981"/>
                </a:cubicBezTo>
                <a:lnTo>
                  <a:pt x="3035808" y="1024878"/>
                </a:lnTo>
                <a:cubicBezTo>
                  <a:pt x="3035808" y="1138086"/>
                  <a:pt x="2944035" y="1229859"/>
                  <a:pt x="2830827" y="1229859"/>
                </a:cubicBezTo>
                <a:lnTo>
                  <a:pt x="204981" y="1229859"/>
                </a:lnTo>
                <a:cubicBezTo>
                  <a:pt x="91773" y="1229859"/>
                  <a:pt x="0" y="1138086"/>
                  <a:pt x="0" y="1024878"/>
                </a:cubicBezTo>
                <a:lnTo>
                  <a:pt x="0" y="204981"/>
                </a:lnTo>
                <a:close/>
              </a:path>
            </a:pathLst>
          </a:custGeom>
          <a:solidFill>
            <a:schemeClr val="bg1">
              <a:lumMod val="85000"/>
            </a:schemeClr>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59097" tIns="109567" rIns="159097" bIns="109567" numCol="1" spcCol="1270" anchor="ctr" anchorCtr="0">
            <a:noAutofit/>
          </a:bodyPr>
          <a:lstStyle/>
          <a:p>
            <a:pPr algn="ctr" defTabSz="1155700">
              <a:lnSpc>
                <a:spcPct val="90000"/>
              </a:lnSpc>
              <a:spcBef>
                <a:spcPct val="0"/>
              </a:spcBef>
              <a:spcAft>
                <a:spcPct val="35000"/>
              </a:spcAft>
            </a:pPr>
            <a:r>
              <a:rPr lang="en-GB" sz="2600" dirty="0">
                <a:latin typeface="Bahnschrift" panose="020B0502040204020203" pitchFamily="34" charset="0"/>
              </a:rPr>
              <a:t>Hadoop Common </a:t>
            </a:r>
            <a:endParaRPr lang="en-IN" sz="2600" dirty="0">
              <a:latin typeface="Bahnschrift" panose="020B0502040204020203" pitchFamily="34" charset="0"/>
            </a:endParaRPr>
          </a:p>
        </p:txBody>
      </p:sp>
      <p:sp>
        <p:nvSpPr>
          <p:cNvPr id="7" name="Freeform: Shape 6">
            <a:extLst>
              <a:ext uri="{FF2B5EF4-FFF2-40B4-BE49-F238E27FC236}">
                <a16:creationId xmlns:a16="http://schemas.microsoft.com/office/drawing/2014/main" id="{C58F5DFA-6C00-42EF-A86B-CE94CBCCE330}"/>
              </a:ext>
            </a:extLst>
          </p:cNvPr>
          <p:cNvSpPr/>
          <p:nvPr/>
        </p:nvSpPr>
        <p:spPr>
          <a:xfrm>
            <a:off x="2959753" y="2755564"/>
            <a:ext cx="3035808" cy="1229859"/>
          </a:xfrm>
          <a:custGeom>
            <a:avLst/>
            <a:gdLst>
              <a:gd name="connsiteX0" fmla="*/ 0 w 3035808"/>
              <a:gd name="connsiteY0" fmla="*/ 204981 h 1229859"/>
              <a:gd name="connsiteX1" fmla="*/ 204981 w 3035808"/>
              <a:gd name="connsiteY1" fmla="*/ 0 h 1229859"/>
              <a:gd name="connsiteX2" fmla="*/ 2830827 w 3035808"/>
              <a:gd name="connsiteY2" fmla="*/ 0 h 1229859"/>
              <a:gd name="connsiteX3" fmla="*/ 3035808 w 3035808"/>
              <a:gd name="connsiteY3" fmla="*/ 204981 h 1229859"/>
              <a:gd name="connsiteX4" fmla="*/ 3035808 w 3035808"/>
              <a:gd name="connsiteY4" fmla="*/ 1024878 h 1229859"/>
              <a:gd name="connsiteX5" fmla="*/ 2830827 w 3035808"/>
              <a:gd name="connsiteY5" fmla="*/ 1229859 h 1229859"/>
              <a:gd name="connsiteX6" fmla="*/ 204981 w 3035808"/>
              <a:gd name="connsiteY6" fmla="*/ 1229859 h 1229859"/>
              <a:gd name="connsiteX7" fmla="*/ 0 w 3035808"/>
              <a:gd name="connsiteY7" fmla="*/ 1024878 h 1229859"/>
              <a:gd name="connsiteX8" fmla="*/ 0 w 3035808"/>
              <a:gd name="connsiteY8" fmla="*/ 204981 h 122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808" h="1229859">
                <a:moveTo>
                  <a:pt x="0" y="204981"/>
                </a:moveTo>
                <a:cubicBezTo>
                  <a:pt x="0" y="91773"/>
                  <a:pt x="91773" y="0"/>
                  <a:pt x="204981" y="0"/>
                </a:cubicBezTo>
                <a:lnTo>
                  <a:pt x="2830827" y="0"/>
                </a:lnTo>
                <a:cubicBezTo>
                  <a:pt x="2944035" y="0"/>
                  <a:pt x="3035808" y="91773"/>
                  <a:pt x="3035808" y="204981"/>
                </a:cubicBezTo>
                <a:lnTo>
                  <a:pt x="3035808" y="1024878"/>
                </a:lnTo>
                <a:cubicBezTo>
                  <a:pt x="3035808" y="1138086"/>
                  <a:pt x="2944035" y="1229859"/>
                  <a:pt x="2830827" y="1229859"/>
                </a:cubicBezTo>
                <a:lnTo>
                  <a:pt x="204981" y="1229859"/>
                </a:lnTo>
                <a:cubicBezTo>
                  <a:pt x="91773" y="1229859"/>
                  <a:pt x="0" y="1138086"/>
                  <a:pt x="0" y="1024878"/>
                </a:cubicBezTo>
                <a:lnTo>
                  <a:pt x="0" y="204981"/>
                </a:lnTo>
                <a:close/>
              </a:path>
            </a:pathLst>
          </a:custGeom>
          <a:solidFill>
            <a:schemeClr val="bg1">
              <a:lumMod val="85000"/>
            </a:schemeClr>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59097" tIns="109567" rIns="159097" bIns="109567" numCol="1" spcCol="1270" anchor="ctr" anchorCtr="0">
            <a:noAutofit/>
          </a:bodyPr>
          <a:lstStyle/>
          <a:p>
            <a:pPr algn="ctr" defTabSz="1155700">
              <a:lnSpc>
                <a:spcPct val="90000"/>
              </a:lnSpc>
              <a:spcBef>
                <a:spcPct val="0"/>
              </a:spcBef>
              <a:spcAft>
                <a:spcPct val="35000"/>
              </a:spcAft>
            </a:pPr>
            <a:r>
              <a:rPr lang="en-GB" sz="2600">
                <a:latin typeface="Bahnschrift" panose="020B0502040204020203" pitchFamily="34" charset="0"/>
              </a:rPr>
              <a:t>Hadoop YARN </a:t>
            </a:r>
            <a:endParaRPr lang="en-IN" sz="2600">
              <a:latin typeface="Bahnschrift" panose="020B0502040204020203" pitchFamily="34" charset="0"/>
            </a:endParaRPr>
          </a:p>
        </p:txBody>
      </p:sp>
      <p:sp>
        <p:nvSpPr>
          <p:cNvPr id="8" name="Freeform: Shape 7">
            <a:extLst>
              <a:ext uri="{FF2B5EF4-FFF2-40B4-BE49-F238E27FC236}">
                <a16:creationId xmlns:a16="http://schemas.microsoft.com/office/drawing/2014/main" id="{DBA326CE-41CD-4C8D-B655-8F7AB4B4FB66}"/>
              </a:ext>
            </a:extLst>
          </p:cNvPr>
          <p:cNvSpPr/>
          <p:nvPr/>
        </p:nvSpPr>
        <p:spPr>
          <a:xfrm>
            <a:off x="2959753" y="4109262"/>
            <a:ext cx="3035808" cy="1229859"/>
          </a:xfrm>
          <a:custGeom>
            <a:avLst/>
            <a:gdLst>
              <a:gd name="connsiteX0" fmla="*/ 0 w 3035808"/>
              <a:gd name="connsiteY0" fmla="*/ 204981 h 1229859"/>
              <a:gd name="connsiteX1" fmla="*/ 204981 w 3035808"/>
              <a:gd name="connsiteY1" fmla="*/ 0 h 1229859"/>
              <a:gd name="connsiteX2" fmla="*/ 2830827 w 3035808"/>
              <a:gd name="connsiteY2" fmla="*/ 0 h 1229859"/>
              <a:gd name="connsiteX3" fmla="*/ 3035808 w 3035808"/>
              <a:gd name="connsiteY3" fmla="*/ 204981 h 1229859"/>
              <a:gd name="connsiteX4" fmla="*/ 3035808 w 3035808"/>
              <a:gd name="connsiteY4" fmla="*/ 1024878 h 1229859"/>
              <a:gd name="connsiteX5" fmla="*/ 2830827 w 3035808"/>
              <a:gd name="connsiteY5" fmla="*/ 1229859 h 1229859"/>
              <a:gd name="connsiteX6" fmla="*/ 204981 w 3035808"/>
              <a:gd name="connsiteY6" fmla="*/ 1229859 h 1229859"/>
              <a:gd name="connsiteX7" fmla="*/ 0 w 3035808"/>
              <a:gd name="connsiteY7" fmla="*/ 1024878 h 1229859"/>
              <a:gd name="connsiteX8" fmla="*/ 0 w 3035808"/>
              <a:gd name="connsiteY8" fmla="*/ 204981 h 122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808" h="1229859">
                <a:moveTo>
                  <a:pt x="0" y="204981"/>
                </a:moveTo>
                <a:cubicBezTo>
                  <a:pt x="0" y="91773"/>
                  <a:pt x="91773" y="0"/>
                  <a:pt x="204981" y="0"/>
                </a:cubicBezTo>
                <a:lnTo>
                  <a:pt x="2830827" y="0"/>
                </a:lnTo>
                <a:cubicBezTo>
                  <a:pt x="2944035" y="0"/>
                  <a:pt x="3035808" y="91773"/>
                  <a:pt x="3035808" y="204981"/>
                </a:cubicBezTo>
                <a:lnTo>
                  <a:pt x="3035808" y="1024878"/>
                </a:lnTo>
                <a:cubicBezTo>
                  <a:pt x="3035808" y="1138086"/>
                  <a:pt x="2944035" y="1229859"/>
                  <a:pt x="2830827" y="1229859"/>
                </a:cubicBezTo>
                <a:lnTo>
                  <a:pt x="204981" y="1229859"/>
                </a:lnTo>
                <a:cubicBezTo>
                  <a:pt x="91773" y="1229859"/>
                  <a:pt x="0" y="1138086"/>
                  <a:pt x="0" y="1024878"/>
                </a:cubicBezTo>
                <a:lnTo>
                  <a:pt x="0" y="204981"/>
                </a:lnTo>
                <a:close/>
              </a:path>
            </a:pathLst>
          </a:custGeom>
          <a:solidFill>
            <a:srgbClr val="258989"/>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59097" tIns="109567" rIns="159097" bIns="109567" numCol="1" spcCol="1270" anchor="ctr" anchorCtr="0">
            <a:noAutofit/>
          </a:bodyPr>
          <a:lstStyle/>
          <a:p>
            <a:pPr marL="0" lvl="0" indent="0" algn="ctr" defTabSz="1155700">
              <a:lnSpc>
                <a:spcPct val="90000"/>
              </a:lnSpc>
              <a:spcBef>
                <a:spcPct val="0"/>
              </a:spcBef>
              <a:spcAft>
                <a:spcPct val="35000"/>
              </a:spcAft>
              <a:buNone/>
            </a:pPr>
            <a:r>
              <a:rPr lang="en-IN" sz="2600" kern="1200">
                <a:latin typeface="Bahnschrift" panose="020B0502040204020203" pitchFamily="34" charset="0"/>
              </a:rPr>
              <a:t>Hadoop Distributed File System (HDFS) </a:t>
            </a:r>
          </a:p>
        </p:txBody>
      </p:sp>
      <p:sp>
        <p:nvSpPr>
          <p:cNvPr id="9" name="Freeform: Shape 8">
            <a:extLst>
              <a:ext uri="{FF2B5EF4-FFF2-40B4-BE49-F238E27FC236}">
                <a16:creationId xmlns:a16="http://schemas.microsoft.com/office/drawing/2014/main" id="{F2F13DD4-FD38-45AC-91C7-54765964412D}"/>
              </a:ext>
            </a:extLst>
          </p:cNvPr>
          <p:cNvSpPr/>
          <p:nvPr/>
        </p:nvSpPr>
        <p:spPr>
          <a:xfrm>
            <a:off x="2959753" y="5462960"/>
            <a:ext cx="3035808" cy="1229859"/>
          </a:xfrm>
          <a:custGeom>
            <a:avLst/>
            <a:gdLst>
              <a:gd name="connsiteX0" fmla="*/ 0 w 3035808"/>
              <a:gd name="connsiteY0" fmla="*/ 204981 h 1229859"/>
              <a:gd name="connsiteX1" fmla="*/ 204981 w 3035808"/>
              <a:gd name="connsiteY1" fmla="*/ 0 h 1229859"/>
              <a:gd name="connsiteX2" fmla="*/ 2830827 w 3035808"/>
              <a:gd name="connsiteY2" fmla="*/ 0 h 1229859"/>
              <a:gd name="connsiteX3" fmla="*/ 3035808 w 3035808"/>
              <a:gd name="connsiteY3" fmla="*/ 204981 h 1229859"/>
              <a:gd name="connsiteX4" fmla="*/ 3035808 w 3035808"/>
              <a:gd name="connsiteY4" fmla="*/ 1024878 h 1229859"/>
              <a:gd name="connsiteX5" fmla="*/ 2830827 w 3035808"/>
              <a:gd name="connsiteY5" fmla="*/ 1229859 h 1229859"/>
              <a:gd name="connsiteX6" fmla="*/ 204981 w 3035808"/>
              <a:gd name="connsiteY6" fmla="*/ 1229859 h 1229859"/>
              <a:gd name="connsiteX7" fmla="*/ 0 w 3035808"/>
              <a:gd name="connsiteY7" fmla="*/ 1024878 h 1229859"/>
              <a:gd name="connsiteX8" fmla="*/ 0 w 3035808"/>
              <a:gd name="connsiteY8" fmla="*/ 204981 h 122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808" h="1229859">
                <a:moveTo>
                  <a:pt x="0" y="204981"/>
                </a:moveTo>
                <a:cubicBezTo>
                  <a:pt x="0" y="91773"/>
                  <a:pt x="91773" y="0"/>
                  <a:pt x="204981" y="0"/>
                </a:cubicBezTo>
                <a:lnTo>
                  <a:pt x="2830827" y="0"/>
                </a:lnTo>
                <a:cubicBezTo>
                  <a:pt x="2944035" y="0"/>
                  <a:pt x="3035808" y="91773"/>
                  <a:pt x="3035808" y="204981"/>
                </a:cubicBezTo>
                <a:lnTo>
                  <a:pt x="3035808" y="1024878"/>
                </a:lnTo>
                <a:cubicBezTo>
                  <a:pt x="3035808" y="1138086"/>
                  <a:pt x="2944035" y="1229859"/>
                  <a:pt x="2830827" y="1229859"/>
                </a:cubicBezTo>
                <a:lnTo>
                  <a:pt x="204981" y="1229859"/>
                </a:lnTo>
                <a:cubicBezTo>
                  <a:pt x="91773" y="1229859"/>
                  <a:pt x="0" y="1138086"/>
                  <a:pt x="0" y="1024878"/>
                </a:cubicBezTo>
                <a:lnTo>
                  <a:pt x="0" y="204981"/>
                </a:lnTo>
                <a:close/>
              </a:path>
            </a:pathLst>
          </a:custGeom>
          <a:solidFill>
            <a:schemeClr val="bg1">
              <a:lumMod val="85000"/>
            </a:schemeClr>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59097" tIns="109567" rIns="159097" bIns="109567" numCol="1" spcCol="1270" anchor="ctr" anchorCtr="0">
            <a:noAutofit/>
          </a:bodyPr>
          <a:lstStyle/>
          <a:p>
            <a:pPr algn="ctr" defTabSz="1155700">
              <a:lnSpc>
                <a:spcPct val="90000"/>
              </a:lnSpc>
              <a:spcBef>
                <a:spcPct val="0"/>
              </a:spcBef>
              <a:spcAft>
                <a:spcPct val="35000"/>
              </a:spcAft>
            </a:pPr>
            <a:r>
              <a:rPr lang="en-GB" sz="2600" dirty="0">
                <a:latin typeface="Bahnschrift" panose="020B0502040204020203" pitchFamily="34" charset="0"/>
              </a:rPr>
              <a:t>Hadoop MapReduce</a:t>
            </a:r>
            <a:endParaRPr lang="en-IN" sz="2600" dirty="0">
              <a:latin typeface="Bahnschrift" panose="020B0502040204020203" pitchFamily="34" charset="0"/>
            </a:endParaRPr>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261257" y="0"/>
            <a:ext cx="7963806" cy="1325563"/>
          </a:xfrm>
        </p:spPr>
        <p:txBody>
          <a:bodyPr>
            <a:normAutofit/>
          </a:bodyPr>
          <a:lstStyle/>
          <a:p>
            <a:r>
              <a:rPr lang="en-US" sz="3200" dirty="0"/>
              <a:t>Hadoop Modules</a:t>
            </a:r>
            <a:endParaRPr lang="en-GB" sz="3200" dirty="0"/>
          </a:p>
        </p:txBody>
      </p:sp>
    </p:spTree>
    <p:extLst>
      <p:ext uri="{BB962C8B-B14F-4D97-AF65-F5344CB8AC3E}">
        <p14:creationId xmlns:p14="http://schemas.microsoft.com/office/powerpoint/2010/main" val="4174123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3A7BEE2D-1BC5-4349-A7FE-A41A70142267}"/>
              </a:ext>
            </a:extLst>
          </p:cNvPr>
          <p:cNvSpPr/>
          <p:nvPr/>
        </p:nvSpPr>
        <p:spPr>
          <a:xfrm>
            <a:off x="2959753" y="1401866"/>
            <a:ext cx="3035808" cy="1229859"/>
          </a:xfrm>
          <a:custGeom>
            <a:avLst/>
            <a:gdLst>
              <a:gd name="connsiteX0" fmla="*/ 0 w 3035808"/>
              <a:gd name="connsiteY0" fmla="*/ 204981 h 1229859"/>
              <a:gd name="connsiteX1" fmla="*/ 204981 w 3035808"/>
              <a:gd name="connsiteY1" fmla="*/ 0 h 1229859"/>
              <a:gd name="connsiteX2" fmla="*/ 2830827 w 3035808"/>
              <a:gd name="connsiteY2" fmla="*/ 0 h 1229859"/>
              <a:gd name="connsiteX3" fmla="*/ 3035808 w 3035808"/>
              <a:gd name="connsiteY3" fmla="*/ 204981 h 1229859"/>
              <a:gd name="connsiteX4" fmla="*/ 3035808 w 3035808"/>
              <a:gd name="connsiteY4" fmla="*/ 1024878 h 1229859"/>
              <a:gd name="connsiteX5" fmla="*/ 2830827 w 3035808"/>
              <a:gd name="connsiteY5" fmla="*/ 1229859 h 1229859"/>
              <a:gd name="connsiteX6" fmla="*/ 204981 w 3035808"/>
              <a:gd name="connsiteY6" fmla="*/ 1229859 h 1229859"/>
              <a:gd name="connsiteX7" fmla="*/ 0 w 3035808"/>
              <a:gd name="connsiteY7" fmla="*/ 1024878 h 1229859"/>
              <a:gd name="connsiteX8" fmla="*/ 0 w 3035808"/>
              <a:gd name="connsiteY8" fmla="*/ 204981 h 122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808" h="1229859">
                <a:moveTo>
                  <a:pt x="0" y="204981"/>
                </a:moveTo>
                <a:cubicBezTo>
                  <a:pt x="0" y="91773"/>
                  <a:pt x="91773" y="0"/>
                  <a:pt x="204981" y="0"/>
                </a:cubicBezTo>
                <a:lnTo>
                  <a:pt x="2830827" y="0"/>
                </a:lnTo>
                <a:cubicBezTo>
                  <a:pt x="2944035" y="0"/>
                  <a:pt x="3035808" y="91773"/>
                  <a:pt x="3035808" y="204981"/>
                </a:cubicBezTo>
                <a:lnTo>
                  <a:pt x="3035808" y="1024878"/>
                </a:lnTo>
                <a:cubicBezTo>
                  <a:pt x="3035808" y="1138086"/>
                  <a:pt x="2944035" y="1229859"/>
                  <a:pt x="2830827" y="1229859"/>
                </a:cubicBezTo>
                <a:lnTo>
                  <a:pt x="204981" y="1229859"/>
                </a:lnTo>
                <a:cubicBezTo>
                  <a:pt x="91773" y="1229859"/>
                  <a:pt x="0" y="1138086"/>
                  <a:pt x="0" y="1024878"/>
                </a:cubicBezTo>
                <a:lnTo>
                  <a:pt x="0" y="204981"/>
                </a:lnTo>
                <a:close/>
              </a:path>
            </a:pathLst>
          </a:custGeom>
          <a:solidFill>
            <a:schemeClr val="bg1">
              <a:lumMod val="85000"/>
            </a:schemeClr>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59097" tIns="109567" rIns="159097" bIns="109567" numCol="1" spcCol="1270" anchor="ctr" anchorCtr="0">
            <a:noAutofit/>
          </a:bodyPr>
          <a:lstStyle/>
          <a:p>
            <a:pPr algn="ctr" defTabSz="1155700">
              <a:lnSpc>
                <a:spcPct val="90000"/>
              </a:lnSpc>
              <a:spcBef>
                <a:spcPct val="0"/>
              </a:spcBef>
              <a:spcAft>
                <a:spcPct val="35000"/>
              </a:spcAft>
            </a:pPr>
            <a:r>
              <a:rPr lang="en-GB" sz="2600" dirty="0">
                <a:latin typeface="Bahnschrift" panose="020B0502040204020203" pitchFamily="34" charset="0"/>
              </a:rPr>
              <a:t>Hadoop Common </a:t>
            </a:r>
            <a:endParaRPr lang="en-IN" sz="2600" dirty="0">
              <a:latin typeface="Bahnschrift" panose="020B0502040204020203" pitchFamily="34" charset="0"/>
            </a:endParaRPr>
          </a:p>
        </p:txBody>
      </p:sp>
      <p:sp>
        <p:nvSpPr>
          <p:cNvPr id="7" name="Freeform: Shape 6">
            <a:extLst>
              <a:ext uri="{FF2B5EF4-FFF2-40B4-BE49-F238E27FC236}">
                <a16:creationId xmlns:a16="http://schemas.microsoft.com/office/drawing/2014/main" id="{C58F5DFA-6C00-42EF-A86B-CE94CBCCE330}"/>
              </a:ext>
            </a:extLst>
          </p:cNvPr>
          <p:cNvSpPr/>
          <p:nvPr/>
        </p:nvSpPr>
        <p:spPr>
          <a:xfrm>
            <a:off x="2959753" y="2755564"/>
            <a:ext cx="3035808" cy="1229859"/>
          </a:xfrm>
          <a:custGeom>
            <a:avLst/>
            <a:gdLst>
              <a:gd name="connsiteX0" fmla="*/ 0 w 3035808"/>
              <a:gd name="connsiteY0" fmla="*/ 204981 h 1229859"/>
              <a:gd name="connsiteX1" fmla="*/ 204981 w 3035808"/>
              <a:gd name="connsiteY1" fmla="*/ 0 h 1229859"/>
              <a:gd name="connsiteX2" fmla="*/ 2830827 w 3035808"/>
              <a:gd name="connsiteY2" fmla="*/ 0 h 1229859"/>
              <a:gd name="connsiteX3" fmla="*/ 3035808 w 3035808"/>
              <a:gd name="connsiteY3" fmla="*/ 204981 h 1229859"/>
              <a:gd name="connsiteX4" fmla="*/ 3035808 w 3035808"/>
              <a:gd name="connsiteY4" fmla="*/ 1024878 h 1229859"/>
              <a:gd name="connsiteX5" fmla="*/ 2830827 w 3035808"/>
              <a:gd name="connsiteY5" fmla="*/ 1229859 h 1229859"/>
              <a:gd name="connsiteX6" fmla="*/ 204981 w 3035808"/>
              <a:gd name="connsiteY6" fmla="*/ 1229859 h 1229859"/>
              <a:gd name="connsiteX7" fmla="*/ 0 w 3035808"/>
              <a:gd name="connsiteY7" fmla="*/ 1024878 h 1229859"/>
              <a:gd name="connsiteX8" fmla="*/ 0 w 3035808"/>
              <a:gd name="connsiteY8" fmla="*/ 204981 h 122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808" h="1229859">
                <a:moveTo>
                  <a:pt x="0" y="204981"/>
                </a:moveTo>
                <a:cubicBezTo>
                  <a:pt x="0" y="91773"/>
                  <a:pt x="91773" y="0"/>
                  <a:pt x="204981" y="0"/>
                </a:cubicBezTo>
                <a:lnTo>
                  <a:pt x="2830827" y="0"/>
                </a:lnTo>
                <a:cubicBezTo>
                  <a:pt x="2944035" y="0"/>
                  <a:pt x="3035808" y="91773"/>
                  <a:pt x="3035808" y="204981"/>
                </a:cubicBezTo>
                <a:lnTo>
                  <a:pt x="3035808" y="1024878"/>
                </a:lnTo>
                <a:cubicBezTo>
                  <a:pt x="3035808" y="1138086"/>
                  <a:pt x="2944035" y="1229859"/>
                  <a:pt x="2830827" y="1229859"/>
                </a:cubicBezTo>
                <a:lnTo>
                  <a:pt x="204981" y="1229859"/>
                </a:lnTo>
                <a:cubicBezTo>
                  <a:pt x="91773" y="1229859"/>
                  <a:pt x="0" y="1138086"/>
                  <a:pt x="0" y="1024878"/>
                </a:cubicBezTo>
                <a:lnTo>
                  <a:pt x="0" y="204981"/>
                </a:lnTo>
                <a:close/>
              </a:path>
            </a:pathLst>
          </a:custGeom>
          <a:solidFill>
            <a:schemeClr val="bg1">
              <a:lumMod val="85000"/>
            </a:schemeClr>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59097" tIns="109567" rIns="159097" bIns="109567" numCol="1" spcCol="1270" anchor="ctr" anchorCtr="0">
            <a:noAutofit/>
          </a:bodyPr>
          <a:lstStyle/>
          <a:p>
            <a:pPr algn="ctr" defTabSz="1155700">
              <a:lnSpc>
                <a:spcPct val="90000"/>
              </a:lnSpc>
              <a:spcBef>
                <a:spcPct val="0"/>
              </a:spcBef>
              <a:spcAft>
                <a:spcPct val="35000"/>
              </a:spcAft>
            </a:pPr>
            <a:r>
              <a:rPr lang="en-GB" sz="2600">
                <a:latin typeface="Bahnschrift" panose="020B0502040204020203" pitchFamily="34" charset="0"/>
              </a:rPr>
              <a:t>Hadoop YARN </a:t>
            </a:r>
            <a:endParaRPr lang="en-IN" sz="2600">
              <a:latin typeface="Bahnschrift" panose="020B0502040204020203" pitchFamily="34" charset="0"/>
            </a:endParaRPr>
          </a:p>
        </p:txBody>
      </p:sp>
      <p:sp>
        <p:nvSpPr>
          <p:cNvPr id="8" name="Freeform: Shape 7">
            <a:extLst>
              <a:ext uri="{FF2B5EF4-FFF2-40B4-BE49-F238E27FC236}">
                <a16:creationId xmlns:a16="http://schemas.microsoft.com/office/drawing/2014/main" id="{DBA326CE-41CD-4C8D-B655-8F7AB4B4FB66}"/>
              </a:ext>
            </a:extLst>
          </p:cNvPr>
          <p:cNvSpPr/>
          <p:nvPr/>
        </p:nvSpPr>
        <p:spPr>
          <a:xfrm>
            <a:off x="2959753" y="4109262"/>
            <a:ext cx="3035808" cy="1229859"/>
          </a:xfrm>
          <a:custGeom>
            <a:avLst/>
            <a:gdLst>
              <a:gd name="connsiteX0" fmla="*/ 0 w 3035808"/>
              <a:gd name="connsiteY0" fmla="*/ 204981 h 1229859"/>
              <a:gd name="connsiteX1" fmla="*/ 204981 w 3035808"/>
              <a:gd name="connsiteY1" fmla="*/ 0 h 1229859"/>
              <a:gd name="connsiteX2" fmla="*/ 2830827 w 3035808"/>
              <a:gd name="connsiteY2" fmla="*/ 0 h 1229859"/>
              <a:gd name="connsiteX3" fmla="*/ 3035808 w 3035808"/>
              <a:gd name="connsiteY3" fmla="*/ 204981 h 1229859"/>
              <a:gd name="connsiteX4" fmla="*/ 3035808 w 3035808"/>
              <a:gd name="connsiteY4" fmla="*/ 1024878 h 1229859"/>
              <a:gd name="connsiteX5" fmla="*/ 2830827 w 3035808"/>
              <a:gd name="connsiteY5" fmla="*/ 1229859 h 1229859"/>
              <a:gd name="connsiteX6" fmla="*/ 204981 w 3035808"/>
              <a:gd name="connsiteY6" fmla="*/ 1229859 h 1229859"/>
              <a:gd name="connsiteX7" fmla="*/ 0 w 3035808"/>
              <a:gd name="connsiteY7" fmla="*/ 1024878 h 1229859"/>
              <a:gd name="connsiteX8" fmla="*/ 0 w 3035808"/>
              <a:gd name="connsiteY8" fmla="*/ 204981 h 122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808" h="1229859">
                <a:moveTo>
                  <a:pt x="0" y="204981"/>
                </a:moveTo>
                <a:cubicBezTo>
                  <a:pt x="0" y="91773"/>
                  <a:pt x="91773" y="0"/>
                  <a:pt x="204981" y="0"/>
                </a:cubicBezTo>
                <a:lnTo>
                  <a:pt x="2830827" y="0"/>
                </a:lnTo>
                <a:cubicBezTo>
                  <a:pt x="2944035" y="0"/>
                  <a:pt x="3035808" y="91773"/>
                  <a:pt x="3035808" y="204981"/>
                </a:cubicBezTo>
                <a:lnTo>
                  <a:pt x="3035808" y="1024878"/>
                </a:lnTo>
                <a:cubicBezTo>
                  <a:pt x="3035808" y="1138086"/>
                  <a:pt x="2944035" y="1229859"/>
                  <a:pt x="2830827" y="1229859"/>
                </a:cubicBezTo>
                <a:lnTo>
                  <a:pt x="204981" y="1229859"/>
                </a:lnTo>
                <a:cubicBezTo>
                  <a:pt x="91773" y="1229859"/>
                  <a:pt x="0" y="1138086"/>
                  <a:pt x="0" y="1024878"/>
                </a:cubicBezTo>
                <a:lnTo>
                  <a:pt x="0" y="204981"/>
                </a:lnTo>
                <a:close/>
              </a:path>
            </a:pathLst>
          </a:custGeom>
          <a:solidFill>
            <a:schemeClr val="bg1">
              <a:lumMod val="85000"/>
            </a:schemeClr>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59097" tIns="109567" rIns="159097" bIns="109567" numCol="1" spcCol="1270" anchor="ctr" anchorCtr="0">
            <a:noAutofit/>
          </a:bodyPr>
          <a:lstStyle/>
          <a:p>
            <a:pPr algn="ctr" defTabSz="1155700">
              <a:lnSpc>
                <a:spcPct val="90000"/>
              </a:lnSpc>
              <a:spcBef>
                <a:spcPct val="0"/>
              </a:spcBef>
              <a:spcAft>
                <a:spcPct val="35000"/>
              </a:spcAft>
            </a:pPr>
            <a:r>
              <a:rPr lang="en-IN" sz="2600" dirty="0">
                <a:latin typeface="Bahnschrift" panose="020B0502040204020203" pitchFamily="34" charset="0"/>
              </a:rPr>
              <a:t>Hadoop Distributed File System (HDFS) </a:t>
            </a:r>
          </a:p>
        </p:txBody>
      </p:sp>
      <p:sp>
        <p:nvSpPr>
          <p:cNvPr id="9" name="Freeform: Shape 8">
            <a:extLst>
              <a:ext uri="{FF2B5EF4-FFF2-40B4-BE49-F238E27FC236}">
                <a16:creationId xmlns:a16="http://schemas.microsoft.com/office/drawing/2014/main" id="{F2F13DD4-FD38-45AC-91C7-54765964412D}"/>
              </a:ext>
            </a:extLst>
          </p:cNvPr>
          <p:cNvSpPr/>
          <p:nvPr/>
        </p:nvSpPr>
        <p:spPr>
          <a:xfrm>
            <a:off x="2959753" y="5462960"/>
            <a:ext cx="3035808" cy="1229859"/>
          </a:xfrm>
          <a:custGeom>
            <a:avLst/>
            <a:gdLst>
              <a:gd name="connsiteX0" fmla="*/ 0 w 3035808"/>
              <a:gd name="connsiteY0" fmla="*/ 204981 h 1229859"/>
              <a:gd name="connsiteX1" fmla="*/ 204981 w 3035808"/>
              <a:gd name="connsiteY1" fmla="*/ 0 h 1229859"/>
              <a:gd name="connsiteX2" fmla="*/ 2830827 w 3035808"/>
              <a:gd name="connsiteY2" fmla="*/ 0 h 1229859"/>
              <a:gd name="connsiteX3" fmla="*/ 3035808 w 3035808"/>
              <a:gd name="connsiteY3" fmla="*/ 204981 h 1229859"/>
              <a:gd name="connsiteX4" fmla="*/ 3035808 w 3035808"/>
              <a:gd name="connsiteY4" fmla="*/ 1024878 h 1229859"/>
              <a:gd name="connsiteX5" fmla="*/ 2830827 w 3035808"/>
              <a:gd name="connsiteY5" fmla="*/ 1229859 h 1229859"/>
              <a:gd name="connsiteX6" fmla="*/ 204981 w 3035808"/>
              <a:gd name="connsiteY6" fmla="*/ 1229859 h 1229859"/>
              <a:gd name="connsiteX7" fmla="*/ 0 w 3035808"/>
              <a:gd name="connsiteY7" fmla="*/ 1024878 h 1229859"/>
              <a:gd name="connsiteX8" fmla="*/ 0 w 3035808"/>
              <a:gd name="connsiteY8" fmla="*/ 204981 h 122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808" h="1229859">
                <a:moveTo>
                  <a:pt x="0" y="204981"/>
                </a:moveTo>
                <a:cubicBezTo>
                  <a:pt x="0" y="91773"/>
                  <a:pt x="91773" y="0"/>
                  <a:pt x="204981" y="0"/>
                </a:cubicBezTo>
                <a:lnTo>
                  <a:pt x="2830827" y="0"/>
                </a:lnTo>
                <a:cubicBezTo>
                  <a:pt x="2944035" y="0"/>
                  <a:pt x="3035808" y="91773"/>
                  <a:pt x="3035808" y="204981"/>
                </a:cubicBezTo>
                <a:lnTo>
                  <a:pt x="3035808" y="1024878"/>
                </a:lnTo>
                <a:cubicBezTo>
                  <a:pt x="3035808" y="1138086"/>
                  <a:pt x="2944035" y="1229859"/>
                  <a:pt x="2830827" y="1229859"/>
                </a:cubicBezTo>
                <a:lnTo>
                  <a:pt x="204981" y="1229859"/>
                </a:lnTo>
                <a:cubicBezTo>
                  <a:pt x="91773" y="1229859"/>
                  <a:pt x="0" y="1138086"/>
                  <a:pt x="0" y="1024878"/>
                </a:cubicBezTo>
                <a:lnTo>
                  <a:pt x="0" y="204981"/>
                </a:lnTo>
                <a:close/>
              </a:path>
            </a:pathLst>
          </a:custGeom>
          <a:solidFill>
            <a:srgbClr val="258989"/>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59097" tIns="109567" rIns="159097" bIns="109567" numCol="1" spcCol="1270" anchor="ctr" anchorCtr="0">
            <a:noAutofit/>
          </a:bodyPr>
          <a:lstStyle/>
          <a:p>
            <a:pPr marL="0" lvl="0" indent="0" algn="ctr" defTabSz="1155700">
              <a:lnSpc>
                <a:spcPct val="90000"/>
              </a:lnSpc>
              <a:spcBef>
                <a:spcPct val="0"/>
              </a:spcBef>
              <a:spcAft>
                <a:spcPct val="35000"/>
              </a:spcAft>
              <a:buNone/>
            </a:pPr>
            <a:r>
              <a:rPr lang="en-GB" sz="2600" kern="1200">
                <a:latin typeface="Bahnschrift" panose="020B0502040204020203" pitchFamily="34" charset="0"/>
              </a:rPr>
              <a:t>Hadoop MapReduce</a:t>
            </a:r>
            <a:endParaRPr lang="en-IN" sz="2600" kern="1200">
              <a:latin typeface="Bahnschrift" panose="020B0502040204020203" pitchFamily="34" charset="0"/>
            </a:endParaRPr>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261257" y="0"/>
            <a:ext cx="7963806" cy="1325563"/>
          </a:xfrm>
        </p:spPr>
        <p:txBody>
          <a:bodyPr>
            <a:normAutofit/>
          </a:bodyPr>
          <a:lstStyle/>
          <a:p>
            <a:r>
              <a:rPr lang="en-US" sz="3200" dirty="0"/>
              <a:t>Hadoop Modules</a:t>
            </a:r>
            <a:endParaRPr lang="en-GB" sz="3200" dirty="0"/>
          </a:p>
        </p:txBody>
      </p:sp>
    </p:spTree>
    <p:extLst>
      <p:ext uri="{BB962C8B-B14F-4D97-AF65-F5344CB8AC3E}">
        <p14:creationId xmlns:p14="http://schemas.microsoft.com/office/powerpoint/2010/main" val="3855987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F6F46CB-D9FC-47DF-987B-205F07631ED1}"/>
              </a:ext>
            </a:extLst>
          </p:cNvPr>
          <p:cNvPicPr>
            <a:picLocks noGrp="1" noChangeAspect="1"/>
          </p:cNvPicPr>
          <p:nvPr>
            <p:ph idx="1"/>
          </p:nvPr>
        </p:nvPicPr>
        <p:blipFill>
          <a:blip r:embed="rId2"/>
          <a:stretch>
            <a:fillRect/>
          </a:stretch>
        </p:blipFill>
        <p:spPr>
          <a:xfrm>
            <a:off x="232166" y="1538514"/>
            <a:ext cx="8737663" cy="5152981"/>
          </a:xfrm>
          <a:prstGeom prst="rect">
            <a:avLst/>
          </a:prstGeom>
          <a:ln>
            <a:solidFill>
              <a:schemeClr val="tx1"/>
            </a:solidFill>
          </a:ln>
          <a:effectLst>
            <a:outerShdw blurRad="63500" sx="102000" sy="102000" algn="ctr" rotWithShape="0">
              <a:prstClr val="black">
                <a:alpha val="40000"/>
              </a:prstClr>
            </a:outerShdw>
          </a:effectLst>
        </p:spPr>
      </p:pic>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232166" y="0"/>
            <a:ext cx="7992896" cy="1325563"/>
          </a:xfrm>
        </p:spPr>
        <p:txBody>
          <a:bodyPr>
            <a:normAutofit/>
          </a:bodyPr>
          <a:lstStyle/>
          <a:p>
            <a:r>
              <a:rPr lang="en-US" sz="3200" dirty="0"/>
              <a:t>Hadoop Modules</a:t>
            </a:r>
            <a:endParaRPr lang="en-GB" sz="3200" dirty="0"/>
          </a:p>
        </p:txBody>
      </p:sp>
    </p:spTree>
    <p:extLst>
      <p:ext uri="{BB962C8B-B14F-4D97-AF65-F5344CB8AC3E}">
        <p14:creationId xmlns:p14="http://schemas.microsoft.com/office/powerpoint/2010/main" val="1439412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44D79-59AA-43E6-BFFD-828D856370D7}"/>
              </a:ext>
            </a:extLst>
          </p:cNvPr>
          <p:cNvSpPr>
            <a:spLocks noGrp="1"/>
          </p:cNvSpPr>
          <p:nvPr>
            <p:ph idx="1"/>
          </p:nvPr>
        </p:nvSpPr>
        <p:spPr>
          <a:xfrm>
            <a:off x="289367" y="1463371"/>
            <a:ext cx="8650514" cy="5065486"/>
          </a:xfrm>
        </p:spPr>
        <p:txBody>
          <a:bodyPr/>
          <a:lstStyle/>
          <a:p>
            <a:pPr algn="just">
              <a:buClr>
                <a:srgbClr val="258989"/>
              </a:buClr>
            </a:pPr>
            <a:r>
              <a:rPr lang="en-IN" dirty="0">
                <a:solidFill>
                  <a:srgbClr val="C00000"/>
                </a:solidFill>
              </a:rPr>
              <a:t>Hadoop Common </a:t>
            </a:r>
            <a:r>
              <a:rPr lang="en-IN" dirty="0"/>
              <a:t>refers to the </a:t>
            </a:r>
            <a:r>
              <a:rPr lang="en-IN" dirty="0">
                <a:solidFill>
                  <a:srgbClr val="C00000"/>
                </a:solidFill>
              </a:rPr>
              <a:t>collection of common utilities and libraries </a:t>
            </a:r>
            <a:r>
              <a:rPr lang="en-IN" dirty="0"/>
              <a:t>that support other Hadoop modules. </a:t>
            </a:r>
          </a:p>
          <a:p>
            <a:pPr algn="just">
              <a:buClr>
                <a:srgbClr val="258989"/>
              </a:buClr>
            </a:pPr>
            <a:r>
              <a:rPr lang="en-IN" dirty="0"/>
              <a:t>An essential part or module of the Apache Hadoop Framework, along with the Hadoop Distributed File System (HDFS), Hadoop YARN and Hadoop MapReduce.</a:t>
            </a:r>
            <a:endParaRPr lang="en-GB" dirty="0">
              <a:solidFill>
                <a:srgbClr val="C00000"/>
              </a:solidFill>
            </a:endParaRPr>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289367" y="0"/>
            <a:ext cx="7935696" cy="1325563"/>
          </a:xfrm>
        </p:spPr>
        <p:txBody>
          <a:bodyPr>
            <a:normAutofit/>
          </a:bodyPr>
          <a:lstStyle/>
          <a:p>
            <a:r>
              <a:rPr lang="en-US" sz="3200" dirty="0"/>
              <a:t>Hadoop Modules- Hadoop Common</a:t>
            </a:r>
            <a:endParaRPr lang="en-GB" sz="3200" dirty="0"/>
          </a:p>
        </p:txBody>
      </p:sp>
    </p:spTree>
    <p:extLst>
      <p:ext uri="{BB962C8B-B14F-4D97-AF65-F5344CB8AC3E}">
        <p14:creationId xmlns:p14="http://schemas.microsoft.com/office/powerpoint/2010/main" val="4143279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44D79-59AA-43E6-BFFD-828D856370D7}"/>
              </a:ext>
            </a:extLst>
          </p:cNvPr>
          <p:cNvSpPr>
            <a:spLocks noGrp="1"/>
          </p:cNvSpPr>
          <p:nvPr>
            <p:ph idx="1"/>
          </p:nvPr>
        </p:nvSpPr>
        <p:spPr>
          <a:xfrm>
            <a:off x="300941" y="1451979"/>
            <a:ext cx="8507393" cy="4383314"/>
          </a:xfrm>
        </p:spPr>
        <p:txBody>
          <a:bodyPr/>
          <a:lstStyle/>
          <a:p>
            <a:pPr algn="just">
              <a:buClr>
                <a:srgbClr val="258989"/>
              </a:buClr>
            </a:pPr>
            <a:r>
              <a:rPr lang="en-IN" dirty="0"/>
              <a:t>Assumes that hardware failures are common and that these should be automatically handled in software by the Hadoop Framework.</a:t>
            </a:r>
          </a:p>
          <a:p>
            <a:pPr algn="just">
              <a:buClr>
                <a:srgbClr val="258989"/>
              </a:buClr>
            </a:pPr>
            <a:r>
              <a:rPr lang="en-IN" dirty="0"/>
              <a:t>Also, known as </a:t>
            </a:r>
            <a:r>
              <a:rPr lang="en-IN" dirty="0">
                <a:solidFill>
                  <a:srgbClr val="C00000"/>
                </a:solidFill>
              </a:rPr>
              <a:t>Hadoop Core.</a:t>
            </a:r>
            <a:endParaRPr lang="en-GB" dirty="0">
              <a:solidFill>
                <a:srgbClr val="C00000"/>
              </a:solidFill>
            </a:endParaRPr>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300941" y="0"/>
            <a:ext cx="7924121" cy="1325563"/>
          </a:xfrm>
        </p:spPr>
        <p:txBody>
          <a:bodyPr>
            <a:normAutofit/>
          </a:bodyPr>
          <a:lstStyle/>
          <a:p>
            <a:r>
              <a:rPr lang="en-US" sz="3200" dirty="0"/>
              <a:t>Hadoop Modules- Hadoop Common</a:t>
            </a:r>
            <a:endParaRPr lang="en-GB" sz="3200" dirty="0"/>
          </a:p>
        </p:txBody>
      </p:sp>
    </p:spTree>
    <p:extLst>
      <p:ext uri="{BB962C8B-B14F-4D97-AF65-F5344CB8AC3E}">
        <p14:creationId xmlns:p14="http://schemas.microsoft.com/office/powerpoint/2010/main" val="3083821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44D79-59AA-43E6-BFFD-828D856370D7}"/>
              </a:ext>
            </a:extLst>
          </p:cNvPr>
          <p:cNvSpPr>
            <a:spLocks noGrp="1"/>
          </p:cNvSpPr>
          <p:nvPr>
            <p:ph idx="1"/>
          </p:nvPr>
        </p:nvSpPr>
        <p:spPr>
          <a:xfrm>
            <a:off x="289367" y="1451429"/>
            <a:ext cx="8694976" cy="5181601"/>
          </a:xfrm>
        </p:spPr>
        <p:txBody>
          <a:bodyPr>
            <a:noAutofit/>
          </a:bodyPr>
          <a:lstStyle/>
          <a:p>
            <a:pPr marL="0" indent="0" algn="just">
              <a:spcBef>
                <a:spcPts val="0"/>
              </a:spcBef>
              <a:buNone/>
            </a:pPr>
            <a:r>
              <a:rPr lang="en-IN" sz="2600" dirty="0">
                <a:solidFill>
                  <a:srgbClr val="C00000"/>
                </a:solidFill>
              </a:rPr>
              <a:t>Hadoop Common Package </a:t>
            </a:r>
          </a:p>
          <a:p>
            <a:pPr algn="just">
              <a:spcBef>
                <a:spcPts val="0"/>
              </a:spcBef>
              <a:buClr>
                <a:srgbClr val="258989"/>
              </a:buClr>
            </a:pPr>
            <a:r>
              <a:rPr lang="en-IN" sz="2600" dirty="0"/>
              <a:t>Considered as </a:t>
            </a:r>
            <a:r>
              <a:rPr lang="en-IN" sz="2600" dirty="0">
                <a:solidFill>
                  <a:srgbClr val="C00000"/>
                </a:solidFill>
              </a:rPr>
              <a:t>the base/core of the framework </a:t>
            </a:r>
            <a:r>
              <a:rPr lang="en-IN" sz="2600" dirty="0"/>
              <a:t>as it provides essential services and basic processes such as abstraction of the underlying operating system and its file system. </a:t>
            </a:r>
          </a:p>
          <a:p>
            <a:pPr algn="just">
              <a:spcBef>
                <a:spcPts val="0"/>
              </a:spcBef>
              <a:buClr>
                <a:srgbClr val="258989"/>
              </a:buClr>
            </a:pPr>
            <a:r>
              <a:rPr lang="en-IN" sz="2600" dirty="0"/>
              <a:t>Contains the necessary Java Archive (JAR) files and scripts required to start Hadoop. </a:t>
            </a:r>
            <a:endParaRPr lang="en-GB" sz="2600" dirty="0">
              <a:solidFill>
                <a:srgbClr val="C00000"/>
              </a:solidFill>
            </a:endParaRPr>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289367" y="0"/>
            <a:ext cx="7935696" cy="1325563"/>
          </a:xfrm>
        </p:spPr>
        <p:txBody>
          <a:bodyPr>
            <a:normAutofit/>
          </a:bodyPr>
          <a:lstStyle/>
          <a:p>
            <a:r>
              <a:rPr lang="en-US" sz="3200" dirty="0"/>
              <a:t>Hadoop Modules- Hadoop Common</a:t>
            </a:r>
            <a:endParaRPr lang="en-GB" sz="3200" dirty="0"/>
          </a:p>
        </p:txBody>
      </p:sp>
    </p:spTree>
    <p:extLst>
      <p:ext uri="{BB962C8B-B14F-4D97-AF65-F5344CB8AC3E}">
        <p14:creationId xmlns:p14="http://schemas.microsoft.com/office/powerpoint/2010/main" val="948469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44D79-59AA-43E6-BFFD-828D856370D7}"/>
              </a:ext>
            </a:extLst>
          </p:cNvPr>
          <p:cNvSpPr>
            <a:spLocks noGrp="1"/>
          </p:cNvSpPr>
          <p:nvPr>
            <p:ph idx="1"/>
          </p:nvPr>
        </p:nvSpPr>
        <p:spPr>
          <a:xfrm>
            <a:off x="266217" y="1407886"/>
            <a:ext cx="8718126" cy="5225143"/>
          </a:xfrm>
        </p:spPr>
        <p:txBody>
          <a:bodyPr>
            <a:normAutofit fontScale="92500"/>
          </a:bodyPr>
          <a:lstStyle/>
          <a:p>
            <a:pPr algn="just">
              <a:lnSpc>
                <a:spcPct val="160000"/>
              </a:lnSpc>
              <a:buClr>
                <a:srgbClr val="258989"/>
              </a:buClr>
            </a:pPr>
            <a:r>
              <a:rPr lang="en-IN" dirty="0"/>
              <a:t>One of the main components in Hadoop. </a:t>
            </a:r>
          </a:p>
          <a:p>
            <a:pPr algn="just">
              <a:lnSpc>
                <a:spcPct val="160000"/>
              </a:lnSpc>
              <a:buClr>
                <a:srgbClr val="258989"/>
              </a:buClr>
            </a:pPr>
            <a:r>
              <a:rPr lang="en-IN" dirty="0"/>
              <a:t>Stands for </a:t>
            </a:r>
            <a:r>
              <a:rPr lang="en-IN" dirty="0">
                <a:solidFill>
                  <a:srgbClr val="C00000"/>
                </a:solidFill>
              </a:rPr>
              <a:t>Yet Another Resource Negotiator </a:t>
            </a:r>
            <a:r>
              <a:rPr lang="en-IN" dirty="0"/>
              <a:t>though it is called as Yarn by the developers.</a:t>
            </a:r>
            <a:endParaRPr lang="en-GB" dirty="0">
              <a:solidFill>
                <a:srgbClr val="C00000"/>
              </a:solidFill>
            </a:endParaRPr>
          </a:p>
          <a:p>
            <a:pPr algn="just">
              <a:lnSpc>
                <a:spcPct val="160000"/>
              </a:lnSpc>
              <a:buClr>
                <a:srgbClr val="258989"/>
              </a:buClr>
            </a:pPr>
            <a:r>
              <a:rPr lang="en-US" dirty="0"/>
              <a:t>Resource management platform </a:t>
            </a:r>
            <a:r>
              <a:rPr lang="en-US" dirty="0">
                <a:solidFill>
                  <a:srgbClr val="C00000"/>
                </a:solidFill>
              </a:rPr>
              <a:t>responsible for managing compute resources in the cluster and using them in order to schedule users and applications.</a:t>
            </a:r>
          </a:p>
          <a:p>
            <a:pPr algn="just">
              <a:lnSpc>
                <a:spcPct val="160000"/>
              </a:lnSpc>
              <a:buClr>
                <a:srgbClr val="258989"/>
              </a:buClr>
            </a:pPr>
            <a:r>
              <a:rPr lang="en-IN" dirty="0">
                <a:solidFill>
                  <a:srgbClr val="C00000"/>
                </a:solidFill>
              </a:rPr>
              <a:t>Used for job scheduling </a:t>
            </a:r>
            <a:r>
              <a:rPr lang="en-IN" dirty="0"/>
              <a:t>and resource management.</a:t>
            </a:r>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266217" y="0"/>
            <a:ext cx="7958845" cy="1325563"/>
          </a:xfrm>
        </p:spPr>
        <p:txBody>
          <a:bodyPr>
            <a:normAutofit/>
          </a:bodyPr>
          <a:lstStyle/>
          <a:p>
            <a:r>
              <a:rPr lang="en-US" sz="3200" dirty="0"/>
              <a:t>Hadoop Modules- Hadoop Yarn</a:t>
            </a:r>
            <a:endParaRPr lang="en-GB" sz="3200" dirty="0"/>
          </a:p>
        </p:txBody>
      </p:sp>
    </p:spTree>
    <p:extLst>
      <p:ext uri="{BB962C8B-B14F-4D97-AF65-F5344CB8AC3E}">
        <p14:creationId xmlns:p14="http://schemas.microsoft.com/office/powerpoint/2010/main" val="3103854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B7672-54EC-4DB4-BC47-BAF0FEF83B92}"/>
              </a:ext>
            </a:extLst>
          </p:cNvPr>
          <p:cNvSpPr>
            <a:spLocks noGrp="1"/>
          </p:cNvSpPr>
          <p:nvPr>
            <p:ph idx="1"/>
          </p:nvPr>
        </p:nvSpPr>
        <p:spPr>
          <a:xfrm>
            <a:off x="311727" y="1538513"/>
            <a:ext cx="8658101" cy="5094515"/>
          </a:xfrm>
        </p:spPr>
        <p:txBody>
          <a:bodyPr>
            <a:normAutofit/>
          </a:bodyPr>
          <a:lstStyle/>
          <a:p>
            <a:pPr algn="just">
              <a:spcBef>
                <a:spcPts val="0"/>
              </a:spcBef>
            </a:pPr>
            <a:r>
              <a:rPr lang="en-US" dirty="0"/>
              <a:t>Parallel data processing involves the </a:t>
            </a:r>
            <a:r>
              <a:rPr lang="en-US" dirty="0">
                <a:solidFill>
                  <a:srgbClr val="C00000"/>
                </a:solidFill>
              </a:rPr>
              <a:t>simultaneous execution of multiple sub-tasks that collectively comprise a larger task. </a:t>
            </a:r>
          </a:p>
          <a:p>
            <a:pPr algn="just">
              <a:spcBef>
                <a:spcPts val="0"/>
              </a:spcBef>
            </a:pPr>
            <a:r>
              <a:rPr lang="en-US" dirty="0"/>
              <a:t>Goal: </a:t>
            </a:r>
            <a:r>
              <a:rPr lang="en-US" dirty="0">
                <a:solidFill>
                  <a:srgbClr val="C00000"/>
                </a:solidFill>
              </a:rPr>
              <a:t>To reduce the execution time</a:t>
            </a:r>
            <a:r>
              <a:rPr lang="en-US" dirty="0"/>
              <a:t> by dividing a single larger task into multiple smaller tasks that run concurrently.</a:t>
            </a:r>
          </a:p>
        </p:txBody>
      </p:sp>
      <p:sp>
        <p:nvSpPr>
          <p:cNvPr id="2" name="Title 1">
            <a:extLst>
              <a:ext uri="{FF2B5EF4-FFF2-40B4-BE49-F238E27FC236}">
                <a16:creationId xmlns:a16="http://schemas.microsoft.com/office/drawing/2014/main" id="{EAB2474D-0BCF-4EE9-982F-6EB4E4AB732F}"/>
              </a:ext>
            </a:extLst>
          </p:cNvPr>
          <p:cNvSpPr>
            <a:spLocks noGrp="1"/>
          </p:cNvSpPr>
          <p:nvPr>
            <p:ph type="title"/>
          </p:nvPr>
        </p:nvSpPr>
        <p:spPr>
          <a:xfrm>
            <a:off x="311727" y="0"/>
            <a:ext cx="7913336" cy="1325563"/>
          </a:xfrm>
        </p:spPr>
        <p:txBody>
          <a:bodyPr>
            <a:normAutofit/>
          </a:bodyPr>
          <a:lstStyle/>
          <a:p>
            <a:r>
              <a:rPr lang="en-US" sz="3200" dirty="0"/>
              <a:t>Parallel Data Processing</a:t>
            </a:r>
          </a:p>
        </p:txBody>
      </p:sp>
    </p:spTree>
    <p:extLst>
      <p:ext uri="{BB962C8B-B14F-4D97-AF65-F5344CB8AC3E}">
        <p14:creationId xmlns:p14="http://schemas.microsoft.com/office/powerpoint/2010/main" val="1376158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44D79-59AA-43E6-BFFD-828D856370D7}"/>
              </a:ext>
            </a:extLst>
          </p:cNvPr>
          <p:cNvSpPr>
            <a:spLocks noGrp="1"/>
          </p:cNvSpPr>
          <p:nvPr>
            <p:ph idx="1"/>
          </p:nvPr>
        </p:nvSpPr>
        <p:spPr>
          <a:xfrm>
            <a:off x="312515" y="1538514"/>
            <a:ext cx="8555714" cy="5094516"/>
          </a:xfrm>
        </p:spPr>
        <p:txBody>
          <a:bodyPr/>
          <a:lstStyle/>
          <a:p>
            <a:pPr algn="just">
              <a:buClr>
                <a:srgbClr val="217C7F"/>
              </a:buClr>
            </a:pPr>
            <a:r>
              <a:rPr lang="en-IN" dirty="0"/>
              <a:t>Yarn is the </a:t>
            </a:r>
            <a:r>
              <a:rPr lang="en-IN" dirty="0">
                <a:solidFill>
                  <a:srgbClr val="C00000"/>
                </a:solidFill>
              </a:rPr>
              <a:t>parallel processing framework for implementing distributed computing clusters that processes huge amounts of data over multiple compute nodes. </a:t>
            </a:r>
          </a:p>
          <a:p>
            <a:pPr algn="just">
              <a:buClr>
                <a:srgbClr val="217C7F"/>
              </a:buClr>
            </a:pPr>
            <a:r>
              <a:rPr lang="en-IN" dirty="0"/>
              <a:t>Hadoop Yarn </a:t>
            </a:r>
            <a:r>
              <a:rPr lang="en-IN" dirty="0">
                <a:solidFill>
                  <a:srgbClr val="C00000"/>
                </a:solidFill>
              </a:rPr>
              <a:t>allows for a compute job to be segmented into hundreds and thousands of tasks.</a:t>
            </a:r>
            <a:endParaRPr lang="en-GB" dirty="0">
              <a:solidFill>
                <a:srgbClr val="C00000"/>
              </a:solidFill>
            </a:endParaRPr>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312515" y="0"/>
            <a:ext cx="7912547" cy="1325563"/>
          </a:xfrm>
        </p:spPr>
        <p:txBody>
          <a:bodyPr>
            <a:normAutofit/>
          </a:bodyPr>
          <a:lstStyle/>
          <a:p>
            <a:r>
              <a:rPr lang="en-US" sz="3200" dirty="0"/>
              <a:t>Hadoop Modules- Hadoop Yarn</a:t>
            </a:r>
            <a:endParaRPr lang="en-GB" sz="3200" dirty="0"/>
          </a:p>
        </p:txBody>
      </p:sp>
    </p:spTree>
    <p:extLst>
      <p:ext uri="{BB962C8B-B14F-4D97-AF65-F5344CB8AC3E}">
        <p14:creationId xmlns:p14="http://schemas.microsoft.com/office/powerpoint/2010/main" val="808341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ABAF4AD-A2F6-4472-AD6E-7875C12B7EF3}"/>
              </a:ext>
            </a:extLst>
          </p:cNvPr>
          <p:cNvPicPr>
            <a:picLocks noGrp="1" noChangeAspect="1"/>
          </p:cNvPicPr>
          <p:nvPr>
            <p:ph idx="1"/>
          </p:nvPr>
        </p:nvPicPr>
        <p:blipFill>
          <a:blip r:embed="rId2"/>
          <a:stretch>
            <a:fillRect/>
          </a:stretch>
        </p:blipFill>
        <p:spPr>
          <a:xfrm>
            <a:off x="952616" y="1799771"/>
            <a:ext cx="7160870" cy="4527326"/>
          </a:xfrm>
          <a:prstGeom prst="rect">
            <a:avLst/>
          </a:prstGeom>
          <a:ln w="38100">
            <a:solidFill>
              <a:schemeClr val="tx1"/>
            </a:solidFill>
          </a:ln>
          <a:effectLst>
            <a:outerShdw blurRad="63500" sx="102000" sy="102000" algn="ctr" rotWithShape="0">
              <a:prstClr val="black">
                <a:alpha val="40000"/>
              </a:prstClr>
            </a:outerShdw>
          </a:effectLst>
        </p:spPr>
      </p:pic>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289367" y="0"/>
            <a:ext cx="7935696" cy="1325563"/>
          </a:xfrm>
        </p:spPr>
        <p:txBody>
          <a:bodyPr>
            <a:normAutofit/>
          </a:bodyPr>
          <a:lstStyle/>
          <a:p>
            <a:r>
              <a:rPr lang="en-US" sz="3200" dirty="0"/>
              <a:t>Hadoop Modules- Hadoop Yarn</a:t>
            </a:r>
            <a:endParaRPr lang="en-GB" sz="3200" dirty="0"/>
          </a:p>
        </p:txBody>
      </p:sp>
      <p:sp>
        <p:nvSpPr>
          <p:cNvPr id="4" name="AutoShape 2" descr="Hadoop 2.0">
            <a:extLst>
              <a:ext uri="{FF2B5EF4-FFF2-40B4-BE49-F238E27FC236}">
                <a16:creationId xmlns:a16="http://schemas.microsoft.com/office/drawing/2014/main" id="{10EF2034-1E6E-4509-BA32-67D11E53B69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392540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44D79-59AA-43E6-BFFD-828D856370D7}"/>
              </a:ext>
            </a:extLst>
          </p:cNvPr>
          <p:cNvSpPr>
            <a:spLocks noGrp="1"/>
          </p:cNvSpPr>
          <p:nvPr>
            <p:ph idx="1"/>
          </p:nvPr>
        </p:nvSpPr>
        <p:spPr>
          <a:xfrm>
            <a:off x="266217" y="1503790"/>
            <a:ext cx="8471383" cy="4833257"/>
          </a:xfrm>
        </p:spPr>
        <p:txBody>
          <a:bodyPr>
            <a:normAutofit/>
          </a:bodyPr>
          <a:lstStyle/>
          <a:p>
            <a:pPr marL="0" indent="0" algn="just">
              <a:buClr>
                <a:srgbClr val="258989"/>
              </a:buClr>
              <a:buNone/>
            </a:pPr>
            <a:r>
              <a:rPr lang="en-IN" dirty="0"/>
              <a:t>Major components responsible for all the YARN operations are as follows:</a:t>
            </a:r>
          </a:p>
          <a:p>
            <a:pPr marL="1089025" lvl="1" indent="-457200" algn="just">
              <a:buClr>
                <a:srgbClr val="217C7F"/>
              </a:buClr>
              <a:buFont typeface="Bahnschrift" panose="020B0502040204020203" pitchFamily="34" charset="0"/>
              <a:buChar char="–"/>
            </a:pPr>
            <a:r>
              <a:rPr lang="en-GB" sz="2800" dirty="0"/>
              <a:t>Resource Manager</a:t>
            </a:r>
          </a:p>
          <a:p>
            <a:pPr marL="1089025" lvl="1" indent="-457200" algn="just">
              <a:buClr>
                <a:srgbClr val="217C7F"/>
              </a:buClr>
              <a:buFont typeface="Bahnschrift" panose="020B0502040204020203" pitchFamily="34" charset="0"/>
              <a:buChar char="–"/>
            </a:pPr>
            <a:r>
              <a:rPr lang="en-GB" sz="2800" dirty="0"/>
              <a:t>Node Manager</a:t>
            </a:r>
          </a:p>
          <a:p>
            <a:pPr marL="1089025" lvl="1" indent="-457200" algn="just">
              <a:buClr>
                <a:srgbClr val="217C7F"/>
              </a:buClr>
              <a:buFont typeface="Bahnschrift" panose="020B0502040204020203" pitchFamily="34" charset="0"/>
              <a:buChar char="–"/>
            </a:pPr>
            <a:r>
              <a:rPr lang="en-GB" sz="2800" dirty="0"/>
              <a:t>Application Master</a:t>
            </a:r>
          </a:p>
          <a:p>
            <a:pPr algn="just">
              <a:buClr>
                <a:srgbClr val="258989"/>
              </a:buClr>
            </a:pPr>
            <a:endParaRPr lang="en-IN" sz="2400" dirty="0">
              <a:solidFill>
                <a:srgbClr val="C00000"/>
              </a:solidFill>
            </a:endParaRPr>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266217" y="0"/>
            <a:ext cx="7958845" cy="1325563"/>
          </a:xfrm>
        </p:spPr>
        <p:txBody>
          <a:bodyPr>
            <a:normAutofit/>
          </a:bodyPr>
          <a:lstStyle/>
          <a:p>
            <a:r>
              <a:rPr lang="en-US" sz="3200" dirty="0"/>
              <a:t>Hadoop Modules- Hadoop Yarn</a:t>
            </a:r>
            <a:endParaRPr lang="en-GB" sz="3200" dirty="0"/>
          </a:p>
        </p:txBody>
      </p:sp>
    </p:spTree>
    <p:extLst>
      <p:ext uri="{BB962C8B-B14F-4D97-AF65-F5344CB8AC3E}">
        <p14:creationId xmlns:p14="http://schemas.microsoft.com/office/powerpoint/2010/main" val="2951671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44D79-59AA-43E6-BFFD-828D856370D7}"/>
              </a:ext>
            </a:extLst>
          </p:cNvPr>
          <p:cNvSpPr>
            <a:spLocks noGrp="1"/>
          </p:cNvSpPr>
          <p:nvPr>
            <p:ph idx="1"/>
          </p:nvPr>
        </p:nvSpPr>
        <p:spPr>
          <a:xfrm>
            <a:off x="300941" y="1422400"/>
            <a:ext cx="8683402" cy="5152571"/>
          </a:xfrm>
        </p:spPr>
        <p:txBody>
          <a:bodyPr>
            <a:normAutofit/>
          </a:bodyPr>
          <a:lstStyle/>
          <a:p>
            <a:pPr marL="0" indent="0" algn="just">
              <a:spcBef>
                <a:spcPts val="0"/>
              </a:spcBef>
              <a:buClr>
                <a:srgbClr val="258989"/>
              </a:buClr>
              <a:buNone/>
            </a:pPr>
            <a:r>
              <a:rPr lang="en-IN" sz="2600" b="1" dirty="0">
                <a:solidFill>
                  <a:srgbClr val="C00000"/>
                </a:solidFill>
              </a:rPr>
              <a:t>Resource Manager- </a:t>
            </a:r>
            <a:r>
              <a:rPr lang="en-IN" sz="2600" dirty="0"/>
              <a:t>Resource Manager allocates the cluster resources. </a:t>
            </a:r>
          </a:p>
          <a:p>
            <a:pPr lvl="1" algn="just">
              <a:spcBef>
                <a:spcPts val="0"/>
              </a:spcBef>
              <a:buClr>
                <a:srgbClr val="217C7F"/>
              </a:buClr>
              <a:buFont typeface="Bahnschrift" panose="020B0502040204020203" pitchFamily="34" charset="0"/>
              <a:buChar char="–"/>
            </a:pPr>
            <a:r>
              <a:rPr lang="en-IN" sz="2600" dirty="0"/>
              <a:t>Resource Management</a:t>
            </a:r>
          </a:p>
          <a:p>
            <a:pPr lvl="1" algn="just">
              <a:buClr>
                <a:srgbClr val="217C7F"/>
              </a:buClr>
              <a:buFont typeface="Bahnschrift" panose="020B0502040204020203" pitchFamily="34" charset="0"/>
              <a:buChar char="–"/>
            </a:pPr>
            <a:r>
              <a:rPr lang="en-IN" sz="2600" dirty="0"/>
              <a:t>Scheduling Management</a:t>
            </a:r>
          </a:p>
          <a:p>
            <a:pPr lvl="1" algn="just">
              <a:buClr>
                <a:srgbClr val="217C7F"/>
              </a:buClr>
              <a:buFont typeface="Bahnschrift" panose="020B0502040204020203" pitchFamily="34" charset="0"/>
              <a:buChar char="–"/>
            </a:pPr>
            <a:r>
              <a:rPr lang="en-IN" sz="2600" dirty="0"/>
              <a:t>Application Management</a:t>
            </a:r>
          </a:p>
          <a:p>
            <a:pPr lvl="1" algn="just">
              <a:buClr>
                <a:srgbClr val="217C7F"/>
              </a:buClr>
              <a:buFont typeface="Bahnschrift" panose="020B0502040204020203" pitchFamily="34" charset="0"/>
              <a:buChar char="–"/>
            </a:pPr>
            <a:r>
              <a:rPr lang="en-IN" sz="2600" dirty="0"/>
              <a:t>Containers in Hadoop</a:t>
            </a:r>
          </a:p>
          <a:p>
            <a:pPr lvl="1" algn="just">
              <a:buClr>
                <a:srgbClr val="217C7F"/>
              </a:buClr>
              <a:buFont typeface="Bahnschrift" panose="020B0502040204020203" pitchFamily="34" charset="0"/>
              <a:buChar char="–"/>
            </a:pPr>
            <a:r>
              <a:rPr lang="en-IN" sz="2600" dirty="0"/>
              <a:t>Resource Containers</a:t>
            </a:r>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300941" y="0"/>
            <a:ext cx="7924121" cy="1325563"/>
          </a:xfrm>
        </p:spPr>
        <p:txBody>
          <a:bodyPr>
            <a:normAutofit/>
          </a:bodyPr>
          <a:lstStyle/>
          <a:p>
            <a:r>
              <a:rPr lang="en-US" sz="3200" dirty="0"/>
              <a:t>Hadoop Modules- Hadoop Yarn</a:t>
            </a:r>
            <a:endParaRPr lang="en-GB" sz="3200" dirty="0"/>
          </a:p>
        </p:txBody>
      </p:sp>
    </p:spTree>
    <p:extLst>
      <p:ext uri="{BB962C8B-B14F-4D97-AF65-F5344CB8AC3E}">
        <p14:creationId xmlns:p14="http://schemas.microsoft.com/office/powerpoint/2010/main" val="1140040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44D79-59AA-43E6-BFFD-828D856370D7}"/>
              </a:ext>
            </a:extLst>
          </p:cNvPr>
          <p:cNvSpPr>
            <a:spLocks noGrp="1"/>
          </p:cNvSpPr>
          <p:nvPr>
            <p:ph idx="1"/>
          </p:nvPr>
        </p:nvSpPr>
        <p:spPr>
          <a:xfrm>
            <a:off x="289367" y="1538514"/>
            <a:ext cx="8694976" cy="5094516"/>
          </a:xfrm>
        </p:spPr>
        <p:txBody>
          <a:bodyPr>
            <a:normAutofit/>
          </a:bodyPr>
          <a:lstStyle/>
          <a:p>
            <a:pPr marL="0" indent="0" algn="just">
              <a:buClr>
                <a:srgbClr val="258989"/>
              </a:buClr>
              <a:buNone/>
            </a:pPr>
            <a:r>
              <a:rPr lang="en-IN" dirty="0">
                <a:solidFill>
                  <a:srgbClr val="C00000"/>
                </a:solidFill>
              </a:rPr>
              <a:t>Yarn Operation- </a:t>
            </a:r>
            <a:r>
              <a:rPr lang="en-IN" dirty="0"/>
              <a:t>Yarn uses master servers and data servers. There is only one master server per cluster. It runs the resource manager daemon. There are many data servers in the cluster, each one runs on its own Node Manager daemon and the application master manager as required.</a:t>
            </a:r>
            <a:endParaRPr lang="en-IN" dirty="0">
              <a:solidFill>
                <a:srgbClr val="C00000"/>
              </a:solidFill>
            </a:endParaRPr>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289367" y="0"/>
            <a:ext cx="7935696" cy="1325563"/>
          </a:xfrm>
        </p:spPr>
        <p:txBody>
          <a:bodyPr>
            <a:normAutofit/>
          </a:bodyPr>
          <a:lstStyle/>
          <a:p>
            <a:r>
              <a:rPr lang="en-US" sz="3200" dirty="0"/>
              <a:t>Hadoop Modules- Hadoop Yarn</a:t>
            </a:r>
            <a:endParaRPr lang="en-GB" sz="3200" dirty="0"/>
          </a:p>
        </p:txBody>
      </p:sp>
    </p:spTree>
    <p:extLst>
      <p:ext uri="{BB962C8B-B14F-4D97-AF65-F5344CB8AC3E}">
        <p14:creationId xmlns:p14="http://schemas.microsoft.com/office/powerpoint/2010/main" val="1682116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44D79-59AA-43E6-BFFD-828D856370D7}"/>
              </a:ext>
            </a:extLst>
          </p:cNvPr>
          <p:cNvSpPr>
            <a:spLocks noGrp="1"/>
          </p:cNvSpPr>
          <p:nvPr>
            <p:ph idx="1"/>
          </p:nvPr>
        </p:nvSpPr>
        <p:spPr>
          <a:xfrm>
            <a:off x="277791" y="1480457"/>
            <a:ext cx="8692038" cy="5036457"/>
          </a:xfrm>
        </p:spPr>
        <p:txBody>
          <a:bodyPr>
            <a:noAutofit/>
          </a:bodyPr>
          <a:lstStyle/>
          <a:p>
            <a:pPr marL="0" indent="0" algn="just">
              <a:spcBef>
                <a:spcPts val="0"/>
              </a:spcBef>
              <a:buClr>
                <a:srgbClr val="217C7F"/>
              </a:buClr>
              <a:buNone/>
            </a:pPr>
            <a:r>
              <a:rPr lang="en-IN" dirty="0">
                <a:solidFill>
                  <a:srgbClr val="C00000"/>
                </a:solidFill>
              </a:rPr>
              <a:t>Key Features of Yarn</a:t>
            </a:r>
          </a:p>
          <a:p>
            <a:pPr lvl="1" algn="just">
              <a:spcBef>
                <a:spcPts val="0"/>
              </a:spcBef>
              <a:buClr>
                <a:srgbClr val="217C7F"/>
              </a:buClr>
              <a:buFont typeface="Bahnschrift" panose="020B0502040204020203" pitchFamily="34" charset="0"/>
              <a:buChar char="–"/>
            </a:pPr>
            <a:r>
              <a:rPr lang="en-IN" sz="2800" dirty="0"/>
              <a:t>Multi-Tenancy</a:t>
            </a:r>
          </a:p>
          <a:p>
            <a:pPr lvl="1" algn="just">
              <a:spcBef>
                <a:spcPts val="0"/>
              </a:spcBef>
              <a:buClr>
                <a:srgbClr val="217C7F"/>
              </a:buClr>
              <a:buFont typeface="Bahnschrift" panose="020B0502040204020203" pitchFamily="34" charset="0"/>
              <a:buChar char="–"/>
            </a:pPr>
            <a:r>
              <a:rPr lang="en-IN" sz="2800" dirty="0"/>
              <a:t>Sharing Resources</a:t>
            </a:r>
          </a:p>
          <a:p>
            <a:pPr lvl="1" algn="just">
              <a:spcBef>
                <a:spcPts val="0"/>
              </a:spcBef>
              <a:buClr>
                <a:srgbClr val="217C7F"/>
              </a:buClr>
              <a:buFont typeface="Bahnschrift" panose="020B0502040204020203" pitchFamily="34" charset="0"/>
              <a:buChar char="–"/>
            </a:pPr>
            <a:r>
              <a:rPr lang="en-IN" sz="2800" dirty="0"/>
              <a:t>Cluster Utilization</a:t>
            </a:r>
          </a:p>
          <a:p>
            <a:pPr lvl="1" algn="just">
              <a:spcBef>
                <a:spcPts val="0"/>
              </a:spcBef>
              <a:buClr>
                <a:srgbClr val="217C7F"/>
              </a:buClr>
              <a:buFont typeface="Bahnschrift" panose="020B0502040204020203" pitchFamily="34" charset="0"/>
              <a:buChar char="–"/>
            </a:pPr>
            <a:r>
              <a:rPr lang="en-IN" sz="2800" dirty="0"/>
              <a:t>Fault Tolerance</a:t>
            </a:r>
          </a:p>
          <a:p>
            <a:pPr lvl="1" algn="just">
              <a:spcBef>
                <a:spcPts val="0"/>
              </a:spcBef>
              <a:buClr>
                <a:srgbClr val="217C7F"/>
              </a:buClr>
              <a:buFont typeface="Bahnschrift" panose="020B0502040204020203" pitchFamily="34" charset="0"/>
              <a:buChar char="–"/>
            </a:pPr>
            <a:r>
              <a:rPr lang="en-IN" sz="2800" dirty="0"/>
              <a:t>Scalability</a:t>
            </a:r>
          </a:p>
          <a:p>
            <a:pPr lvl="1" algn="just">
              <a:spcBef>
                <a:spcPts val="0"/>
              </a:spcBef>
              <a:buClr>
                <a:srgbClr val="217C7F"/>
              </a:buClr>
              <a:buFont typeface="Bahnschrift" panose="020B0502040204020203" pitchFamily="34" charset="0"/>
              <a:buChar char="–"/>
            </a:pPr>
            <a:r>
              <a:rPr lang="en-IN" sz="2800" dirty="0"/>
              <a:t>Compatibility</a:t>
            </a:r>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277791" y="0"/>
            <a:ext cx="7947271" cy="1325563"/>
          </a:xfrm>
        </p:spPr>
        <p:txBody>
          <a:bodyPr>
            <a:normAutofit/>
          </a:bodyPr>
          <a:lstStyle/>
          <a:p>
            <a:r>
              <a:rPr lang="en-US" sz="3200" dirty="0"/>
              <a:t>Hadoop Modules- Hadoop Yarn</a:t>
            </a:r>
            <a:endParaRPr lang="en-GB" sz="3200" dirty="0"/>
          </a:p>
        </p:txBody>
      </p:sp>
    </p:spTree>
    <p:extLst>
      <p:ext uri="{BB962C8B-B14F-4D97-AF65-F5344CB8AC3E}">
        <p14:creationId xmlns:p14="http://schemas.microsoft.com/office/powerpoint/2010/main" val="1713308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44D79-59AA-43E6-BFFD-828D856370D7}"/>
              </a:ext>
            </a:extLst>
          </p:cNvPr>
          <p:cNvSpPr>
            <a:spLocks noGrp="1"/>
          </p:cNvSpPr>
          <p:nvPr>
            <p:ph idx="1"/>
          </p:nvPr>
        </p:nvSpPr>
        <p:spPr>
          <a:xfrm>
            <a:off x="335665" y="1451428"/>
            <a:ext cx="8648678" cy="5181601"/>
          </a:xfrm>
        </p:spPr>
        <p:txBody>
          <a:bodyPr>
            <a:normAutofit fontScale="92500" lnSpcReduction="10000"/>
          </a:bodyPr>
          <a:lstStyle/>
          <a:p>
            <a:pPr marL="0" indent="0" algn="just">
              <a:lnSpc>
                <a:spcPct val="160000"/>
              </a:lnSpc>
              <a:buNone/>
            </a:pPr>
            <a:r>
              <a:rPr lang="en-IN" dirty="0">
                <a:solidFill>
                  <a:srgbClr val="C00000"/>
                </a:solidFill>
              </a:rPr>
              <a:t>Hadoop Distributed File System- </a:t>
            </a:r>
            <a:r>
              <a:rPr lang="en-IN" dirty="0"/>
              <a:t>Major component of Apache Hadoop</a:t>
            </a:r>
          </a:p>
          <a:p>
            <a:pPr algn="just">
              <a:lnSpc>
                <a:spcPct val="160000"/>
              </a:lnSpc>
              <a:buClr>
                <a:srgbClr val="258989"/>
              </a:buClr>
            </a:pPr>
            <a:r>
              <a:rPr lang="en-IN" dirty="0"/>
              <a:t>Handles large data sets running on commodity hardware. </a:t>
            </a:r>
          </a:p>
          <a:p>
            <a:pPr algn="just">
              <a:lnSpc>
                <a:spcPct val="160000"/>
              </a:lnSpc>
              <a:buClr>
                <a:srgbClr val="258989"/>
              </a:buClr>
            </a:pPr>
            <a:r>
              <a:rPr lang="en-IN" dirty="0"/>
              <a:t>Allows multiple files to be stored and retrieved at the same time at an unprecedented speed. </a:t>
            </a:r>
          </a:p>
          <a:p>
            <a:pPr algn="just">
              <a:lnSpc>
                <a:spcPct val="160000"/>
              </a:lnSpc>
              <a:buClr>
                <a:srgbClr val="258989"/>
              </a:buClr>
            </a:pPr>
            <a:r>
              <a:rPr lang="en-IN" dirty="0"/>
              <a:t>Used to scale a single Apache Hadoop cluster to hundreds (and even thousands) of nodes. </a:t>
            </a:r>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335665" y="0"/>
            <a:ext cx="8677705" cy="1325563"/>
          </a:xfrm>
        </p:spPr>
        <p:txBody>
          <a:bodyPr>
            <a:normAutofit/>
          </a:bodyPr>
          <a:lstStyle/>
          <a:p>
            <a:r>
              <a:rPr lang="en-US" sz="3200" dirty="0">
                <a:solidFill>
                  <a:schemeClr val="bg1"/>
                </a:solidFill>
              </a:rPr>
              <a:t>Hadoop Modules- </a:t>
            </a:r>
            <a:r>
              <a:rPr lang="en-IN" sz="3200" dirty="0">
                <a:solidFill>
                  <a:schemeClr val="bg1"/>
                </a:solidFill>
              </a:rPr>
              <a:t>Hadoop Distributed File System (HDFS)</a:t>
            </a:r>
            <a:endParaRPr lang="en-GB" sz="3200" dirty="0">
              <a:solidFill>
                <a:schemeClr val="bg1"/>
              </a:solidFill>
            </a:endParaRPr>
          </a:p>
        </p:txBody>
      </p:sp>
    </p:spTree>
    <p:extLst>
      <p:ext uri="{BB962C8B-B14F-4D97-AF65-F5344CB8AC3E}">
        <p14:creationId xmlns:p14="http://schemas.microsoft.com/office/powerpoint/2010/main" val="1288441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44D79-59AA-43E6-BFFD-828D856370D7}"/>
              </a:ext>
            </a:extLst>
          </p:cNvPr>
          <p:cNvSpPr>
            <a:spLocks noGrp="1"/>
          </p:cNvSpPr>
          <p:nvPr>
            <p:ph idx="1"/>
          </p:nvPr>
        </p:nvSpPr>
        <p:spPr>
          <a:xfrm>
            <a:off x="300941" y="1384555"/>
            <a:ext cx="8683401" cy="5283200"/>
          </a:xfrm>
        </p:spPr>
        <p:txBody>
          <a:bodyPr/>
          <a:lstStyle/>
          <a:p>
            <a:pPr marL="0" indent="0" algn="just">
              <a:buNone/>
            </a:pPr>
            <a:r>
              <a:rPr lang="en-GB" dirty="0">
                <a:solidFill>
                  <a:srgbClr val="C00000"/>
                </a:solidFill>
              </a:rPr>
              <a:t>Goals of HDFS:</a:t>
            </a:r>
          </a:p>
          <a:p>
            <a:pPr algn="just">
              <a:buClr>
                <a:srgbClr val="258989"/>
              </a:buClr>
            </a:pPr>
            <a:r>
              <a:rPr lang="en-IN" dirty="0"/>
              <a:t>Fast Recovery from Hardware Failures.</a:t>
            </a:r>
          </a:p>
          <a:p>
            <a:pPr algn="just">
              <a:buClr>
                <a:srgbClr val="258989"/>
              </a:buClr>
            </a:pPr>
            <a:r>
              <a:rPr lang="en-GB" dirty="0"/>
              <a:t>Access to Streaming Data.</a:t>
            </a:r>
          </a:p>
          <a:p>
            <a:pPr algn="just">
              <a:buClr>
                <a:srgbClr val="258989"/>
              </a:buClr>
            </a:pPr>
            <a:r>
              <a:rPr lang="en-IN" dirty="0"/>
              <a:t>Accommodation of Large Data Sets.</a:t>
            </a:r>
          </a:p>
          <a:p>
            <a:pPr algn="just">
              <a:buClr>
                <a:srgbClr val="258989"/>
              </a:buClr>
            </a:pPr>
            <a:r>
              <a:rPr lang="en-GB" dirty="0"/>
              <a:t>Portability.</a:t>
            </a:r>
          </a:p>
          <a:p>
            <a:pPr marL="0" indent="0" algn="just">
              <a:buNone/>
            </a:pPr>
            <a:endParaRPr lang="en-IN" dirty="0"/>
          </a:p>
          <a:p>
            <a:pPr marL="0" indent="0" algn="just">
              <a:buNone/>
            </a:pPr>
            <a:endParaRPr lang="en-GB" dirty="0"/>
          </a:p>
          <a:p>
            <a:pPr marL="0" indent="0" algn="just">
              <a:buNone/>
            </a:pPr>
            <a:endParaRPr lang="en-IN" b="1" dirty="0"/>
          </a:p>
          <a:p>
            <a:pPr marL="0" indent="0" algn="just">
              <a:buNone/>
            </a:pPr>
            <a:endParaRPr lang="en-GB" dirty="0">
              <a:solidFill>
                <a:srgbClr val="C00000"/>
              </a:solidFill>
            </a:endParaRPr>
          </a:p>
          <a:p>
            <a:pPr marL="0" indent="0" algn="just">
              <a:buNone/>
            </a:pPr>
            <a:endParaRPr lang="en-GB" dirty="0">
              <a:solidFill>
                <a:srgbClr val="C00000"/>
              </a:solidFill>
            </a:endParaRPr>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300942" y="0"/>
            <a:ext cx="8726943" cy="1325563"/>
          </a:xfrm>
        </p:spPr>
        <p:txBody>
          <a:bodyPr>
            <a:normAutofit/>
          </a:bodyPr>
          <a:lstStyle/>
          <a:p>
            <a:r>
              <a:rPr lang="en-US" sz="3200" dirty="0">
                <a:solidFill>
                  <a:schemeClr val="bg1"/>
                </a:solidFill>
              </a:rPr>
              <a:t>Hadoop Modules- </a:t>
            </a:r>
            <a:r>
              <a:rPr lang="en-IN" sz="3200" dirty="0">
                <a:solidFill>
                  <a:schemeClr val="bg1"/>
                </a:solidFill>
              </a:rPr>
              <a:t>Hadoop Distributed File System (HDFS)</a:t>
            </a:r>
            <a:endParaRPr lang="en-GB" sz="3200" dirty="0"/>
          </a:p>
        </p:txBody>
      </p:sp>
    </p:spTree>
    <p:extLst>
      <p:ext uri="{BB962C8B-B14F-4D97-AF65-F5344CB8AC3E}">
        <p14:creationId xmlns:p14="http://schemas.microsoft.com/office/powerpoint/2010/main" val="3923106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B5A3645-F5EF-4A49-A1B7-6F2D888B108F}"/>
              </a:ext>
            </a:extLst>
          </p:cNvPr>
          <p:cNvGraphicFramePr>
            <a:graphicFrameLocks noGrp="1"/>
          </p:cNvGraphicFramePr>
          <p:nvPr>
            <p:ph idx="1"/>
            <p:extLst>
              <p:ext uri="{D42A27DB-BD31-4B8C-83A1-F6EECF244321}">
                <p14:modId xmlns:p14="http://schemas.microsoft.com/office/powerpoint/2010/main" val="2772329576"/>
              </p:ext>
            </p:extLst>
          </p:nvPr>
        </p:nvGraphicFramePr>
        <p:xfrm>
          <a:off x="393814" y="1619354"/>
          <a:ext cx="8356371" cy="4943491"/>
        </p:xfrm>
        <a:graphic>
          <a:graphicData uri="http://schemas.openxmlformats.org/drawingml/2006/table">
            <a:tbl>
              <a:tblPr firstRow="1" bandRow="1">
                <a:tableStyleId>{D27102A9-8310-4765-A935-A1911B00CA55}</a:tableStyleId>
              </a:tblPr>
              <a:tblGrid>
                <a:gridCol w="3232957">
                  <a:extLst>
                    <a:ext uri="{9D8B030D-6E8A-4147-A177-3AD203B41FA5}">
                      <a16:colId xmlns:a16="http://schemas.microsoft.com/office/drawing/2014/main" val="1441862633"/>
                    </a:ext>
                  </a:extLst>
                </a:gridCol>
                <a:gridCol w="5123414">
                  <a:extLst>
                    <a:ext uri="{9D8B030D-6E8A-4147-A177-3AD203B41FA5}">
                      <a16:colId xmlns:a16="http://schemas.microsoft.com/office/drawing/2014/main" val="4197723349"/>
                    </a:ext>
                  </a:extLst>
                </a:gridCol>
              </a:tblGrid>
              <a:tr h="444787">
                <a:tc>
                  <a:txBody>
                    <a:bodyPr/>
                    <a:lstStyle/>
                    <a:p>
                      <a:pPr algn="ctr"/>
                      <a:r>
                        <a:rPr lang="en-GB" sz="2000" kern="1200" dirty="0">
                          <a:effectLst/>
                          <a:latin typeface="Bahnschrift" panose="020B0502040204020203" pitchFamily="34" charset="0"/>
                        </a:rPr>
                        <a:t>HDFS Key Features</a:t>
                      </a:r>
                      <a:endParaRPr lang="en-GB" sz="2000"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000" dirty="0">
                          <a:latin typeface="Bahnschrift" panose="020B0502040204020203" pitchFamily="34"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8954120"/>
                  </a:ext>
                </a:extLst>
              </a:tr>
              <a:tr h="749784">
                <a:tc>
                  <a:txBody>
                    <a:bodyPr/>
                    <a:lstStyle/>
                    <a:p>
                      <a:pPr algn="ctr" fontAlgn="t"/>
                      <a:r>
                        <a:rPr lang="en-GB" sz="2000" dirty="0">
                          <a:effectLst/>
                          <a:latin typeface="Bahnschrift" panose="020B0502040204020203" pitchFamily="34" charset="0"/>
                        </a:rPr>
                        <a:t>Storing bulks of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fontAlgn="t"/>
                      <a:r>
                        <a:rPr lang="en-IN" sz="2000" dirty="0">
                          <a:effectLst/>
                          <a:latin typeface="Bahnschrift" panose="020B0502040204020203" pitchFamily="34" charset="0"/>
                        </a:rPr>
                        <a:t>HDFS is capable of storing terabytes and petabytes of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8013353"/>
                  </a:ext>
                </a:extLst>
              </a:tr>
              <a:tr h="749784">
                <a:tc>
                  <a:txBody>
                    <a:bodyPr/>
                    <a:lstStyle/>
                    <a:p>
                      <a:pPr algn="ctr" fontAlgn="t"/>
                      <a:r>
                        <a:rPr lang="en-GB" sz="2000">
                          <a:effectLst/>
                          <a:latin typeface="Bahnschrift" panose="020B0502040204020203" pitchFamily="34" charset="0"/>
                        </a:rPr>
                        <a:t>Minimum intervention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fontAlgn="t"/>
                      <a:r>
                        <a:rPr lang="en-IN" sz="2000" dirty="0">
                          <a:effectLst/>
                          <a:latin typeface="Bahnschrift" panose="020B0502040204020203" pitchFamily="34" charset="0"/>
                        </a:rPr>
                        <a:t>It manages thousands of nodes without operators’ intervention.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5264117"/>
                  </a:ext>
                </a:extLst>
              </a:tr>
              <a:tr h="749784">
                <a:tc>
                  <a:txBody>
                    <a:bodyPr/>
                    <a:lstStyle/>
                    <a:p>
                      <a:pPr algn="ctr" fontAlgn="t"/>
                      <a:r>
                        <a:rPr lang="en-GB" sz="2000" dirty="0">
                          <a:effectLst/>
                          <a:latin typeface="Bahnschrift" panose="020B0502040204020203" pitchFamily="34" charset="0"/>
                        </a:rPr>
                        <a:t>Computing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fontAlgn="t"/>
                      <a:r>
                        <a:rPr lang="en-IN" sz="2000" dirty="0">
                          <a:effectLst/>
                          <a:latin typeface="Bahnschrift" panose="020B0502040204020203" pitchFamily="34" charset="0"/>
                        </a:rPr>
                        <a:t>HDFS provides the benefits of distributed and parallel computing at once.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5601942"/>
                  </a:ext>
                </a:extLst>
              </a:tr>
              <a:tr h="749784">
                <a:tc>
                  <a:txBody>
                    <a:bodyPr/>
                    <a:lstStyle/>
                    <a:p>
                      <a:pPr algn="ctr" fontAlgn="t"/>
                      <a:r>
                        <a:rPr lang="en-GB" sz="2000" dirty="0">
                          <a:effectLst/>
                          <a:latin typeface="Bahnschrift" panose="020B0502040204020203" pitchFamily="34" charset="0"/>
                        </a:rPr>
                        <a:t>Scaling 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fontAlgn="t"/>
                      <a:r>
                        <a:rPr lang="en-IN" sz="2000" dirty="0">
                          <a:effectLst/>
                          <a:latin typeface="Bahnschrift" panose="020B0502040204020203" pitchFamily="34" charset="0"/>
                        </a:rPr>
                        <a:t>It works on scaling out, rather than on scaling up, without a single downtime.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4930215"/>
                  </a:ext>
                </a:extLst>
              </a:tr>
              <a:tr h="749784">
                <a:tc>
                  <a:txBody>
                    <a:bodyPr/>
                    <a:lstStyle/>
                    <a:p>
                      <a:pPr algn="ctr" fontAlgn="t"/>
                      <a:r>
                        <a:rPr lang="en-GB" sz="2000" dirty="0">
                          <a:effectLst/>
                          <a:latin typeface="Bahnschrift" panose="020B0502040204020203" pitchFamily="34" charset="0"/>
                        </a:rPr>
                        <a:t>Rollback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fontAlgn="t"/>
                      <a:r>
                        <a:rPr lang="en-IN" sz="2000" dirty="0">
                          <a:effectLst/>
                          <a:latin typeface="Bahnschrift" panose="020B0502040204020203" pitchFamily="34" charset="0"/>
                        </a:rPr>
                        <a:t>HDFS allows returning to its previous version post an upgrade.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26779"/>
                  </a:ext>
                </a:extLst>
              </a:tr>
              <a:tr h="749784">
                <a:tc>
                  <a:txBody>
                    <a:bodyPr/>
                    <a:lstStyle/>
                    <a:p>
                      <a:pPr algn="ctr" fontAlgn="t"/>
                      <a:r>
                        <a:rPr lang="en-GB" sz="2000" dirty="0">
                          <a:effectLst/>
                          <a:latin typeface="Bahnschrift" panose="020B0502040204020203" pitchFamily="34" charset="0"/>
                        </a:rPr>
                        <a:t>Data integrity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fontAlgn="t"/>
                      <a:r>
                        <a:rPr lang="en-IN" sz="2000" dirty="0">
                          <a:effectLst/>
                          <a:latin typeface="Bahnschrift" panose="020B0502040204020203" pitchFamily="34" charset="0"/>
                        </a:rPr>
                        <a:t>It deals with corrupted data by replicating it several times.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8709953"/>
                  </a:ext>
                </a:extLst>
              </a:tr>
            </a:tbl>
          </a:graphicData>
        </a:graphic>
      </p:graphicFrame>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145143" y="0"/>
            <a:ext cx="8548914" cy="1325563"/>
          </a:xfrm>
        </p:spPr>
        <p:txBody>
          <a:bodyPr>
            <a:normAutofit/>
          </a:bodyPr>
          <a:lstStyle/>
          <a:p>
            <a:r>
              <a:rPr lang="en-US" sz="3200" dirty="0">
                <a:solidFill>
                  <a:schemeClr val="bg1"/>
                </a:solidFill>
              </a:rPr>
              <a:t>Hadoop Modules- </a:t>
            </a:r>
            <a:r>
              <a:rPr lang="en-IN" sz="3200" dirty="0">
                <a:solidFill>
                  <a:schemeClr val="bg1"/>
                </a:solidFill>
              </a:rPr>
              <a:t>Hadoop Distributed File System (HDFS)</a:t>
            </a:r>
            <a:endParaRPr lang="en-GB" sz="3200" dirty="0"/>
          </a:p>
        </p:txBody>
      </p:sp>
    </p:spTree>
    <p:extLst>
      <p:ext uri="{BB962C8B-B14F-4D97-AF65-F5344CB8AC3E}">
        <p14:creationId xmlns:p14="http://schemas.microsoft.com/office/powerpoint/2010/main" val="1383657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11048B7-D064-43E2-8981-F459DB00D41E}"/>
              </a:ext>
            </a:extLst>
          </p:cNvPr>
          <p:cNvGraphicFramePr>
            <a:graphicFrameLocks noGrp="1"/>
          </p:cNvGraphicFramePr>
          <p:nvPr>
            <p:ph idx="1"/>
            <p:extLst>
              <p:ext uri="{D42A27DB-BD31-4B8C-83A1-F6EECF244321}">
                <p14:modId xmlns:p14="http://schemas.microsoft.com/office/powerpoint/2010/main" val="1441807714"/>
              </p:ext>
            </p:extLst>
          </p:nvPr>
        </p:nvGraphicFramePr>
        <p:xfrm>
          <a:off x="166914" y="1600925"/>
          <a:ext cx="8810172" cy="4662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145143" y="0"/>
            <a:ext cx="8079920" cy="1325563"/>
          </a:xfrm>
        </p:spPr>
        <p:txBody>
          <a:bodyPr>
            <a:normAutofit/>
          </a:bodyPr>
          <a:lstStyle/>
          <a:p>
            <a:pPr algn="just">
              <a:lnSpc>
                <a:spcPct val="110000"/>
              </a:lnSpc>
              <a:buClr>
                <a:srgbClr val="258989"/>
              </a:buClr>
            </a:pPr>
            <a:r>
              <a:rPr lang="en-GB" sz="3200" dirty="0">
                <a:solidFill>
                  <a:schemeClr val="bg1"/>
                </a:solidFill>
              </a:rPr>
              <a:t>An Example of HDFS</a:t>
            </a:r>
            <a:endParaRPr lang="en-IN" sz="3200" dirty="0">
              <a:solidFill>
                <a:schemeClr val="bg1"/>
              </a:solidFill>
            </a:endParaRPr>
          </a:p>
        </p:txBody>
      </p:sp>
    </p:spTree>
    <p:extLst>
      <p:ext uri="{BB962C8B-B14F-4D97-AF65-F5344CB8AC3E}">
        <p14:creationId xmlns:p14="http://schemas.microsoft.com/office/powerpoint/2010/main" val="1851576629"/>
      </p:ext>
    </p:extLst>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0C90DCB-3181-474E-B47D-3B42CC5583FB}"/>
              </a:ext>
            </a:extLst>
          </p:cNvPr>
          <p:cNvPicPr>
            <a:picLocks noChangeAspect="1" noGrp="1"/>
          </p:cNvPicPr>
          <p:nvPr>
            <p:ph idx="1"/>
          </p:nvPr>
        </p:nvPicPr>
        <p:blipFill rotWithShape="1">
          <a:blip r:embed="rId2"/>
          <a:srcRect b="77" r="30"/>
          <a:stretch/>
        </p:blipFill>
        <p:spPr>
          <a:xfrm>
            <a:off x="420831" y="2275609"/>
            <a:ext cx="8302338" cy="3262746"/>
          </a:xfrm>
          <a:ln w="28575">
            <a:solidFill>
              <a:schemeClr val="tx1"/>
            </a:solidFill>
          </a:ln>
          <a:effectLst>
            <a:outerShdw algn="ctr" blurRad="63500" rotWithShape="0" sx="102000" sy="102000">
              <a:prstClr val="black">
                <a:alpha val="40000"/>
              </a:prstClr>
            </a:outerShdw>
          </a:effectLst>
        </p:spPr>
      </p:pic>
      <p:sp>
        <p:nvSpPr>
          <p:cNvPr id="3" name="Title 2">
            <a:extLst>
              <a:ext uri="{FF2B5EF4-FFF2-40B4-BE49-F238E27FC236}">
                <a16:creationId xmlns:a16="http://schemas.microsoft.com/office/drawing/2014/main" id="{1C28156C-E18A-470F-A16E-EA08666FD245}"/>
              </a:ext>
            </a:extLst>
          </p:cNvPr>
          <p:cNvSpPr>
            <a:spLocks noGrp="1"/>
          </p:cNvSpPr>
          <p:nvPr>
            <p:ph type="title"/>
          </p:nvPr>
        </p:nvSpPr>
        <p:spPr>
          <a:xfrm>
            <a:off x="159657" y="0"/>
            <a:ext cx="8065406" cy="1325563"/>
          </a:xfrm>
        </p:spPr>
        <p:txBody>
          <a:bodyPr>
            <a:normAutofit/>
          </a:bodyPr>
          <a:lstStyle/>
          <a:p>
            <a:r>
              <a:rPr dirty="0" lang="en-US" sz="3200"/>
              <a:t>Parallel Data Processing</a:t>
            </a:r>
            <a:endParaRPr dirty="0" lang="en-GB" sz="3200"/>
          </a:p>
        </p:txBody>
      </p:sp>
    </p:spTree>
    <p:extLst>
      <p:ext uri="{BB962C8B-B14F-4D97-AF65-F5344CB8AC3E}">
        <p14:creationId xmlns:p14="http://schemas.microsoft.com/office/powerpoint/2010/main" val="12891881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44D79-59AA-43E6-BFFD-828D856370D7}"/>
              </a:ext>
            </a:extLst>
          </p:cNvPr>
          <p:cNvSpPr>
            <a:spLocks noGrp="1"/>
          </p:cNvSpPr>
          <p:nvPr>
            <p:ph idx="1"/>
          </p:nvPr>
        </p:nvSpPr>
        <p:spPr>
          <a:xfrm>
            <a:off x="289367" y="1640114"/>
            <a:ext cx="8694976" cy="4992916"/>
          </a:xfrm>
        </p:spPr>
        <p:txBody>
          <a:bodyPr/>
          <a:lstStyle/>
          <a:p>
            <a:pPr marL="0" indent="0" algn="just">
              <a:buNone/>
            </a:pPr>
            <a:r>
              <a:rPr lang="en-IN" dirty="0">
                <a:solidFill>
                  <a:srgbClr val="C00000"/>
                </a:solidFill>
              </a:rPr>
              <a:t>IBM and Cloudera </a:t>
            </a:r>
            <a:r>
              <a:rPr lang="en-IN" dirty="0"/>
              <a:t>have partnered to offer an industry-leading, enterprise-grade Hadoop distribution, including an integrated ecosystem of products and services to support faster analytics at scale.</a:t>
            </a:r>
            <a:endParaRPr lang="en-GB" dirty="0"/>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289367" y="0"/>
            <a:ext cx="8622404" cy="1325563"/>
          </a:xfrm>
        </p:spPr>
        <p:txBody>
          <a:bodyPr>
            <a:normAutofit/>
          </a:bodyPr>
          <a:lstStyle/>
          <a:p>
            <a:r>
              <a:rPr lang="en-US" sz="3200" dirty="0">
                <a:solidFill>
                  <a:schemeClr val="bg1"/>
                </a:solidFill>
              </a:rPr>
              <a:t>Hadoop Modules- </a:t>
            </a:r>
            <a:r>
              <a:rPr lang="en-IN" sz="3200" dirty="0">
                <a:solidFill>
                  <a:schemeClr val="bg1"/>
                </a:solidFill>
              </a:rPr>
              <a:t>Hadoop Distributed File System (HDFS)</a:t>
            </a:r>
            <a:endParaRPr lang="en-GB" sz="3200" dirty="0"/>
          </a:p>
        </p:txBody>
      </p:sp>
    </p:spTree>
    <p:extLst>
      <p:ext uri="{BB962C8B-B14F-4D97-AF65-F5344CB8AC3E}">
        <p14:creationId xmlns:p14="http://schemas.microsoft.com/office/powerpoint/2010/main" val="3238232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44D79-59AA-43E6-BFFD-828D856370D7}"/>
              </a:ext>
            </a:extLst>
          </p:cNvPr>
          <p:cNvSpPr>
            <a:spLocks noGrp="1"/>
          </p:cNvSpPr>
          <p:nvPr>
            <p:ph idx="1"/>
          </p:nvPr>
        </p:nvSpPr>
        <p:spPr>
          <a:xfrm>
            <a:off x="289367" y="1465942"/>
            <a:ext cx="8694976" cy="5167087"/>
          </a:xfrm>
        </p:spPr>
        <p:txBody>
          <a:bodyPr>
            <a:normAutofit/>
          </a:bodyPr>
          <a:lstStyle/>
          <a:p>
            <a:pPr algn="just">
              <a:spcBef>
                <a:spcPts val="0"/>
              </a:spcBef>
              <a:buClr>
                <a:srgbClr val="258989"/>
              </a:buClr>
            </a:pPr>
            <a:r>
              <a:rPr lang="en-IN" dirty="0"/>
              <a:t>HDFS stores the same data in multiple sets.</a:t>
            </a:r>
          </a:p>
          <a:p>
            <a:pPr algn="just">
              <a:spcBef>
                <a:spcPts val="0"/>
              </a:spcBef>
              <a:buClr>
                <a:srgbClr val="258989"/>
              </a:buClr>
            </a:pPr>
            <a:r>
              <a:rPr lang="en-IN" dirty="0"/>
              <a:t>More suited for batch processing applications rather than for interactive use. </a:t>
            </a:r>
          </a:p>
          <a:p>
            <a:pPr algn="just">
              <a:spcBef>
                <a:spcPts val="0"/>
              </a:spcBef>
              <a:buClr>
                <a:srgbClr val="258989"/>
              </a:buClr>
            </a:pPr>
            <a:r>
              <a:rPr lang="en-IN" dirty="0"/>
              <a:t>HDFS </a:t>
            </a:r>
            <a:r>
              <a:rPr lang="en-IN" dirty="0">
                <a:solidFill>
                  <a:srgbClr val="C00000"/>
                </a:solidFill>
              </a:rPr>
              <a:t>works exclusively well for large datasets, offering</a:t>
            </a:r>
            <a:r>
              <a:rPr lang="en-IN" dirty="0"/>
              <a:t> high-aggregate data bandwidth</a:t>
            </a:r>
            <a:r>
              <a:rPr lang="en-IN" dirty="0">
                <a:solidFill>
                  <a:srgbClr val="C00000"/>
                </a:solidFill>
              </a:rPr>
              <a:t>.</a:t>
            </a:r>
          </a:p>
          <a:p>
            <a:pPr algn="just">
              <a:spcBef>
                <a:spcPts val="0"/>
              </a:spcBef>
              <a:buClr>
                <a:srgbClr val="258989"/>
              </a:buClr>
            </a:pPr>
            <a:r>
              <a:rPr lang="en-IN" dirty="0">
                <a:solidFill>
                  <a:srgbClr val="C00000"/>
                </a:solidFill>
              </a:rPr>
              <a:t>Highly Profitable</a:t>
            </a:r>
          </a:p>
          <a:p>
            <a:pPr algn="just">
              <a:spcBef>
                <a:spcPts val="0"/>
              </a:spcBef>
              <a:buClr>
                <a:srgbClr val="258989"/>
              </a:buClr>
            </a:pPr>
            <a:endParaRPr lang="en-IN" dirty="0"/>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289367" y="0"/>
            <a:ext cx="8724004" cy="1325563"/>
          </a:xfrm>
        </p:spPr>
        <p:txBody>
          <a:bodyPr>
            <a:normAutofit/>
          </a:bodyPr>
          <a:lstStyle/>
          <a:p>
            <a:pPr algn="just"/>
            <a:r>
              <a:rPr lang="en-IN" sz="3200" dirty="0">
                <a:solidFill>
                  <a:schemeClr val="bg1"/>
                </a:solidFill>
              </a:rPr>
              <a:t>Why Should You Use HDFS?</a:t>
            </a:r>
          </a:p>
        </p:txBody>
      </p:sp>
    </p:spTree>
    <p:extLst>
      <p:ext uri="{BB962C8B-B14F-4D97-AF65-F5344CB8AC3E}">
        <p14:creationId xmlns:p14="http://schemas.microsoft.com/office/powerpoint/2010/main" val="369580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44D79-59AA-43E6-BFFD-828D856370D7}"/>
              </a:ext>
            </a:extLst>
          </p:cNvPr>
          <p:cNvSpPr>
            <a:spLocks noGrp="1"/>
          </p:cNvSpPr>
          <p:nvPr>
            <p:ph idx="1"/>
          </p:nvPr>
        </p:nvSpPr>
        <p:spPr>
          <a:xfrm>
            <a:off x="275771" y="1480456"/>
            <a:ext cx="8490858" cy="5152573"/>
          </a:xfrm>
        </p:spPr>
        <p:txBody>
          <a:bodyPr/>
          <a:lstStyle/>
          <a:p>
            <a:pPr algn="just">
              <a:buClr>
                <a:srgbClr val="217C7F"/>
              </a:buClr>
            </a:pPr>
            <a:r>
              <a:rPr lang="en-IN" dirty="0">
                <a:solidFill>
                  <a:srgbClr val="C00000"/>
                </a:solidFill>
              </a:rPr>
              <a:t>A programming model that scales data across a lot of different processes.</a:t>
            </a:r>
          </a:p>
          <a:p>
            <a:pPr algn="just">
              <a:buClr>
                <a:srgbClr val="217C7F"/>
              </a:buClr>
            </a:pPr>
            <a:r>
              <a:rPr lang="en-IN" dirty="0"/>
              <a:t>MapReduce is defined as the framework of Hadoop, which is used to process a huge amount of data parallelly on large clusters of commodity hardware in a reliable manner. </a:t>
            </a:r>
          </a:p>
          <a:p>
            <a:pPr marL="0" indent="0" algn="just">
              <a:buNone/>
            </a:pPr>
            <a:endParaRPr lang="en-GB" dirty="0">
              <a:solidFill>
                <a:srgbClr val="C00000"/>
              </a:solidFill>
            </a:endParaRPr>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275771" y="0"/>
            <a:ext cx="8447314" cy="1325563"/>
          </a:xfrm>
        </p:spPr>
        <p:txBody>
          <a:bodyPr>
            <a:normAutofit/>
          </a:bodyPr>
          <a:lstStyle/>
          <a:p>
            <a:pPr algn="just"/>
            <a:r>
              <a:rPr lang="en-US" sz="3200" dirty="0"/>
              <a:t>Hadoop Modules- MapReduce</a:t>
            </a:r>
            <a:endParaRPr lang="en-GB" sz="3200" dirty="0"/>
          </a:p>
        </p:txBody>
      </p:sp>
    </p:spTree>
    <p:extLst>
      <p:ext uri="{BB962C8B-B14F-4D97-AF65-F5344CB8AC3E}">
        <p14:creationId xmlns:p14="http://schemas.microsoft.com/office/powerpoint/2010/main" val="981186707"/>
      </p:ext>
    </p:extLst>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44D79-59AA-43E6-BFFD-828D856370D7}"/>
              </a:ext>
            </a:extLst>
          </p:cNvPr>
          <p:cNvSpPr>
            <a:spLocks noGrp="1"/>
          </p:cNvSpPr>
          <p:nvPr>
            <p:ph idx="1"/>
          </p:nvPr>
        </p:nvSpPr>
        <p:spPr>
          <a:xfrm>
            <a:off x="490399" y="2945444"/>
            <a:ext cx="5068750" cy="2312356"/>
          </a:xfrm>
        </p:spPr>
        <p:txBody>
          <a:bodyPr>
            <a:noAutofit/>
          </a:bodyPr>
          <a:lstStyle/>
          <a:p>
            <a:pPr algn="ctr" indent="0" marL="0">
              <a:buNone/>
            </a:pPr>
            <a:r>
              <a:rPr dirty="0" lang="en-IN">
                <a:solidFill>
                  <a:srgbClr val="C00000"/>
                </a:solidFill>
              </a:rPr>
              <a:t>How does MapReduce in Hadoop make working so easy?</a:t>
            </a:r>
          </a:p>
        </p:txBody>
      </p:sp>
      <p:sp>
        <p:nvSpPr>
          <p:cNvPr id="3" name="Title 2">
            <a:extLst>
              <a:ext uri="{FF2B5EF4-FFF2-40B4-BE49-F238E27FC236}">
                <a16:creationId xmlns:a16="http://schemas.microsoft.com/office/drawing/2014/main" id="{F99FAA6D-A302-4A0F-B904-42EA04A31986}"/>
              </a:ext>
            </a:extLst>
          </p:cNvPr>
          <p:cNvSpPr>
            <a:spLocks noGrp="1"/>
          </p:cNvSpPr>
          <p:nvPr>
            <p:ph type="title"/>
          </p:nvPr>
        </p:nvSpPr>
        <p:spPr>
          <a:xfrm>
            <a:off x="145142" y="0"/>
            <a:ext cx="8577943" cy="1325563"/>
          </a:xfrm>
        </p:spPr>
        <p:txBody>
          <a:bodyPr>
            <a:normAutofit/>
          </a:bodyPr>
          <a:lstStyle/>
          <a:p>
            <a:pPr algn="just"/>
            <a:r>
              <a:rPr dirty="0" lang="en-US" sz="3200"/>
              <a:t>Hadoop Modules- MapReduce</a:t>
            </a:r>
            <a:endParaRPr dirty="0" lang="en-GB" sz="3200"/>
          </a:p>
        </p:txBody>
      </p:sp>
      <p:pic>
        <p:nvPicPr>
          <p:cNvPr descr="Question Mark PNG Transparent HD Photo | PNG All" id="1026" name="Picture 2">
            <a:extLst>
              <a:ext uri="{FF2B5EF4-FFF2-40B4-BE49-F238E27FC236}">
                <a16:creationId xmlns:a16="http://schemas.microsoft.com/office/drawing/2014/main" id="{EBB75460-8B4C-412B-9431-F03E87344225}"/>
              </a:ext>
            </a:extLst>
          </p:cNvPr>
          <p:cNvPicPr>
            <a:picLocks noChangeArrowheads="1" noChangeAspect="1"/>
          </p:cNvPicPr>
          <p:nvPr/>
        </p:nvPicPr>
        <p:blipFill rotWithShape="1">
          <a:blip r:embed="rId2">
            <a:extLst>
              <a:ext uri="{28A0092B-C50C-407E-A947-70E740481C1C}">
                <a14:useLocalDpi xmlns:a14="http://schemas.microsoft.com/office/drawing/2010/main" val="0"/>
              </a:ext>
            </a:extLst>
          </a:blip>
          <a:srcRect b="23" r="16"/>
          <a:stretch/>
        </p:blipFill>
        <p:spPr bwMode="auto">
          <a:xfrm>
            <a:off x="5170513" y="1325563"/>
            <a:ext cx="3828345" cy="5339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4243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5A62F-3EF3-4500-B577-DAAE52D01BEA}"/>
              </a:ext>
            </a:extLst>
          </p:cNvPr>
          <p:cNvSpPr>
            <a:spLocks noGrp="1"/>
          </p:cNvSpPr>
          <p:nvPr>
            <p:ph idx="1"/>
          </p:nvPr>
        </p:nvSpPr>
        <p:spPr>
          <a:xfrm>
            <a:off x="249381" y="1393371"/>
            <a:ext cx="8749475" cy="5239658"/>
          </a:xfrm>
        </p:spPr>
        <p:txBody>
          <a:bodyPr>
            <a:noAutofit/>
          </a:bodyPr>
          <a:lstStyle/>
          <a:p>
            <a:pPr algn="just">
              <a:buClr>
                <a:srgbClr val="258989"/>
              </a:buClr>
            </a:pPr>
            <a:r>
              <a:rPr lang="en-US" dirty="0">
                <a:cs typeface="Times New Roman" panose="02020603050405020304" pitchFamily="18" charset="0"/>
              </a:rPr>
              <a:t>Closely related to parallel data processing.</a:t>
            </a:r>
          </a:p>
          <a:p>
            <a:pPr algn="just">
              <a:buClr>
                <a:srgbClr val="258989"/>
              </a:buClr>
            </a:pPr>
            <a:r>
              <a:rPr lang="en-US" dirty="0">
                <a:cs typeface="Times New Roman" panose="02020603050405020304" pitchFamily="18" charset="0"/>
              </a:rPr>
              <a:t>Follows the </a:t>
            </a:r>
            <a:r>
              <a:rPr lang="en-US" dirty="0">
                <a:solidFill>
                  <a:srgbClr val="C00000"/>
                </a:solidFill>
                <a:cs typeface="Times New Roman" panose="02020603050405020304" pitchFamily="18" charset="0"/>
              </a:rPr>
              <a:t>principle of “divide-and-conquer”</a:t>
            </a:r>
            <a:r>
              <a:rPr lang="en-US" dirty="0">
                <a:cs typeface="Times New Roman" panose="02020603050405020304" pitchFamily="18" charset="0"/>
              </a:rPr>
              <a:t>. </a:t>
            </a:r>
          </a:p>
          <a:p>
            <a:pPr algn="just">
              <a:buClr>
                <a:srgbClr val="258989"/>
              </a:buClr>
            </a:pPr>
            <a:r>
              <a:rPr lang="en-US" dirty="0">
                <a:cs typeface="Times New Roman" panose="02020603050405020304" pitchFamily="18" charset="0"/>
              </a:rPr>
              <a:t>Always </a:t>
            </a:r>
            <a:r>
              <a:rPr lang="en-US" dirty="0">
                <a:solidFill>
                  <a:srgbClr val="C00000"/>
                </a:solidFill>
                <a:cs typeface="Times New Roman" panose="02020603050405020304" pitchFamily="18" charset="0"/>
              </a:rPr>
              <a:t>achieved through physically separate machines that are networked together as a cluster. </a:t>
            </a:r>
          </a:p>
          <a:p>
            <a:pPr marL="0" indent="0" algn="just">
              <a:buNone/>
            </a:pPr>
            <a:endParaRPr lang="en-US" dirty="0">
              <a:cs typeface="Times New Roman" panose="02020603050405020304" pitchFamily="18" charset="0"/>
            </a:endParaRPr>
          </a:p>
        </p:txBody>
      </p:sp>
      <p:sp>
        <p:nvSpPr>
          <p:cNvPr id="2" name="Title 1">
            <a:extLst>
              <a:ext uri="{FF2B5EF4-FFF2-40B4-BE49-F238E27FC236}">
                <a16:creationId xmlns:a16="http://schemas.microsoft.com/office/drawing/2014/main" id="{A7532E3A-DF23-45CB-AAD5-18BCC5F1B9AA}"/>
              </a:ext>
            </a:extLst>
          </p:cNvPr>
          <p:cNvSpPr>
            <a:spLocks noGrp="1"/>
          </p:cNvSpPr>
          <p:nvPr>
            <p:ph type="title"/>
          </p:nvPr>
        </p:nvSpPr>
        <p:spPr>
          <a:xfrm>
            <a:off x="249382" y="0"/>
            <a:ext cx="7975681" cy="1325563"/>
          </a:xfrm>
        </p:spPr>
        <p:txBody>
          <a:bodyPr>
            <a:normAutofit/>
          </a:bodyPr>
          <a:lstStyle/>
          <a:p>
            <a:r>
              <a:rPr lang="en-US" sz="3200" dirty="0"/>
              <a:t>Distributed Data Processing</a:t>
            </a:r>
          </a:p>
        </p:txBody>
      </p:sp>
    </p:spTree>
    <p:extLst>
      <p:ext uri="{BB962C8B-B14F-4D97-AF65-F5344CB8AC3E}">
        <p14:creationId xmlns:p14="http://schemas.microsoft.com/office/powerpoint/2010/main" val="221616662"/>
      </p:ext>
    </p:extLst>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5A62F-3EF3-4500-B577-DAAE52D01BEA}"/>
              </a:ext>
            </a:extLst>
          </p:cNvPr>
          <p:cNvSpPr>
            <a:spLocks noGrp="1"/>
          </p:cNvSpPr>
          <p:nvPr>
            <p:ph idx="1"/>
          </p:nvPr>
        </p:nvSpPr>
        <p:spPr>
          <a:xfrm>
            <a:off x="270164" y="1355580"/>
            <a:ext cx="8582891" cy="1740911"/>
          </a:xfrm>
        </p:spPr>
        <p:txBody>
          <a:bodyPr>
            <a:noAutofit/>
          </a:bodyPr>
          <a:lstStyle/>
          <a:p>
            <a:pPr algn="just" indent="0" marL="0">
              <a:buClr>
                <a:srgbClr val="258989"/>
              </a:buClr>
              <a:buNone/>
            </a:pPr>
            <a:r>
              <a:rPr dirty="0" lang="en-US" sz="2600">
                <a:cs charset="0" panose="02020603050405020304" pitchFamily="18" typeface="Times New Roman"/>
              </a:rPr>
              <a:t>A task is divided into three sub-tasks that are then executed on three different machines sharing one physical switch.</a:t>
            </a:r>
          </a:p>
          <a:p>
            <a:pPr algn="just" indent="0" marL="0">
              <a:buClr>
                <a:srgbClr val="258989"/>
              </a:buClr>
              <a:buNone/>
            </a:pPr>
            <a:endParaRPr dirty="0" lang="en-US">
              <a:cs charset="0" panose="02020603050405020304" pitchFamily="18" typeface="Times New Roman"/>
            </a:endParaRPr>
          </a:p>
          <a:p>
            <a:pPr algn="just" indent="0" marL="0">
              <a:buNone/>
            </a:pPr>
            <a:endParaRPr dirty="0" lang="en-US">
              <a:cs charset="0" panose="02020603050405020304" pitchFamily="18" typeface="Times New Roman"/>
            </a:endParaRPr>
          </a:p>
        </p:txBody>
      </p:sp>
      <p:sp>
        <p:nvSpPr>
          <p:cNvPr id="2" name="Title 1">
            <a:extLst>
              <a:ext uri="{FF2B5EF4-FFF2-40B4-BE49-F238E27FC236}">
                <a16:creationId xmlns:a16="http://schemas.microsoft.com/office/drawing/2014/main" id="{A7532E3A-DF23-45CB-AAD5-18BCC5F1B9AA}"/>
              </a:ext>
            </a:extLst>
          </p:cNvPr>
          <p:cNvSpPr>
            <a:spLocks noGrp="1"/>
          </p:cNvSpPr>
          <p:nvPr>
            <p:ph type="title"/>
          </p:nvPr>
        </p:nvSpPr>
        <p:spPr>
          <a:xfrm>
            <a:off x="270164" y="0"/>
            <a:ext cx="7954899" cy="1325563"/>
          </a:xfrm>
        </p:spPr>
        <p:txBody>
          <a:bodyPr>
            <a:normAutofit/>
          </a:bodyPr>
          <a:lstStyle/>
          <a:p>
            <a:r>
              <a:rPr dirty="0" lang="en-US" sz="3200"/>
              <a:t>Distributed Data Processing</a:t>
            </a:r>
          </a:p>
        </p:txBody>
      </p:sp>
      <p:pic>
        <p:nvPicPr>
          <p:cNvPr id="4" name="Picture 3">
            <a:extLst>
              <a:ext uri="{FF2B5EF4-FFF2-40B4-BE49-F238E27FC236}">
                <a16:creationId xmlns:a16="http://schemas.microsoft.com/office/drawing/2014/main" id="{526BAC17-06F2-424C-A7D0-E74D8F0782E1}"/>
              </a:ext>
            </a:extLst>
          </p:cNvPr>
          <p:cNvPicPr>
            <a:picLocks noChangeAspect="1"/>
          </p:cNvPicPr>
          <p:nvPr/>
        </p:nvPicPr>
        <p:blipFill rotWithShape="1">
          <a:blip r:embed="rId2"/>
          <a:srcRect b="-62" r="25"/>
          <a:stretch/>
        </p:blipFill>
        <p:spPr>
          <a:xfrm>
            <a:off x="1735282" y="3429000"/>
            <a:ext cx="6489781" cy="3182916"/>
          </a:xfrm>
          <a:prstGeom prst="rect">
            <a:avLst/>
          </a:prstGeom>
          <a:ln w="28575">
            <a:solidFill>
              <a:schemeClr val="tx1"/>
            </a:solidFill>
          </a:ln>
          <a:effectLst>
            <a:outerShdw algn="ctr" blurRad="63500" rotWithShape="0" sx="102000" sy="102000">
              <a:prstClr val="black">
                <a:alpha val="40000"/>
              </a:prstClr>
            </a:outerShdw>
          </a:effectLst>
        </p:spPr>
      </p:pic>
    </p:spTree>
    <p:extLst>
      <p:ext uri="{BB962C8B-B14F-4D97-AF65-F5344CB8AC3E}">
        <p14:creationId xmlns:p14="http://schemas.microsoft.com/office/powerpoint/2010/main" val="3001425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6E1885-E052-49BC-BDD8-3E1DF9E1B029}"/>
              </a:ext>
            </a:extLst>
          </p:cNvPr>
          <p:cNvSpPr>
            <a:spLocks noGrp="1"/>
          </p:cNvSpPr>
          <p:nvPr>
            <p:ph idx="1"/>
          </p:nvPr>
        </p:nvSpPr>
        <p:spPr>
          <a:xfrm>
            <a:off x="246743" y="1480457"/>
            <a:ext cx="8752113" cy="5152572"/>
          </a:xfrm>
        </p:spPr>
        <p:txBody>
          <a:bodyPr>
            <a:normAutofit/>
          </a:bodyPr>
          <a:lstStyle/>
          <a:p>
            <a:pPr algn="just">
              <a:buClr>
                <a:srgbClr val="258989"/>
              </a:buClr>
            </a:pPr>
            <a:r>
              <a:rPr lang="en-US" dirty="0"/>
              <a:t>Amount and nature of data that is processed within a certain amount of time. </a:t>
            </a:r>
          </a:p>
          <a:p>
            <a:pPr algn="just">
              <a:buClr>
                <a:srgbClr val="258989"/>
              </a:buClr>
            </a:pPr>
            <a:r>
              <a:rPr lang="en-US" dirty="0"/>
              <a:t>Workloads are usually divided into two types:</a:t>
            </a:r>
          </a:p>
          <a:p>
            <a:pPr marL="987425" indent="-447675" algn="just">
              <a:buClr>
                <a:srgbClr val="258989"/>
              </a:buClr>
              <a:buFont typeface="Bahnschrift" panose="020B0502040204020203" pitchFamily="34" charset="0"/>
              <a:buChar char="–"/>
            </a:pPr>
            <a:r>
              <a:rPr lang="en-US" dirty="0"/>
              <a:t>Batch</a:t>
            </a:r>
          </a:p>
          <a:p>
            <a:pPr marL="987425" indent="-447675" algn="just">
              <a:buClr>
                <a:srgbClr val="258989"/>
              </a:buClr>
              <a:buFont typeface="Bahnschrift" panose="020B0502040204020203" pitchFamily="34" charset="0"/>
              <a:buChar char="–"/>
            </a:pPr>
            <a:r>
              <a:rPr lang="en-US" dirty="0"/>
              <a:t>Transactional</a:t>
            </a:r>
          </a:p>
        </p:txBody>
      </p:sp>
      <p:sp>
        <p:nvSpPr>
          <p:cNvPr id="2" name="Title 1">
            <a:extLst>
              <a:ext uri="{FF2B5EF4-FFF2-40B4-BE49-F238E27FC236}">
                <a16:creationId xmlns:a16="http://schemas.microsoft.com/office/drawing/2014/main" id="{273840BB-5988-4E34-A34D-704383967D23}"/>
              </a:ext>
            </a:extLst>
          </p:cNvPr>
          <p:cNvSpPr>
            <a:spLocks noGrp="1"/>
          </p:cNvSpPr>
          <p:nvPr>
            <p:ph type="title"/>
          </p:nvPr>
        </p:nvSpPr>
        <p:spPr>
          <a:xfrm>
            <a:off x="246743" y="0"/>
            <a:ext cx="7978320" cy="1325563"/>
          </a:xfrm>
        </p:spPr>
        <p:txBody>
          <a:bodyPr>
            <a:normAutofit/>
          </a:bodyPr>
          <a:lstStyle/>
          <a:p>
            <a:r>
              <a:rPr lang="en-US" sz="3200" dirty="0"/>
              <a:t>Processing Workloads in Big Data</a:t>
            </a:r>
          </a:p>
        </p:txBody>
      </p:sp>
    </p:spTree>
    <p:extLst>
      <p:ext uri="{BB962C8B-B14F-4D97-AF65-F5344CB8AC3E}">
        <p14:creationId xmlns:p14="http://schemas.microsoft.com/office/powerpoint/2010/main" val="796830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24CAC8-1014-484A-8D74-8F21939A817B}"/>
              </a:ext>
            </a:extLst>
          </p:cNvPr>
          <p:cNvSpPr>
            <a:spLocks noGrp="1"/>
          </p:cNvSpPr>
          <p:nvPr>
            <p:ph idx="1"/>
          </p:nvPr>
        </p:nvSpPr>
        <p:spPr>
          <a:xfrm>
            <a:off x="322118" y="1407886"/>
            <a:ext cx="8618682" cy="5283199"/>
          </a:xfrm>
        </p:spPr>
        <p:txBody>
          <a:bodyPr>
            <a:normAutofit/>
          </a:bodyPr>
          <a:lstStyle/>
          <a:p>
            <a:pPr algn="just">
              <a:spcBef>
                <a:spcPts val="0"/>
              </a:spcBef>
              <a:buClr>
                <a:srgbClr val="258989"/>
              </a:buClr>
            </a:pPr>
            <a:r>
              <a:rPr lang="en-US" dirty="0">
                <a:solidFill>
                  <a:srgbClr val="C00000"/>
                </a:solidFill>
              </a:rPr>
              <a:t>Also known as offline processing.</a:t>
            </a:r>
          </a:p>
          <a:p>
            <a:pPr algn="just">
              <a:spcBef>
                <a:spcPts val="0"/>
              </a:spcBef>
              <a:buClr>
                <a:srgbClr val="258989"/>
              </a:buClr>
            </a:pPr>
            <a:r>
              <a:rPr lang="en-US" dirty="0"/>
              <a:t>In batch mode, </a:t>
            </a:r>
            <a:r>
              <a:rPr lang="en-US" dirty="0">
                <a:solidFill>
                  <a:srgbClr val="C00000"/>
                </a:solidFill>
              </a:rPr>
              <a:t>data is processed offline in batches and the response time could vary from minutes to hours. </a:t>
            </a:r>
            <a:r>
              <a:rPr lang="en-US" dirty="0"/>
              <a:t>As well, data must be persisted to the disk before it can be processed.</a:t>
            </a:r>
            <a:endParaRPr lang="en-US" dirty="0">
              <a:solidFill>
                <a:srgbClr val="C00000"/>
              </a:solidFill>
            </a:endParaRPr>
          </a:p>
          <a:p>
            <a:pPr algn="just">
              <a:spcBef>
                <a:spcPts val="0"/>
              </a:spcBef>
              <a:buClr>
                <a:srgbClr val="258989"/>
              </a:buClr>
            </a:pPr>
            <a:r>
              <a:rPr lang="en-US" dirty="0">
                <a:solidFill>
                  <a:srgbClr val="C00000"/>
                </a:solidFill>
              </a:rPr>
              <a:t>Involves processing data in batches</a:t>
            </a:r>
            <a:r>
              <a:rPr lang="en-US" dirty="0"/>
              <a:t> and usually imposes delays, which in turn </a:t>
            </a:r>
            <a:r>
              <a:rPr lang="en-US" dirty="0">
                <a:solidFill>
                  <a:srgbClr val="C00000"/>
                </a:solidFill>
              </a:rPr>
              <a:t>results in high-latency responses. </a:t>
            </a:r>
          </a:p>
        </p:txBody>
      </p:sp>
      <p:sp>
        <p:nvSpPr>
          <p:cNvPr id="2" name="Title 1">
            <a:extLst>
              <a:ext uri="{FF2B5EF4-FFF2-40B4-BE49-F238E27FC236}">
                <a16:creationId xmlns:a16="http://schemas.microsoft.com/office/drawing/2014/main" id="{091F975A-6ED3-4337-B559-AF57025C9F63}"/>
              </a:ext>
            </a:extLst>
          </p:cNvPr>
          <p:cNvSpPr>
            <a:spLocks noGrp="1"/>
          </p:cNvSpPr>
          <p:nvPr>
            <p:ph type="title"/>
          </p:nvPr>
        </p:nvSpPr>
        <p:spPr>
          <a:xfrm>
            <a:off x="322118" y="0"/>
            <a:ext cx="7902945" cy="1325563"/>
          </a:xfrm>
        </p:spPr>
        <p:txBody>
          <a:bodyPr>
            <a:normAutofit/>
          </a:bodyPr>
          <a:lstStyle/>
          <a:p>
            <a:r>
              <a:rPr lang="en-US" sz="3200" dirty="0"/>
              <a:t>Batch Processing Workload</a:t>
            </a:r>
          </a:p>
        </p:txBody>
      </p:sp>
    </p:spTree>
    <p:extLst>
      <p:ext uri="{BB962C8B-B14F-4D97-AF65-F5344CB8AC3E}">
        <p14:creationId xmlns:p14="http://schemas.microsoft.com/office/powerpoint/2010/main" val="3149804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975A-6ED3-4337-B559-AF57025C9F63}"/>
              </a:ext>
            </a:extLst>
          </p:cNvPr>
          <p:cNvSpPr>
            <a:spLocks noGrp="1"/>
          </p:cNvSpPr>
          <p:nvPr>
            <p:ph type="title"/>
          </p:nvPr>
        </p:nvSpPr>
        <p:spPr>
          <a:xfrm>
            <a:off x="116114" y="0"/>
            <a:ext cx="8108949" cy="1325563"/>
          </a:xfrm>
        </p:spPr>
        <p:txBody>
          <a:bodyPr>
            <a:normAutofit/>
          </a:bodyPr>
          <a:lstStyle/>
          <a:p>
            <a:r>
              <a:rPr lang="en-US" sz="3200" dirty="0"/>
              <a:t>Batch Processing Workload</a:t>
            </a:r>
          </a:p>
        </p:txBody>
      </p:sp>
      <p:pic>
        <p:nvPicPr>
          <p:cNvPr id="4" name="Content Placeholder 4">
            <a:extLst>
              <a:ext uri="{FF2B5EF4-FFF2-40B4-BE49-F238E27FC236}">
                <a16:creationId xmlns:a16="http://schemas.microsoft.com/office/drawing/2014/main" id="{CB4CD1E4-072A-42BA-BA42-F55FE9628BCB}"/>
              </a:ext>
            </a:extLst>
          </p:cNvPr>
          <p:cNvPicPr>
            <a:picLocks noChangeAspect="1"/>
          </p:cNvPicPr>
          <p:nvPr/>
        </p:nvPicPr>
        <p:blipFill>
          <a:blip r:embed="rId2"/>
          <a:stretch>
            <a:fillRect/>
          </a:stretch>
        </p:blipFill>
        <p:spPr>
          <a:xfrm>
            <a:off x="478972" y="1640112"/>
            <a:ext cx="8147367" cy="4891315"/>
          </a:xfrm>
          <a:prstGeom prst="rect">
            <a:avLst/>
          </a:prstGeom>
          <a:ln w="28575">
            <a:solidFill>
              <a:schemeClr val="tx1"/>
            </a:solidFill>
          </a:ln>
          <a:effectLst>
            <a:outerShdw blurRad="63500" sx="102000" sy="102000" algn="ctr" rotWithShape="0">
              <a:prstClr val="black">
                <a:alpha val="40000"/>
              </a:prstClr>
            </a:outerShdw>
          </a:effectLst>
        </p:spPr>
      </p:pic>
      <p:sp>
        <p:nvSpPr>
          <p:cNvPr id="5" name="Rectangle 4">
            <a:extLst>
              <a:ext uri="{FF2B5EF4-FFF2-40B4-BE49-F238E27FC236}">
                <a16:creationId xmlns:a16="http://schemas.microsoft.com/office/drawing/2014/main" id="{7809AD71-3CAA-42D4-BCE1-94C0375DD294}"/>
              </a:ext>
            </a:extLst>
          </p:cNvPr>
          <p:cNvSpPr/>
          <p:nvPr/>
        </p:nvSpPr>
        <p:spPr>
          <a:xfrm>
            <a:off x="1074057" y="5921827"/>
            <a:ext cx="986972" cy="246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946577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3076</TotalTime>
  <Words>1176</Words>
  <Application>Microsoft Office PowerPoint</Application>
  <PresentationFormat>On-screen Show (4:3)</PresentationFormat>
  <Paragraphs>170</Paragraphs>
  <Slides>44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Bahnschrift</vt:lpstr>
      <vt:lpstr>Bahnschrift SemiBold</vt:lpstr>
      <vt:lpstr>Calibri</vt:lpstr>
      <vt:lpstr>Calibri Light</vt:lpstr>
      <vt:lpstr>Wingdings</vt:lpstr>
      <vt:lpstr>Office Theme</vt:lpstr>
      <vt:lpstr>PowerPoint Presentation</vt:lpstr>
      <vt:lpstr>PowerPoint Presentation</vt:lpstr>
      <vt:lpstr>Parallel Data Processing</vt:lpstr>
      <vt:lpstr>Parallel Data Processing</vt:lpstr>
      <vt:lpstr>Distributed Data Processing</vt:lpstr>
      <vt:lpstr>Distributed Data Processing</vt:lpstr>
      <vt:lpstr>Processing Workloads in Big Data</vt:lpstr>
      <vt:lpstr>Batch Processing Workload</vt:lpstr>
      <vt:lpstr>Batch Processing Workload</vt:lpstr>
      <vt:lpstr>Transactional Processing Workload</vt:lpstr>
      <vt:lpstr>Cluster Processing</vt:lpstr>
      <vt:lpstr>Cluster Processing</vt:lpstr>
      <vt:lpstr>Hadoop Framework</vt:lpstr>
      <vt:lpstr>Hadoop Framework</vt:lpstr>
      <vt:lpstr>Hadoop Framework</vt:lpstr>
      <vt:lpstr>Hadoop Framework</vt:lpstr>
      <vt:lpstr>Hadoop Framework</vt:lpstr>
      <vt:lpstr>Hadoop Framework</vt:lpstr>
      <vt:lpstr>Hadoop Framework</vt:lpstr>
      <vt:lpstr>Hadoop Framework</vt:lpstr>
      <vt:lpstr>Hadoop Modules</vt:lpstr>
      <vt:lpstr>Hadoop Modules</vt:lpstr>
      <vt:lpstr>Hadoop Modules</vt:lpstr>
      <vt:lpstr>Hadoop Modules</vt:lpstr>
      <vt:lpstr>Hadoop Modules</vt:lpstr>
      <vt:lpstr>Hadoop Modules- Hadoop Common</vt:lpstr>
      <vt:lpstr>Hadoop Modules- Hadoop Common</vt:lpstr>
      <vt:lpstr>Hadoop Modules- Hadoop Common</vt:lpstr>
      <vt:lpstr>Hadoop Modules- Hadoop Yarn</vt:lpstr>
      <vt:lpstr>Hadoop Modules- Hadoop Yarn</vt:lpstr>
      <vt:lpstr>Hadoop Modules- Hadoop Yarn</vt:lpstr>
      <vt:lpstr>Hadoop Modules- Hadoop Yarn</vt:lpstr>
      <vt:lpstr>Hadoop Modules- Hadoop Yarn</vt:lpstr>
      <vt:lpstr>Hadoop Modules- Hadoop Yarn</vt:lpstr>
      <vt:lpstr>Hadoop Modules- Hadoop Yarn</vt:lpstr>
      <vt:lpstr>Hadoop Modules- Hadoop Distributed File System (HDFS)</vt:lpstr>
      <vt:lpstr>Hadoop Modules- Hadoop Distributed File System (HDFS)</vt:lpstr>
      <vt:lpstr>Hadoop Modules- Hadoop Distributed File System (HDFS)</vt:lpstr>
      <vt:lpstr>An Example of HDFS</vt:lpstr>
      <vt:lpstr>Hadoop Modules- Hadoop Distributed File System (HDFS)</vt:lpstr>
      <vt:lpstr>Why Should You Use HDFS?</vt:lpstr>
      <vt:lpstr>Hadoop Modules- MapReduce</vt:lpstr>
      <vt:lpstr>Hadoop Modules- MapReduce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video recording 1</cp:lastModifiedBy>
  <cp:revision>380</cp:revision>
  <dcterms:created xsi:type="dcterms:W3CDTF">2021-05-13T17:45:44Z</dcterms:created>
  <dcterms:modified xsi:type="dcterms:W3CDTF">2021-07-12T16:56:59Z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1001990</vt:lpwstr>
  </property>
  <property fmtid="{D5CDD505-2E9C-101B-9397-08002B2CF9AE}" name="NXPowerLiteSettings" pid="3">
    <vt:lpwstr>E700052003A000</vt:lpwstr>
  </property>
  <property fmtid="{D5CDD505-2E9C-101B-9397-08002B2CF9AE}" name="NXPowerLiteVersion" pid="4">
    <vt:lpwstr>D9.1.4</vt:lpwstr>
  </property>
</Properties>
</file>