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5"/>
  </p:handoutMasterIdLst>
  <p:sldIdLst>
    <p:sldId id="259" r:id="rId2"/>
    <p:sldId id="297" r:id="rId3"/>
    <p:sldId id="298" r:id="rId4"/>
    <p:sldId id="301" r:id="rId5"/>
    <p:sldId id="309" r:id="rId6"/>
    <p:sldId id="337" r:id="rId7"/>
    <p:sldId id="338" r:id="rId8"/>
    <p:sldId id="315" r:id="rId9"/>
    <p:sldId id="339" r:id="rId10"/>
    <p:sldId id="317" r:id="rId11"/>
    <p:sldId id="340" r:id="rId12"/>
    <p:sldId id="341" r:id="rId13"/>
    <p:sldId id="318" r:id="rId14"/>
    <p:sldId id="302" r:id="rId15"/>
    <p:sldId id="303" r:id="rId16"/>
    <p:sldId id="305" r:id="rId17"/>
    <p:sldId id="324" r:id="rId18"/>
    <p:sldId id="325" r:id="rId19"/>
    <p:sldId id="319" r:id="rId20"/>
    <p:sldId id="320" r:id="rId21"/>
    <p:sldId id="342" r:id="rId22"/>
    <p:sldId id="343" r:id="rId23"/>
    <p:sldId id="331" r:id="rId24"/>
    <p:sldId id="333" r:id="rId25"/>
    <p:sldId id="314" r:id="rId26"/>
    <p:sldId id="329" r:id="rId27"/>
    <p:sldId id="330" r:id="rId28"/>
    <p:sldId id="326" r:id="rId29"/>
    <p:sldId id="327" r:id="rId30"/>
    <p:sldId id="334" r:id="rId31"/>
    <p:sldId id="335" r:id="rId32"/>
    <p:sldId id="336" r:id="rId33"/>
    <p:sldId id="26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989"/>
    <a:srgbClr val="1E426B"/>
    <a:srgbClr val="217C7F"/>
    <a:srgbClr val="1F3154"/>
    <a:srgbClr val="498682"/>
    <a:srgbClr val="9BABC8"/>
    <a:srgbClr val="ABD1CE"/>
    <a:srgbClr val="E6E6E6"/>
    <a:srgbClr val="F4F4F5"/>
    <a:srgbClr val="E0F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50" d="100"/>
          <a:sy n="50" d="100"/>
        </p:scale>
        <p:origin x="2338" y="581"/>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7/14/2021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7/14/2021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arget="../media/image3.jpeg" Type="http://schemas.openxmlformats.org/officeDocument/2006/relationships/image"/><Relationship Id="rId1" Target="../slideLayouts/slideLayout3.xml" Type="http://schemas.openxmlformats.org/officeDocument/2006/relationships/slideLayout"/></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arget="../media/image5.jpeg" Type="http://schemas.openxmlformats.org/officeDocument/2006/relationships/image"/><Relationship Id="rId1" Target="../slideLayouts/slideLayout3.xml" Type="http://schemas.openxmlformats.org/officeDocument/2006/relationships/slideLayout"/></Relationships>
</file>

<file path=ppt/slides/_rels/slide24.xml.rels><?xml version="1.0" encoding="UTF-8" standalone="yes" ?><Relationships xmlns="http://schemas.openxmlformats.org/package/2006/relationships"><Relationship Id="rId2" Target="../media/image6.jpeg" Type="http://schemas.openxmlformats.org/officeDocument/2006/relationships/image"/><Relationship Id="rId1" Target="../slideLayouts/slideLayout3.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arget="../media/image10.jpeg" Type="http://schemas.openxmlformats.org/officeDocument/2006/relationships/image"/><Relationship Id="rId1" Target="../slideLayouts/slideLayout3.xml" Type="http://schemas.openxmlformats.org/officeDocument/2006/relationships/slideLayout"/></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spcBef>
                <a:spcPts val="0"/>
              </a:spcBef>
              <a:buClr>
                <a:srgbClr val="258989"/>
              </a:buClr>
            </a:pPr>
            <a:r>
              <a:rPr lang="en-IN" dirty="0"/>
              <a:t>Architecture of MapReduce basically has two main processing stages, </a:t>
            </a:r>
            <a:r>
              <a:rPr lang="en-IN" dirty="0">
                <a:solidFill>
                  <a:srgbClr val="C00000"/>
                </a:solidFill>
              </a:rPr>
              <a:t>Map and Reduce.</a:t>
            </a:r>
          </a:p>
          <a:p>
            <a:pPr algn="just">
              <a:spcBef>
                <a:spcPts val="0"/>
              </a:spcBef>
              <a:buClr>
                <a:schemeClr val="bg1">
                  <a:lumMod val="85000"/>
                </a:schemeClr>
              </a:buClr>
            </a:pPr>
            <a:r>
              <a:rPr lang="en-IN" dirty="0">
                <a:solidFill>
                  <a:schemeClr val="bg1">
                    <a:lumMod val="85000"/>
                  </a:schemeClr>
                </a:solidFill>
              </a:rPr>
              <a:t>Intermediate processes will take place in between the Map and Reduce phases. </a:t>
            </a:r>
          </a:p>
          <a:p>
            <a:pPr algn="just">
              <a:spcBef>
                <a:spcPts val="0"/>
              </a:spcBef>
              <a:buClr>
                <a:schemeClr val="bg1">
                  <a:lumMod val="85000"/>
                </a:schemeClr>
              </a:buClr>
            </a:pPr>
            <a:r>
              <a:rPr lang="en-IN" dirty="0">
                <a:solidFill>
                  <a:schemeClr val="bg1">
                    <a:lumMod val="85000"/>
                  </a:schemeClr>
                </a:solidFill>
              </a:rPr>
              <a:t>Sort and shuffle are the tasks taken up by Map and Reduce, which are done intermediate. </a:t>
            </a: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079920" cy="1325563"/>
          </a:xfrm>
        </p:spPr>
        <p:txBody>
          <a:bodyPr>
            <a:normAutofit/>
          </a:bodyPr>
          <a:lstStyle/>
          <a:p>
            <a:r>
              <a:rPr lang="en-GB" sz="3200" dirty="0"/>
              <a:t>MapReduce Architecture</a:t>
            </a:r>
          </a:p>
        </p:txBody>
      </p:sp>
    </p:spTree>
    <p:extLst>
      <p:ext uri="{BB962C8B-B14F-4D97-AF65-F5344CB8AC3E}">
        <p14:creationId xmlns:p14="http://schemas.microsoft.com/office/powerpoint/2010/main" val="247115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spcBef>
                <a:spcPts val="0"/>
              </a:spcBef>
              <a:buClr>
                <a:schemeClr val="bg1">
                  <a:lumMod val="85000"/>
                </a:schemeClr>
              </a:buClr>
            </a:pPr>
            <a:r>
              <a:rPr lang="en-IN" dirty="0">
                <a:solidFill>
                  <a:schemeClr val="bg1">
                    <a:lumMod val="85000"/>
                  </a:schemeClr>
                </a:solidFill>
              </a:rPr>
              <a:t>Architecture of MapReduce basically has two main processing stages, Map and Reduce.</a:t>
            </a:r>
          </a:p>
          <a:p>
            <a:pPr algn="just">
              <a:spcBef>
                <a:spcPts val="0"/>
              </a:spcBef>
              <a:buClr>
                <a:srgbClr val="258989"/>
              </a:buClr>
            </a:pPr>
            <a:r>
              <a:rPr lang="en-IN" dirty="0">
                <a:solidFill>
                  <a:srgbClr val="C00000"/>
                </a:solidFill>
              </a:rPr>
              <a:t>Intermediate processes </a:t>
            </a:r>
            <a:r>
              <a:rPr lang="en-IN" dirty="0"/>
              <a:t>will take place in between the Map and Reduce phases. </a:t>
            </a:r>
          </a:p>
          <a:p>
            <a:pPr algn="just">
              <a:spcBef>
                <a:spcPts val="0"/>
              </a:spcBef>
              <a:buClr>
                <a:schemeClr val="bg1">
                  <a:lumMod val="85000"/>
                </a:schemeClr>
              </a:buClr>
            </a:pPr>
            <a:r>
              <a:rPr lang="en-IN" dirty="0">
                <a:solidFill>
                  <a:schemeClr val="bg1">
                    <a:lumMod val="85000"/>
                  </a:schemeClr>
                </a:solidFill>
              </a:rPr>
              <a:t>Sort and shuffle are the tasks taken up by Map and Reduce, which are done intermediate. </a:t>
            </a: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079920" cy="1325563"/>
          </a:xfrm>
        </p:spPr>
        <p:txBody>
          <a:bodyPr>
            <a:normAutofit/>
          </a:bodyPr>
          <a:lstStyle/>
          <a:p>
            <a:r>
              <a:rPr lang="en-GB" sz="3200" dirty="0"/>
              <a:t>MapReduce Architecture</a:t>
            </a:r>
          </a:p>
        </p:txBody>
      </p:sp>
    </p:spTree>
    <p:extLst>
      <p:ext uri="{BB962C8B-B14F-4D97-AF65-F5344CB8AC3E}">
        <p14:creationId xmlns:p14="http://schemas.microsoft.com/office/powerpoint/2010/main" val="36903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spcBef>
                <a:spcPts val="0"/>
              </a:spcBef>
              <a:buClr>
                <a:schemeClr val="bg1">
                  <a:lumMod val="85000"/>
                </a:schemeClr>
              </a:buClr>
            </a:pPr>
            <a:r>
              <a:rPr lang="en-IN" dirty="0">
                <a:solidFill>
                  <a:schemeClr val="bg1">
                    <a:lumMod val="85000"/>
                  </a:schemeClr>
                </a:solidFill>
              </a:rPr>
              <a:t>Architecture of MapReduce basically has two main processing stages, Map and Reduce.</a:t>
            </a:r>
          </a:p>
          <a:p>
            <a:pPr algn="just">
              <a:spcBef>
                <a:spcPts val="0"/>
              </a:spcBef>
              <a:buClr>
                <a:schemeClr val="bg1">
                  <a:lumMod val="85000"/>
                </a:schemeClr>
              </a:buClr>
            </a:pPr>
            <a:r>
              <a:rPr lang="en-IN" dirty="0">
                <a:solidFill>
                  <a:schemeClr val="bg1">
                    <a:lumMod val="85000"/>
                  </a:schemeClr>
                </a:solidFill>
              </a:rPr>
              <a:t>Intermediate processes will take place in between the Map and Reduce phases. </a:t>
            </a:r>
          </a:p>
          <a:p>
            <a:pPr algn="just">
              <a:spcBef>
                <a:spcPts val="0"/>
              </a:spcBef>
              <a:buClr>
                <a:srgbClr val="258989"/>
              </a:buClr>
            </a:pPr>
            <a:r>
              <a:rPr lang="en-IN" dirty="0">
                <a:solidFill>
                  <a:srgbClr val="C00000"/>
                </a:solidFill>
              </a:rPr>
              <a:t>Sort and shuffle </a:t>
            </a:r>
            <a:r>
              <a:rPr lang="en-IN" dirty="0"/>
              <a:t>are the tasks taken up by Map and Reduce, which are done intermediate. </a:t>
            </a: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079920" cy="1325563"/>
          </a:xfrm>
        </p:spPr>
        <p:txBody>
          <a:bodyPr>
            <a:normAutofit/>
          </a:bodyPr>
          <a:lstStyle/>
          <a:p>
            <a:r>
              <a:rPr lang="en-GB" sz="3200" dirty="0"/>
              <a:t>MapReduce Architecture</a:t>
            </a:r>
          </a:p>
        </p:txBody>
      </p:sp>
    </p:spTree>
    <p:extLst>
      <p:ext uri="{BB962C8B-B14F-4D97-AF65-F5344CB8AC3E}">
        <p14:creationId xmlns:p14="http://schemas.microsoft.com/office/powerpoint/2010/main" val="215198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99FA-34B7-4E69-997E-1BA710C49163}"/>
              </a:ext>
            </a:extLst>
          </p:cNvPr>
          <p:cNvSpPr>
            <a:spLocks noGrp="1"/>
          </p:cNvSpPr>
          <p:nvPr>
            <p:ph idx="1"/>
          </p:nvPr>
        </p:nvSpPr>
        <p:spPr>
          <a:xfrm>
            <a:off x="246743" y="1640114"/>
            <a:ext cx="8708571" cy="4992915"/>
          </a:xfrm>
        </p:spPr>
        <p:txBody>
          <a:bodyPr>
            <a:normAutofit/>
          </a:bodyPr>
          <a:lstStyle/>
          <a:p>
            <a:pPr algn="just">
              <a:buClr>
                <a:srgbClr val="258989"/>
              </a:buClr>
            </a:pPr>
            <a:r>
              <a:rPr lang="en-IN" dirty="0"/>
              <a:t>Map() Function</a:t>
            </a:r>
          </a:p>
          <a:p>
            <a:pPr algn="just">
              <a:buClr>
                <a:srgbClr val="258989"/>
              </a:buClr>
            </a:pPr>
            <a:r>
              <a:rPr lang="en-IN" dirty="0"/>
              <a:t>Reduce() Function</a:t>
            </a:r>
            <a:endParaRPr lang="en-GB" dirty="0"/>
          </a:p>
        </p:txBody>
      </p:sp>
      <p:sp>
        <p:nvSpPr>
          <p:cNvPr id="3" name="Title 2">
            <a:extLst>
              <a:ext uri="{FF2B5EF4-FFF2-40B4-BE49-F238E27FC236}">
                <a16:creationId xmlns:a16="http://schemas.microsoft.com/office/drawing/2014/main" id="{63063E9C-25FB-40B5-98BD-1D70A427D70E}"/>
              </a:ext>
            </a:extLst>
          </p:cNvPr>
          <p:cNvSpPr>
            <a:spLocks noGrp="1"/>
          </p:cNvSpPr>
          <p:nvPr>
            <p:ph type="title"/>
          </p:nvPr>
        </p:nvSpPr>
        <p:spPr>
          <a:xfrm>
            <a:off x="145143" y="0"/>
            <a:ext cx="8737600" cy="1325563"/>
          </a:xfrm>
        </p:spPr>
        <p:txBody>
          <a:bodyPr>
            <a:normAutofit/>
          </a:bodyPr>
          <a:lstStyle/>
          <a:p>
            <a:r>
              <a:rPr lang="en-GB" sz="3200" dirty="0"/>
              <a:t>MapReduce Architecture</a:t>
            </a:r>
          </a:p>
        </p:txBody>
      </p:sp>
    </p:spTree>
    <p:extLst>
      <p:ext uri="{BB962C8B-B14F-4D97-AF65-F5344CB8AC3E}">
        <p14:creationId xmlns:p14="http://schemas.microsoft.com/office/powerpoint/2010/main" val="338604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203200" y="1465943"/>
            <a:ext cx="8752114" cy="5167086"/>
          </a:xfrm>
        </p:spPr>
        <p:txBody>
          <a:bodyPr>
            <a:normAutofit/>
          </a:bodyPr>
          <a:lstStyle/>
          <a:p>
            <a:pPr marL="0" indent="0" algn="just">
              <a:buClr>
                <a:srgbClr val="258989"/>
              </a:buClr>
              <a:buNone/>
            </a:pPr>
            <a:r>
              <a:rPr lang="en-IN" dirty="0"/>
              <a:t>MapReduce program executes mainly in 4 steps:</a:t>
            </a:r>
          </a:p>
          <a:p>
            <a:pPr marL="536575" indent="-361950" algn="just">
              <a:buClr>
                <a:srgbClr val="258989"/>
              </a:buClr>
              <a:buFont typeface="Courier New" panose="02070309020205020404" pitchFamily="49" charset="0"/>
              <a:buChar char="o"/>
            </a:pPr>
            <a:r>
              <a:rPr lang="en-IN" dirty="0"/>
              <a:t>Input splits</a:t>
            </a:r>
          </a:p>
          <a:p>
            <a:pPr marL="536575" indent="-361950" algn="just">
              <a:buClr>
                <a:srgbClr val="258989"/>
              </a:buClr>
              <a:buFont typeface="Courier New" panose="02070309020205020404" pitchFamily="49" charset="0"/>
              <a:buChar char="o"/>
            </a:pPr>
            <a:r>
              <a:rPr lang="en-IN" dirty="0"/>
              <a:t>Map</a:t>
            </a:r>
          </a:p>
          <a:p>
            <a:pPr marL="536575" indent="-361950" algn="just">
              <a:buClr>
                <a:srgbClr val="258989"/>
              </a:buClr>
              <a:buFont typeface="Courier New" panose="02070309020205020404" pitchFamily="49" charset="0"/>
              <a:buChar char="o"/>
            </a:pPr>
            <a:r>
              <a:rPr lang="en-IN" dirty="0"/>
              <a:t>Shuffle</a:t>
            </a:r>
          </a:p>
          <a:p>
            <a:pPr marL="536575" indent="-361950" algn="just">
              <a:buClr>
                <a:srgbClr val="258989"/>
              </a:buClr>
              <a:buFont typeface="Courier New" panose="02070309020205020404" pitchFamily="49" charset="0"/>
              <a:buChar char="o"/>
            </a:pPr>
            <a:r>
              <a:rPr lang="en-IN" dirty="0"/>
              <a:t>Reduce</a:t>
            </a:r>
            <a:endParaRPr lang="en-US" dirty="0"/>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45143" y="0"/>
            <a:ext cx="8079920" cy="1325563"/>
          </a:xfrm>
        </p:spPr>
        <p:txBody>
          <a:bodyPr>
            <a:normAutofit/>
          </a:bodyPr>
          <a:lstStyle/>
          <a:p>
            <a:r>
              <a:rPr lang="en-IN" sz="3200" b="1" dirty="0"/>
              <a:t>How MapReduce in Hadoop Works?</a:t>
            </a:r>
          </a:p>
        </p:txBody>
      </p:sp>
    </p:spTree>
    <p:extLst>
      <p:ext uri="{BB962C8B-B14F-4D97-AF65-F5344CB8AC3E}">
        <p14:creationId xmlns:p14="http://schemas.microsoft.com/office/powerpoint/2010/main" val="241101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203200" y="1465943"/>
            <a:ext cx="8752114" cy="5167086"/>
          </a:xfrm>
        </p:spPr>
        <p:txBody>
          <a:bodyPr>
            <a:normAutofit/>
          </a:bodyPr>
          <a:lstStyle/>
          <a:p>
            <a:pPr marL="0" indent="0" algn="just">
              <a:buClr>
                <a:srgbClr val="258989"/>
              </a:buClr>
              <a:buNone/>
            </a:pPr>
            <a:r>
              <a:rPr lang="en-IN" b="1" dirty="0">
                <a:solidFill>
                  <a:srgbClr val="C00000"/>
                </a:solidFill>
              </a:rPr>
              <a:t>Map Step- Combination of the input splits step and the Map step. </a:t>
            </a:r>
          </a:p>
          <a:p>
            <a:pPr algn="just">
              <a:buClr>
                <a:srgbClr val="258989"/>
              </a:buClr>
            </a:pPr>
            <a:r>
              <a:rPr lang="en-IN" dirty="0"/>
              <a:t>In the Map step, the source file is passed as line by line. Before input pass to the Map function job, the input is divided into the small fixed-size called Input splits. </a:t>
            </a:r>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45143" y="0"/>
            <a:ext cx="8079920" cy="1325563"/>
          </a:xfrm>
        </p:spPr>
        <p:txBody>
          <a:bodyPr>
            <a:normAutofit/>
          </a:bodyPr>
          <a:lstStyle/>
          <a:p>
            <a:r>
              <a:rPr lang="en-US" sz="3200" dirty="0"/>
              <a:t>MapReduce- Map Step </a:t>
            </a:r>
          </a:p>
        </p:txBody>
      </p:sp>
    </p:spTree>
    <p:extLst>
      <p:ext uri="{BB962C8B-B14F-4D97-AF65-F5344CB8AC3E}">
        <p14:creationId xmlns:p14="http://schemas.microsoft.com/office/powerpoint/2010/main" val="351673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2FB779-D4C2-4970-8EBC-507683C46D1B}"/>
              </a:ext>
            </a:extLst>
          </p:cNvPr>
          <p:cNvSpPr>
            <a:spLocks noGrp="1"/>
          </p:cNvSpPr>
          <p:nvPr>
            <p:ph idx="1"/>
          </p:nvPr>
        </p:nvSpPr>
        <p:spPr>
          <a:xfrm>
            <a:off x="145143" y="1494971"/>
            <a:ext cx="8839200" cy="5138058"/>
          </a:xfrm>
        </p:spPr>
        <p:txBody>
          <a:bodyPr>
            <a:normAutofit/>
          </a:bodyPr>
          <a:lstStyle/>
          <a:p>
            <a:pPr marL="0" indent="0" algn="just">
              <a:buNone/>
            </a:pPr>
            <a:r>
              <a:rPr lang="en-IN" b="1" dirty="0">
                <a:solidFill>
                  <a:srgbClr val="C00000"/>
                </a:solidFill>
              </a:rPr>
              <a:t>Reduce Step</a:t>
            </a:r>
            <a:endParaRPr lang="en-IN" dirty="0">
              <a:solidFill>
                <a:srgbClr val="C00000"/>
              </a:solidFill>
            </a:endParaRPr>
          </a:p>
          <a:p>
            <a:pPr algn="just">
              <a:buClr>
                <a:srgbClr val="258989"/>
              </a:buClr>
            </a:pPr>
            <a:r>
              <a:rPr lang="en-IN" dirty="0"/>
              <a:t>This step is </a:t>
            </a:r>
            <a:r>
              <a:rPr lang="en-IN" dirty="0">
                <a:solidFill>
                  <a:srgbClr val="C00000"/>
                </a:solidFill>
              </a:rPr>
              <a:t>the combination of the Shuffle step and the Reduce. </a:t>
            </a:r>
            <a:endParaRPr lang="en-GB" dirty="0">
              <a:solidFill>
                <a:srgbClr val="C00000"/>
              </a:solidFill>
            </a:endParaRPr>
          </a:p>
        </p:txBody>
      </p:sp>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45143" y="0"/>
            <a:ext cx="8621486" cy="1325563"/>
          </a:xfrm>
        </p:spPr>
        <p:txBody>
          <a:bodyPr>
            <a:normAutofit/>
          </a:bodyPr>
          <a:lstStyle/>
          <a:p>
            <a:r>
              <a:rPr lang="en-US" sz="3200" dirty="0"/>
              <a:t>MapReduce- Reduce Step </a:t>
            </a:r>
            <a:endParaRPr lang="en-GB" sz="3200" dirty="0"/>
          </a:p>
        </p:txBody>
      </p:sp>
    </p:spTree>
    <p:extLst>
      <p:ext uri="{BB962C8B-B14F-4D97-AF65-F5344CB8AC3E}">
        <p14:creationId xmlns:p14="http://schemas.microsoft.com/office/powerpoint/2010/main" val="318754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sp>
        <p:nvSpPr>
          <p:cNvPr id="2" name="Content Placeholder 1">
            <a:extLst>
              <a:ext uri="{FF2B5EF4-FFF2-40B4-BE49-F238E27FC236}">
                <a16:creationId xmlns:a16="http://schemas.microsoft.com/office/drawing/2014/main" id="{56AA4DFC-0CAE-4F6B-A647-C2F8404F4F45}"/>
              </a:ext>
            </a:extLst>
          </p:cNvPr>
          <p:cNvSpPr>
            <a:spLocks noGrp="1"/>
          </p:cNvSpPr>
          <p:nvPr>
            <p:ph idx="1"/>
          </p:nvPr>
        </p:nvSpPr>
        <p:spPr>
          <a:xfrm>
            <a:off x="174171" y="1407886"/>
            <a:ext cx="8752115" cy="5225143"/>
          </a:xfrm>
        </p:spPr>
        <p:txBody>
          <a:bodyPr>
            <a:normAutofit/>
          </a:bodyPr>
          <a:lstStyle/>
          <a:p>
            <a:pPr marL="0" indent="0" algn="just">
              <a:buClr>
                <a:srgbClr val="258989"/>
              </a:buClr>
              <a:buNone/>
            </a:pPr>
            <a:r>
              <a:rPr lang="en-IN" dirty="0"/>
              <a:t>Working of MapReduce Organizers-</a:t>
            </a:r>
          </a:p>
          <a:p>
            <a:pPr marL="0" indent="0" algn="just">
              <a:buClr>
                <a:srgbClr val="258989"/>
              </a:buClr>
              <a:buNone/>
            </a:pPr>
            <a:endParaRPr lang="en-GB" dirty="0"/>
          </a:p>
        </p:txBody>
      </p:sp>
      <p:pic>
        <p:nvPicPr>
          <p:cNvPr id="4" name="Picture 3">
            <a:extLst>
              <a:ext uri="{FF2B5EF4-FFF2-40B4-BE49-F238E27FC236}">
                <a16:creationId xmlns:a16="http://schemas.microsoft.com/office/drawing/2014/main" id="{ECF6D91B-256B-4E08-A011-56BAEBBD5C41}"/>
              </a:ext>
            </a:extLst>
          </p:cNvPr>
          <p:cNvPicPr>
            <a:picLocks noChangeAspect="1"/>
          </p:cNvPicPr>
          <p:nvPr/>
        </p:nvPicPr>
        <p:blipFill>
          <a:blip r:embed="rId2"/>
          <a:stretch>
            <a:fillRect/>
          </a:stretch>
        </p:blipFill>
        <p:spPr>
          <a:xfrm>
            <a:off x="290286" y="2167617"/>
            <a:ext cx="8665028" cy="4438650"/>
          </a:xfrm>
          <a:prstGeom prst="rect">
            <a:avLst/>
          </a:prstGeom>
          <a:ln w="28575">
            <a:solidFill>
              <a:schemeClr val="tx1"/>
            </a:solidFill>
          </a:ln>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C4CE4891-875B-4D5F-8F5A-C4204866D49F}"/>
              </a:ext>
            </a:extLst>
          </p:cNvPr>
          <p:cNvSpPr/>
          <p:nvPr/>
        </p:nvSpPr>
        <p:spPr>
          <a:xfrm>
            <a:off x="7141029" y="6400800"/>
            <a:ext cx="1436914" cy="130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9090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sp>
        <p:nvSpPr>
          <p:cNvPr id="2" name="Content Placeholder 1">
            <a:extLst>
              <a:ext uri="{FF2B5EF4-FFF2-40B4-BE49-F238E27FC236}">
                <a16:creationId xmlns:a16="http://schemas.microsoft.com/office/drawing/2014/main" id="{56AA4DFC-0CAE-4F6B-A647-C2F8404F4F45}"/>
              </a:ext>
            </a:extLst>
          </p:cNvPr>
          <p:cNvSpPr>
            <a:spLocks noGrp="1"/>
          </p:cNvSpPr>
          <p:nvPr>
            <p:ph idx="1"/>
          </p:nvPr>
        </p:nvSpPr>
        <p:spPr>
          <a:xfrm>
            <a:off x="174171" y="1407886"/>
            <a:ext cx="8752115" cy="5225143"/>
          </a:xfrm>
        </p:spPr>
        <p:txBody>
          <a:bodyPr>
            <a:normAutofit/>
          </a:bodyPr>
          <a:lstStyle/>
          <a:p>
            <a:pPr marL="0" indent="0" algn="just">
              <a:buClr>
                <a:srgbClr val="258989"/>
              </a:buClr>
              <a:buNone/>
            </a:pPr>
            <a:r>
              <a:rPr lang="en-IN" dirty="0"/>
              <a:t>This is how MapReduce organizers work-</a:t>
            </a:r>
          </a:p>
          <a:p>
            <a:pPr algn="just">
              <a:buClr>
                <a:srgbClr val="258989"/>
              </a:buClr>
            </a:pPr>
            <a:r>
              <a:rPr lang="en-IN" dirty="0"/>
              <a:t>The job is divided into two components: </a:t>
            </a:r>
            <a:r>
              <a:rPr lang="en-IN" dirty="0">
                <a:solidFill>
                  <a:srgbClr val="C00000"/>
                </a:solidFill>
              </a:rPr>
              <a:t>Map tasks (Splits and mapping) and Reduce tasks (Reducing and shuffling).</a:t>
            </a:r>
          </a:p>
          <a:p>
            <a:pPr algn="just">
              <a:buClr>
                <a:srgbClr val="258989"/>
              </a:buClr>
            </a:pPr>
            <a:endParaRPr lang="en-GB" dirty="0"/>
          </a:p>
        </p:txBody>
      </p:sp>
    </p:spTree>
    <p:extLst>
      <p:ext uri="{BB962C8B-B14F-4D97-AF65-F5344CB8AC3E}">
        <p14:creationId xmlns:p14="http://schemas.microsoft.com/office/powerpoint/2010/main" val="262207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pic>
        <p:nvPicPr>
          <p:cNvPr id="1026" name="Picture 2" descr="MapReduce1">
            <a:extLst>
              <a:ext uri="{FF2B5EF4-FFF2-40B4-BE49-F238E27FC236}">
                <a16:creationId xmlns:a16="http://schemas.microsoft.com/office/drawing/2014/main" id="{67B7D0FE-19F9-4965-945B-CE015430D9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687" y="1470272"/>
            <a:ext cx="8737600" cy="5208693"/>
          </a:xfrm>
          <a:prstGeom prst="rect">
            <a:avLst/>
          </a:prstGeom>
          <a:noFill/>
          <a:ln w="28575">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3CEB23-4177-4F37-A472-B7699187E31D}"/>
              </a:ext>
            </a:extLst>
          </p:cNvPr>
          <p:cNvSpPr/>
          <p:nvPr/>
        </p:nvSpPr>
        <p:spPr>
          <a:xfrm>
            <a:off x="7242629" y="6371771"/>
            <a:ext cx="1480457"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11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362857" y="2208716"/>
            <a:ext cx="8389257" cy="4308198"/>
          </a:xfrm>
        </p:spPr>
        <p:txBody>
          <a:bodyPr>
            <a:normAutofit/>
          </a:bodyPr>
          <a:lstStyle/>
          <a:p>
            <a:pPr marL="0" indent="0" algn="just">
              <a:spcBef>
                <a:spcPts val="0"/>
              </a:spcBef>
              <a:buNone/>
            </a:pPr>
            <a:r>
              <a:rPr lang="en-US" dirty="0">
                <a:solidFill>
                  <a:srgbClr val="FF0000"/>
                </a:solidFill>
              </a:rPr>
              <a:t>After this lecture, you will be able to,</a:t>
            </a:r>
            <a:endParaRPr lang="en-IN" dirty="0"/>
          </a:p>
          <a:p>
            <a:pPr marL="800100" lvl="1" indent="-342900" algn="just">
              <a:lnSpc>
                <a:spcPct val="200000"/>
              </a:lnSpc>
              <a:buClr>
                <a:srgbClr val="FF0000"/>
              </a:buClr>
              <a:buFont typeface="Wingdings" panose="05000000000000000000" pitchFamily="2" charset="2"/>
              <a:buChar char="ü"/>
            </a:pPr>
            <a:r>
              <a:rPr lang="en-US" sz="2800" dirty="0"/>
              <a:t>Learn about MapReduce and its phases.</a:t>
            </a:r>
          </a:p>
          <a:p>
            <a:pPr marL="800100" lvl="1" indent="-342900" algn="just">
              <a:lnSpc>
                <a:spcPct val="200000"/>
              </a:lnSpc>
              <a:buClr>
                <a:srgbClr val="FF0000"/>
              </a:buClr>
              <a:buFont typeface="Wingdings" panose="05000000000000000000" pitchFamily="2" charset="2"/>
              <a:buChar char="ü"/>
            </a:pPr>
            <a:r>
              <a:rPr lang="en-US" sz="2800" dirty="0"/>
              <a:t>Know about the MapReduce Algorithm. </a:t>
            </a:r>
          </a:p>
          <a:p>
            <a:pPr algn="just"/>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sp>
        <p:nvSpPr>
          <p:cNvPr id="2" name="Content Placeholder 1">
            <a:extLst>
              <a:ext uri="{FF2B5EF4-FFF2-40B4-BE49-F238E27FC236}">
                <a16:creationId xmlns:a16="http://schemas.microsoft.com/office/drawing/2014/main" id="{56AA4DFC-0CAE-4F6B-A647-C2F8404F4F45}"/>
              </a:ext>
            </a:extLst>
          </p:cNvPr>
          <p:cNvSpPr>
            <a:spLocks noGrp="1"/>
          </p:cNvSpPr>
          <p:nvPr>
            <p:ph idx="1"/>
          </p:nvPr>
        </p:nvSpPr>
        <p:spPr>
          <a:xfrm>
            <a:off x="174171" y="1378858"/>
            <a:ext cx="8752115" cy="5254172"/>
          </a:xfrm>
        </p:spPr>
        <p:txBody>
          <a:bodyPr>
            <a:noAutofit/>
          </a:bodyPr>
          <a:lstStyle/>
          <a:p>
            <a:pPr marL="0" indent="0" algn="just">
              <a:spcBef>
                <a:spcPts val="0"/>
              </a:spcBef>
              <a:buClr>
                <a:srgbClr val="258989"/>
              </a:buClr>
              <a:buNone/>
            </a:pPr>
            <a:r>
              <a:rPr lang="en-IN" dirty="0">
                <a:solidFill>
                  <a:srgbClr val="C00000"/>
                </a:solidFill>
              </a:rPr>
              <a:t>Map Phase-</a:t>
            </a:r>
          </a:p>
          <a:p>
            <a:pPr algn="just">
              <a:spcBef>
                <a:spcPts val="0"/>
              </a:spcBef>
              <a:buClr>
                <a:srgbClr val="258989"/>
              </a:buClr>
            </a:pPr>
            <a:r>
              <a:rPr lang="en-IN" dirty="0"/>
              <a:t>Map phase splits input data into two parts- Keys &amp; Values. Mini reducer which is commonly called </a:t>
            </a:r>
            <a:r>
              <a:rPr lang="en-IN" dirty="0">
                <a:solidFill>
                  <a:srgbClr val="C00000"/>
                </a:solidFill>
              </a:rPr>
              <a:t>a combiner, </a:t>
            </a:r>
            <a:r>
              <a:rPr lang="en-IN" dirty="0"/>
              <a:t>reducer code places input as combiner.</a:t>
            </a:r>
          </a:p>
        </p:txBody>
      </p:sp>
    </p:spTree>
    <p:extLst>
      <p:ext uri="{BB962C8B-B14F-4D97-AF65-F5344CB8AC3E}">
        <p14:creationId xmlns:p14="http://schemas.microsoft.com/office/powerpoint/2010/main" val="144099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sp>
        <p:nvSpPr>
          <p:cNvPr id="2" name="Content Placeholder 1">
            <a:extLst>
              <a:ext uri="{FF2B5EF4-FFF2-40B4-BE49-F238E27FC236}">
                <a16:creationId xmlns:a16="http://schemas.microsoft.com/office/drawing/2014/main" id="{56AA4DFC-0CAE-4F6B-A647-C2F8404F4F45}"/>
              </a:ext>
            </a:extLst>
          </p:cNvPr>
          <p:cNvSpPr>
            <a:spLocks noGrp="1"/>
          </p:cNvSpPr>
          <p:nvPr>
            <p:ph idx="1"/>
          </p:nvPr>
        </p:nvSpPr>
        <p:spPr>
          <a:xfrm>
            <a:off x="174171" y="1378858"/>
            <a:ext cx="8752115" cy="5254172"/>
          </a:xfrm>
        </p:spPr>
        <p:txBody>
          <a:bodyPr>
            <a:noAutofit/>
          </a:bodyPr>
          <a:lstStyle/>
          <a:p>
            <a:pPr marL="0" indent="0" algn="just">
              <a:spcBef>
                <a:spcPts val="0"/>
              </a:spcBef>
              <a:buClr>
                <a:srgbClr val="258989"/>
              </a:buClr>
              <a:buNone/>
            </a:pPr>
            <a:r>
              <a:rPr lang="en-IN" dirty="0">
                <a:solidFill>
                  <a:srgbClr val="C00000"/>
                </a:solidFill>
              </a:rPr>
              <a:t>Processing in Intermediate-</a:t>
            </a:r>
          </a:p>
          <a:p>
            <a:pPr algn="just">
              <a:spcBef>
                <a:spcPts val="0"/>
              </a:spcBef>
              <a:buClr>
                <a:srgbClr val="258989"/>
              </a:buClr>
            </a:pPr>
            <a:r>
              <a:rPr lang="en-IN" dirty="0"/>
              <a:t>In the intermediate phase, the map input gets into the </a:t>
            </a:r>
            <a:r>
              <a:rPr lang="en-IN" dirty="0">
                <a:solidFill>
                  <a:srgbClr val="C00000"/>
                </a:solidFill>
              </a:rPr>
              <a:t>sort and shuffle phase.</a:t>
            </a:r>
          </a:p>
        </p:txBody>
      </p:sp>
    </p:spTree>
    <p:extLst>
      <p:ext uri="{BB962C8B-B14F-4D97-AF65-F5344CB8AC3E}">
        <p14:creationId xmlns:p14="http://schemas.microsoft.com/office/powerpoint/2010/main" val="18589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sp>
        <p:nvSpPr>
          <p:cNvPr id="2" name="Content Placeholder 1">
            <a:extLst>
              <a:ext uri="{FF2B5EF4-FFF2-40B4-BE49-F238E27FC236}">
                <a16:creationId xmlns:a16="http://schemas.microsoft.com/office/drawing/2014/main" id="{56AA4DFC-0CAE-4F6B-A647-C2F8404F4F45}"/>
              </a:ext>
            </a:extLst>
          </p:cNvPr>
          <p:cNvSpPr>
            <a:spLocks noGrp="1"/>
          </p:cNvSpPr>
          <p:nvPr>
            <p:ph idx="1"/>
          </p:nvPr>
        </p:nvSpPr>
        <p:spPr>
          <a:xfrm>
            <a:off x="174171" y="1378858"/>
            <a:ext cx="8752115" cy="5254172"/>
          </a:xfrm>
        </p:spPr>
        <p:txBody>
          <a:bodyPr>
            <a:noAutofit/>
          </a:bodyPr>
          <a:lstStyle/>
          <a:p>
            <a:pPr marL="0" indent="0" algn="just">
              <a:spcBef>
                <a:spcPts val="0"/>
              </a:spcBef>
              <a:buClr>
                <a:srgbClr val="258989"/>
              </a:buClr>
              <a:buNone/>
            </a:pPr>
            <a:r>
              <a:rPr lang="en-IN" dirty="0">
                <a:solidFill>
                  <a:srgbClr val="C00000"/>
                </a:solidFill>
              </a:rPr>
              <a:t>Reducer Phase-</a:t>
            </a:r>
          </a:p>
          <a:p>
            <a:pPr algn="just">
              <a:spcBef>
                <a:spcPts val="0"/>
              </a:spcBef>
              <a:buClr>
                <a:srgbClr val="258989"/>
              </a:buClr>
            </a:pPr>
            <a:r>
              <a:rPr lang="en-IN" dirty="0"/>
              <a:t>The reducer takes in data input that is sorted &amp; shuffled.</a:t>
            </a:r>
          </a:p>
          <a:p>
            <a:pPr marL="0" indent="0" algn="just">
              <a:spcBef>
                <a:spcPts val="0"/>
              </a:spcBef>
              <a:buClr>
                <a:srgbClr val="258989"/>
              </a:buClr>
              <a:buNone/>
            </a:pPr>
            <a:r>
              <a:rPr lang="en-IN" dirty="0">
                <a:solidFill>
                  <a:srgbClr val="C00000"/>
                </a:solidFill>
              </a:rPr>
              <a:t>Output Phase-</a:t>
            </a:r>
          </a:p>
        </p:txBody>
      </p:sp>
    </p:spTree>
    <p:extLst>
      <p:ext uri="{BB962C8B-B14F-4D97-AF65-F5344CB8AC3E}">
        <p14:creationId xmlns:p14="http://schemas.microsoft.com/office/powerpoint/2010/main" val="398553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5">
            <a:alpha val="68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GB" sz="3200" b="1" dirty="0"/>
              <a:t>MapReduce Architecture Components</a:t>
            </a:r>
          </a:p>
        </p:txBody>
      </p:sp>
      <p:pic>
        <p:nvPicPr>
          <p:cNvPr id="4" name="Picture 2">
            <a:extLst>
              <a:ext uri="{FF2B5EF4-FFF2-40B4-BE49-F238E27FC236}">
                <a16:creationId xmlns:a16="http://schemas.microsoft.com/office/drawing/2014/main" id="{1BD8E472-9FEB-4632-868B-45AE624AD7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882" y="1640114"/>
            <a:ext cx="8345261" cy="481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27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646D99-79C0-446A-AFB2-827BFC04DB28}"/>
              </a:ext>
            </a:extLst>
          </p:cNvPr>
          <p:cNvPicPr>
            <a:picLocks noGrp="1" noChangeAspect="1"/>
          </p:cNvPicPr>
          <p:nvPr>
            <p:ph idx="1"/>
          </p:nvPr>
        </p:nvPicPr>
        <p:blipFill>
          <a:blip r:embed="rId2"/>
          <a:stretch>
            <a:fillRect/>
          </a:stretch>
        </p:blipFill>
        <p:spPr>
          <a:xfrm>
            <a:off x="246743" y="1587325"/>
            <a:ext cx="8679543" cy="5134150"/>
          </a:xfrm>
          <a:prstGeom prst="rect">
            <a:avLst/>
          </a:prstGeom>
          <a:ln w="28575">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36BFFBF3-83A2-4544-8106-B1FF4DB5860C}"/>
              </a:ext>
            </a:extLst>
          </p:cNvPr>
          <p:cNvSpPr>
            <a:spLocks noGrp="1"/>
          </p:cNvSpPr>
          <p:nvPr>
            <p:ph type="title"/>
          </p:nvPr>
        </p:nvSpPr>
        <p:spPr>
          <a:xfrm>
            <a:off x="174171" y="0"/>
            <a:ext cx="8606972" cy="1325563"/>
          </a:xfrm>
        </p:spPr>
        <p:txBody>
          <a:bodyPr>
            <a:normAutofit/>
          </a:bodyPr>
          <a:lstStyle/>
          <a:p>
            <a:pPr algn="just"/>
            <a:r>
              <a:rPr lang="en-GB" sz="3200" dirty="0"/>
              <a:t>MapReduce Example </a:t>
            </a:r>
          </a:p>
        </p:txBody>
      </p:sp>
    </p:spTree>
    <p:extLst>
      <p:ext uri="{BB962C8B-B14F-4D97-AF65-F5344CB8AC3E}">
        <p14:creationId xmlns:p14="http://schemas.microsoft.com/office/powerpoint/2010/main" val="199656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D46938-C953-4E74-BA96-C89EA477FD13}"/>
              </a:ext>
            </a:extLst>
          </p:cNvPr>
          <p:cNvPicPr>
            <a:picLocks noGrp="1" noChangeAspect="1"/>
          </p:cNvPicPr>
          <p:nvPr>
            <p:ph idx="1"/>
          </p:nvPr>
        </p:nvPicPr>
        <p:blipFill>
          <a:blip r:embed="rId2"/>
          <a:stretch>
            <a:fillRect/>
          </a:stretch>
        </p:blipFill>
        <p:spPr>
          <a:xfrm>
            <a:off x="724988" y="1844833"/>
            <a:ext cx="7694024" cy="4477452"/>
          </a:xfrm>
          <a:prstGeom prst="rect">
            <a:avLst/>
          </a:prstGeom>
          <a:ln w="28575">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66B29E3F-FB68-4058-992A-1AD89D6BD571}"/>
              </a:ext>
            </a:extLst>
          </p:cNvPr>
          <p:cNvSpPr>
            <a:spLocks noGrp="1"/>
          </p:cNvSpPr>
          <p:nvPr>
            <p:ph type="title"/>
          </p:nvPr>
        </p:nvSpPr>
        <p:spPr>
          <a:xfrm>
            <a:off x="188686" y="0"/>
            <a:ext cx="8650514" cy="1325563"/>
          </a:xfrm>
        </p:spPr>
        <p:txBody>
          <a:bodyPr>
            <a:normAutofit/>
          </a:bodyPr>
          <a:lstStyle/>
          <a:p>
            <a:r>
              <a:rPr lang="en-GB" sz="3200" dirty="0"/>
              <a:t>MapReduce Example </a:t>
            </a:r>
          </a:p>
        </p:txBody>
      </p:sp>
    </p:spTree>
    <p:extLst>
      <p:ext uri="{BB962C8B-B14F-4D97-AF65-F5344CB8AC3E}">
        <p14:creationId xmlns:p14="http://schemas.microsoft.com/office/powerpoint/2010/main" val="412343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4756A3-BED2-49A4-80D2-2D10AF0D28A5}"/>
              </a:ext>
            </a:extLst>
          </p:cNvPr>
          <p:cNvSpPr>
            <a:spLocks noGrp="1"/>
          </p:cNvSpPr>
          <p:nvPr>
            <p:ph idx="1"/>
          </p:nvPr>
        </p:nvSpPr>
        <p:spPr>
          <a:xfrm>
            <a:off x="246743" y="1480457"/>
            <a:ext cx="8708571" cy="5050972"/>
          </a:xfrm>
        </p:spPr>
        <p:txBody>
          <a:bodyPr>
            <a:normAutofit/>
          </a:bodyPr>
          <a:lstStyle/>
          <a:p>
            <a:pPr marL="0" indent="0" algn="just">
              <a:buNone/>
            </a:pPr>
            <a:r>
              <a:rPr lang="en-US" sz="3200" b="1" dirty="0">
                <a:solidFill>
                  <a:srgbClr val="C00000"/>
                </a:solidFill>
              </a:rPr>
              <a:t>Traditional Enterprise Approach</a:t>
            </a:r>
          </a:p>
          <a:p>
            <a:pPr marL="0" indent="0" algn="just">
              <a:buNone/>
            </a:pPr>
            <a:r>
              <a:rPr lang="en-IN" dirty="0"/>
              <a:t>In this approach, an enterprise will have a computer to store and process big data. For storage purpose, the programmers will take the help of their choice of database vendors such as Oracle, IBM, etc. </a:t>
            </a:r>
            <a:endParaRPr lang="en-GB" dirty="0"/>
          </a:p>
        </p:txBody>
      </p:sp>
      <p:sp>
        <p:nvSpPr>
          <p:cNvPr id="3" name="Title 2">
            <a:extLst>
              <a:ext uri="{FF2B5EF4-FFF2-40B4-BE49-F238E27FC236}">
                <a16:creationId xmlns:a16="http://schemas.microsoft.com/office/drawing/2014/main" id="{21EB644D-7B74-4CAA-8FF8-68CDA0A62272}"/>
              </a:ext>
            </a:extLst>
          </p:cNvPr>
          <p:cNvSpPr>
            <a:spLocks noGrp="1"/>
          </p:cNvSpPr>
          <p:nvPr>
            <p:ph type="title"/>
          </p:nvPr>
        </p:nvSpPr>
        <p:spPr>
          <a:xfrm>
            <a:off x="188686" y="0"/>
            <a:ext cx="8679543" cy="1325563"/>
          </a:xfrm>
        </p:spPr>
        <p:txBody>
          <a:bodyPr>
            <a:normAutofit/>
          </a:bodyPr>
          <a:lstStyle/>
          <a:p>
            <a:r>
              <a:rPr lang="en-GB" sz="3200" dirty="0"/>
              <a:t>Traditional Approach</a:t>
            </a:r>
          </a:p>
        </p:txBody>
      </p:sp>
    </p:spTree>
    <p:extLst>
      <p:ext uri="{BB962C8B-B14F-4D97-AF65-F5344CB8AC3E}">
        <p14:creationId xmlns:p14="http://schemas.microsoft.com/office/powerpoint/2010/main" val="4166873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4756A3-BED2-49A4-80D2-2D10AF0D28A5}"/>
              </a:ext>
            </a:extLst>
          </p:cNvPr>
          <p:cNvSpPr>
            <a:spLocks noGrp="1"/>
          </p:cNvSpPr>
          <p:nvPr>
            <p:ph idx="1"/>
          </p:nvPr>
        </p:nvSpPr>
        <p:spPr>
          <a:xfrm>
            <a:off x="246743" y="1480457"/>
            <a:ext cx="8708571" cy="5050972"/>
          </a:xfrm>
        </p:spPr>
        <p:txBody>
          <a:bodyPr>
            <a:normAutofit/>
          </a:bodyPr>
          <a:lstStyle/>
          <a:p>
            <a:pPr marL="0" indent="0" algn="just">
              <a:buNone/>
            </a:pPr>
            <a:r>
              <a:rPr lang="en-US" sz="3200" b="1" dirty="0">
                <a:solidFill>
                  <a:srgbClr val="C00000"/>
                </a:solidFill>
              </a:rPr>
              <a:t>Traditional Enterprise Approach</a:t>
            </a:r>
          </a:p>
          <a:p>
            <a:pPr algn="just"/>
            <a:endParaRPr lang="en-GB" dirty="0"/>
          </a:p>
        </p:txBody>
      </p:sp>
      <p:sp>
        <p:nvSpPr>
          <p:cNvPr id="3" name="Title 2">
            <a:extLst>
              <a:ext uri="{FF2B5EF4-FFF2-40B4-BE49-F238E27FC236}">
                <a16:creationId xmlns:a16="http://schemas.microsoft.com/office/drawing/2014/main" id="{21EB644D-7B74-4CAA-8FF8-68CDA0A62272}"/>
              </a:ext>
            </a:extLst>
          </p:cNvPr>
          <p:cNvSpPr>
            <a:spLocks noGrp="1"/>
          </p:cNvSpPr>
          <p:nvPr>
            <p:ph type="title"/>
          </p:nvPr>
        </p:nvSpPr>
        <p:spPr>
          <a:xfrm>
            <a:off x="188686" y="0"/>
            <a:ext cx="8679543" cy="1325563"/>
          </a:xfrm>
        </p:spPr>
        <p:txBody>
          <a:bodyPr>
            <a:normAutofit/>
          </a:bodyPr>
          <a:lstStyle/>
          <a:p>
            <a:r>
              <a:rPr lang="en-GB" sz="3200" dirty="0"/>
              <a:t>Traditional Approach</a:t>
            </a:r>
          </a:p>
        </p:txBody>
      </p:sp>
      <p:pic>
        <p:nvPicPr>
          <p:cNvPr id="4" name="Picture 2">
            <a:extLst>
              <a:ext uri="{FF2B5EF4-FFF2-40B4-BE49-F238E27FC236}">
                <a16:creationId xmlns:a16="http://schemas.microsoft.com/office/drawing/2014/main" id="{B0EF881C-0D1E-40CE-9735-989485CB7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03" y="2614058"/>
            <a:ext cx="8399984" cy="3278742"/>
          </a:xfrm>
          <a:prstGeom prst="rect">
            <a:avLst/>
          </a:prstGeom>
          <a:noFill/>
          <a:ln w="285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19813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pPr algn="just"/>
            <a:r>
              <a:rPr lang="en-US" sz="3200" b="1" dirty="0"/>
              <a:t>Google’s Solution- MapReduce Algorithm</a:t>
            </a:r>
          </a:p>
        </p:txBody>
      </p:sp>
      <p:sp>
        <p:nvSpPr>
          <p:cNvPr id="2" name="Content Placeholder 1">
            <a:extLst>
              <a:ext uri="{FF2B5EF4-FFF2-40B4-BE49-F238E27FC236}">
                <a16:creationId xmlns:a16="http://schemas.microsoft.com/office/drawing/2014/main" id="{56AA4DFC-0CAE-4F6B-A647-C2F8404F4F45}"/>
              </a:ext>
            </a:extLst>
          </p:cNvPr>
          <p:cNvSpPr>
            <a:spLocks noGrp="1"/>
          </p:cNvSpPr>
          <p:nvPr>
            <p:ph idx="1"/>
          </p:nvPr>
        </p:nvSpPr>
        <p:spPr>
          <a:xfrm>
            <a:off x="304800" y="1538514"/>
            <a:ext cx="8490857" cy="5094515"/>
          </a:xfrm>
        </p:spPr>
        <p:txBody>
          <a:bodyPr>
            <a:noAutofit/>
          </a:bodyPr>
          <a:lstStyle/>
          <a:p>
            <a:pPr algn="just">
              <a:spcBef>
                <a:spcPts val="0"/>
              </a:spcBef>
              <a:buClr>
                <a:srgbClr val="258989"/>
              </a:buClr>
            </a:pPr>
            <a:r>
              <a:rPr lang="en-IN" dirty="0"/>
              <a:t>Traditional approach works fine with those applications that process less voluminous data that can be accommodated by standard database servers, or up to the limit of the processor that is processing the data. </a:t>
            </a:r>
          </a:p>
          <a:p>
            <a:pPr algn="just">
              <a:spcBef>
                <a:spcPts val="0"/>
              </a:spcBef>
              <a:buClr>
                <a:srgbClr val="258989"/>
              </a:buClr>
            </a:pPr>
            <a:r>
              <a:rPr lang="en-IN" dirty="0"/>
              <a:t>Google solved this problem using an algorithm called </a:t>
            </a:r>
            <a:r>
              <a:rPr lang="en-IN" b="1" dirty="0">
                <a:solidFill>
                  <a:srgbClr val="C00000"/>
                </a:solidFill>
              </a:rPr>
              <a:t>MapReduce.</a:t>
            </a:r>
            <a:r>
              <a:rPr lang="en-IN" dirty="0">
                <a:solidFill>
                  <a:srgbClr val="C00000"/>
                </a:solidFill>
              </a:rPr>
              <a:t> </a:t>
            </a:r>
          </a:p>
          <a:p>
            <a:pPr algn="just">
              <a:spcBef>
                <a:spcPts val="0"/>
              </a:spcBef>
              <a:buClr>
                <a:srgbClr val="258989"/>
              </a:buClr>
            </a:pPr>
            <a:endParaRPr lang="en-GB" dirty="0"/>
          </a:p>
        </p:txBody>
      </p:sp>
    </p:spTree>
    <p:extLst>
      <p:ext uri="{BB962C8B-B14F-4D97-AF65-F5344CB8AC3E}">
        <p14:creationId xmlns:p14="http://schemas.microsoft.com/office/powerpoint/2010/main" val="3038946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64A88-0455-4090-A75E-AA0F978A054F}"/>
              </a:ext>
            </a:extLst>
          </p:cNvPr>
          <p:cNvSpPr>
            <a:spLocks noGrp="1"/>
          </p:cNvSpPr>
          <p:nvPr>
            <p:ph type="title"/>
          </p:nvPr>
        </p:nvSpPr>
        <p:spPr>
          <a:xfrm>
            <a:off x="101600" y="0"/>
            <a:ext cx="8665029" cy="1325563"/>
          </a:xfrm>
        </p:spPr>
        <p:txBody>
          <a:bodyPr>
            <a:normAutofit/>
          </a:bodyPr>
          <a:lstStyle/>
          <a:p>
            <a:r>
              <a:rPr lang="en-US" sz="3200" b="1" dirty="0"/>
              <a:t>Google’s Solution- MapReduce Algorithm</a:t>
            </a:r>
            <a:endParaRPr lang="en-GB" sz="3200" b="1" dirty="0"/>
          </a:p>
        </p:txBody>
      </p:sp>
      <p:pic>
        <p:nvPicPr>
          <p:cNvPr id="4" name="Picture 2">
            <a:extLst>
              <a:ext uri="{FF2B5EF4-FFF2-40B4-BE49-F238E27FC236}">
                <a16:creationId xmlns:a16="http://schemas.microsoft.com/office/drawing/2014/main" id="{7389C41D-1D06-4644-9C9E-0D6A1B2471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625" y="1760241"/>
            <a:ext cx="8751888" cy="452020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84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203200" y="1465943"/>
            <a:ext cx="8752114" cy="5167086"/>
          </a:xfrm>
        </p:spPr>
        <p:txBody>
          <a:bodyPr>
            <a:normAutofit/>
          </a:bodyPr>
          <a:lstStyle/>
          <a:p>
            <a:pPr algn="just">
              <a:buClr>
                <a:srgbClr val="258989"/>
              </a:buClr>
            </a:pPr>
            <a:r>
              <a:rPr lang="en-IN" dirty="0"/>
              <a:t>Framework of Hadoop </a:t>
            </a:r>
            <a:r>
              <a:rPr lang="en-IN" dirty="0">
                <a:solidFill>
                  <a:srgbClr val="C00000"/>
                </a:solidFill>
              </a:rPr>
              <a:t>used to process a huge amount of data parallelly on large clusters of commodity hardware</a:t>
            </a:r>
            <a:r>
              <a:rPr lang="en-IN" dirty="0"/>
              <a:t> in a reliable manner. </a:t>
            </a:r>
          </a:p>
          <a:p>
            <a:pPr algn="just">
              <a:buClr>
                <a:srgbClr val="258989"/>
              </a:buClr>
            </a:pPr>
            <a:r>
              <a:rPr lang="en-IN" dirty="0">
                <a:solidFill>
                  <a:srgbClr val="C00000"/>
                </a:solidFill>
              </a:rPr>
              <a:t>Allows the application to store the data in the distributed form </a:t>
            </a:r>
            <a:r>
              <a:rPr lang="en-IN" dirty="0"/>
              <a:t>and process large dataset across groups of computers using simple programming models.</a:t>
            </a:r>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30629" y="0"/>
            <a:ext cx="8665028" cy="1325563"/>
          </a:xfrm>
        </p:spPr>
        <p:txBody>
          <a:bodyPr>
            <a:normAutofit/>
          </a:bodyPr>
          <a:lstStyle/>
          <a:p>
            <a:pPr algn="just"/>
            <a:r>
              <a:rPr lang="en-US" sz="3200" dirty="0"/>
              <a:t>Hadoop MapReduce </a:t>
            </a:r>
          </a:p>
        </p:txBody>
      </p:sp>
    </p:spTree>
    <p:extLst>
      <p:ext uri="{BB962C8B-B14F-4D97-AF65-F5344CB8AC3E}">
        <p14:creationId xmlns:p14="http://schemas.microsoft.com/office/powerpoint/2010/main" val="38088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B29E3F-FB68-4058-992A-1AD89D6BD571}"/>
              </a:ext>
            </a:extLst>
          </p:cNvPr>
          <p:cNvSpPr>
            <a:spLocks noGrp="1"/>
          </p:cNvSpPr>
          <p:nvPr>
            <p:ph type="title"/>
          </p:nvPr>
        </p:nvSpPr>
        <p:spPr>
          <a:xfrm>
            <a:off x="188686" y="0"/>
            <a:ext cx="8650514" cy="1325563"/>
          </a:xfrm>
        </p:spPr>
        <p:txBody>
          <a:bodyPr>
            <a:normAutofit/>
          </a:bodyPr>
          <a:lstStyle/>
          <a:p>
            <a:r>
              <a:rPr lang="en-GB" sz="3200" dirty="0"/>
              <a:t>MapReduce Example </a:t>
            </a:r>
          </a:p>
        </p:txBody>
      </p:sp>
      <p:sp>
        <p:nvSpPr>
          <p:cNvPr id="5" name="Content Placeholder 4">
            <a:extLst>
              <a:ext uri="{FF2B5EF4-FFF2-40B4-BE49-F238E27FC236}">
                <a16:creationId xmlns:a16="http://schemas.microsoft.com/office/drawing/2014/main" id="{9235D113-067A-4C37-92C6-79AA58F8B4E2}"/>
              </a:ext>
            </a:extLst>
          </p:cNvPr>
          <p:cNvSpPr>
            <a:spLocks noGrp="1"/>
          </p:cNvSpPr>
          <p:nvPr>
            <p:ph idx="1"/>
          </p:nvPr>
        </p:nvSpPr>
        <p:spPr>
          <a:xfrm>
            <a:off x="174171" y="1422400"/>
            <a:ext cx="8824686" cy="5210629"/>
          </a:xfrm>
        </p:spPr>
        <p:txBody>
          <a:bodyPr/>
          <a:lstStyle/>
          <a:p>
            <a:pPr algn="just">
              <a:buClr>
                <a:srgbClr val="258989"/>
              </a:buClr>
            </a:pPr>
            <a:r>
              <a:rPr lang="en-IN" dirty="0"/>
              <a:t>Let us take a real-world example to comprehend the power of MapReduce. </a:t>
            </a:r>
          </a:p>
          <a:p>
            <a:pPr algn="just">
              <a:buClr>
                <a:srgbClr val="258989"/>
              </a:buClr>
            </a:pPr>
            <a:r>
              <a:rPr lang="en-IN" dirty="0"/>
              <a:t>Twitter receives around 500 million tweets per day, which is nearly 3000 tweets per second. </a:t>
            </a:r>
          </a:p>
          <a:p>
            <a:pPr algn="just">
              <a:buClr>
                <a:srgbClr val="258989"/>
              </a:buClr>
            </a:pPr>
            <a:r>
              <a:rPr lang="en-IN" dirty="0"/>
              <a:t>The following illustration shows how Twitter manages its tweets with the help of MapReduce.</a:t>
            </a:r>
            <a:endParaRPr lang="en-GB" dirty="0"/>
          </a:p>
        </p:txBody>
      </p:sp>
    </p:spTree>
    <p:extLst>
      <p:ext uri="{BB962C8B-B14F-4D97-AF65-F5344CB8AC3E}">
        <p14:creationId xmlns:p14="http://schemas.microsoft.com/office/powerpoint/2010/main" val="152036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B29E3F-FB68-4058-992A-1AD89D6BD571}"/>
              </a:ext>
            </a:extLst>
          </p:cNvPr>
          <p:cNvSpPr>
            <a:spLocks noGrp="1"/>
          </p:cNvSpPr>
          <p:nvPr>
            <p:ph type="title"/>
          </p:nvPr>
        </p:nvSpPr>
        <p:spPr>
          <a:xfrm>
            <a:off x="188686" y="0"/>
            <a:ext cx="8650514" cy="1325563"/>
          </a:xfrm>
        </p:spPr>
        <p:txBody>
          <a:bodyPr>
            <a:normAutofit/>
          </a:bodyPr>
          <a:lstStyle/>
          <a:p>
            <a:r>
              <a:rPr lang="en-GB" sz="3200" dirty="0"/>
              <a:t>MapReduce Example </a:t>
            </a:r>
          </a:p>
        </p:txBody>
      </p:sp>
      <p:pic>
        <p:nvPicPr>
          <p:cNvPr id="2" name="Content Placeholder 1">
            <a:extLst>
              <a:ext uri="{FF2B5EF4-FFF2-40B4-BE49-F238E27FC236}">
                <a16:creationId xmlns:a16="http://schemas.microsoft.com/office/drawing/2014/main" id="{3570B00B-9DA8-4345-8AEC-702C6A9454BF}"/>
              </a:ext>
            </a:extLst>
          </p:cNvPr>
          <p:cNvPicPr>
            <a:picLocks noGrp="1" noChangeAspect="1"/>
          </p:cNvPicPr>
          <p:nvPr>
            <p:ph idx="1"/>
          </p:nvPr>
        </p:nvPicPr>
        <p:blipFill>
          <a:blip r:embed="rId2"/>
          <a:stretch>
            <a:fillRect/>
          </a:stretch>
        </p:blipFill>
        <p:spPr>
          <a:xfrm>
            <a:off x="246742" y="1712686"/>
            <a:ext cx="8665029" cy="4760686"/>
          </a:xfrm>
          <a:prstGeom prst="rect">
            <a:avLst/>
          </a:prstGeom>
          <a:ln w="28575">
            <a:solidFill>
              <a:srgbClr val="258989"/>
            </a:solidFill>
          </a:ln>
        </p:spPr>
      </p:pic>
    </p:spTree>
    <p:extLst>
      <p:ext uri="{BB962C8B-B14F-4D97-AF65-F5344CB8AC3E}">
        <p14:creationId xmlns:p14="http://schemas.microsoft.com/office/powerpoint/2010/main" val="104638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B29E3F-FB68-4058-992A-1AD89D6BD571}"/>
              </a:ext>
            </a:extLst>
          </p:cNvPr>
          <p:cNvSpPr>
            <a:spLocks noGrp="1"/>
          </p:cNvSpPr>
          <p:nvPr>
            <p:ph type="title"/>
          </p:nvPr>
        </p:nvSpPr>
        <p:spPr>
          <a:xfrm>
            <a:off x="188686" y="0"/>
            <a:ext cx="8650514" cy="1325563"/>
          </a:xfrm>
        </p:spPr>
        <p:txBody>
          <a:bodyPr>
            <a:normAutofit/>
          </a:bodyPr>
          <a:lstStyle/>
          <a:p>
            <a:r>
              <a:rPr lang="en-GB" sz="3200" dirty="0"/>
              <a:t>MapReduce Example </a:t>
            </a:r>
          </a:p>
        </p:txBody>
      </p:sp>
      <p:sp>
        <p:nvSpPr>
          <p:cNvPr id="5" name="Content Placeholder 4">
            <a:extLst>
              <a:ext uri="{FF2B5EF4-FFF2-40B4-BE49-F238E27FC236}">
                <a16:creationId xmlns:a16="http://schemas.microsoft.com/office/drawing/2014/main" id="{7E31D64C-ECC1-4673-8133-FE557D80A2C8}"/>
              </a:ext>
            </a:extLst>
          </p:cNvPr>
          <p:cNvSpPr>
            <a:spLocks noGrp="1"/>
          </p:cNvSpPr>
          <p:nvPr>
            <p:ph idx="1"/>
          </p:nvPr>
        </p:nvSpPr>
        <p:spPr>
          <a:xfrm>
            <a:off x="174171" y="1465943"/>
            <a:ext cx="8824686" cy="5167086"/>
          </a:xfrm>
        </p:spPr>
        <p:txBody>
          <a:bodyPr>
            <a:normAutofit/>
          </a:bodyPr>
          <a:lstStyle/>
          <a:p>
            <a:pPr marL="0" indent="0" algn="just">
              <a:buNone/>
            </a:pPr>
            <a:r>
              <a:rPr lang="en-IN" dirty="0"/>
              <a:t>As shown in the illustration, </a:t>
            </a:r>
            <a:r>
              <a:rPr lang="en-IN" dirty="0">
                <a:solidFill>
                  <a:srgbClr val="C00000"/>
                </a:solidFill>
              </a:rPr>
              <a:t>MapReduce algorithm</a:t>
            </a:r>
            <a:r>
              <a:rPr lang="en-IN" dirty="0"/>
              <a:t> performs the following actions −</a:t>
            </a:r>
          </a:p>
          <a:p>
            <a:pPr marL="514350" indent="-514350" algn="just">
              <a:buClr>
                <a:srgbClr val="258989"/>
              </a:buClr>
              <a:buFont typeface="+mj-lt"/>
              <a:buAutoNum type="arabicPeriod"/>
            </a:pPr>
            <a:r>
              <a:rPr lang="en-IN" dirty="0"/>
              <a:t>Tokenize</a:t>
            </a:r>
          </a:p>
          <a:p>
            <a:pPr marL="514350" indent="-514350" algn="just">
              <a:buClr>
                <a:srgbClr val="258989"/>
              </a:buClr>
              <a:buFont typeface="+mj-lt"/>
              <a:buAutoNum type="arabicPeriod"/>
            </a:pPr>
            <a:r>
              <a:rPr lang="en-IN" dirty="0"/>
              <a:t>Filter</a:t>
            </a:r>
          </a:p>
          <a:p>
            <a:pPr marL="514350" indent="-514350" algn="just">
              <a:buClr>
                <a:srgbClr val="258989"/>
              </a:buClr>
              <a:buFont typeface="+mj-lt"/>
              <a:buAutoNum type="arabicPeriod"/>
            </a:pPr>
            <a:r>
              <a:rPr lang="en-IN" dirty="0"/>
              <a:t>Count</a:t>
            </a:r>
          </a:p>
          <a:p>
            <a:pPr marL="514350" indent="-514350" algn="just">
              <a:buClr>
                <a:srgbClr val="258989"/>
              </a:buClr>
              <a:buFont typeface="+mj-lt"/>
              <a:buAutoNum type="arabicPeriod"/>
            </a:pPr>
            <a:r>
              <a:rPr lang="en-IN" dirty="0"/>
              <a:t>Aggregate Counters</a:t>
            </a:r>
            <a:endParaRPr lang="en-GB" dirty="0"/>
          </a:p>
        </p:txBody>
      </p:sp>
    </p:spTree>
    <p:extLst>
      <p:ext uri="{BB962C8B-B14F-4D97-AF65-F5344CB8AC3E}">
        <p14:creationId xmlns:p14="http://schemas.microsoft.com/office/powerpoint/2010/main" val="105170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377370" y="2119086"/>
            <a:ext cx="8592457" cy="2728686"/>
          </a:xfrm>
        </p:spPr>
        <p:txBody>
          <a:bodyPr>
            <a:normAutofit/>
          </a:bodyPr>
          <a:lstStyle/>
          <a:p>
            <a:pPr marL="0" indent="0" algn="ctr">
              <a:buClr>
                <a:srgbClr val="258989"/>
              </a:buClr>
              <a:buNone/>
            </a:pPr>
            <a:r>
              <a:rPr lang="en-IN" dirty="0">
                <a:solidFill>
                  <a:srgbClr val="C00000"/>
                </a:solidFill>
              </a:rPr>
              <a:t>How does MapReduce in Hadoop make working so easy?</a:t>
            </a:r>
          </a:p>
          <a:p>
            <a:pPr marL="0" indent="0" algn="ctr">
              <a:buClr>
                <a:srgbClr val="258989"/>
              </a:buClr>
              <a:buNone/>
            </a:pPr>
            <a:r>
              <a:rPr lang="en-IN" dirty="0">
                <a:solidFill>
                  <a:srgbClr val="0070C0"/>
                </a:solidFill>
              </a:rPr>
              <a:t>Scaling up the data processing</a:t>
            </a:r>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24686" cy="1325563"/>
          </a:xfrm>
        </p:spPr>
        <p:txBody>
          <a:bodyPr>
            <a:normAutofit/>
          </a:bodyPr>
          <a:lstStyle/>
          <a:p>
            <a:pPr algn="just"/>
            <a:r>
              <a:rPr lang="en-US" sz="3200" dirty="0"/>
              <a:t>Hadoop MapReduce </a:t>
            </a:r>
          </a:p>
        </p:txBody>
      </p:sp>
    </p:spTree>
    <p:extLst>
      <p:ext uri="{BB962C8B-B14F-4D97-AF65-F5344CB8AC3E}">
        <p14:creationId xmlns:p14="http://schemas.microsoft.com/office/powerpoint/2010/main" val="232551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lnSpc>
                <a:spcPct val="160000"/>
              </a:lnSpc>
              <a:spcBef>
                <a:spcPts val="0"/>
              </a:spcBef>
              <a:buClr>
                <a:srgbClr val="258989"/>
              </a:buClr>
            </a:pPr>
            <a:r>
              <a:rPr lang="en-IN" dirty="0"/>
              <a:t>Hadoop cluster </a:t>
            </a:r>
            <a:r>
              <a:rPr lang="en-IN" dirty="0">
                <a:solidFill>
                  <a:srgbClr val="C00000"/>
                </a:solidFill>
              </a:rPr>
              <a:t>stores a large set of data which is parallelly processed mainly by MapReduce. </a:t>
            </a:r>
          </a:p>
          <a:p>
            <a:pPr algn="just">
              <a:lnSpc>
                <a:spcPct val="160000"/>
              </a:lnSpc>
              <a:spcBef>
                <a:spcPts val="0"/>
              </a:spcBef>
              <a:buClr>
                <a:schemeClr val="bg1">
                  <a:lumMod val="85000"/>
                </a:schemeClr>
              </a:buClr>
            </a:pPr>
            <a:r>
              <a:rPr lang="en-IN" dirty="0">
                <a:solidFill>
                  <a:schemeClr val="bg1">
                    <a:lumMod val="85000"/>
                  </a:schemeClr>
                </a:solidFill>
              </a:rPr>
              <a:t>Provides parallelism, fault-tolerance, and data distribution. </a:t>
            </a:r>
          </a:p>
          <a:p>
            <a:pPr algn="just">
              <a:lnSpc>
                <a:spcPct val="160000"/>
              </a:lnSpc>
              <a:spcBef>
                <a:spcPts val="0"/>
              </a:spcBef>
              <a:buClr>
                <a:schemeClr val="bg1">
                  <a:lumMod val="85000"/>
                </a:schemeClr>
              </a:buClr>
            </a:pPr>
            <a:r>
              <a:rPr lang="en-IN" dirty="0">
                <a:solidFill>
                  <a:schemeClr val="bg1">
                    <a:lumMod val="85000"/>
                  </a:schemeClr>
                </a:solidFill>
              </a:rPr>
              <a:t>Map Reduce provides API with features such as parallel processing of huge amounts of data, batch processing, and high availability. </a:t>
            </a: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824686" cy="1325563"/>
          </a:xfrm>
        </p:spPr>
        <p:txBody>
          <a:bodyPr>
            <a:normAutofit/>
          </a:bodyPr>
          <a:lstStyle/>
          <a:p>
            <a:r>
              <a:rPr lang="en-GB" sz="3200" dirty="0"/>
              <a:t>MapReduce Architecture</a:t>
            </a:r>
          </a:p>
        </p:txBody>
      </p:sp>
    </p:spTree>
    <p:extLst>
      <p:ext uri="{BB962C8B-B14F-4D97-AF65-F5344CB8AC3E}">
        <p14:creationId xmlns:p14="http://schemas.microsoft.com/office/powerpoint/2010/main" val="413332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lnSpc>
                <a:spcPct val="160000"/>
              </a:lnSpc>
              <a:spcBef>
                <a:spcPts val="0"/>
              </a:spcBef>
              <a:buClr>
                <a:schemeClr val="bg1">
                  <a:lumMod val="85000"/>
                </a:schemeClr>
              </a:buClr>
            </a:pPr>
            <a:r>
              <a:rPr lang="en-IN" dirty="0">
                <a:solidFill>
                  <a:schemeClr val="bg1">
                    <a:lumMod val="85000"/>
                  </a:schemeClr>
                </a:solidFill>
              </a:rPr>
              <a:t>Hadoop cluster stores a large set of data which is parallelly processed mainly by MapReduce. </a:t>
            </a:r>
          </a:p>
          <a:p>
            <a:pPr algn="just">
              <a:lnSpc>
                <a:spcPct val="160000"/>
              </a:lnSpc>
              <a:spcBef>
                <a:spcPts val="0"/>
              </a:spcBef>
              <a:buClr>
                <a:srgbClr val="258989"/>
              </a:buClr>
            </a:pPr>
            <a:r>
              <a:rPr lang="en-IN" dirty="0">
                <a:solidFill>
                  <a:srgbClr val="C00000"/>
                </a:solidFill>
              </a:rPr>
              <a:t>Provides parallelism, fault-tolerance, and data distribution. </a:t>
            </a:r>
          </a:p>
          <a:p>
            <a:pPr algn="just">
              <a:lnSpc>
                <a:spcPct val="160000"/>
              </a:lnSpc>
              <a:spcBef>
                <a:spcPts val="0"/>
              </a:spcBef>
              <a:buClr>
                <a:schemeClr val="bg1">
                  <a:lumMod val="85000"/>
                </a:schemeClr>
              </a:buClr>
            </a:pPr>
            <a:r>
              <a:rPr lang="en-IN" dirty="0">
                <a:solidFill>
                  <a:schemeClr val="bg1">
                    <a:lumMod val="85000"/>
                  </a:schemeClr>
                </a:solidFill>
              </a:rPr>
              <a:t>Map Reduce provides API with features such as parallel processing of huge amounts of data, batch processing, and high availability. </a:t>
            </a: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824686" cy="1325563"/>
          </a:xfrm>
        </p:spPr>
        <p:txBody>
          <a:bodyPr>
            <a:normAutofit/>
          </a:bodyPr>
          <a:lstStyle/>
          <a:p>
            <a:r>
              <a:rPr lang="en-GB" sz="3200" dirty="0"/>
              <a:t>MapReduce Architecture</a:t>
            </a:r>
          </a:p>
        </p:txBody>
      </p:sp>
    </p:spTree>
    <p:extLst>
      <p:ext uri="{BB962C8B-B14F-4D97-AF65-F5344CB8AC3E}">
        <p14:creationId xmlns:p14="http://schemas.microsoft.com/office/powerpoint/2010/main" val="394730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lnSpc>
                <a:spcPct val="160000"/>
              </a:lnSpc>
              <a:spcBef>
                <a:spcPts val="0"/>
              </a:spcBef>
              <a:buClr>
                <a:schemeClr val="bg1">
                  <a:lumMod val="85000"/>
                </a:schemeClr>
              </a:buClr>
            </a:pPr>
            <a:r>
              <a:rPr lang="en-IN" dirty="0">
                <a:solidFill>
                  <a:schemeClr val="bg1">
                    <a:lumMod val="85000"/>
                  </a:schemeClr>
                </a:solidFill>
              </a:rPr>
              <a:t>Hadoop cluster stores a large set of data which is parallelly processed mainly by MapReduce. </a:t>
            </a:r>
          </a:p>
          <a:p>
            <a:pPr algn="just">
              <a:lnSpc>
                <a:spcPct val="160000"/>
              </a:lnSpc>
              <a:spcBef>
                <a:spcPts val="0"/>
              </a:spcBef>
              <a:buClr>
                <a:schemeClr val="bg1">
                  <a:lumMod val="85000"/>
                </a:schemeClr>
              </a:buClr>
            </a:pPr>
            <a:r>
              <a:rPr lang="en-IN" dirty="0">
                <a:solidFill>
                  <a:schemeClr val="bg1">
                    <a:lumMod val="85000"/>
                  </a:schemeClr>
                </a:solidFill>
              </a:rPr>
              <a:t>Provides parallelism, fault-tolerance, and data distribution. </a:t>
            </a:r>
          </a:p>
          <a:p>
            <a:pPr algn="just">
              <a:lnSpc>
                <a:spcPct val="160000"/>
              </a:lnSpc>
              <a:spcBef>
                <a:spcPts val="0"/>
              </a:spcBef>
              <a:buClr>
                <a:srgbClr val="258989"/>
              </a:buClr>
            </a:pPr>
            <a:r>
              <a:rPr lang="en-IN" dirty="0"/>
              <a:t>Map Reduce provides API with features such as parallel processing of huge amounts of data, batch processing, and high availability. </a:t>
            </a: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824686" cy="1325563"/>
          </a:xfrm>
        </p:spPr>
        <p:txBody>
          <a:bodyPr>
            <a:normAutofit/>
          </a:bodyPr>
          <a:lstStyle/>
          <a:p>
            <a:r>
              <a:rPr lang="en-GB" sz="3200" dirty="0"/>
              <a:t>MapReduce Architecture</a:t>
            </a:r>
          </a:p>
        </p:txBody>
      </p:sp>
    </p:spTree>
    <p:extLst>
      <p:ext uri="{BB962C8B-B14F-4D97-AF65-F5344CB8AC3E}">
        <p14:creationId xmlns:p14="http://schemas.microsoft.com/office/powerpoint/2010/main" val="267616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lnSpc>
                <a:spcPct val="160000"/>
              </a:lnSpc>
              <a:spcBef>
                <a:spcPts val="0"/>
              </a:spcBef>
              <a:buClr>
                <a:srgbClr val="258989"/>
              </a:buClr>
            </a:pPr>
            <a:r>
              <a:rPr lang="en-IN" dirty="0"/>
              <a:t>Map Reduce programs are written by programmers when there is a need for an application for business scenarios. </a:t>
            </a:r>
          </a:p>
          <a:p>
            <a:pPr algn="just">
              <a:spcBef>
                <a:spcPts val="0"/>
              </a:spcBef>
              <a:buClr>
                <a:schemeClr val="bg1">
                  <a:lumMod val="85000"/>
                </a:schemeClr>
              </a:buClr>
            </a:pPr>
            <a:r>
              <a:rPr lang="en-IN" dirty="0">
                <a:solidFill>
                  <a:schemeClr val="bg1">
                    <a:lumMod val="85000"/>
                  </a:schemeClr>
                </a:solidFill>
              </a:rPr>
              <a:t>Development of applications and deployment across Hadoop clusters is done by the programmers when they understand the flow pattern of MapReduce.</a:t>
            </a:r>
            <a:endParaRPr lang="en-GB" dirty="0">
              <a:solidFill>
                <a:schemeClr val="bg1">
                  <a:lumMod val="85000"/>
                </a:schemeClr>
              </a:solidFill>
            </a:endParaRPr>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079920" cy="1325563"/>
          </a:xfrm>
        </p:spPr>
        <p:txBody>
          <a:bodyPr>
            <a:normAutofit/>
          </a:bodyPr>
          <a:lstStyle/>
          <a:p>
            <a:r>
              <a:rPr lang="en-GB" sz="3200" dirty="0"/>
              <a:t>MapReduce Architecture</a:t>
            </a:r>
          </a:p>
        </p:txBody>
      </p:sp>
    </p:spTree>
    <p:extLst>
      <p:ext uri="{BB962C8B-B14F-4D97-AF65-F5344CB8AC3E}">
        <p14:creationId xmlns:p14="http://schemas.microsoft.com/office/powerpoint/2010/main" val="199091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238182-5B11-43BD-B3C4-B4009FEE627D}"/>
              </a:ext>
            </a:extLst>
          </p:cNvPr>
          <p:cNvSpPr>
            <a:spLocks noGrp="1"/>
          </p:cNvSpPr>
          <p:nvPr>
            <p:ph idx="1"/>
          </p:nvPr>
        </p:nvSpPr>
        <p:spPr>
          <a:xfrm>
            <a:off x="203201" y="1451429"/>
            <a:ext cx="8737600" cy="5181600"/>
          </a:xfrm>
        </p:spPr>
        <p:txBody>
          <a:bodyPr>
            <a:normAutofit/>
          </a:bodyPr>
          <a:lstStyle/>
          <a:p>
            <a:pPr algn="just">
              <a:spcBef>
                <a:spcPts val="0"/>
              </a:spcBef>
              <a:buClr>
                <a:schemeClr val="bg1">
                  <a:lumMod val="85000"/>
                </a:schemeClr>
              </a:buClr>
            </a:pPr>
            <a:r>
              <a:rPr lang="en-IN" dirty="0">
                <a:solidFill>
                  <a:schemeClr val="bg1">
                    <a:lumMod val="85000"/>
                  </a:schemeClr>
                </a:solidFill>
              </a:rPr>
              <a:t>Map Reduce programs are written by programmers when there is a need for an application for business scenarios. </a:t>
            </a:r>
          </a:p>
          <a:p>
            <a:pPr algn="just">
              <a:spcBef>
                <a:spcPts val="0"/>
              </a:spcBef>
              <a:buClr>
                <a:srgbClr val="258989"/>
              </a:buClr>
            </a:pPr>
            <a:r>
              <a:rPr lang="en-IN" dirty="0"/>
              <a:t>Development of applications and deployment across Hadoop clusters is done by the programmers when they understand the flow pattern of MapReduce.</a:t>
            </a:r>
            <a:endParaRPr lang="en-GB" dirty="0"/>
          </a:p>
        </p:txBody>
      </p:sp>
      <p:sp>
        <p:nvSpPr>
          <p:cNvPr id="3" name="Title 2">
            <a:extLst>
              <a:ext uri="{FF2B5EF4-FFF2-40B4-BE49-F238E27FC236}">
                <a16:creationId xmlns:a16="http://schemas.microsoft.com/office/drawing/2014/main" id="{B2D47DB0-1FD8-4FEC-8943-BF79A8D0BED6}"/>
              </a:ext>
            </a:extLst>
          </p:cNvPr>
          <p:cNvSpPr>
            <a:spLocks noGrp="1"/>
          </p:cNvSpPr>
          <p:nvPr>
            <p:ph type="title"/>
          </p:nvPr>
        </p:nvSpPr>
        <p:spPr>
          <a:xfrm>
            <a:off x="145143" y="0"/>
            <a:ext cx="8079920" cy="1325563"/>
          </a:xfrm>
        </p:spPr>
        <p:txBody>
          <a:bodyPr>
            <a:normAutofit/>
          </a:bodyPr>
          <a:lstStyle/>
          <a:p>
            <a:r>
              <a:rPr lang="en-GB" sz="3200" dirty="0"/>
              <a:t>MapReduce Architecture</a:t>
            </a:r>
          </a:p>
        </p:txBody>
      </p:sp>
    </p:spTree>
    <p:extLst>
      <p:ext uri="{BB962C8B-B14F-4D97-AF65-F5344CB8AC3E}">
        <p14:creationId xmlns:p14="http://schemas.microsoft.com/office/powerpoint/2010/main" val="966984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9302</TotalTime>
  <Words>859</Words>
  <Application>Microsoft Office PowerPoint</Application>
  <PresentationFormat>On-screen Show (4:3)</PresentationFormat>
  <Paragraphs>93</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Bahnschrift</vt:lpstr>
      <vt:lpstr>Bahnschrift SemiBold</vt:lpstr>
      <vt:lpstr>Calibri</vt:lpstr>
      <vt:lpstr>Calibri Light</vt:lpstr>
      <vt:lpstr>Courier New</vt:lpstr>
      <vt:lpstr>Wingdings</vt:lpstr>
      <vt:lpstr>Office Theme</vt:lpstr>
      <vt:lpstr>PowerPoint Presentation</vt:lpstr>
      <vt:lpstr>PowerPoint Presentation</vt:lpstr>
      <vt:lpstr>Hadoop MapReduce </vt:lpstr>
      <vt:lpstr>Hadoop MapReduce </vt:lpstr>
      <vt:lpstr>MapReduce Architecture</vt:lpstr>
      <vt:lpstr>MapReduce Architecture</vt:lpstr>
      <vt:lpstr>MapReduce Architecture</vt:lpstr>
      <vt:lpstr>MapReduce Architecture</vt:lpstr>
      <vt:lpstr>MapReduce Architecture</vt:lpstr>
      <vt:lpstr>MapReduce Architecture</vt:lpstr>
      <vt:lpstr>MapReduce Architecture</vt:lpstr>
      <vt:lpstr>MapReduce Architecture</vt:lpstr>
      <vt:lpstr>MapReduce Architecture</vt:lpstr>
      <vt:lpstr>How MapReduce in Hadoop Works?</vt:lpstr>
      <vt:lpstr>MapReduce- Map Step </vt:lpstr>
      <vt:lpstr>MapReduce- Reduce Step </vt:lpstr>
      <vt:lpstr>MapReduce Architecture Components</vt:lpstr>
      <vt:lpstr>MapReduce Architecture Components</vt:lpstr>
      <vt:lpstr>MapReduce Architecture Components</vt:lpstr>
      <vt:lpstr>MapReduce Architecture Components</vt:lpstr>
      <vt:lpstr>MapReduce Architecture Components</vt:lpstr>
      <vt:lpstr>MapReduce Architecture Components</vt:lpstr>
      <vt:lpstr>MapReduce Architecture Components</vt:lpstr>
      <vt:lpstr>MapReduce Example </vt:lpstr>
      <vt:lpstr>MapReduce Example </vt:lpstr>
      <vt:lpstr>Traditional Approach</vt:lpstr>
      <vt:lpstr>Traditional Approach</vt:lpstr>
      <vt:lpstr>Google’s Solution- MapReduce Algorithm</vt:lpstr>
      <vt:lpstr>Google’s Solution- MapReduce Algorithm</vt:lpstr>
      <vt:lpstr>MapReduce Example </vt:lpstr>
      <vt:lpstr>MapReduce Example </vt:lpstr>
      <vt:lpstr>MapReduce 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209</cp:revision>
  <dcterms:created xsi:type="dcterms:W3CDTF">2021-05-13T17:45:44Z</dcterms:created>
  <dcterms:modified xsi:type="dcterms:W3CDTF">2021-07-14T04:08:38Z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562913</vt:lpwstr>
  </property>
  <property fmtid="{D5CDD505-2E9C-101B-9397-08002B2CF9AE}" name="NXPowerLiteSettings" pid="3">
    <vt:lpwstr>E700052003A000</vt:lpwstr>
  </property>
  <property fmtid="{D5CDD505-2E9C-101B-9397-08002B2CF9AE}" name="NXPowerLiteVersion" pid="4">
    <vt:lpwstr>D9.1.4</vt:lpwstr>
  </property>
</Properties>
</file>