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theme+xml" PartName="/ppt/theme/theme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3"/>
  </p:handoutMasterIdLst>
  <p:sldIdLst>
    <p:sldId id="259" r:id="rId2"/>
    <p:sldId id="297" r:id="rId3"/>
    <p:sldId id="298" r:id="rId4"/>
    <p:sldId id="357" r:id="rId5"/>
    <p:sldId id="358" r:id="rId6"/>
    <p:sldId id="308" r:id="rId7"/>
    <p:sldId id="354" r:id="rId8"/>
    <p:sldId id="356" r:id="rId9"/>
    <p:sldId id="359" r:id="rId10"/>
    <p:sldId id="360" r:id="rId11"/>
    <p:sldId id="361" r:id="rId12"/>
    <p:sldId id="362" r:id="rId13"/>
    <p:sldId id="363" r:id="rId14"/>
    <p:sldId id="364" r:id="rId15"/>
    <p:sldId id="318" r:id="rId16"/>
    <p:sldId id="324" r:id="rId17"/>
    <p:sldId id="328" r:id="rId18"/>
    <p:sldId id="365" r:id="rId19"/>
    <p:sldId id="366" r:id="rId20"/>
    <p:sldId id="367" r:id="rId21"/>
    <p:sldId id="368" r:id="rId22"/>
    <p:sldId id="369" r:id="rId23"/>
    <p:sldId id="370" r:id="rId24"/>
    <p:sldId id="331" r:id="rId25"/>
    <p:sldId id="326" r:id="rId26"/>
    <p:sldId id="345" r:id="rId27"/>
    <p:sldId id="333" r:id="rId28"/>
    <p:sldId id="346" r:id="rId29"/>
    <p:sldId id="302" r:id="rId30"/>
    <p:sldId id="351" r:id="rId31"/>
    <p:sldId id="263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989"/>
    <a:srgbClr val="FF33CC"/>
    <a:srgbClr val="1E426B"/>
    <a:srgbClr val="217C7F"/>
    <a:srgbClr val="1F3154"/>
    <a:srgbClr val="498682"/>
    <a:srgbClr val="9BABC8"/>
    <a:srgbClr val="ABD1CE"/>
    <a:srgbClr val="E6E6E6"/>
    <a:srgbClr val="F4F4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94660"/>
  </p:normalViewPr>
  <p:slideViewPr>
    <p:cSldViewPr snapToGrid="0">
      <p:cViewPr>
        <p:scale>
          <a:sx n="50" d="100"/>
          <a:sy n="50" d="100"/>
        </p:scale>
        <p:origin x="2630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C33EAC-57B8-431D-95E9-C90B04D0A6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1628D-69F0-4B63-A19C-A0FC446EBB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B377A-8226-4F90-9398-64E2554DACD2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BE7A7-68DC-4292-ACC3-797A6549AA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11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ky, light, electronic&#10;&#10;Description automatically generated" id="12" name="Picture 11">
            <a:extLst>
              <a:ext uri="{FF2B5EF4-FFF2-40B4-BE49-F238E27FC236}">
                <a16:creationId xmlns:a16="http://schemas.microsoft.com/office/drawing/2014/main" id="{12EC47E8-B0B5-4C35-877A-C039559BC6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"/>
          <a:stretch/>
        </p:blipFill>
        <p:spPr>
          <a:xfrm>
            <a:off x="-24208" y="-12769"/>
            <a:ext cx="9192416" cy="68835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25F5D0-0EF2-4964-B69C-D312A8140A58}"/>
              </a:ext>
            </a:extLst>
          </p:cNvPr>
          <p:cNvSpPr/>
          <p:nvPr userDrawn="1"/>
        </p:nvSpPr>
        <p:spPr>
          <a:xfrm>
            <a:off x="0" y="0"/>
            <a:ext cx="9144000" cy="6868918"/>
          </a:xfrm>
          <a:prstGeom prst="rect">
            <a:avLst/>
          </a:prstGeom>
          <a:solidFill>
            <a:schemeClr val="bg1">
              <a:lumMod val="5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23160FA-1191-4FA3-B9ED-2E554AC801FB}"/>
              </a:ext>
            </a:extLst>
          </p:cNvPr>
          <p:cNvSpPr/>
          <p:nvPr userDrawn="1"/>
        </p:nvSpPr>
        <p:spPr>
          <a:xfrm>
            <a:off x="4392254" y="0"/>
            <a:ext cx="4751746" cy="6858000"/>
          </a:xfrm>
          <a:custGeom>
            <a:avLst/>
            <a:gdLst>
              <a:gd fmla="*/ 5086350 w 7429500" name="connsiteX0"/>
              <a:gd fmla="*/ 0 h 6858000" name="connsiteY0"/>
              <a:gd fmla="*/ 7429500 w 7429500" name="connsiteX1"/>
              <a:gd fmla="*/ 0 h 6858000" name="connsiteY1"/>
              <a:gd fmla="*/ 7429500 w 7429500" name="connsiteX2"/>
              <a:gd fmla="*/ 6858000 h 6858000" name="connsiteY2"/>
              <a:gd fmla="*/ 5086350 w 7429500" name="connsiteX3"/>
              <a:gd fmla="*/ 6858000 h 6858000" name="connsiteY3"/>
              <a:gd fmla="*/ 0 w 7429500" name="connsiteX4"/>
              <a:gd fmla="*/ 6858000 h 685800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6858000" w="7429500">
                <a:moveTo>
                  <a:pt x="5086350" y="0"/>
                </a:moveTo>
                <a:lnTo>
                  <a:pt x="7429500" y="0"/>
                </a:lnTo>
                <a:lnTo>
                  <a:pt x="7429500" y="6858000"/>
                </a:lnTo>
                <a:lnTo>
                  <a:pt x="50863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761D5D31-85A0-42C4-BB7C-4497ADB7294F}"/>
              </a:ext>
            </a:extLst>
          </p:cNvPr>
          <p:cNvSpPr/>
          <p:nvPr userDrawn="1"/>
        </p:nvSpPr>
        <p:spPr>
          <a:xfrm rot="16200000">
            <a:off x="2827448" y="-239605"/>
            <a:ext cx="891957" cy="6445252"/>
          </a:xfrm>
          <a:prstGeom prst="round2SameRect">
            <a:avLst>
              <a:gd fmla="val 8391" name="adj1"/>
              <a:gd fmla="val 0" name="adj2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70000"/>
                </a:schemeClr>
              </a:gs>
              <a:gs pos="85000">
                <a:srgbClr val="CDD9EF">
                  <a:alpha val="70000"/>
                </a:srgbClr>
              </a:gs>
              <a:gs pos="100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dir="t" rig="contrasting">
              <a:rot lat="0" lon="0" rev="7800000"/>
            </a:lightRig>
          </a:scene3d>
          <a:sp3d>
            <a:bevelT h="139700" w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18B2568-06A8-4535-815F-C8F2B8EA0A7C}"/>
              </a:ext>
            </a:extLst>
          </p:cNvPr>
          <p:cNvSpPr/>
          <p:nvPr userDrawn="1"/>
        </p:nvSpPr>
        <p:spPr>
          <a:xfrm rot="5400000">
            <a:off x="5976399" y="3297982"/>
            <a:ext cx="377716" cy="661591"/>
          </a:xfrm>
          <a:custGeom>
            <a:avLst/>
            <a:gdLst>
              <a:gd fmla="*/ 0 w 377716" name="connsiteX0"/>
              <a:gd fmla="*/ 482420 h 661591" name="connsiteY0"/>
              <a:gd fmla="*/ 0 w 377716" name="connsiteX1"/>
              <a:gd fmla="*/ 0 h 661591" name="connsiteY1"/>
              <a:gd fmla="*/ 377716 w 377716" name="connsiteX2"/>
              <a:gd fmla="*/ 661591 h 661591" name="connsiteY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b="b" l="l" r="r" t="t"/>
            <a:pathLst>
              <a:path h="661591" w="377716">
                <a:moveTo>
                  <a:pt x="0" y="482420"/>
                </a:moveTo>
                <a:lnTo>
                  <a:pt x="0" y="0"/>
                </a:lnTo>
                <a:lnTo>
                  <a:pt x="377716" y="66159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5981E-5444-42FF-89D3-E7BF1E285789}"/>
              </a:ext>
            </a:extLst>
          </p:cNvPr>
          <p:cNvSpPr txBox="1"/>
          <p:nvPr userDrawn="1"/>
        </p:nvSpPr>
        <p:spPr>
          <a:xfrm>
            <a:off x="50800" y="2629078"/>
            <a:ext cx="6637557" cy="707886"/>
          </a:xfrm>
          <a:prstGeom prst="rect">
            <a:avLst/>
          </a:prstGeom>
          <a:noFill/>
        </p:spPr>
        <p:txBody>
          <a:bodyPr anchor="ctr" bIns="91440" rtlCol="0" tIns="0" wrap="square">
            <a:spAutoFit/>
          </a:bodyPr>
          <a:lstStyle/>
          <a:p>
            <a:r>
              <a:rPr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ECAP470: </a:t>
            </a:r>
            <a:r>
              <a:rPr baseline="0" cap="small"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Cloud Computing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6DE86AF-27F7-4496-90D7-447B86249746}"/>
              </a:ext>
            </a:extLst>
          </p:cNvPr>
          <p:cNvSpPr/>
          <p:nvPr userDrawn="1"/>
        </p:nvSpPr>
        <p:spPr>
          <a:xfrm>
            <a:off x="4464105" y="5875532"/>
            <a:ext cx="4584969" cy="830997"/>
          </a:xfrm>
          <a:custGeom>
            <a:avLst/>
            <a:gdLst>
              <a:gd fmla="*/ 394187 w 4584969" name="connsiteX0"/>
              <a:gd fmla="*/ 0 h 830997" name="connsiteY0"/>
              <a:gd fmla="*/ 4446467 w 4584969" name="connsiteX1"/>
              <a:gd fmla="*/ 0 h 830997" name="connsiteY1"/>
              <a:gd fmla="*/ 4584969 w 4584969" name="connsiteX2"/>
              <a:gd fmla="*/ 138502 h 830997" name="connsiteY2"/>
              <a:gd fmla="*/ 4584969 w 4584969" name="connsiteX3"/>
              <a:gd fmla="*/ 692495 h 830997" name="connsiteY3"/>
              <a:gd fmla="*/ 4446467 w 4584969" name="connsiteX4"/>
              <a:gd fmla="*/ 830997 h 830997" name="connsiteY4"/>
              <a:gd fmla="*/ 0 w 4584969" name="connsiteX5"/>
              <a:gd fmla="*/ 830997 h 830997" name="connsiteY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b="b" l="l" r="r" t="t"/>
            <a:pathLst>
              <a:path h="830997" w="4584969">
                <a:moveTo>
                  <a:pt x="394187" y="0"/>
                </a:moveTo>
                <a:lnTo>
                  <a:pt x="4446467" y="0"/>
                </a:lnTo>
                <a:cubicBezTo>
                  <a:pt x="4522960" y="0"/>
                  <a:pt x="4584969" y="62009"/>
                  <a:pt x="4584969" y="138502"/>
                </a:cubicBezTo>
                <a:lnTo>
                  <a:pt x="4584969" y="692495"/>
                </a:lnTo>
                <a:cubicBezTo>
                  <a:pt x="4584969" y="768988"/>
                  <a:pt x="4522960" y="830997"/>
                  <a:pt x="4446467" y="830997"/>
                </a:cubicBezTo>
                <a:lnTo>
                  <a:pt x="0" y="830997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4AF37-FA57-40D3-A0C7-0EC02C6F381A}"/>
              </a:ext>
            </a:extLst>
          </p:cNvPr>
          <p:cNvSpPr txBox="1"/>
          <p:nvPr userDrawn="1"/>
        </p:nvSpPr>
        <p:spPr>
          <a:xfrm>
            <a:off x="4850423" y="5864613"/>
            <a:ext cx="4198651" cy="830997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Dr. </a:t>
            </a:r>
            <a:r>
              <a:rPr dirty="0" err="1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Tarandeep</a:t>
            </a:r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 Kaur</a:t>
            </a:r>
          </a:p>
          <a:p>
            <a:pPr algn="r"/>
            <a:r>
              <a:rPr dirty="0" lang="en-US" sz="2000">
                <a:solidFill>
                  <a:srgbClr val="1E426B"/>
                </a:solidFill>
                <a:latin charset="0" panose="020B0502040204020203" pitchFamily="34" typeface="Bahnschrift SemiBold"/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136596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08716"/>
            <a:ext cx="7886700" cy="4308198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4F4F5"/>
                </a:solidFill>
                <a:latin typeface="Bahnschrift SemiBold" panose="020B0502040204020203" pitchFamily="34" charset="0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25898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rgbClr val="F4F4F5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25898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D0141E-891B-4C49-A1C4-D9497F151474}"/>
              </a:ext>
            </a:extLst>
          </p:cNvPr>
          <p:cNvSpPr/>
          <p:nvPr userDrawn="1"/>
        </p:nvSpPr>
        <p:spPr>
          <a:xfrm>
            <a:off x="1529895" y="2703285"/>
            <a:ext cx="6037944" cy="1451430"/>
          </a:xfrm>
          <a:custGeom>
            <a:avLst/>
            <a:gdLst>
              <a:gd name="connsiteX0" fmla="*/ 3018972 w 6037944"/>
              <a:gd name="connsiteY0" fmla="*/ 0 h 1451430"/>
              <a:gd name="connsiteX1" fmla="*/ 6037944 w 6037944"/>
              <a:gd name="connsiteY1" fmla="*/ 725715 h 1451430"/>
              <a:gd name="connsiteX2" fmla="*/ 3018972 w 6037944"/>
              <a:gd name="connsiteY2" fmla="*/ 1451430 h 1451430"/>
              <a:gd name="connsiteX3" fmla="*/ 0 w 6037944"/>
              <a:gd name="connsiteY3" fmla="*/ 725715 h 1451430"/>
              <a:gd name="connsiteX4" fmla="*/ 3018972 w 6037944"/>
              <a:gd name="connsiteY4" fmla="*/ 0 h 14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451430">
                <a:moveTo>
                  <a:pt x="3018972" y="0"/>
                </a:moveTo>
                <a:cubicBezTo>
                  <a:pt x="4686304" y="0"/>
                  <a:pt x="6037944" y="324914"/>
                  <a:pt x="6037944" y="725715"/>
                </a:cubicBezTo>
                <a:cubicBezTo>
                  <a:pt x="6037944" y="1126516"/>
                  <a:pt x="4686304" y="1451430"/>
                  <a:pt x="3018972" y="1451430"/>
                </a:cubicBezTo>
                <a:cubicBezTo>
                  <a:pt x="1351640" y="1451430"/>
                  <a:pt x="0" y="1126516"/>
                  <a:pt x="0" y="725715"/>
                </a:cubicBezTo>
                <a:cubicBezTo>
                  <a:pt x="0" y="324914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AD4718-0501-403B-AFBC-33331BEC043B}"/>
              </a:ext>
            </a:extLst>
          </p:cNvPr>
          <p:cNvSpPr/>
          <p:nvPr userDrawn="1"/>
        </p:nvSpPr>
        <p:spPr>
          <a:xfrm>
            <a:off x="1529895" y="2282371"/>
            <a:ext cx="6037944" cy="1146629"/>
          </a:xfrm>
          <a:custGeom>
            <a:avLst/>
            <a:gdLst>
              <a:gd name="connsiteX0" fmla="*/ 3018972 w 6037944"/>
              <a:gd name="connsiteY0" fmla="*/ 0 h 1146629"/>
              <a:gd name="connsiteX1" fmla="*/ 6037944 w 6037944"/>
              <a:gd name="connsiteY1" fmla="*/ 1146629 h 1146629"/>
              <a:gd name="connsiteX2" fmla="*/ 3018972 w 6037944"/>
              <a:gd name="connsiteY2" fmla="*/ 420914 h 1146629"/>
              <a:gd name="connsiteX3" fmla="*/ 0 w 6037944"/>
              <a:gd name="connsiteY3" fmla="*/ 1146629 h 1146629"/>
              <a:gd name="connsiteX4" fmla="*/ 3018972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3018972" y="0"/>
                </a:moveTo>
                <a:cubicBezTo>
                  <a:pt x="4686304" y="0"/>
                  <a:pt x="6037944" y="513363"/>
                  <a:pt x="6037944" y="1146629"/>
                </a:cubicBezTo>
                <a:cubicBezTo>
                  <a:pt x="6037944" y="745828"/>
                  <a:pt x="4686304" y="420914"/>
                  <a:pt x="3018972" y="420914"/>
                </a:cubicBezTo>
                <a:cubicBezTo>
                  <a:pt x="1351640" y="420914"/>
                  <a:pt x="0" y="745828"/>
                  <a:pt x="0" y="1146629"/>
                </a:cubicBezTo>
                <a:cubicBezTo>
                  <a:pt x="0" y="513363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861B3F-8E45-4BA3-97F7-23CB90BE0433}"/>
              </a:ext>
            </a:extLst>
          </p:cNvPr>
          <p:cNvSpPr/>
          <p:nvPr userDrawn="1"/>
        </p:nvSpPr>
        <p:spPr>
          <a:xfrm>
            <a:off x="1529895" y="3429000"/>
            <a:ext cx="6037944" cy="1146629"/>
          </a:xfrm>
          <a:custGeom>
            <a:avLst/>
            <a:gdLst>
              <a:gd name="connsiteX0" fmla="*/ 0 w 6037944"/>
              <a:gd name="connsiteY0" fmla="*/ 0 h 1146629"/>
              <a:gd name="connsiteX1" fmla="*/ 3018972 w 6037944"/>
              <a:gd name="connsiteY1" fmla="*/ 725715 h 1146629"/>
              <a:gd name="connsiteX2" fmla="*/ 6037944 w 6037944"/>
              <a:gd name="connsiteY2" fmla="*/ 0 h 1146629"/>
              <a:gd name="connsiteX3" fmla="*/ 3018972 w 6037944"/>
              <a:gd name="connsiteY3" fmla="*/ 1146629 h 1146629"/>
              <a:gd name="connsiteX4" fmla="*/ 0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0" y="0"/>
                </a:moveTo>
                <a:cubicBezTo>
                  <a:pt x="0" y="400801"/>
                  <a:pt x="1351640" y="725715"/>
                  <a:pt x="3018972" y="725715"/>
                </a:cubicBezTo>
                <a:cubicBezTo>
                  <a:pt x="4686304" y="725715"/>
                  <a:pt x="6037944" y="400801"/>
                  <a:pt x="6037944" y="0"/>
                </a:cubicBezTo>
                <a:cubicBezTo>
                  <a:pt x="6037944" y="633266"/>
                  <a:pt x="4686304" y="1146629"/>
                  <a:pt x="3018972" y="1146629"/>
                </a:cubicBezTo>
                <a:cubicBezTo>
                  <a:pt x="1351640" y="1146629"/>
                  <a:pt x="0" y="63326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360497" y="3075057"/>
            <a:ext cx="4423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 ?><Relationships xmlns="http://schemas.openxmlformats.org/package/2006/relationships"><Relationship Id="rId2" Target="../media/image3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3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43" y="1480457"/>
            <a:ext cx="8824686" cy="5152572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dirty="0">
              <a:solidFill>
                <a:srgbClr val="FFC000"/>
              </a:solidFill>
            </a:endParaRP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b="0" i="0" u="none" strike="noStrike" baseline="0" dirty="0">
              <a:solidFill>
                <a:srgbClr val="FFC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7" y="0"/>
            <a:ext cx="8548914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GFS Assumptions 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31307B-4C4C-4262-BC0C-E81BC280F8C9}"/>
              </a:ext>
            </a:extLst>
          </p:cNvPr>
          <p:cNvSpPr/>
          <p:nvPr/>
        </p:nvSpPr>
        <p:spPr>
          <a:xfrm>
            <a:off x="203199" y="1480457"/>
            <a:ext cx="8839201" cy="5254171"/>
          </a:xfrm>
          <a:prstGeom prst="rect">
            <a:avLst/>
          </a:prstGeom>
          <a:ln w="28575"/>
        </p:spPr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310293F-EC51-46FF-8D2E-FEEC2F437D75}"/>
              </a:ext>
            </a:extLst>
          </p:cNvPr>
          <p:cNvSpPr/>
          <p:nvPr/>
        </p:nvSpPr>
        <p:spPr>
          <a:xfrm>
            <a:off x="209564" y="1504984"/>
            <a:ext cx="2768652" cy="1561534"/>
          </a:xfrm>
          <a:custGeom>
            <a:avLst/>
            <a:gdLst>
              <a:gd name="connsiteX0" fmla="*/ 0 w 2768652"/>
              <a:gd name="connsiteY0" fmla="*/ 0 h 1561534"/>
              <a:gd name="connsiteX1" fmla="*/ 2768652 w 2768652"/>
              <a:gd name="connsiteY1" fmla="*/ 0 h 1561534"/>
              <a:gd name="connsiteX2" fmla="*/ 2768652 w 2768652"/>
              <a:gd name="connsiteY2" fmla="*/ 1561534 h 1561534"/>
              <a:gd name="connsiteX3" fmla="*/ 0 w 2768652"/>
              <a:gd name="connsiteY3" fmla="*/ 1561534 h 1561534"/>
              <a:gd name="connsiteX4" fmla="*/ 0 w 2768652"/>
              <a:gd name="connsiteY4" fmla="*/ 0 h 15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8652" h="1561534">
                <a:moveTo>
                  <a:pt x="0" y="0"/>
                </a:moveTo>
                <a:lnTo>
                  <a:pt x="2768652" y="0"/>
                </a:lnTo>
                <a:lnTo>
                  <a:pt x="2768652" y="1561534"/>
                </a:lnTo>
                <a:lnTo>
                  <a:pt x="0" y="156153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algn="ctr" defTabSz="889000">
              <a:spcBef>
                <a:spcPct val="0"/>
              </a:spcBef>
              <a:buClr>
                <a:srgbClr val="258989"/>
              </a:buClr>
            </a:pPr>
            <a:r>
              <a:rPr lang="en-IN" sz="20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Hardware failures are common (commodity hardware)</a:t>
            </a:r>
            <a:endParaRPr lang="en-GB" sz="2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1840CCA-DBA8-4316-A75D-C1B94BA0710F}"/>
              </a:ext>
            </a:extLst>
          </p:cNvPr>
          <p:cNvSpPr/>
          <p:nvPr/>
        </p:nvSpPr>
        <p:spPr>
          <a:xfrm>
            <a:off x="3238473" y="1504984"/>
            <a:ext cx="2768652" cy="1561534"/>
          </a:xfrm>
          <a:custGeom>
            <a:avLst/>
            <a:gdLst>
              <a:gd name="connsiteX0" fmla="*/ 0 w 2768652"/>
              <a:gd name="connsiteY0" fmla="*/ 0 h 1561534"/>
              <a:gd name="connsiteX1" fmla="*/ 2768652 w 2768652"/>
              <a:gd name="connsiteY1" fmla="*/ 0 h 1561534"/>
              <a:gd name="connsiteX2" fmla="*/ 2768652 w 2768652"/>
              <a:gd name="connsiteY2" fmla="*/ 1561534 h 1561534"/>
              <a:gd name="connsiteX3" fmla="*/ 0 w 2768652"/>
              <a:gd name="connsiteY3" fmla="*/ 1561534 h 1561534"/>
              <a:gd name="connsiteX4" fmla="*/ 0 w 2768652"/>
              <a:gd name="connsiteY4" fmla="*/ 0 h 15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8652" h="1561534">
                <a:moveTo>
                  <a:pt x="0" y="0"/>
                </a:moveTo>
                <a:lnTo>
                  <a:pt x="2768652" y="0"/>
                </a:lnTo>
                <a:lnTo>
                  <a:pt x="2768652" y="1561534"/>
                </a:lnTo>
                <a:lnTo>
                  <a:pt x="0" y="156153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algn="ctr" defTabSz="889000">
              <a:spcBef>
                <a:spcPct val="0"/>
              </a:spcBef>
              <a:buClr>
                <a:srgbClr val="258989"/>
              </a:buClr>
            </a:pPr>
            <a:r>
              <a:rPr lang="en-IN" sz="20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Files are large (GB/TB) and their number is limited (millions, not billions)</a:t>
            </a:r>
            <a:endParaRPr lang="en-GB" sz="2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3A641B7-D9E7-4246-893A-B98EEE32813A}"/>
              </a:ext>
            </a:extLst>
          </p:cNvPr>
          <p:cNvSpPr/>
          <p:nvPr/>
        </p:nvSpPr>
        <p:spPr>
          <a:xfrm>
            <a:off x="6267381" y="1504984"/>
            <a:ext cx="2768652" cy="1561534"/>
          </a:xfrm>
          <a:custGeom>
            <a:avLst/>
            <a:gdLst>
              <a:gd name="connsiteX0" fmla="*/ 0 w 2768652"/>
              <a:gd name="connsiteY0" fmla="*/ 0 h 1561534"/>
              <a:gd name="connsiteX1" fmla="*/ 2768652 w 2768652"/>
              <a:gd name="connsiteY1" fmla="*/ 0 h 1561534"/>
              <a:gd name="connsiteX2" fmla="*/ 2768652 w 2768652"/>
              <a:gd name="connsiteY2" fmla="*/ 1561534 h 1561534"/>
              <a:gd name="connsiteX3" fmla="*/ 0 w 2768652"/>
              <a:gd name="connsiteY3" fmla="*/ 1561534 h 1561534"/>
              <a:gd name="connsiteX4" fmla="*/ 0 w 2768652"/>
              <a:gd name="connsiteY4" fmla="*/ 0 h 15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8652" h="1561534">
                <a:moveTo>
                  <a:pt x="0" y="0"/>
                </a:moveTo>
                <a:lnTo>
                  <a:pt x="2768652" y="0"/>
                </a:lnTo>
                <a:lnTo>
                  <a:pt x="2768652" y="1561534"/>
                </a:lnTo>
                <a:lnTo>
                  <a:pt x="0" y="1561534"/>
                </a:lnTo>
                <a:lnTo>
                  <a:pt x="0" y="0"/>
                </a:lnTo>
                <a:close/>
              </a:path>
            </a:pathLst>
          </a:custGeom>
          <a:solidFill>
            <a:srgbClr val="258989"/>
          </a:solidFill>
          <a:ln w="1905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258989"/>
              </a:buClr>
              <a:buNone/>
            </a:pPr>
            <a:r>
              <a:rPr lang="en-IN" sz="2000" kern="12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Two main types of reads: large streaming reads and small random reads!</a:t>
            </a:r>
            <a:endParaRPr lang="en-GB" sz="2000" kern="12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6BBD3A-889A-46D7-9EE1-9D6A6674BC73}"/>
              </a:ext>
            </a:extLst>
          </p:cNvPr>
          <p:cNvSpPr/>
          <p:nvPr/>
        </p:nvSpPr>
        <p:spPr>
          <a:xfrm>
            <a:off x="209564" y="3326775"/>
            <a:ext cx="2768652" cy="1561534"/>
          </a:xfrm>
          <a:custGeom>
            <a:avLst/>
            <a:gdLst>
              <a:gd name="connsiteX0" fmla="*/ 0 w 2768652"/>
              <a:gd name="connsiteY0" fmla="*/ 0 h 1561534"/>
              <a:gd name="connsiteX1" fmla="*/ 2768652 w 2768652"/>
              <a:gd name="connsiteY1" fmla="*/ 0 h 1561534"/>
              <a:gd name="connsiteX2" fmla="*/ 2768652 w 2768652"/>
              <a:gd name="connsiteY2" fmla="*/ 1561534 h 1561534"/>
              <a:gd name="connsiteX3" fmla="*/ 0 w 2768652"/>
              <a:gd name="connsiteY3" fmla="*/ 1561534 h 1561534"/>
              <a:gd name="connsiteX4" fmla="*/ 0 w 2768652"/>
              <a:gd name="connsiteY4" fmla="*/ 0 h 15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8652" h="1561534">
                <a:moveTo>
                  <a:pt x="0" y="0"/>
                </a:moveTo>
                <a:lnTo>
                  <a:pt x="2768652" y="0"/>
                </a:lnTo>
                <a:lnTo>
                  <a:pt x="2768652" y="1561534"/>
                </a:lnTo>
                <a:lnTo>
                  <a:pt x="0" y="156153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algn="ctr" defTabSz="889000">
              <a:spcBef>
                <a:spcPct val="0"/>
              </a:spcBef>
              <a:buClr>
                <a:srgbClr val="258989"/>
              </a:buClr>
            </a:pPr>
            <a:r>
              <a:rPr lang="en-IN" sz="20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Workloads with sequential writes that append data to files</a:t>
            </a:r>
            <a:endParaRPr lang="en-GB" sz="2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BB84389-3CE7-432C-991C-831F3BA26236}"/>
              </a:ext>
            </a:extLst>
          </p:cNvPr>
          <p:cNvSpPr/>
          <p:nvPr/>
        </p:nvSpPr>
        <p:spPr>
          <a:xfrm>
            <a:off x="3238473" y="3326775"/>
            <a:ext cx="2768652" cy="1561534"/>
          </a:xfrm>
          <a:custGeom>
            <a:avLst/>
            <a:gdLst>
              <a:gd name="connsiteX0" fmla="*/ 0 w 2768652"/>
              <a:gd name="connsiteY0" fmla="*/ 0 h 1561534"/>
              <a:gd name="connsiteX1" fmla="*/ 2768652 w 2768652"/>
              <a:gd name="connsiteY1" fmla="*/ 0 h 1561534"/>
              <a:gd name="connsiteX2" fmla="*/ 2768652 w 2768652"/>
              <a:gd name="connsiteY2" fmla="*/ 1561534 h 1561534"/>
              <a:gd name="connsiteX3" fmla="*/ 0 w 2768652"/>
              <a:gd name="connsiteY3" fmla="*/ 1561534 h 1561534"/>
              <a:gd name="connsiteX4" fmla="*/ 0 w 2768652"/>
              <a:gd name="connsiteY4" fmla="*/ 0 h 15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8652" h="1561534">
                <a:moveTo>
                  <a:pt x="0" y="0"/>
                </a:moveTo>
                <a:lnTo>
                  <a:pt x="2768652" y="0"/>
                </a:lnTo>
                <a:lnTo>
                  <a:pt x="2768652" y="1561534"/>
                </a:lnTo>
                <a:lnTo>
                  <a:pt x="0" y="156153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algn="ctr" defTabSz="889000">
              <a:spcBef>
                <a:spcPct val="0"/>
              </a:spcBef>
              <a:buClr>
                <a:srgbClr val="258989"/>
              </a:buClr>
            </a:pPr>
            <a:r>
              <a:rPr lang="en-IN" sz="20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Once written, files are seldom modified. (!=append) again</a:t>
            </a:r>
            <a:endParaRPr lang="en-GB" sz="2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DDF05F-83C5-441A-8476-36416C68EAD8}"/>
              </a:ext>
            </a:extLst>
          </p:cNvPr>
          <p:cNvSpPr/>
          <p:nvPr/>
        </p:nvSpPr>
        <p:spPr>
          <a:xfrm>
            <a:off x="6267381" y="3326775"/>
            <a:ext cx="2768652" cy="1561534"/>
          </a:xfrm>
          <a:custGeom>
            <a:avLst/>
            <a:gdLst>
              <a:gd name="connsiteX0" fmla="*/ 0 w 2768652"/>
              <a:gd name="connsiteY0" fmla="*/ 0 h 1561534"/>
              <a:gd name="connsiteX1" fmla="*/ 2768652 w 2768652"/>
              <a:gd name="connsiteY1" fmla="*/ 0 h 1561534"/>
              <a:gd name="connsiteX2" fmla="*/ 2768652 w 2768652"/>
              <a:gd name="connsiteY2" fmla="*/ 1561534 h 1561534"/>
              <a:gd name="connsiteX3" fmla="*/ 0 w 2768652"/>
              <a:gd name="connsiteY3" fmla="*/ 1561534 h 1561534"/>
              <a:gd name="connsiteX4" fmla="*/ 0 w 2768652"/>
              <a:gd name="connsiteY4" fmla="*/ 0 h 15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8652" h="1561534">
                <a:moveTo>
                  <a:pt x="0" y="0"/>
                </a:moveTo>
                <a:lnTo>
                  <a:pt x="2768652" y="0"/>
                </a:lnTo>
                <a:lnTo>
                  <a:pt x="2768652" y="1561534"/>
                </a:lnTo>
                <a:lnTo>
                  <a:pt x="0" y="156153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algn="ctr" defTabSz="889000">
              <a:spcBef>
                <a:spcPct val="0"/>
              </a:spcBef>
              <a:buClr>
                <a:srgbClr val="258989"/>
              </a:buClr>
            </a:pPr>
            <a:r>
              <a:rPr lang="en-IN" sz="20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Random modification in files possible, but not efficient in GFS</a:t>
            </a:r>
            <a:endParaRPr lang="en-GB" sz="2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4263F0-4B28-491B-A0DA-A2E67DF45334}"/>
              </a:ext>
            </a:extLst>
          </p:cNvPr>
          <p:cNvSpPr/>
          <p:nvPr/>
        </p:nvSpPr>
        <p:spPr>
          <a:xfrm>
            <a:off x="3238473" y="5148565"/>
            <a:ext cx="2768652" cy="1561534"/>
          </a:xfrm>
          <a:custGeom>
            <a:avLst/>
            <a:gdLst>
              <a:gd name="connsiteX0" fmla="*/ 0 w 2768652"/>
              <a:gd name="connsiteY0" fmla="*/ 0 h 1561534"/>
              <a:gd name="connsiteX1" fmla="*/ 2768652 w 2768652"/>
              <a:gd name="connsiteY1" fmla="*/ 0 h 1561534"/>
              <a:gd name="connsiteX2" fmla="*/ 2768652 w 2768652"/>
              <a:gd name="connsiteY2" fmla="*/ 1561534 h 1561534"/>
              <a:gd name="connsiteX3" fmla="*/ 0 w 2768652"/>
              <a:gd name="connsiteY3" fmla="*/ 1561534 h 1561534"/>
              <a:gd name="connsiteX4" fmla="*/ 0 w 2768652"/>
              <a:gd name="connsiteY4" fmla="*/ 0 h 15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8652" h="1561534">
                <a:moveTo>
                  <a:pt x="0" y="0"/>
                </a:moveTo>
                <a:lnTo>
                  <a:pt x="2768652" y="0"/>
                </a:lnTo>
                <a:lnTo>
                  <a:pt x="2768652" y="1561534"/>
                </a:lnTo>
                <a:lnTo>
                  <a:pt x="0" y="156153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algn="ctr" defTabSz="889000">
              <a:spcBef>
                <a:spcPct val="0"/>
              </a:spcBef>
              <a:buClr>
                <a:srgbClr val="258989"/>
              </a:buClr>
            </a:pPr>
            <a:r>
              <a:rPr lang="en-IN" sz="20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High sustained bandwidth trumps low latency</a:t>
            </a:r>
            <a:endParaRPr lang="en-GB" sz="2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960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43" y="1480457"/>
            <a:ext cx="8824686" cy="5152572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dirty="0">
              <a:solidFill>
                <a:srgbClr val="FFC000"/>
              </a:solidFill>
            </a:endParaRP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b="0" i="0" u="none" strike="noStrike" baseline="0" dirty="0">
              <a:solidFill>
                <a:srgbClr val="FFC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7" y="0"/>
            <a:ext cx="8548914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GFS Assumptions 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31307B-4C4C-4262-BC0C-E81BC280F8C9}"/>
              </a:ext>
            </a:extLst>
          </p:cNvPr>
          <p:cNvSpPr/>
          <p:nvPr/>
        </p:nvSpPr>
        <p:spPr>
          <a:xfrm>
            <a:off x="203199" y="1480457"/>
            <a:ext cx="8839201" cy="5254171"/>
          </a:xfrm>
          <a:prstGeom prst="rect">
            <a:avLst/>
          </a:prstGeom>
          <a:ln w="28575"/>
        </p:spPr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310293F-EC51-46FF-8D2E-FEEC2F437D75}"/>
              </a:ext>
            </a:extLst>
          </p:cNvPr>
          <p:cNvSpPr/>
          <p:nvPr/>
        </p:nvSpPr>
        <p:spPr>
          <a:xfrm>
            <a:off x="209564" y="1504984"/>
            <a:ext cx="2768652" cy="1561534"/>
          </a:xfrm>
          <a:custGeom>
            <a:avLst/>
            <a:gdLst>
              <a:gd name="connsiteX0" fmla="*/ 0 w 2768652"/>
              <a:gd name="connsiteY0" fmla="*/ 0 h 1561534"/>
              <a:gd name="connsiteX1" fmla="*/ 2768652 w 2768652"/>
              <a:gd name="connsiteY1" fmla="*/ 0 h 1561534"/>
              <a:gd name="connsiteX2" fmla="*/ 2768652 w 2768652"/>
              <a:gd name="connsiteY2" fmla="*/ 1561534 h 1561534"/>
              <a:gd name="connsiteX3" fmla="*/ 0 w 2768652"/>
              <a:gd name="connsiteY3" fmla="*/ 1561534 h 1561534"/>
              <a:gd name="connsiteX4" fmla="*/ 0 w 2768652"/>
              <a:gd name="connsiteY4" fmla="*/ 0 h 15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8652" h="1561534">
                <a:moveTo>
                  <a:pt x="0" y="0"/>
                </a:moveTo>
                <a:lnTo>
                  <a:pt x="2768652" y="0"/>
                </a:lnTo>
                <a:lnTo>
                  <a:pt x="2768652" y="1561534"/>
                </a:lnTo>
                <a:lnTo>
                  <a:pt x="0" y="156153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algn="ctr" defTabSz="889000">
              <a:spcBef>
                <a:spcPct val="0"/>
              </a:spcBef>
              <a:buClr>
                <a:srgbClr val="258989"/>
              </a:buClr>
            </a:pPr>
            <a:r>
              <a:rPr lang="en-IN" sz="20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Hardware failures are common (commodity </a:t>
            </a:r>
            <a:r>
              <a:rPr lang="en-IN" sz="200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hardware)</a:t>
            </a:r>
            <a:endParaRPr lang="en-GB" sz="2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1840CCA-DBA8-4316-A75D-C1B94BA0710F}"/>
              </a:ext>
            </a:extLst>
          </p:cNvPr>
          <p:cNvSpPr/>
          <p:nvPr/>
        </p:nvSpPr>
        <p:spPr>
          <a:xfrm>
            <a:off x="3238473" y="1504984"/>
            <a:ext cx="2768652" cy="1561534"/>
          </a:xfrm>
          <a:custGeom>
            <a:avLst/>
            <a:gdLst>
              <a:gd name="connsiteX0" fmla="*/ 0 w 2768652"/>
              <a:gd name="connsiteY0" fmla="*/ 0 h 1561534"/>
              <a:gd name="connsiteX1" fmla="*/ 2768652 w 2768652"/>
              <a:gd name="connsiteY1" fmla="*/ 0 h 1561534"/>
              <a:gd name="connsiteX2" fmla="*/ 2768652 w 2768652"/>
              <a:gd name="connsiteY2" fmla="*/ 1561534 h 1561534"/>
              <a:gd name="connsiteX3" fmla="*/ 0 w 2768652"/>
              <a:gd name="connsiteY3" fmla="*/ 1561534 h 1561534"/>
              <a:gd name="connsiteX4" fmla="*/ 0 w 2768652"/>
              <a:gd name="connsiteY4" fmla="*/ 0 h 15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8652" h="1561534">
                <a:moveTo>
                  <a:pt x="0" y="0"/>
                </a:moveTo>
                <a:lnTo>
                  <a:pt x="2768652" y="0"/>
                </a:lnTo>
                <a:lnTo>
                  <a:pt x="2768652" y="1561534"/>
                </a:lnTo>
                <a:lnTo>
                  <a:pt x="0" y="156153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algn="ctr" defTabSz="889000">
              <a:spcBef>
                <a:spcPct val="0"/>
              </a:spcBef>
              <a:buClr>
                <a:srgbClr val="258989"/>
              </a:buClr>
            </a:pPr>
            <a:r>
              <a:rPr lang="en-IN" sz="20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Files are large (GB/TB) and their number is limited (millions, not billions)</a:t>
            </a:r>
            <a:endParaRPr lang="en-GB" sz="2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3A641B7-D9E7-4246-893A-B98EEE32813A}"/>
              </a:ext>
            </a:extLst>
          </p:cNvPr>
          <p:cNvSpPr/>
          <p:nvPr/>
        </p:nvSpPr>
        <p:spPr>
          <a:xfrm>
            <a:off x="6267381" y="1504984"/>
            <a:ext cx="2768652" cy="1561534"/>
          </a:xfrm>
          <a:custGeom>
            <a:avLst/>
            <a:gdLst>
              <a:gd name="connsiteX0" fmla="*/ 0 w 2768652"/>
              <a:gd name="connsiteY0" fmla="*/ 0 h 1561534"/>
              <a:gd name="connsiteX1" fmla="*/ 2768652 w 2768652"/>
              <a:gd name="connsiteY1" fmla="*/ 0 h 1561534"/>
              <a:gd name="connsiteX2" fmla="*/ 2768652 w 2768652"/>
              <a:gd name="connsiteY2" fmla="*/ 1561534 h 1561534"/>
              <a:gd name="connsiteX3" fmla="*/ 0 w 2768652"/>
              <a:gd name="connsiteY3" fmla="*/ 1561534 h 1561534"/>
              <a:gd name="connsiteX4" fmla="*/ 0 w 2768652"/>
              <a:gd name="connsiteY4" fmla="*/ 0 h 15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8652" h="1561534">
                <a:moveTo>
                  <a:pt x="0" y="0"/>
                </a:moveTo>
                <a:lnTo>
                  <a:pt x="2768652" y="0"/>
                </a:lnTo>
                <a:lnTo>
                  <a:pt x="2768652" y="1561534"/>
                </a:lnTo>
                <a:lnTo>
                  <a:pt x="0" y="156153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algn="ctr" defTabSz="889000">
              <a:spcBef>
                <a:spcPct val="0"/>
              </a:spcBef>
              <a:buClr>
                <a:srgbClr val="258989"/>
              </a:buClr>
            </a:pPr>
            <a:r>
              <a:rPr lang="en-IN" sz="20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Two main types of reads: large streaming reads and small random reads!</a:t>
            </a:r>
            <a:endParaRPr lang="en-GB" sz="2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6BBD3A-889A-46D7-9EE1-9D6A6674BC73}"/>
              </a:ext>
            </a:extLst>
          </p:cNvPr>
          <p:cNvSpPr/>
          <p:nvPr/>
        </p:nvSpPr>
        <p:spPr>
          <a:xfrm>
            <a:off x="209564" y="3326775"/>
            <a:ext cx="2768652" cy="1561534"/>
          </a:xfrm>
          <a:custGeom>
            <a:avLst/>
            <a:gdLst>
              <a:gd name="connsiteX0" fmla="*/ 0 w 2768652"/>
              <a:gd name="connsiteY0" fmla="*/ 0 h 1561534"/>
              <a:gd name="connsiteX1" fmla="*/ 2768652 w 2768652"/>
              <a:gd name="connsiteY1" fmla="*/ 0 h 1561534"/>
              <a:gd name="connsiteX2" fmla="*/ 2768652 w 2768652"/>
              <a:gd name="connsiteY2" fmla="*/ 1561534 h 1561534"/>
              <a:gd name="connsiteX3" fmla="*/ 0 w 2768652"/>
              <a:gd name="connsiteY3" fmla="*/ 1561534 h 1561534"/>
              <a:gd name="connsiteX4" fmla="*/ 0 w 2768652"/>
              <a:gd name="connsiteY4" fmla="*/ 0 h 15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8652" h="1561534">
                <a:moveTo>
                  <a:pt x="0" y="0"/>
                </a:moveTo>
                <a:lnTo>
                  <a:pt x="2768652" y="0"/>
                </a:lnTo>
                <a:lnTo>
                  <a:pt x="2768652" y="1561534"/>
                </a:lnTo>
                <a:lnTo>
                  <a:pt x="0" y="1561534"/>
                </a:lnTo>
                <a:lnTo>
                  <a:pt x="0" y="0"/>
                </a:lnTo>
                <a:close/>
              </a:path>
            </a:pathLst>
          </a:custGeom>
          <a:solidFill>
            <a:srgbClr val="258989"/>
          </a:solidFill>
          <a:ln w="1905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258989"/>
              </a:buClr>
              <a:buNone/>
            </a:pPr>
            <a:r>
              <a:rPr lang="en-IN" sz="2000" kern="12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Workloads with sequential writes that append data to files</a:t>
            </a:r>
            <a:endParaRPr lang="en-GB" sz="2000" kern="12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BB84389-3CE7-432C-991C-831F3BA26236}"/>
              </a:ext>
            </a:extLst>
          </p:cNvPr>
          <p:cNvSpPr/>
          <p:nvPr/>
        </p:nvSpPr>
        <p:spPr>
          <a:xfrm>
            <a:off x="3238473" y="3326775"/>
            <a:ext cx="2768652" cy="1561534"/>
          </a:xfrm>
          <a:custGeom>
            <a:avLst/>
            <a:gdLst>
              <a:gd name="connsiteX0" fmla="*/ 0 w 2768652"/>
              <a:gd name="connsiteY0" fmla="*/ 0 h 1561534"/>
              <a:gd name="connsiteX1" fmla="*/ 2768652 w 2768652"/>
              <a:gd name="connsiteY1" fmla="*/ 0 h 1561534"/>
              <a:gd name="connsiteX2" fmla="*/ 2768652 w 2768652"/>
              <a:gd name="connsiteY2" fmla="*/ 1561534 h 1561534"/>
              <a:gd name="connsiteX3" fmla="*/ 0 w 2768652"/>
              <a:gd name="connsiteY3" fmla="*/ 1561534 h 1561534"/>
              <a:gd name="connsiteX4" fmla="*/ 0 w 2768652"/>
              <a:gd name="connsiteY4" fmla="*/ 0 h 15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8652" h="1561534">
                <a:moveTo>
                  <a:pt x="0" y="0"/>
                </a:moveTo>
                <a:lnTo>
                  <a:pt x="2768652" y="0"/>
                </a:lnTo>
                <a:lnTo>
                  <a:pt x="2768652" y="1561534"/>
                </a:lnTo>
                <a:lnTo>
                  <a:pt x="0" y="156153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algn="ctr" defTabSz="889000">
              <a:spcBef>
                <a:spcPct val="0"/>
              </a:spcBef>
              <a:buClr>
                <a:srgbClr val="258989"/>
              </a:buClr>
            </a:pPr>
            <a:r>
              <a:rPr lang="en-IN" sz="20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Once written, files are seldom modified. (!=append) again</a:t>
            </a:r>
            <a:endParaRPr lang="en-GB" sz="2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DDF05F-83C5-441A-8476-36416C68EAD8}"/>
              </a:ext>
            </a:extLst>
          </p:cNvPr>
          <p:cNvSpPr/>
          <p:nvPr/>
        </p:nvSpPr>
        <p:spPr>
          <a:xfrm>
            <a:off x="6267381" y="3326775"/>
            <a:ext cx="2768652" cy="1561534"/>
          </a:xfrm>
          <a:custGeom>
            <a:avLst/>
            <a:gdLst>
              <a:gd name="connsiteX0" fmla="*/ 0 w 2768652"/>
              <a:gd name="connsiteY0" fmla="*/ 0 h 1561534"/>
              <a:gd name="connsiteX1" fmla="*/ 2768652 w 2768652"/>
              <a:gd name="connsiteY1" fmla="*/ 0 h 1561534"/>
              <a:gd name="connsiteX2" fmla="*/ 2768652 w 2768652"/>
              <a:gd name="connsiteY2" fmla="*/ 1561534 h 1561534"/>
              <a:gd name="connsiteX3" fmla="*/ 0 w 2768652"/>
              <a:gd name="connsiteY3" fmla="*/ 1561534 h 1561534"/>
              <a:gd name="connsiteX4" fmla="*/ 0 w 2768652"/>
              <a:gd name="connsiteY4" fmla="*/ 0 h 15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8652" h="1561534">
                <a:moveTo>
                  <a:pt x="0" y="0"/>
                </a:moveTo>
                <a:lnTo>
                  <a:pt x="2768652" y="0"/>
                </a:lnTo>
                <a:lnTo>
                  <a:pt x="2768652" y="1561534"/>
                </a:lnTo>
                <a:lnTo>
                  <a:pt x="0" y="156153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algn="ctr" defTabSz="889000">
              <a:spcBef>
                <a:spcPct val="0"/>
              </a:spcBef>
              <a:buClr>
                <a:srgbClr val="258989"/>
              </a:buClr>
            </a:pPr>
            <a:r>
              <a:rPr lang="en-IN" sz="20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Random modification in files possible, but not efficient in GFS</a:t>
            </a:r>
            <a:endParaRPr lang="en-GB" sz="2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4263F0-4B28-491B-A0DA-A2E67DF45334}"/>
              </a:ext>
            </a:extLst>
          </p:cNvPr>
          <p:cNvSpPr/>
          <p:nvPr/>
        </p:nvSpPr>
        <p:spPr>
          <a:xfrm>
            <a:off x="3238473" y="5148565"/>
            <a:ext cx="2768652" cy="1561534"/>
          </a:xfrm>
          <a:custGeom>
            <a:avLst/>
            <a:gdLst>
              <a:gd name="connsiteX0" fmla="*/ 0 w 2768652"/>
              <a:gd name="connsiteY0" fmla="*/ 0 h 1561534"/>
              <a:gd name="connsiteX1" fmla="*/ 2768652 w 2768652"/>
              <a:gd name="connsiteY1" fmla="*/ 0 h 1561534"/>
              <a:gd name="connsiteX2" fmla="*/ 2768652 w 2768652"/>
              <a:gd name="connsiteY2" fmla="*/ 1561534 h 1561534"/>
              <a:gd name="connsiteX3" fmla="*/ 0 w 2768652"/>
              <a:gd name="connsiteY3" fmla="*/ 1561534 h 1561534"/>
              <a:gd name="connsiteX4" fmla="*/ 0 w 2768652"/>
              <a:gd name="connsiteY4" fmla="*/ 0 h 15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8652" h="1561534">
                <a:moveTo>
                  <a:pt x="0" y="0"/>
                </a:moveTo>
                <a:lnTo>
                  <a:pt x="2768652" y="0"/>
                </a:lnTo>
                <a:lnTo>
                  <a:pt x="2768652" y="1561534"/>
                </a:lnTo>
                <a:lnTo>
                  <a:pt x="0" y="156153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algn="ctr" defTabSz="889000">
              <a:spcBef>
                <a:spcPct val="0"/>
              </a:spcBef>
              <a:buClr>
                <a:srgbClr val="258989"/>
              </a:buClr>
            </a:pPr>
            <a:r>
              <a:rPr lang="en-IN" sz="20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High sustained bandwidth trumps low latency</a:t>
            </a:r>
            <a:endParaRPr lang="en-GB" sz="2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858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43" y="1480457"/>
            <a:ext cx="8824686" cy="5152572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dirty="0">
              <a:solidFill>
                <a:srgbClr val="FFC000"/>
              </a:solidFill>
            </a:endParaRP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b="0" i="0" u="none" strike="noStrike" baseline="0" dirty="0">
              <a:solidFill>
                <a:srgbClr val="FFC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7" y="0"/>
            <a:ext cx="8548914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GFS Assumptions 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31307B-4C4C-4262-BC0C-E81BC280F8C9}"/>
              </a:ext>
            </a:extLst>
          </p:cNvPr>
          <p:cNvSpPr/>
          <p:nvPr/>
        </p:nvSpPr>
        <p:spPr>
          <a:xfrm>
            <a:off x="203199" y="1480457"/>
            <a:ext cx="8839201" cy="5254171"/>
          </a:xfrm>
          <a:prstGeom prst="rect">
            <a:avLst/>
          </a:prstGeom>
          <a:ln w="28575"/>
        </p:spPr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310293F-EC51-46FF-8D2E-FEEC2F437D75}"/>
              </a:ext>
            </a:extLst>
          </p:cNvPr>
          <p:cNvSpPr/>
          <p:nvPr/>
        </p:nvSpPr>
        <p:spPr>
          <a:xfrm>
            <a:off x="209564" y="1504984"/>
            <a:ext cx="2768652" cy="1561534"/>
          </a:xfrm>
          <a:custGeom>
            <a:avLst/>
            <a:gdLst>
              <a:gd name="connsiteX0" fmla="*/ 0 w 2768652"/>
              <a:gd name="connsiteY0" fmla="*/ 0 h 1561534"/>
              <a:gd name="connsiteX1" fmla="*/ 2768652 w 2768652"/>
              <a:gd name="connsiteY1" fmla="*/ 0 h 1561534"/>
              <a:gd name="connsiteX2" fmla="*/ 2768652 w 2768652"/>
              <a:gd name="connsiteY2" fmla="*/ 1561534 h 1561534"/>
              <a:gd name="connsiteX3" fmla="*/ 0 w 2768652"/>
              <a:gd name="connsiteY3" fmla="*/ 1561534 h 1561534"/>
              <a:gd name="connsiteX4" fmla="*/ 0 w 2768652"/>
              <a:gd name="connsiteY4" fmla="*/ 0 h 15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8652" h="1561534">
                <a:moveTo>
                  <a:pt x="0" y="0"/>
                </a:moveTo>
                <a:lnTo>
                  <a:pt x="2768652" y="0"/>
                </a:lnTo>
                <a:lnTo>
                  <a:pt x="2768652" y="1561534"/>
                </a:lnTo>
                <a:lnTo>
                  <a:pt x="0" y="156153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algn="ctr" defTabSz="889000">
              <a:spcBef>
                <a:spcPct val="0"/>
              </a:spcBef>
              <a:buClr>
                <a:srgbClr val="258989"/>
              </a:buClr>
            </a:pPr>
            <a:r>
              <a:rPr lang="en-IN" sz="20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Hardware failures are common (commodity </a:t>
            </a:r>
            <a:r>
              <a:rPr lang="en-IN" sz="200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hardware)</a:t>
            </a:r>
            <a:endParaRPr lang="en-GB" sz="2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1840CCA-DBA8-4316-A75D-C1B94BA0710F}"/>
              </a:ext>
            </a:extLst>
          </p:cNvPr>
          <p:cNvSpPr/>
          <p:nvPr/>
        </p:nvSpPr>
        <p:spPr>
          <a:xfrm>
            <a:off x="3238473" y="1504984"/>
            <a:ext cx="2768652" cy="1561534"/>
          </a:xfrm>
          <a:custGeom>
            <a:avLst/>
            <a:gdLst>
              <a:gd name="connsiteX0" fmla="*/ 0 w 2768652"/>
              <a:gd name="connsiteY0" fmla="*/ 0 h 1561534"/>
              <a:gd name="connsiteX1" fmla="*/ 2768652 w 2768652"/>
              <a:gd name="connsiteY1" fmla="*/ 0 h 1561534"/>
              <a:gd name="connsiteX2" fmla="*/ 2768652 w 2768652"/>
              <a:gd name="connsiteY2" fmla="*/ 1561534 h 1561534"/>
              <a:gd name="connsiteX3" fmla="*/ 0 w 2768652"/>
              <a:gd name="connsiteY3" fmla="*/ 1561534 h 1561534"/>
              <a:gd name="connsiteX4" fmla="*/ 0 w 2768652"/>
              <a:gd name="connsiteY4" fmla="*/ 0 h 15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8652" h="1561534">
                <a:moveTo>
                  <a:pt x="0" y="0"/>
                </a:moveTo>
                <a:lnTo>
                  <a:pt x="2768652" y="0"/>
                </a:lnTo>
                <a:lnTo>
                  <a:pt x="2768652" y="1561534"/>
                </a:lnTo>
                <a:lnTo>
                  <a:pt x="0" y="156153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algn="ctr" defTabSz="889000">
              <a:spcBef>
                <a:spcPct val="0"/>
              </a:spcBef>
              <a:buClr>
                <a:srgbClr val="258989"/>
              </a:buClr>
            </a:pPr>
            <a:r>
              <a:rPr lang="en-IN" sz="20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Files are large (GB/TB) and their number is limited (millions, not billions)</a:t>
            </a:r>
            <a:endParaRPr lang="en-GB" sz="2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3A641B7-D9E7-4246-893A-B98EEE32813A}"/>
              </a:ext>
            </a:extLst>
          </p:cNvPr>
          <p:cNvSpPr/>
          <p:nvPr/>
        </p:nvSpPr>
        <p:spPr>
          <a:xfrm>
            <a:off x="6267381" y="1504984"/>
            <a:ext cx="2768652" cy="1561534"/>
          </a:xfrm>
          <a:custGeom>
            <a:avLst/>
            <a:gdLst>
              <a:gd name="connsiteX0" fmla="*/ 0 w 2768652"/>
              <a:gd name="connsiteY0" fmla="*/ 0 h 1561534"/>
              <a:gd name="connsiteX1" fmla="*/ 2768652 w 2768652"/>
              <a:gd name="connsiteY1" fmla="*/ 0 h 1561534"/>
              <a:gd name="connsiteX2" fmla="*/ 2768652 w 2768652"/>
              <a:gd name="connsiteY2" fmla="*/ 1561534 h 1561534"/>
              <a:gd name="connsiteX3" fmla="*/ 0 w 2768652"/>
              <a:gd name="connsiteY3" fmla="*/ 1561534 h 1561534"/>
              <a:gd name="connsiteX4" fmla="*/ 0 w 2768652"/>
              <a:gd name="connsiteY4" fmla="*/ 0 h 15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8652" h="1561534">
                <a:moveTo>
                  <a:pt x="0" y="0"/>
                </a:moveTo>
                <a:lnTo>
                  <a:pt x="2768652" y="0"/>
                </a:lnTo>
                <a:lnTo>
                  <a:pt x="2768652" y="1561534"/>
                </a:lnTo>
                <a:lnTo>
                  <a:pt x="0" y="156153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algn="ctr" defTabSz="889000">
              <a:spcBef>
                <a:spcPct val="0"/>
              </a:spcBef>
              <a:buClr>
                <a:srgbClr val="258989"/>
              </a:buClr>
            </a:pPr>
            <a:r>
              <a:rPr lang="en-IN" sz="20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Two main types of reads: large streaming reads and small random reads!</a:t>
            </a:r>
            <a:endParaRPr lang="en-GB" sz="2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6BBD3A-889A-46D7-9EE1-9D6A6674BC73}"/>
              </a:ext>
            </a:extLst>
          </p:cNvPr>
          <p:cNvSpPr/>
          <p:nvPr/>
        </p:nvSpPr>
        <p:spPr>
          <a:xfrm>
            <a:off x="209564" y="3326775"/>
            <a:ext cx="2768652" cy="1561534"/>
          </a:xfrm>
          <a:custGeom>
            <a:avLst/>
            <a:gdLst>
              <a:gd name="connsiteX0" fmla="*/ 0 w 2768652"/>
              <a:gd name="connsiteY0" fmla="*/ 0 h 1561534"/>
              <a:gd name="connsiteX1" fmla="*/ 2768652 w 2768652"/>
              <a:gd name="connsiteY1" fmla="*/ 0 h 1561534"/>
              <a:gd name="connsiteX2" fmla="*/ 2768652 w 2768652"/>
              <a:gd name="connsiteY2" fmla="*/ 1561534 h 1561534"/>
              <a:gd name="connsiteX3" fmla="*/ 0 w 2768652"/>
              <a:gd name="connsiteY3" fmla="*/ 1561534 h 1561534"/>
              <a:gd name="connsiteX4" fmla="*/ 0 w 2768652"/>
              <a:gd name="connsiteY4" fmla="*/ 0 h 15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8652" h="1561534">
                <a:moveTo>
                  <a:pt x="0" y="0"/>
                </a:moveTo>
                <a:lnTo>
                  <a:pt x="2768652" y="0"/>
                </a:lnTo>
                <a:lnTo>
                  <a:pt x="2768652" y="1561534"/>
                </a:lnTo>
                <a:lnTo>
                  <a:pt x="0" y="156153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algn="ctr" defTabSz="889000">
              <a:spcBef>
                <a:spcPct val="0"/>
              </a:spcBef>
              <a:buClr>
                <a:srgbClr val="258989"/>
              </a:buClr>
            </a:pPr>
            <a:r>
              <a:rPr lang="en-IN" sz="20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Workloads with sequential writes that append data </a:t>
            </a:r>
            <a:r>
              <a:rPr lang="en-IN" sz="200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to files</a:t>
            </a:r>
            <a:endParaRPr lang="en-GB" sz="2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BB84389-3CE7-432C-991C-831F3BA26236}"/>
              </a:ext>
            </a:extLst>
          </p:cNvPr>
          <p:cNvSpPr/>
          <p:nvPr/>
        </p:nvSpPr>
        <p:spPr>
          <a:xfrm>
            <a:off x="3238473" y="3326775"/>
            <a:ext cx="2768652" cy="1561534"/>
          </a:xfrm>
          <a:custGeom>
            <a:avLst/>
            <a:gdLst>
              <a:gd name="connsiteX0" fmla="*/ 0 w 2768652"/>
              <a:gd name="connsiteY0" fmla="*/ 0 h 1561534"/>
              <a:gd name="connsiteX1" fmla="*/ 2768652 w 2768652"/>
              <a:gd name="connsiteY1" fmla="*/ 0 h 1561534"/>
              <a:gd name="connsiteX2" fmla="*/ 2768652 w 2768652"/>
              <a:gd name="connsiteY2" fmla="*/ 1561534 h 1561534"/>
              <a:gd name="connsiteX3" fmla="*/ 0 w 2768652"/>
              <a:gd name="connsiteY3" fmla="*/ 1561534 h 1561534"/>
              <a:gd name="connsiteX4" fmla="*/ 0 w 2768652"/>
              <a:gd name="connsiteY4" fmla="*/ 0 h 15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8652" h="1561534">
                <a:moveTo>
                  <a:pt x="0" y="0"/>
                </a:moveTo>
                <a:lnTo>
                  <a:pt x="2768652" y="0"/>
                </a:lnTo>
                <a:lnTo>
                  <a:pt x="2768652" y="1561534"/>
                </a:lnTo>
                <a:lnTo>
                  <a:pt x="0" y="1561534"/>
                </a:lnTo>
                <a:lnTo>
                  <a:pt x="0" y="0"/>
                </a:lnTo>
                <a:close/>
              </a:path>
            </a:pathLst>
          </a:custGeom>
          <a:solidFill>
            <a:srgbClr val="258989"/>
          </a:solidFill>
          <a:ln w="1905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258989"/>
              </a:buClr>
              <a:buNone/>
            </a:pPr>
            <a:r>
              <a:rPr lang="en-IN" sz="2000" kern="12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Once written, files are seldom modified. (!=append) again</a:t>
            </a:r>
            <a:endParaRPr lang="en-GB" sz="2000" kern="12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DDF05F-83C5-441A-8476-36416C68EAD8}"/>
              </a:ext>
            </a:extLst>
          </p:cNvPr>
          <p:cNvSpPr/>
          <p:nvPr/>
        </p:nvSpPr>
        <p:spPr>
          <a:xfrm>
            <a:off x="6267381" y="3326775"/>
            <a:ext cx="2768652" cy="1561534"/>
          </a:xfrm>
          <a:custGeom>
            <a:avLst/>
            <a:gdLst>
              <a:gd name="connsiteX0" fmla="*/ 0 w 2768652"/>
              <a:gd name="connsiteY0" fmla="*/ 0 h 1561534"/>
              <a:gd name="connsiteX1" fmla="*/ 2768652 w 2768652"/>
              <a:gd name="connsiteY1" fmla="*/ 0 h 1561534"/>
              <a:gd name="connsiteX2" fmla="*/ 2768652 w 2768652"/>
              <a:gd name="connsiteY2" fmla="*/ 1561534 h 1561534"/>
              <a:gd name="connsiteX3" fmla="*/ 0 w 2768652"/>
              <a:gd name="connsiteY3" fmla="*/ 1561534 h 1561534"/>
              <a:gd name="connsiteX4" fmla="*/ 0 w 2768652"/>
              <a:gd name="connsiteY4" fmla="*/ 0 h 15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8652" h="1561534">
                <a:moveTo>
                  <a:pt x="0" y="0"/>
                </a:moveTo>
                <a:lnTo>
                  <a:pt x="2768652" y="0"/>
                </a:lnTo>
                <a:lnTo>
                  <a:pt x="2768652" y="1561534"/>
                </a:lnTo>
                <a:lnTo>
                  <a:pt x="0" y="156153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algn="ctr" defTabSz="889000">
              <a:spcBef>
                <a:spcPct val="0"/>
              </a:spcBef>
              <a:buClr>
                <a:srgbClr val="258989"/>
              </a:buClr>
            </a:pPr>
            <a:r>
              <a:rPr lang="en-IN" sz="20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Random modification in files possible, but not efficient </a:t>
            </a:r>
            <a:r>
              <a:rPr lang="en-IN" sz="200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in GFS</a:t>
            </a:r>
            <a:endParaRPr lang="en-GB" sz="2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4263F0-4B28-491B-A0DA-A2E67DF45334}"/>
              </a:ext>
            </a:extLst>
          </p:cNvPr>
          <p:cNvSpPr/>
          <p:nvPr/>
        </p:nvSpPr>
        <p:spPr>
          <a:xfrm>
            <a:off x="3238473" y="5148565"/>
            <a:ext cx="2768652" cy="1561534"/>
          </a:xfrm>
          <a:custGeom>
            <a:avLst/>
            <a:gdLst>
              <a:gd name="connsiteX0" fmla="*/ 0 w 2768652"/>
              <a:gd name="connsiteY0" fmla="*/ 0 h 1561534"/>
              <a:gd name="connsiteX1" fmla="*/ 2768652 w 2768652"/>
              <a:gd name="connsiteY1" fmla="*/ 0 h 1561534"/>
              <a:gd name="connsiteX2" fmla="*/ 2768652 w 2768652"/>
              <a:gd name="connsiteY2" fmla="*/ 1561534 h 1561534"/>
              <a:gd name="connsiteX3" fmla="*/ 0 w 2768652"/>
              <a:gd name="connsiteY3" fmla="*/ 1561534 h 1561534"/>
              <a:gd name="connsiteX4" fmla="*/ 0 w 2768652"/>
              <a:gd name="connsiteY4" fmla="*/ 0 h 15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8652" h="1561534">
                <a:moveTo>
                  <a:pt x="0" y="0"/>
                </a:moveTo>
                <a:lnTo>
                  <a:pt x="2768652" y="0"/>
                </a:lnTo>
                <a:lnTo>
                  <a:pt x="2768652" y="1561534"/>
                </a:lnTo>
                <a:lnTo>
                  <a:pt x="0" y="156153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algn="ctr" defTabSz="889000">
              <a:spcBef>
                <a:spcPct val="0"/>
              </a:spcBef>
              <a:buClr>
                <a:srgbClr val="258989"/>
              </a:buClr>
            </a:pPr>
            <a:r>
              <a:rPr lang="en-IN" sz="20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High sustained bandwidth trumps low latency</a:t>
            </a:r>
            <a:endParaRPr lang="en-GB" sz="2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437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43" y="1480457"/>
            <a:ext cx="8824686" cy="5152572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dirty="0">
              <a:solidFill>
                <a:srgbClr val="FFC000"/>
              </a:solidFill>
            </a:endParaRP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b="0" i="0" u="none" strike="noStrike" baseline="0" dirty="0">
              <a:solidFill>
                <a:srgbClr val="FFC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7" y="0"/>
            <a:ext cx="8548914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GFS Assumptions 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31307B-4C4C-4262-BC0C-E81BC280F8C9}"/>
              </a:ext>
            </a:extLst>
          </p:cNvPr>
          <p:cNvSpPr/>
          <p:nvPr/>
        </p:nvSpPr>
        <p:spPr>
          <a:xfrm>
            <a:off x="203199" y="1480457"/>
            <a:ext cx="8839201" cy="5254171"/>
          </a:xfrm>
          <a:prstGeom prst="rect">
            <a:avLst/>
          </a:prstGeom>
          <a:ln w="28575"/>
        </p:spPr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310293F-EC51-46FF-8D2E-FEEC2F437D75}"/>
              </a:ext>
            </a:extLst>
          </p:cNvPr>
          <p:cNvSpPr/>
          <p:nvPr/>
        </p:nvSpPr>
        <p:spPr>
          <a:xfrm>
            <a:off x="209564" y="1504984"/>
            <a:ext cx="2768652" cy="1561534"/>
          </a:xfrm>
          <a:custGeom>
            <a:avLst/>
            <a:gdLst>
              <a:gd name="connsiteX0" fmla="*/ 0 w 2768652"/>
              <a:gd name="connsiteY0" fmla="*/ 0 h 1561534"/>
              <a:gd name="connsiteX1" fmla="*/ 2768652 w 2768652"/>
              <a:gd name="connsiteY1" fmla="*/ 0 h 1561534"/>
              <a:gd name="connsiteX2" fmla="*/ 2768652 w 2768652"/>
              <a:gd name="connsiteY2" fmla="*/ 1561534 h 1561534"/>
              <a:gd name="connsiteX3" fmla="*/ 0 w 2768652"/>
              <a:gd name="connsiteY3" fmla="*/ 1561534 h 1561534"/>
              <a:gd name="connsiteX4" fmla="*/ 0 w 2768652"/>
              <a:gd name="connsiteY4" fmla="*/ 0 h 15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8652" h="1561534">
                <a:moveTo>
                  <a:pt x="0" y="0"/>
                </a:moveTo>
                <a:lnTo>
                  <a:pt x="2768652" y="0"/>
                </a:lnTo>
                <a:lnTo>
                  <a:pt x="2768652" y="1561534"/>
                </a:lnTo>
                <a:lnTo>
                  <a:pt x="0" y="156153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algn="ctr" defTabSz="889000">
              <a:spcBef>
                <a:spcPct val="0"/>
              </a:spcBef>
              <a:buClr>
                <a:srgbClr val="258989"/>
              </a:buClr>
            </a:pPr>
            <a:r>
              <a:rPr lang="en-IN" sz="20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Hardware failures are common (commodity </a:t>
            </a:r>
            <a:r>
              <a:rPr lang="en-IN" sz="200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hardware)</a:t>
            </a:r>
            <a:endParaRPr lang="en-GB" sz="2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1840CCA-DBA8-4316-A75D-C1B94BA0710F}"/>
              </a:ext>
            </a:extLst>
          </p:cNvPr>
          <p:cNvSpPr/>
          <p:nvPr/>
        </p:nvSpPr>
        <p:spPr>
          <a:xfrm>
            <a:off x="3238473" y="1504984"/>
            <a:ext cx="2768652" cy="1561534"/>
          </a:xfrm>
          <a:custGeom>
            <a:avLst/>
            <a:gdLst>
              <a:gd name="connsiteX0" fmla="*/ 0 w 2768652"/>
              <a:gd name="connsiteY0" fmla="*/ 0 h 1561534"/>
              <a:gd name="connsiteX1" fmla="*/ 2768652 w 2768652"/>
              <a:gd name="connsiteY1" fmla="*/ 0 h 1561534"/>
              <a:gd name="connsiteX2" fmla="*/ 2768652 w 2768652"/>
              <a:gd name="connsiteY2" fmla="*/ 1561534 h 1561534"/>
              <a:gd name="connsiteX3" fmla="*/ 0 w 2768652"/>
              <a:gd name="connsiteY3" fmla="*/ 1561534 h 1561534"/>
              <a:gd name="connsiteX4" fmla="*/ 0 w 2768652"/>
              <a:gd name="connsiteY4" fmla="*/ 0 h 15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8652" h="1561534">
                <a:moveTo>
                  <a:pt x="0" y="0"/>
                </a:moveTo>
                <a:lnTo>
                  <a:pt x="2768652" y="0"/>
                </a:lnTo>
                <a:lnTo>
                  <a:pt x="2768652" y="1561534"/>
                </a:lnTo>
                <a:lnTo>
                  <a:pt x="0" y="156153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algn="ctr" defTabSz="889000">
              <a:spcBef>
                <a:spcPct val="0"/>
              </a:spcBef>
              <a:buClr>
                <a:srgbClr val="258989"/>
              </a:buClr>
            </a:pPr>
            <a:r>
              <a:rPr lang="en-IN" sz="20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Files are large (GB/TB) and their number is limited (millions, not billions)</a:t>
            </a:r>
            <a:endParaRPr lang="en-GB" sz="2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3A641B7-D9E7-4246-893A-B98EEE32813A}"/>
              </a:ext>
            </a:extLst>
          </p:cNvPr>
          <p:cNvSpPr/>
          <p:nvPr/>
        </p:nvSpPr>
        <p:spPr>
          <a:xfrm>
            <a:off x="6267381" y="1504984"/>
            <a:ext cx="2768652" cy="1561534"/>
          </a:xfrm>
          <a:custGeom>
            <a:avLst/>
            <a:gdLst>
              <a:gd name="connsiteX0" fmla="*/ 0 w 2768652"/>
              <a:gd name="connsiteY0" fmla="*/ 0 h 1561534"/>
              <a:gd name="connsiteX1" fmla="*/ 2768652 w 2768652"/>
              <a:gd name="connsiteY1" fmla="*/ 0 h 1561534"/>
              <a:gd name="connsiteX2" fmla="*/ 2768652 w 2768652"/>
              <a:gd name="connsiteY2" fmla="*/ 1561534 h 1561534"/>
              <a:gd name="connsiteX3" fmla="*/ 0 w 2768652"/>
              <a:gd name="connsiteY3" fmla="*/ 1561534 h 1561534"/>
              <a:gd name="connsiteX4" fmla="*/ 0 w 2768652"/>
              <a:gd name="connsiteY4" fmla="*/ 0 h 15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8652" h="1561534">
                <a:moveTo>
                  <a:pt x="0" y="0"/>
                </a:moveTo>
                <a:lnTo>
                  <a:pt x="2768652" y="0"/>
                </a:lnTo>
                <a:lnTo>
                  <a:pt x="2768652" y="1561534"/>
                </a:lnTo>
                <a:lnTo>
                  <a:pt x="0" y="156153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algn="ctr" defTabSz="889000">
              <a:spcBef>
                <a:spcPct val="0"/>
              </a:spcBef>
              <a:buClr>
                <a:srgbClr val="258989"/>
              </a:buClr>
            </a:pPr>
            <a:r>
              <a:rPr lang="en-IN" sz="20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Two main types of reads: large streaming reads and small random reads!</a:t>
            </a:r>
            <a:endParaRPr lang="en-GB" sz="2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6BBD3A-889A-46D7-9EE1-9D6A6674BC73}"/>
              </a:ext>
            </a:extLst>
          </p:cNvPr>
          <p:cNvSpPr/>
          <p:nvPr/>
        </p:nvSpPr>
        <p:spPr>
          <a:xfrm>
            <a:off x="209564" y="3326775"/>
            <a:ext cx="2768652" cy="1561534"/>
          </a:xfrm>
          <a:custGeom>
            <a:avLst/>
            <a:gdLst>
              <a:gd name="connsiteX0" fmla="*/ 0 w 2768652"/>
              <a:gd name="connsiteY0" fmla="*/ 0 h 1561534"/>
              <a:gd name="connsiteX1" fmla="*/ 2768652 w 2768652"/>
              <a:gd name="connsiteY1" fmla="*/ 0 h 1561534"/>
              <a:gd name="connsiteX2" fmla="*/ 2768652 w 2768652"/>
              <a:gd name="connsiteY2" fmla="*/ 1561534 h 1561534"/>
              <a:gd name="connsiteX3" fmla="*/ 0 w 2768652"/>
              <a:gd name="connsiteY3" fmla="*/ 1561534 h 1561534"/>
              <a:gd name="connsiteX4" fmla="*/ 0 w 2768652"/>
              <a:gd name="connsiteY4" fmla="*/ 0 h 15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8652" h="1561534">
                <a:moveTo>
                  <a:pt x="0" y="0"/>
                </a:moveTo>
                <a:lnTo>
                  <a:pt x="2768652" y="0"/>
                </a:lnTo>
                <a:lnTo>
                  <a:pt x="2768652" y="1561534"/>
                </a:lnTo>
                <a:lnTo>
                  <a:pt x="0" y="156153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algn="ctr" defTabSz="889000">
              <a:spcBef>
                <a:spcPct val="0"/>
              </a:spcBef>
              <a:buClr>
                <a:srgbClr val="258989"/>
              </a:buClr>
            </a:pPr>
            <a:r>
              <a:rPr lang="en-IN" sz="20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Workloads with sequential writes that append data to files</a:t>
            </a:r>
            <a:endParaRPr lang="en-GB" sz="2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BB84389-3CE7-432C-991C-831F3BA26236}"/>
              </a:ext>
            </a:extLst>
          </p:cNvPr>
          <p:cNvSpPr/>
          <p:nvPr/>
        </p:nvSpPr>
        <p:spPr>
          <a:xfrm>
            <a:off x="3238473" y="3326775"/>
            <a:ext cx="2768652" cy="1561534"/>
          </a:xfrm>
          <a:custGeom>
            <a:avLst/>
            <a:gdLst>
              <a:gd name="connsiteX0" fmla="*/ 0 w 2768652"/>
              <a:gd name="connsiteY0" fmla="*/ 0 h 1561534"/>
              <a:gd name="connsiteX1" fmla="*/ 2768652 w 2768652"/>
              <a:gd name="connsiteY1" fmla="*/ 0 h 1561534"/>
              <a:gd name="connsiteX2" fmla="*/ 2768652 w 2768652"/>
              <a:gd name="connsiteY2" fmla="*/ 1561534 h 1561534"/>
              <a:gd name="connsiteX3" fmla="*/ 0 w 2768652"/>
              <a:gd name="connsiteY3" fmla="*/ 1561534 h 1561534"/>
              <a:gd name="connsiteX4" fmla="*/ 0 w 2768652"/>
              <a:gd name="connsiteY4" fmla="*/ 0 h 15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8652" h="1561534">
                <a:moveTo>
                  <a:pt x="0" y="0"/>
                </a:moveTo>
                <a:lnTo>
                  <a:pt x="2768652" y="0"/>
                </a:lnTo>
                <a:lnTo>
                  <a:pt x="2768652" y="1561534"/>
                </a:lnTo>
                <a:lnTo>
                  <a:pt x="0" y="156153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algn="ctr" defTabSz="889000">
              <a:spcBef>
                <a:spcPct val="0"/>
              </a:spcBef>
              <a:buClr>
                <a:srgbClr val="258989"/>
              </a:buClr>
            </a:pPr>
            <a:r>
              <a:rPr lang="en-IN" sz="20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Once written, files are seldom modified. (!=append) again</a:t>
            </a:r>
            <a:endParaRPr lang="en-GB" sz="2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DDF05F-83C5-441A-8476-36416C68EAD8}"/>
              </a:ext>
            </a:extLst>
          </p:cNvPr>
          <p:cNvSpPr/>
          <p:nvPr/>
        </p:nvSpPr>
        <p:spPr>
          <a:xfrm>
            <a:off x="6267381" y="3326775"/>
            <a:ext cx="2768652" cy="1561534"/>
          </a:xfrm>
          <a:custGeom>
            <a:avLst/>
            <a:gdLst>
              <a:gd name="connsiteX0" fmla="*/ 0 w 2768652"/>
              <a:gd name="connsiteY0" fmla="*/ 0 h 1561534"/>
              <a:gd name="connsiteX1" fmla="*/ 2768652 w 2768652"/>
              <a:gd name="connsiteY1" fmla="*/ 0 h 1561534"/>
              <a:gd name="connsiteX2" fmla="*/ 2768652 w 2768652"/>
              <a:gd name="connsiteY2" fmla="*/ 1561534 h 1561534"/>
              <a:gd name="connsiteX3" fmla="*/ 0 w 2768652"/>
              <a:gd name="connsiteY3" fmla="*/ 1561534 h 1561534"/>
              <a:gd name="connsiteX4" fmla="*/ 0 w 2768652"/>
              <a:gd name="connsiteY4" fmla="*/ 0 h 15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8652" h="1561534">
                <a:moveTo>
                  <a:pt x="0" y="0"/>
                </a:moveTo>
                <a:lnTo>
                  <a:pt x="2768652" y="0"/>
                </a:lnTo>
                <a:lnTo>
                  <a:pt x="2768652" y="1561534"/>
                </a:lnTo>
                <a:lnTo>
                  <a:pt x="0" y="1561534"/>
                </a:lnTo>
                <a:lnTo>
                  <a:pt x="0" y="0"/>
                </a:lnTo>
                <a:close/>
              </a:path>
            </a:pathLst>
          </a:custGeom>
          <a:solidFill>
            <a:srgbClr val="258989"/>
          </a:solidFill>
          <a:ln w="1905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258989"/>
              </a:buClr>
              <a:buNone/>
            </a:pPr>
            <a:r>
              <a:rPr lang="en-IN" sz="2000" kern="12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Random modification in files possible, but not efficient in GFS</a:t>
            </a:r>
            <a:endParaRPr lang="en-GB" sz="2000" kern="12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4263F0-4B28-491B-A0DA-A2E67DF45334}"/>
              </a:ext>
            </a:extLst>
          </p:cNvPr>
          <p:cNvSpPr/>
          <p:nvPr/>
        </p:nvSpPr>
        <p:spPr>
          <a:xfrm>
            <a:off x="3238473" y="5148565"/>
            <a:ext cx="2768652" cy="1561534"/>
          </a:xfrm>
          <a:custGeom>
            <a:avLst/>
            <a:gdLst>
              <a:gd name="connsiteX0" fmla="*/ 0 w 2768652"/>
              <a:gd name="connsiteY0" fmla="*/ 0 h 1561534"/>
              <a:gd name="connsiteX1" fmla="*/ 2768652 w 2768652"/>
              <a:gd name="connsiteY1" fmla="*/ 0 h 1561534"/>
              <a:gd name="connsiteX2" fmla="*/ 2768652 w 2768652"/>
              <a:gd name="connsiteY2" fmla="*/ 1561534 h 1561534"/>
              <a:gd name="connsiteX3" fmla="*/ 0 w 2768652"/>
              <a:gd name="connsiteY3" fmla="*/ 1561534 h 1561534"/>
              <a:gd name="connsiteX4" fmla="*/ 0 w 2768652"/>
              <a:gd name="connsiteY4" fmla="*/ 0 h 15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8652" h="1561534">
                <a:moveTo>
                  <a:pt x="0" y="0"/>
                </a:moveTo>
                <a:lnTo>
                  <a:pt x="2768652" y="0"/>
                </a:lnTo>
                <a:lnTo>
                  <a:pt x="2768652" y="1561534"/>
                </a:lnTo>
                <a:lnTo>
                  <a:pt x="0" y="156153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algn="ctr" defTabSz="889000">
              <a:spcBef>
                <a:spcPct val="0"/>
              </a:spcBef>
              <a:buClr>
                <a:srgbClr val="258989"/>
              </a:buClr>
            </a:pPr>
            <a:r>
              <a:rPr lang="en-IN" sz="20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High sustained bandwidth trumps low latency</a:t>
            </a:r>
            <a:endParaRPr lang="en-GB" sz="2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304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43" y="1480457"/>
            <a:ext cx="8824686" cy="5152572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dirty="0">
              <a:solidFill>
                <a:srgbClr val="FFC000"/>
              </a:solidFill>
            </a:endParaRP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b="0" i="0" u="none" strike="noStrike" baseline="0" dirty="0">
              <a:solidFill>
                <a:srgbClr val="FFC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7" y="0"/>
            <a:ext cx="8548914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GFS Assumptions 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31307B-4C4C-4262-BC0C-E81BC280F8C9}"/>
              </a:ext>
            </a:extLst>
          </p:cNvPr>
          <p:cNvSpPr/>
          <p:nvPr/>
        </p:nvSpPr>
        <p:spPr>
          <a:xfrm>
            <a:off x="203199" y="1480457"/>
            <a:ext cx="8839201" cy="5254171"/>
          </a:xfrm>
          <a:prstGeom prst="rect">
            <a:avLst/>
          </a:prstGeom>
          <a:ln w="28575"/>
        </p:spPr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310293F-EC51-46FF-8D2E-FEEC2F437D75}"/>
              </a:ext>
            </a:extLst>
          </p:cNvPr>
          <p:cNvSpPr/>
          <p:nvPr/>
        </p:nvSpPr>
        <p:spPr>
          <a:xfrm>
            <a:off x="209564" y="1504984"/>
            <a:ext cx="2768652" cy="1561534"/>
          </a:xfrm>
          <a:custGeom>
            <a:avLst/>
            <a:gdLst>
              <a:gd name="connsiteX0" fmla="*/ 0 w 2768652"/>
              <a:gd name="connsiteY0" fmla="*/ 0 h 1561534"/>
              <a:gd name="connsiteX1" fmla="*/ 2768652 w 2768652"/>
              <a:gd name="connsiteY1" fmla="*/ 0 h 1561534"/>
              <a:gd name="connsiteX2" fmla="*/ 2768652 w 2768652"/>
              <a:gd name="connsiteY2" fmla="*/ 1561534 h 1561534"/>
              <a:gd name="connsiteX3" fmla="*/ 0 w 2768652"/>
              <a:gd name="connsiteY3" fmla="*/ 1561534 h 1561534"/>
              <a:gd name="connsiteX4" fmla="*/ 0 w 2768652"/>
              <a:gd name="connsiteY4" fmla="*/ 0 h 15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8652" h="1561534">
                <a:moveTo>
                  <a:pt x="0" y="0"/>
                </a:moveTo>
                <a:lnTo>
                  <a:pt x="2768652" y="0"/>
                </a:lnTo>
                <a:lnTo>
                  <a:pt x="2768652" y="1561534"/>
                </a:lnTo>
                <a:lnTo>
                  <a:pt x="0" y="156153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algn="ctr" defTabSz="889000">
              <a:spcBef>
                <a:spcPct val="0"/>
              </a:spcBef>
              <a:buClr>
                <a:srgbClr val="258989"/>
              </a:buClr>
            </a:pPr>
            <a:r>
              <a:rPr lang="en-IN" sz="20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Hardware failures are common (commodity </a:t>
            </a:r>
            <a:r>
              <a:rPr lang="en-IN" sz="200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hardware)</a:t>
            </a:r>
            <a:endParaRPr lang="en-GB" sz="2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1840CCA-DBA8-4316-A75D-C1B94BA0710F}"/>
              </a:ext>
            </a:extLst>
          </p:cNvPr>
          <p:cNvSpPr/>
          <p:nvPr/>
        </p:nvSpPr>
        <p:spPr>
          <a:xfrm>
            <a:off x="3238473" y="1504984"/>
            <a:ext cx="2768652" cy="1561534"/>
          </a:xfrm>
          <a:custGeom>
            <a:avLst/>
            <a:gdLst>
              <a:gd name="connsiteX0" fmla="*/ 0 w 2768652"/>
              <a:gd name="connsiteY0" fmla="*/ 0 h 1561534"/>
              <a:gd name="connsiteX1" fmla="*/ 2768652 w 2768652"/>
              <a:gd name="connsiteY1" fmla="*/ 0 h 1561534"/>
              <a:gd name="connsiteX2" fmla="*/ 2768652 w 2768652"/>
              <a:gd name="connsiteY2" fmla="*/ 1561534 h 1561534"/>
              <a:gd name="connsiteX3" fmla="*/ 0 w 2768652"/>
              <a:gd name="connsiteY3" fmla="*/ 1561534 h 1561534"/>
              <a:gd name="connsiteX4" fmla="*/ 0 w 2768652"/>
              <a:gd name="connsiteY4" fmla="*/ 0 h 15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8652" h="1561534">
                <a:moveTo>
                  <a:pt x="0" y="0"/>
                </a:moveTo>
                <a:lnTo>
                  <a:pt x="2768652" y="0"/>
                </a:lnTo>
                <a:lnTo>
                  <a:pt x="2768652" y="1561534"/>
                </a:lnTo>
                <a:lnTo>
                  <a:pt x="0" y="156153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algn="ctr" defTabSz="889000">
              <a:spcBef>
                <a:spcPct val="0"/>
              </a:spcBef>
              <a:buClr>
                <a:srgbClr val="258989"/>
              </a:buClr>
            </a:pPr>
            <a:r>
              <a:rPr lang="en-IN" sz="20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Files are large (GB/TB) and their number is limited (millions, not billions)</a:t>
            </a:r>
            <a:endParaRPr lang="en-GB" sz="2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3A641B7-D9E7-4246-893A-B98EEE32813A}"/>
              </a:ext>
            </a:extLst>
          </p:cNvPr>
          <p:cNvSpPr/>
          <p:nvPr/>
        </p:nvSpPr>
        <p:spPr>
          <a:xfrm>
            <a:off x="6267381" y="1504984"/>
            <a:ext cx="2768652" cy="1561534"/>
          </a:xfrm>
          <a:custGeom>
            <a:avLst/>
            <a:gdLst>
              <a:gd name="connsiteX0" fmla="*/ 0 w 2768652"/>
              <a:gd name="connsiteY0" fmla="*/ 0 h 1561534"/>
              <a:gd name="connsiteX1" fmla="*/ 2768652 w 2768652"/>
              <a:gd name="connsiteY1" fmla="*/ 0 h 1561534"/>
              <a:gd name="connsiteX2" fmla="*/ 2768652 w 2768652"/>
              <a:gd name="connsiteY2" fmla="*/ 1561534 h 1561534"/>
              <a:gd name="connsiteX3" fmla="*/ 0 w 2768652"/>
              <a:gd name="connsiteY3" fmla="*/ 1561534 h 1561534"/>
              <a:gd name="connsiteX4" fmla="*/ 0 w 2768652"/>
              <a:gd name="connsiteY4" fmla="*/ 0 h 15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8652" h="1561534">
                <a:moveTo>
                  <a:pt x="0" y="0"/>
                </a:moveTo>
                <a:lnTo>
                  <a:pt x="2768652" y="0"/>
                </a:lnTo>
                <a:lnTo>
                  <a:pt x="2768652" y="1561534"/>
                </a:lnTo>
                <a:lnTo>
                  <a:pt x="0" y="156153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algn="ctr" defTabSz="889000">
              <a:spcBef>
                <a:spcPct val="0"/>
              </a:spcBef>
              <a:buClr>
                <a:srgbClr val="258989"/>
              </a:buClr>
            </a:pPr>
            <a:r>
              <a:rPr lang="en-IN" sz="20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Two main types of reads: large streaming reads and small random reads!</a:t>
            </a:r>
            <a:endParaRPr lang="en-GB" sz="2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6BBD3A-889A-46D7-9EE1-9D6A6674BC73}"/>
              </a:ext>
            </a:extLst>
          </p:cNvPr>
          <p:cNvSpPr/>
          <p:nvPr/>
        </p:nvSpPr>
        <p:spPr>
          <a:xfrm>
            <a:off x="209564" y="3326775"/>
            <a:ext cx="2768652" cy="1561534"/>
          </a:xfrm>
          <a:custGeom>
            <a:avLst/>
            <a:gdLst>
              <a:gd name="connsiteX0" fmla="*/ 0 w 2768652"/>
              <a:gd name="connsiteY0" fmla="*/ 0 h 1561534"/>
              <a:gd name="connsiteX1" fmla="*/ 2768652 w 2768652"/>
              <a:gd name="connsiteY1" fmla="*/ 0 h 1561534"/>
              <a:gd name="connsiteX2" fmla="*/ 2768652 w 2768652"/>
              <a:gd name="connsiteY2" fmla="*/ 1561534 h 1561534"/>
              <a:gd name="connsiteX3" fmla="*/ 0 w 2768652"/>
              <a:gd name="connsiteY3" fmla="*/ 1561534 h 1561534"/>
              <a:gd name="connsiteX4" fmla="*/ 0 w 2768652"/>
              <a:gd name="connsiteY4" fmla="*/ 0 h 15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8652" h="1561534">
                <a:moveTo>
                  <a:pt x="0" y="0"/>
                </a:moveTo>
                <a:lnTo>
                  <a:pt x="2768652" y="0"/>
                </a:lnTo>
                <a:lnTo>
                  <a:pt x="2768652" y="1561534"/>
                </a:lnTo>
                <a:lnTo>
                  <a:pt x="0" y="156153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algn="ctr" defTabSz="889000">
              <a:spcBef>
                <a:spcPct val="0"/>
              </a:spcBef>
              <a:buClr>
                <a:srgbClr val="258989"/>
              </a:buClr>
            </a:pPr>
            <a:r>
              <a:rPr lang="en-IN" sz="20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Workloads with sequential writes that append data to files</a:t>
            </a:r>
            <a:endParaRPr lang="en-GB" sz="2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BB84389-3CE7-432C-991C-831F3BA26236}"/>
              </a:ext>
            </a:extLst>
          </p:cNvPr>
          <p:cNvSpPr/>
          <p:nvPr/>
        </p:nvSpPr>
        <p:spPr>
          <a:xfrm>
            <a:off x="3238473" y="3326775"/>
            <a:ext cx="2768652" cy="1561534"/>
          </a:xfrm>
          <a:custGeom>
            <a:avLst/>
            <a:gdLst>
              <a:gd name="connsiteX0" fmla="*/ 0 w 2768652"/>
              <a:gd name="connsiteY0" fmla="*/ 0 h 1561534"/>
              <a:gd name="connsiteX1" fmla="*/ 2768652 w 2768652"/>
              <a:gd name="connsiteY1" fmla="*/ 0 h 1561534"/>
              <a:gd name="connsiteX2" fmla="*/ 2768652 w 2768652"/>
              <a:gd name="connsiteY2" fmla="*/ 1561534 h 1561534"/>
              <a:gd name="connsiteX3" fmla="*/ 0 w 2768652"/>
              <a:gd name="connsiteY3" fmla="*/ 1561534 h 1561534"/>
              <a:gd name="connsiteX4" fmla="*/ 0 w 2768652"/>
              <a:gd name="connsiteY4" fmla="*/ 0 h 15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8652" h="1561534">
                <a:moveTo>
                  <a:pt x="0" y="0"/>
                </a:moveTo>
                <a:lnTo>
                  <a:pt x="2768652" y="0"/>
                </a:lnTo>
                <a:lnTo>
                  <a:pt x="2768652" y="1561534"/>
                </a:lnTo>
                <a:lnTo>
                  <a:pt x="0" y="156153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algn="ctr" defTabSz="889000">
              <a:spcBef>
                <a:spcPct val="0"/>
              </a:spcBef>
              <a:buClr>
                <a:srgbClr val="258989"/>
              </a:buClr>
            </a:pPr>
            <a:r>
              <a:rPr lang="en-IN" sz="20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Once written, files are seldom modified. (!=append) again</a:t>
            </a:r>
            <a:endParaRPr lang="en-GB" sz="2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DDF05F-83C5-441A-8476-36416C68EAD8}"/>
              </a:ext>
            </a:extLst>
          </p:cNvPr>
          <p:cNvSpPr/>
          <p:nvPr/>
        </p:nvSpPr>
        <p:spPr>
          <a:xfrm>
            <a:off x="6267381" y="3326775"/>
            <a:ext cx="2768652" cy="1561534"/>
          </a:xfrm>
          <a:custGeom>
            <a:avLst/>
            <a:gdLst>
              <a:gd name="connsiteX0" fmla="*/ 0 w 2768652"/>
              <a:gd name="connsiteY0" fmla="*/ 0 h 1561534"/>
              <a:gd name="connsiteX1" fmla="*/ 2768652 w 2768652"/>
              <a:gd name="connsiteY1" fmla="*/ 0 h 1561534"/>
              <a:gd name="connsiteX2" fmla="*/ 2768652 w 2768652"/>
              <a:gd name="connsiteY2" fmla="*/ 1561534 h 1561534"/>
              <a:gd name="connsiteX3" fmla="*/ 0 w 2768652"/>
              <a:gd name="connsiteY3" fmla="*/ 1561534 h 1561534"/>
              <a:gd name="connsiteX4" fmla="*/ 0 w 2768652"/>
              <a:gd name="connsiteY4" fmla="*/ 0 h 15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8652" h="1561534">
                <a:moveTo>
                  <a:pt x="0" y="0"/>
                </a:moveTo>
                <a:lnTo>
                  <a:pt x="2768652" y="0"/>
                </a:lnTo>
                <a:lnTo>
                  <a:pt x="2768652" y="1561534"/>
                </a:lnTo>
                <a:lnTo>
                  <a:pt x="0" y="156153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algn="ctr" defTabSz="889000">
              <a:spcBef>
                <a:spcPct val="0"/>
              </a:spcBef>
              <a:buClr>
                <a:srgbClr val="258989"/>
              </a:buClr>
            </a:pPr>
            <a:r>
              <a:rPr lang="en-IN" sz="20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Random modification in files possible, but not efficient </a:t>
            </a:r>
            <a:r>
              <a:rPr lang="en-IN" sz="200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in GFS</a:t>
            </a:r>
            <a:endParaRPr lang="en-GB" sz="2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4263F0-4B28-491B-A0DA-A2E67DF45334}"/>
              </a:ext>
            </a:extLst>
          </p:cNvPr>
          <p:cNvSpPr/>
          <p:nvPr/>
        </p:nvSpPr>
        <p:spPr>
          <a:xfrm>
            <a:off x="3238473" y="5148565"/>
            <a:ext cx="2768652" cy="1561534"/>
          </a:xfrm>
          <a:custGeom>
            <a:avLst/>
            <a:gdLst>
              <a:gd name="connsiteX0" fmla="*/ 0 w 2768652"/>
              <a:gd name="connsiteY0" fmla="*/ 0 h 1561534"/>
              <a:gd name="connsiteX1" fmla="*/ 2768652 w 2768652"/>
              <a:gd name="connsiteY1" fmla="*/ 0 h 1561534"/>
              <a:gd name="connsiteX2" fmla="*/ 2768652 w 2768652"/>
              <a:gd name="connsiteY2" fmla="*/ 1561534 h 1561534"/>
              <a:gd name="connsiteX3" fmla="*/ 0 w 2768652"/>
              <a:gd name="connsiteY3" fmla="*/ 1561534 h 1561534"/>
              <a:gd name="connsiteX4" fmla="*/ 0 w 2768652"/>
              <a:gd name="connsiteY4" fmla="*/ 0 h 15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8652" h="1561534">
                <a:moveTo>
                  <a:pt x="0" y="0"/>
                </a:moveTo>
                <a:lnTo>
                  <a:pt x="2768652" y="0"/>
                </a:lnTo>
                <a:lnTo>
                  <a:pt x="2768652" y="1561534"/>
                </a:lnTo>
                <a:lnTo>
                  <a:pt x="0" y="1561534"/>
                </a:lnTo>
                <a:lnTo>
                  <a:pt x="0" y="0"/>
                </a:lnTo>
                <a:close/>
              </a:path>
            </a:pathLst>
          </a:custGeom>
          <a:solidFill>
            <a:srgbClr val="258989"/>
          </a:solidFill>
          <a:ln w="1905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258989"/>
              </a:buClr>
              <a:buNone/>
            </a:pPr>
            <a:r>
              <a:rPr lang="en-IN" sz="2000" kern="12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High sustained bandwidth trumps low latency</a:t>
            </a:r>
            <a:endParaRPr lang="en-GB" sz="2000" kern="12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059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480457"/>
            <a:ext cx="8645738" cy="5152572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GFS </a:t>
            </a:r>
            <a:r>
              <a:rPr lang="en-IN" dirty="0">
                <a:solidFill>
                  <a:srgbClr val="C00000"/>
                </a:solidFill>
              </a:rPr>
              <a:t>provides a familiar file system interface</a:t>
            </a:r>
            <a:r>
              <a:rPr lang="en-IN" dirty="0"/>
              <a:t>, though it does not implement a standard API such as POSIX. Files are organized hierarchically in directories and identified by pathnames.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Supports usual operations to create, delete, open, close, read, and write files.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GFS has snapshot and record append operations.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91" y="0"/>
            <a:ext cx="8384480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GFS Interface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1542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199" y="1478069"/>
            <a:ext cx="8766629" cy="438331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GFS cluster </a:t>
            </a:r>
            <a:r>
              <a:rPr lang="en-IN" dirty="0">
                <a:solidFill>
                  <a:srgbClr val="C00000"/>
                </a:solidFill>
              </a:rPr>
              <a:t>consists of a single master and multiple </a:t>
            </a:r>
            <a:r>
              <a:rPr lang="en-IN" dirty="0" err="1">
                <a:solidFill>
                  <a:srgbClr val="C00000"/>
                </a:solidFill>
              </a:rPr>
              <a:t>chunkservers</a:t>
            </a:r>
            <a:r>
              <a:rPr lang="en-IN" dirty="0">
                <a:solidFill>
                  <a:srgbClr val="C00000"/>
                </a:solidFill>
              </a:rPr>
              <a:t> and is accessed by multiple clients.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b="0" i="0" u="none" strike="noStrike" baseline="0" dirty="0"/>
              <a:t>Files are divided into fixed-size chunks.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b="0" i="0" u="none" strike="noStrike" baseline="0" dirty="0"/>
              <a:t>Chunkservers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0"/>
            <a:ext cx="8505371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GFS Architecture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0075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4E0D65C-50AE-4BC5-B60F-2859D0D8BA03}"/>
              </a:ext>
            </a:extLst>
          </p:cNvPr>
          <p:cNvSpPr/>
          <p:nvPr/>
        </p:nvSpPr>
        <p:spPr>
          <a:xfrm>
            <a:off x="3038130" y="1423022"/>
            <a:ext cx="3140310" cy="705711"/>
          </a:xfrm>
          <a:custGeom>
            <a:avLst/>
            <a:gdLst>
              <a:gd name="connsiteX0" fmla="*/ 0 w 3140310"/>
              <a:gd name="connsiteY0" fmla="*/ 117621 h 705711"/>
              <a:gd name="connsiteX1" fmla="*/ 117621 w 3140310"/>
              <a:gd name="connsiteY1" fmla="*/ 0 h 705711"/>
              <a:gd name="connsiteX2" fmla="*/ 3022689 w 3140310"/>
              <a:gd name="connsiteY2" fmla="*/ 0 h 705711"/>
              <a:gd name="connsiteX3" fmla="*/ 3140310 w 3140310"/>
              <a:gd name="connsiteY3" fmla="*/ 117621 h 705711"/>
              <a:gd name="connsiteX4" fmla="*/ 3140310 w 3140310"/>
              <a:gd name="connsiteY4" fmla="*/ 588090 h 705711"/>
              <a:gd name="connsiteX5" fmla="*/ 3022689 w 3140310"/>
              <a:gd name="connsiteY5" fmla="*/ 705711 h 705711"/>
              <a:gd name="connsiteX6" fmla="*/ 117621 w 3140310"/>
              <a:gd name="connsiteY6" fmla="*/ 705711 h 705711"/>
              <a:gd name="connsiteX7" fmla="*/ 0 w 3140310"/>
              <a:gd name="connsiteY7" fmla="*/ 588090 h 705711"/>
              <a:gd name="connsiteX8" fmla="*/ 0 w 3140310"/>
              <a:gd name="connsiteY8" fmla="*/ 117621 h 70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0310" h="705711">
                <a:moveTo>
                  <a:pt x="0" y="117621"/>
                </a:moveTo>
                <a:cubicBezTo>
                  <a:pt x="0" y="52661"/>
                  <a:pt x="52661" y="0"/>
                  <a:pt x="117621" y="0"/>
                </a:cubicBezTo>
                <a:lnTo>
                  <a:pt x="3022689" y="0"/>
                </a:lnTo>
                <a:cubicBezTo>
                  <a:pt x="3087649" y="0"/>
                  <a:pt x="3140310" y="52661"/>
                  <a:pt x="3140310" y="117621"/>
                </a:cubicBezTo>
                <a:lnTo>
                  <a:pt x="3140310" y="588090"/>
                </a:lnTo>
                <a:cubicBezTo>
                  <a:pt x="3140310" y="653050"/>
                  <a:pt x="3087649" y="705711"/>
                  <a:pt x="3022689" y="705711"/>
                </a:cubicBezTo>
                <a:lnTo>
                  <a:pt x="117621" y="705711"/>
                </a:lnTo>
                <a:cubicBezTo>
                  <a:pt x="52661" y="705711"/>
                  <a:pt x="0" y="653050"/>
                  <a:pt x="0" y="588090"/>
                </a:cubicBezTo>
                <a:lnTo>
                  <a:pt x="0" y="117621"/>
                </a:lnTo>
                <a:close/>
              </a:path>
            </a:pathLst>
          </a:custGeom>
          <a:solidFill>
            <a:srgbClr val="25898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0" tIns="72550" rIns="110650" bIns="7255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000" kern="1200">
                <a:latin typeface="Bahnschrift" panose="020B0502040204020203" pitchFamily="34" charset="0"/>
              </a:rPr>
              <a:t>Single Master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E12958E-BEFD-4F4A-9FE0-761CC45F4B00}"/>
              </a:ext>
            </a:extLst>
          </p:cNvPr>
          <p:cNvSpPr/>
          <p:nvPr/>
        </p:nvSpPr>
        <p:spPr>
          <a:xfrm>
            <a:off x="3038130" y="2196814"/>
            <a:ext cx="3140310" cy="705711"/>
          </a:xfrm>
          <a:custGeom>
            <a:avLst/>
            <a:gdLst>
              <a:gd name="connsiteX0" fmla="*/ 0 w 3140310"/>
              <a:gd name="connsiteY0" fmla="*/ 117621 h 705711"/>
              <a:gd name="connsiteX1" fmla="*/ 117621 w 3140310"/>
              <a:gd name="connsiteY1" fmla="*/ 0 h 705711"/>
              <a:gd name="connsiteX2" fmla="*/ 3022689 w 3140310"/>
              <a:gd name="connsiteY2" fmla="*/ 0 h 705711"/>
              <a:gd name="connsiteX3" fmla="*/ 3140310 w 3140310"/>
              <a:gd name="connsiteY3" fmla="*/ 117621 h 705711"/>
              <a:gd name="connsiteX4" fmla="*/ 3140310 w 3140310"/>
              <a:gd name="connsiteY4" fmla="*/ 588090 h 705711"/>
              <a:gd name="connsiteX5" fmla="*/ 3022689 w 3140310"/>
              <a:gd name="connsiteY5" fmla="*/ 705711 h 705711"/>
              <a:gd name="connsiteX6" fmla="*/ 117621 w 3140310"/>
              <a:gd name="connsiteY6" fmla="*/ 705711 h 705711"/>
              <a:gd name="connsiteX7" fmla="*/ 0 w 3140310"/>
              <a:gd name="connsiteY7" fmla="*/ 588090 h 705711"/>
              <a:gd name="connsiteX8" fmla="*/ 0 w 3140310"/>
              <a:gd name="connsiteY8" fmla="*/ 117621 h 70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0310" h="705711">
                <a:moveTo>
                  <a:pt x="0" y="117621"/>
                </a:moveTo>
                <a:cubicBezTo>
                  <a:pt x="0" y="52661"/>
                  <a:pt x="52661" y="0"/>
                  <a:pt x="117621" y="0"/>
                </a:cubicBezTo>
                <a:lnTo>
                  <a:pt x="3022689" y="0"/>
                </a:lnTo>
                <a:cubicBezTo>
                  <a:pt x="3087649" y="0"/>
                  <a:pt x="3140310" y="52661"/>
                  <a:pt x="3140310" y="117621"/>
                </a:cubicBezTo>
                <a:lnTo>
                  <a:pt x="3140310" y="588090"/>
                </a:lnTo>
                <a:cubicBezTo>
                  <a:pt x="3140310" y="653050"/>
                  <a:pt x="3087649" y="705711"/>
                  <a:pt x="3022689" y="705711"/>
                </a:cubicBezTo>
                <a:lnTo>
                  <a:pt x="117621" y="705711"/>
                </a:lnTo>
                <a:cubicBezTo>
                  <a:pt x="52661" y="705711"/>
                  <a:pt x="0" y="653050"/>
                  <a:pt x="0" y="588090"/>
                </a:cubicBezTo>
                <a:lnTo>
                  <a:pt x="0" y="1176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0" tIns="72550" rIns="110650" bIns="7255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000" kern="1200">
                <a:latin typeface="Bahnschrift" panose="020B0502040204020203" pitchFamily="34" charset="0"/>
              </a:rPr>
              <a:t>GFS client code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3C05918-56E3-41E5-AB50-A7D12F89885D}"/>
              </a:ext>
            </a:extLst>
          </p:cNvPr>
          <p:cNvSpPr/>
          <p:nvPr/>
        </p:nvSpPr>
        <p:spPr>
          <a:xfrm>
            <a:off x="3038130" y="2970607"/>
            <a:ext cx="3140310" cy="705711"/>
          </a:xfrm>
          <a:custGeom>
            <a:avLst/>
            <a:gdLst>
              <a:gd name="connsiteX0" fmla="*/ 0 w 3140310"/>
              <a:gd name="connsiteY0" fmla="*/ 117621 h 705711"/>
              <a:gd name="connsiteX1" fmla="*/ 117621 w 3140310"/>
              <a:gd name="connsiteY1" fmla="*/ 0 h 705711"/>
              <a:gd name="connsiteX2" fmla="*/ 3022689 w 3140310"/>
              <a:gd name="connsiteY2" fmla="*/ 0 h 705711"/>
              <a:gd name="connsiteX3" fmla="*/ 3140310 w 3140310"/>
              <a:gd name="connsiteY3" fmla="*/ 117621 h 705711"/>
              <a:gd name="connsiteX4" fmla="*/ 3140310 w 3140310"/>
              <a:gd name="connsiteY4" fmla="*/ 588090 h 705711"/>
              <a:gd name="connsiteX5" fmla="*/ 3022689 w 3140310"/>
              <a:gd name="connsiteY5" fmla="*/ 705711 h 705711"/>
              <a:gd name="connsiteX6" fmla="*/ 117621 w 3140310"/>
              <a:gd name="connsiteY6" fmla="*/ 705711 h 705711"/>
              <a:gd name="connsiteX7" fmla="*/ 0 w 3140310"/>
              <a:gd name="connsiteY7" fmla="*/ 588090 h 705711"/>
              <a:gd name="connsiteX8" fmla="*/ 0 w 3140310"/>
              <a:gd name="connsiteY8" fmla="*/ 117621 h 70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0310" h="705711">
                <a:moveTo>
                  <a:pt x="0" y="117621"/>
                </a:moveTo>
                <a:cubicBezTo>
                  <a:pt x="0" y="52661"/>
                  <a:pt x="52661" y="0"/>
                  <a:pt x="117621" y="0"/>
                </a:cubicBezTo>
                <a:lnTo>
                  <a:pt x="3022689" y="0"/>
                </a:lnTo>
                <a:cubicBezTo>
                  <a:pt x="3087649" y="0"/>
                  <a:pt x="3140310" y="52661"/>
                  <a:pt x="3140310" y="117621"/>
                </a:cubicBezTo>
                <a:lnTo>
                  <a:pt x="3140310" y="588090"/>
                </a:lnTo>
                <a:cubicBezTo>
                  <a:pt x="3140310" y="653050"/>
                  <a:pt x="3087649" y="705711"/>
                  <a:pt x="3022689" y="705711"/>
                </a:cubicBezTo>
                <a:lnTo>
                  <a:pt x="117621" y="705711"/>
                </a:lnTo>
                <a:cubicBezTo>
                  <a:pt x="52661" y="705711"/>
                  <a:pt x="0" y="653050"/>
                  <a:pt x="0" y="588090"/>
                </a:cubicBezTo>
                <a:lnTo>
                  <a:pt x="0" y="1176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0" tIns="72550" rIns="110650" bIns="7255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000" kern="1200">
                <a:latin typeface="Bahnschrift" panose="020B0502040204020203" pitchFamily="34" charset="0"/>
              </a:rPr>
              <a:t>Chunk Size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2850664-7EA1-4FC9-8490-3D81FD8D581D}"/>
              </a:ext>
            </a:extLst>
          </p:cNvPr>
          <p:cNvSpPr/>
          <p:nvPr/>
        </p:nvSpPr>
        <p:spPr>
          <a:xfrm>
            <a:off x="3038130" y="3744400"/>
            <a:ext cx="3140310" cy="705711"/>
          </a:xfrm>
          <a:custGeom>
            <a:avLst/>
            <a:gdLst>
              <a:gd name="connsiteX0" fmla="*/ 0 w 3140310"/>
              <a:gd name="connsiteY0" fmla="*/ 117621 h 705711"/>
              <a:gd name="connsiteX1" fmla="*/ 117621 w 3140310"/>
              <a:gd name="connsiteY1" fmla="*/ 0 h 705711"/>
              <a:gd name="connsiteX2" fmla="*/ 3022689 w 3140310"/>
              <a:gd name="connsiteY2" fmla="*/ 0 h 705711"/>
              <a:gd name="connsiteX3" fmla="*/ 3140310 w 3140310"/>
              <a:gd name="connsiteY3" fmla="*/ 117621 h 705711"/>
              <a:gd name="connsiteX4" fmla="*/ 3140310 w 3140310"/>
              <a:gd name="connsiteY4" fmla="*/ 588090 h 705711"/>
              <a:gd name="connsiteX5" fmla="*/ 3022689 w 3140310"/>
              <a:gd name="connsiteY5" fmla="*/ 705711 h 705711"/>
              <a:gd name="connsiteX6" fmla="*/ 117621 w 3140310"/>
              <a:gd name="connsiteY6" fmla="*/ 705711 h 705711"/>
              <a:gd name="connsiteX7" fmla="*/ 0 w 3140310"/>
              <a:gd name="connsiteY7" fmla="*/ 588090 h 705711"/>
              <a:gd name="connsiteX8" fmla="*/ 0 w 3140310"/>
              <a:gd name="connsiteY8" fmla="*/ 117621 h 70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0310" h="705711">
                <a:moveTo>
                  <a:pt x="0" y="117621"/>
                </a:moveTo>
                <a:cubicBezTo>
                  <a:pt x="0" y="52661"/>
                  <a:pt x="52661" y="0"/>
                  <a:pt x="117621" y="0"/>
                </a:cubicBezTo>
                <a:lnTo>
                  <a:pt x="3022689" y="0"/>
                </a:lnTo>
                <a:cubicBezTo>
                  <a:pt x="3087649" y="0"/>
                  <a:pt x="3140310" y="52661"/>
                  <a:pt x="3140310" y="117621"/>
                </a:cubicBezTo>
                <a:lnTo>
                  <a:pt x="3140310" y="588090"/>
                </a:lnTo>
                <a:cubicBezTo>
                  <a:pt x="3140310" y="653050"/>
                  <a:pt x="3087649" y="705711"/>
                  <a:pt x="3022689" y="705711"/>
                </a:cubicBezTo>
                <a:lnTo>
                  <a:pt x="117621" y="705711"/>
                </a:lnTo>
                <a:cubicBezTo>
                  <a:pt x="52661" y="705711"/>
                  <a:pt x="0" y="653050"/>
                  <a:pt x="0" y="588090"/>
                </a:cubicBezTo>
                <a:lnTo>
                  <a:pt x="0" y="1176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0" tIns="72550" rIns="110650" bIns="7255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>
                <a:latin typeface="Bahnschrift" panose="020B0502040204020203" pitchFamily="34" charset="0"/>
              </a:rPr>
              <a:t>Metadata</a:t>
            </a:r>
            <a:endParaRPr lang="en-IN" sz="2000" kern="1200">
              <a:latin typeface="Bahnschrift" panose="020B0502040204020203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7E1CFCB-6FC2-4203-8526-88D7E26FC8E5}"/>
              </a:ext>
            </a:extLst>
          </p:cNvPr>
          <p:cNvSpPr/>
          <p:nvPr/>
        </p:nvSpPr>
        <p:spPr>
          <a:xfrm>
            <a:off x="3038130" y="4518193"/>
            <a:ext cx="3140310" cy="705711"/>
          </a:xfrm>
          <a:custGeom>
            <a:avLst/>
            <a:gdLst>
              <a:gd name="connsiteX0" fmla="*/ 0 w 3140310"/>
              <a:gd name="connsiteY0" fmla="*/ 117621 h 705711"/>
              <a:gd name="connsiteX1" fmla="*/ 117621 w 3140310"/>
              <a:gd name="connsiteY1" fmla="*/ 0 h 705711"/>
              <a:gd name="connsiteX2" fmla="*/ 3022689 w 3140310"/>
              <a:gd name="connsiteY2" fmla="*/ 0 h 705711"/>
              <a:gd name="connsiteX3" fmla="*/ 3140310 w 3140310"/>
              <a:gd name="connsiteY3" fmla="*/ 117621 h 705711"/>
              <a:gd name="connsiteX4" fmla="*/ 3140310 w 3140310"/>
              <a:gd name="connsiteY4" fmla="*/ 588090 h 705711"/>
              <a:gd name="connsiteX5" fmla="*/ 3022689 w 3140310"/>
              <a:gd name="connsiteY5" fmla="*/ 705711 h 705711"/>
              <a:gd name="connsiteX6" fmla="*/ 117621 w 3140310"/>
              <a:gd name="connsiteY6" fmla="*/ 705711 h 705711"/>
              <a:gd name="connsiteX7" fmla="*/ 0 w 3140310"/>
              <a:gd name="connsiteY7" fmla="*/ 588090 h 705711"/>
              <a:gd name="connsiteX8" fmla="*/ 0 w 3140310"/>
              <a:gd name="connsiteY8" fmla="*/ 117621 h 70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0310" h="705711">
                <a:moveTo>
                  <a:pt x="0" y="117621"/>
                </a:moveTo>
                <a:cubicBezTo>
                  <a:pt x="0" y="52661"/>
                  <a:pt x="52661" y="0"/>
                  <a:pt x="117621" y="0"/>
                </a:cubicBezTo>
                <a:lnTo>
                  <a:pt x="3022689" y="0"/>
                </a:lnTo>
                <a:cubicBezTo>
                  <a:pt x="3087649" y="0"/>
                  <a:pt x="3140310" y="52661"/>
                  <a:pt x="3140310" y="117621"/>
                </a:cubicBezTo>
                <a:lnTo>
                  <a:pt x="3140310" y="588090"/>
                </a:lnTo>
                <a:cubicBezTo>
                  <a:pt x="3140310" y="653050"/>
                  <a:pt x="3087649" y="705711"/>
                  <a:pt x="3022689" y="705711"/>
                </a:cubicBezTo>
                <a:lnTo>
                  <a:pt x="117621" y="705711"/>
                </a:lnTo>
                <a:cubicBezTo>
                  <a:pt x="52661" y="705711"/>
                  <a:pt x="0" y="653050"/>
                  <a:pt x="0" y="588090"/>
                </a:cubicBezTo>
                <a:lnTo>
                  <a:pt x="0" y="1176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0" tIns="72550" rIns="110650" bIns="7255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>
                <a:latin typeface="Bahnschrift" panose="020B0502040204020203" pitchFamily="34" charset="0"/>
              </a:rPr>
              <a:t>In-Memory Data Structures</a:t>
            </a:r>
            <a:endParaRPr lang="en-IN" sz="2000" kern="1200">
              <a:latin typeface="Bahnschrift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5C17C60-1798-45A9-8F28-6CFB1D29AE96}"/>
              </a:ext>
            </a:extLst>
          </p:cNvPr>
          <p:cNvSpPr/>
          <p:nvPr/>
        </p:nvSpPr>
        <p:spPr>
          <a:xfrm>
            <a:off x="3038130" y="5291986"/>
            <a:ext cx="3140310" cy="705711"/>
          </a:xfrm>
          <a:custGeom>
            <a:avLst/>
            <a:gdLst>
              <a:gd name="connsiteX0" fmla="*/ 0 w 3140310"/>
              <a:gd name="connsiteY0" fmla="*/ 117621 h 705711"/>
              <a:gd name="connsiteX1" fmla="*/ 117621 w 3140310"/>
              <a:gd name="connsiteY1" fmla="*/ 0 h 705711"/>
              <a:gd name="connsiteX2" fmla="*/ 3022689 w 3140310"/>
              <a:gd name="connsiteY2" fmla="*/ 0 h 705711"/>
              <a:gd name="connsiteX3" fmla="*/ 3140310 w 3140310"/>
              <a:gd name="connsiteY3" fmla="*/ 117621 h 705711"/>
              <a:gd name="connsiteX4" fmla="*/ 3140310 w 3140310"/>
              <a:gd name="connsiteY4" fmla="*/ 588090 h 705711"/>
              <a:gd name="connsiteX5" fmla="*/ 3022689 w 3140310"/>
              <a:gd name="connsiteY5" fmla="*/ 705711 h 705711"/>
              <a:gd name="connsiteX6" fmla="*/ 117621 w 3140310"/>
              <a:gd name="connsiteY6" fmla="*/ 705711 h 705711"/>
              <a:gd name="connsiteX7" fmla="*/ 0 w 3140310"/>
              <a:gd name="connsiteY7" fmla="*/ 588090 h 705711"/>
              <a:gd name="connsiteX8" fmla="*/ 0 w 3140310"/>
              <a:gd name="connsiteY8" fmla="*/ 117621 h 70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0310" h="705711">
                <a:moveTo>
                  <a:pt x="0" y="117621"/>
                </a:moveTo>
                <a:cubicBezTo>
                  <a:pt x="0" y="52661"/>
                  <a:pt x="52661" y="0"/>
                  <a:pt x="117621" y="0"/>
                </a:cubicBezTo>
                <a:lnTo>
                  <a:pt x="3022689" y="0"/>
                </a:lnTo>
                <a:cubicBezTo>
                  <a:pt x="3087649" y="0"/>
                  <a:pt x="3140310" y="52661"/>
                  <a:pt x="3140310" y="117621"/>
                </a:cubicBezTo>
                <a:lnTo>
                  <a:pt x="3140310" y="588090"/>
                </a:lnTo>
                <a:cubicBezTo>
                  <a:pt x="3140310" y="653050"/>
                  <a:pt x="3087649" y="705711"/>
                  <a:pt x="3022689" y="705711"/>
                </a:cubicBezTo>
                <a:lnTo>
                  <a:pt x="117621" y="705711"/>
                </a:lnTo>
                <a:cubicBezTo>
                  <a:pt x="52661" y="705711"/>
                  <a:pt x="0" y="653050"/>
                  <a:pt x="0" y="588090"/>
                </a:cubicBezTo>
                <a:lnTo>
                  <a:pt x="0" y="1176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0" tIns="72550" rIns="110650" bIns="7255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000" kern="1200">
                <a:latin typeface="Bahnschrift" panose="020B0502040204020203" pitchFamily="34" charset="0"/>
              </a:rPr>
              <a:t>Chunk Locations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A337680-D9F3-44FB-84AA-4AFC886DF5A6}"/>
              </a:ext>
            </a:extLst>
          </p:cNvPr>
          <p:cNvSpPr/>
          <p:nvPr/>
        </p:nvSpPr>
        <p:spPr>
          <a:xfrm>
            <a:off x="3038130" y="6065777"/>
            <a:ext cx="3140310" cy="705711"/>
          </a:xfrm>
          <a:custGeom>
            <a:avLst/>
            <a:gdLst>
              <a:gd name="connsiteX0" fmla="*/ 0 w 3140310"/>
              <a:gd name="connsiteY0" fmla="*/ 117621 h 705711"/>
              <a:gd name="connsiteX1" fmla="*/ 117621 w 3140310"/>
              <a:gd name="connsiteY1" fmla="*/ 0 h 705711"/>
              <a:gd name="connsiteX2" fmla="*/ 3022689 w 3140310"/>
              <a:gd name="connsiteY2" fmla="*/ 0 h 705711"/>
              <a:gd name="connsiteX3" fmla="*/ 3140310 w 3140310"/>
              <a:gd name="connsiteY3" fmla="*/ 117621 h 705711"/>
              <a:gd name="connsiteX4" fmla="*/ 3140310 w 3140310"/>
              <a:gd name="connsiteY4" fmla="*/ 588090 h 705711"/>
              <a:gd name="connsiteX5" fmla="*/ 3022689 w 3140310"/>
              <a:gd name="connsiteY5" fmla="*/ 705711 h 705711"/>
              <a:gd name="connsiteX6" fmla="*/ 117621 w 3140310"/>
              <a:gd name="connsiteY6" fmla="*/ 705711 h 705711"/>
              <a:gd name="connsiteX7" fmla="*/ 0 w 3140310"/>
              <a:gd name="connsiteY7" fmla="*/ 588090 h 705711"/>
              <a:gd name="connsiteX8" fmla="*/ 0 w 3140310"/>
              <a:gd name="connsiteY8" fmla="*/ 117621 h 70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0310" h="705711">
                <a:moveTo>
                  <a:pt x="0" y="117621"/>
                </a:moveTo>
                <a:cubicBezTo>
                  <a:pt x="0" y="52661"/>
                  <a:pt x="52661" y="0"/>
                  <a:pt x="117621" y="0"/>
                </a:cubicBezTo>
                <a:lnTo>
                  <a:pt x="3022689" y="0"/>
                </a:lnTo>
                <a:cubicBezTo>
                  <a:pt x="3087649" y="0"/>
                  <a:pt x="3140310" y="52661"/>
                  <a:pt x="3140310" y="117621"/>
                </a:cubicBezTo>
                <a:lnTo>
                  <a:pt x="3140310" y="588090"/>
                </a:lnTo>
                <a:cubicBezTo>
                  <a:pt x="3140310" y="653050"/>
                  <a:pt x="3087649" y="705711"/>
                  <a:pt x="3022689" y="705711"/>
                </a:cubicBezTo>
                <a:lnTo>
                  <a:pt x="117621" y="705711"/>
                </a:lnTo>
                <a:cubicBezTo>
                  <a:pt x="52661" y="705711"/>
                  <a:pt x="0" y="653050"/>
                  <a:pt x="0" y="588090"/>
                </a:cubicBezTo>
                <a:lnTo>
                  <a:pt x="0" y="1176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0" tIns="72550" rIns="110650" bIns="7255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000" kern="1200">
                <a:latin typeface="Bahnschrift" panose="020B0502040204020203" pitchFamily="34" charset="0"/>
              </a:rPr>
              <a:t>Operation Log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3" y="0"/>
            <a:ext cx="8461828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GFS Architecture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34700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4E0D65C-50AE-4BC5-B60F-2859D0D8BA03}"/>
              </a:ext>
            </a:extLst>
          </p:cNvPr>
          <p:cNvSpPr/>
          <p:nvPr/>
        </p:nvSpPr>
        <p:spPr>
          <a:xfrm>
            <a:off x="3038130" y="1423022"/>
            <a:ext cx="3140310" cy="705711"/>
          </a:xfrm>
          <a:custGeom>
            <a:avLst/>
            <a:gdLst>
              <a:gd name="connsiteX0" fmla="*/ 0 w 3140310"/>
              <a:gd name="connsiteY0" fmla="*/ 117621 h 705711"/>
              <a:gd name="connsiteX1" fmla="*/ 117621 w 3140310"/>
              <a:gd name="connsiteY1" fmla="*/ 0 h 705711"/>
              <a:gd name="connsiteX2" fmla="*/ 3022689 w 3140310"/>
              <a:gd name="connsiteY2" fmla="*/ 0 h 705711"/>
              <a:gd name="connsiteX3" fmla="*/ 3140310 w 3140310"/>
              <a:gd name="connsiteY3" fmla="*/ 117621 h 705711"/>
              <a:gd name="connsiteX4" fmla="*/ 3140310 w 3140310"/>
              <a:gd name="connsiteY4" fmla="*/ 588090 h 705711"/>
              <a:gd name="connsiteX5" fmla="*/ 3022689 w 3140310"/>
              <a:gd name="connsiteY5" fmla="*/ 705711 h 705711"/>
              <a:gd name="connsiteX6" fmla="*/ 117621 w 3140310"/>
              <a:gd name="connsiteY6" fmla="*/ 705711 h 705711"/>
              <a:gd name="connsiteX7" fmla="*/ 0 w 3140310"/>
              <a:gd name="connsiteY7" fmla="*/ 588090 h 705711"/>
              <a:gd name="connsiteX8" fmla="*/ 0 w 3140310"/>
              <a:gd name="connsiteY8" fmla="*/ 117621 h 70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0310" h="705711">
                <a:moveTo>
                  <a:pt x="0" y="117621"/>
                </a:moveTo>
                <a:cubicBezTo>
                  <a:pt x="0" y="52661"/>
                  <a:pt x="52661" y="0"/>
                  <a:pt x="117621" y="0"/>
                </a:cubicBezTo>
                <a:lnTo>
                  <a:pt x="3022689" y="0"/>
                </a:lnTo>
                <a:cubicBezTo>
                  <a:pt x="3087649" y="0"/>
                  <a:pt x="3140310" y="52661"/>
                  <a:pt x="3140310" y="117621"/>
                </a:cubicBezTo>
                <a:lnTo>
                  <a:pt x="3140310" y="588090"/>
                </a:lnTo>
                <a:cubicBezTo>
                  <a:pt x="3140310" y="653050"/>
                  <a:pt x="3087649" y="705711"/>
                  <a:pt x="3022689" y="705711"/>
                </a:cubicBezTo>
                <a:lnTo>
                  <a:pt x="117621" y="705711"/>
                </a:lnTo>
                <a:cubicBezTo>
                  <a:pt x="52661" y="705711"/>
                  <a:pt x="0" y="653050"/>
                  <a:pt x="0" y="588090"/>
                </a:cubicBezTo>
                <a:lnTo>
                  <a:pt x="0" y="1176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0" tIns="72550" rIns="110650" bIns="7255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000" dirty="0">
                <a:latin typeface="Bahnschrift" panose="020B0502040204020203" pitchFamily="34" charset="0"/>
              </a:rPr>
              <a:t>Single Master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E12958E-BEFD-4F4A-9FE0-761CC45F4B00}"/>
              </a:ext>
            </a:extLst>
          </p:cNvPr>
          <p:cNvSpPr/>
          <p:nvPr/>
        </p:nvSpPr>
        <p:spPr>
          <a:xfrm>
            <a:off x="3038130" y="2196814"/>
            <a:ext cx="3140310" cy="705711"/>
          </a:xfrm>
          <a:custGeom>
            <a:avLst/>
            <a:gdLst>
              <a:gd name="connsiteX0" fmla="*/ 0 w 3140310"/>
              <a:gd name="connsiteY0" fmla="*/ 117621 h 705711"/>
              <a:gd name="connsiteX1" fmla="*/ 117621 w 3140310"/>
              <a:gd name="connsiteY1" fmla="*/ 0 h 705711"/>
              <a:gd name="connsiteX2" fmla="*/ 3022689 w 3140310"/>
              <a:gd name="connsiteY2" fmla="*/ 0 h 705711"/>
              <a:gd name="connsiteX3" fmla="*/ 3140310 w 3140310"/>
              <a:gd name="connsiteY3" fmla="*/ 117621 h 705711"/>
              <a:gd name="connsiteX4" fmla="*/ 3140310 w 3140310"/>
              <a:gd name="connsiteY4" fmla="*/ 588090 h 705711"/>
              <a:gd name="connsiteX5" fmla="*/ 3022689 w 3140310"/>
              <a:gd name="connsiteY5" fmla="*/ 705711 h 705711"/>
              <a:gd name="connsiteX6" fmla="*/ 117621 w 3140310"/>
              <a:gd name="connsiteY6" fmla="*/ 705711 h 705711"/>
              <a:gd name="connsiteX7" fmla="*/ 0 w 3140310"/>
              <a:gd name="connsiteY7" fmla="*/ 588090 h 705711"/>
              <a:gd name="connsiteX8" fmla="*/ 0 w 3140310"/>
              <a:gd name="connsiteY8" fmla="*/ 117621 h 70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0310" h="705711">
                <a:moveTo>
                  <a:pt x="0" y="117621"/>
                </a:moveTo>
                <a:cubicBezTo>
                  <a:pt x="0" y="52661"/>
                  <a:pt x="52661" y="0"/>
                  <a:pt x="117621" y="0"/>
                </a:cubicBezTo>
                <a:lnTo>
                  <a:pt x="3022689" y="0"/>
                </a:lnTo>
                <a:cubicBezTo>
                  <a:pt x="3087649" y="0"/>
                  <a:pt x="3140310" y="52661"/>
                  <a:pt x="3140310" y="117621"/>
                </a:cubicBezTo>
                <a:lnTo>
                  <a:pt x="3140310" y="588090"/>
                </a:lnTo>
                <a:cubicBezTo>
                  <a:pt x="3140310" y="653050"/>
                  <a:pt x="3087649" y="705711"/>
                  <a:pt x="3022689" y="705711"/>
                </a:cubicBezTo>
                <a:lnTo>
                  <a:pt x="117621" y="705711"/>
                </a:lnTo>
                <a:cubicBezTo>
                  <a:pt x="52661" y="705711"/>
                  <a:pt x="0" y="653050"/>
                  <a:pt x="0" y="588090"/>
                </a:cubicBezTo>
                <a:lnTo>
                  <a:pt x="0" y="117621"/>
                </a:lnTo>
                <a:close/>
              </a:path>
            </a:pathLst>
          </a:custGeom>
          <a:solidFill>
            <a:srgbClr val="25898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0" tIns="72550" rIns="110650" bIns="7255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000" kern="1200">
                <a:latin typeface="Bahnschrift" panose="020B0502040204020203" pitchFamily="34" charset="0"/>
              </a:rPr>
              <a:t>GFS client code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3C05918-56E3-41E5-AB50-A7D12F89885D}"/>
              </a:ext>
            </a:extLst>
          </p:cNvPr>
          <p:cNvSpPr/>
          <p:nvPr/>
        </p:nvSpPr>
        <p:spPr>
          <a:xfrm>
            <a:off x="3038130" y="2970607"/>
            <a:ext cx="3140310" cy="705711"/>
          </a:xfrm>
          <a:custGeom>
            <a:avLst/>
            <a:gdLst>
              <a:gd name="connsiteX0" fmla="*/ 0 w 3140310"/>
              <a:gd name="connsiteY0" fmla="*/ 117621 h 705711"/>
              <a:gd name="connsiteX1" fmla="*/ 117621 w 3140310"/>
              <a:gd name="connsiteY1" fmla="*/ 0 h 705711"/>
              <a:gd name="connsiteX2" fmla="*/ 3022689 w 3140310"/>
              <a:gd name="connsiteY2" fmla="*/ 0 h 705711"/>
              <a:gd name="connsiteX3" fmla="*/ 3140310 w 3140310"/>
              <a:gd name="connsiteY3" fmla="*/ 117621 h 705711"/>
              <a:gd name="connsiteX4" fmla="*/ 3140310 w 3140310"/>
              <a:gd name="connsiteY4" fmla="*/ 588090 h 705711"/>
              <a:gd name="connsiteX5" fmla="*/ 3022689 w 3140310"/>
              <a:gd name="connsiteY5" fmla="*/ 705711 h 705711"/>
              <a:gd name="connsiteX6" fmla="*/ 117621 w 3140310"/>
              <a:gd name="connsiteY6" fmla="*/ 705711 h 705711"/>
              <a:gd name="connsiteX7" fmla="*/ 0 w 3140310"/>
              <a:gd name="connsiteY7" fmla="*/ 588090 h 705711"/>
              <a:gd name="connsiteX8" fmla="*/ 0 w 3140310"/>
              <a:gd name="connsiteY8" fmla="*/ 117621 h 70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0310" h="705711">
                <a:moveTo>
                  <a:pt x="0" y="117621"/>
                </a:moveTo>
                <a:cubicBezTo>
                  <a:pt x="0" y="52661"/>
                  <a:pt x="52661" y="0"/>
                  <a:pt x="117621" y="0"/>
                </a:cubicBezTo>
                <a:lnTo>
                  <a:pt x="3022689" y="0"/>
                </a:lnTo>
                <a:cubicBezTo>
                  <a:pt x="3087649" y="0"/>
                  <a:pt x="3140310" y="52661"/>
                  <a:pt x="3140310" y="117621"/>
                </a:cubicBezTo>
                <a:lnTo>
                  <a:pt x="3140310" y="588090"/>
                </a:lnTo>
                <a:cubicBezTo>
                  <a:pt x="3140310" y="653050"/>
                  <a:pt x="3087649" y="705711"/>
                  <a:pt x="3022689" y="705711"/>
                </a:cubicBezTo>
                <a:lnTo>
                  <a:pt x="117621" y="705711"/>
                </a:lnTo>
                <a:cubicBezTo>
                  <a:pt x="52661" y="705711"/>
                  <a:pt x="0" y="653050"/>
                  <a:pt x="0" y="588090"/>
                </a:cubicBezTo>
                <a:lnTo>
                  <a:pt x="0" y="1176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0" tIns="72550" rIns="110650" bIns="7255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000" dirty="0">
                <a:latin typeface="Bahnschrift" panose="020B0502040204020203" pitchFamily="34" charset="0"/>
              </a:rPr>
              <a:t>Chunk Size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2850664-7EA1-4FC9-8490-3D81FD8D581D}"/>
              </a:ext>
            </a:extLst>
          </p:cNvPr>
          <p:cNvSpPr/>
          <p:nvPr/>
        </p:nvSpPr>
        <p:spPr>
          <a:xfrm>
            <a:off x="3038130" y="3744400"/>
            <a:ext cx="3140310" cy="705711"/>
          </a:xfrm>
          <a:custGeom>
            <a:avLst/>
            <a:gdLst>
              <a:gd name="connsiteX0" fmla="*/ 0 w 3140310"/>
              <a:gd name="connsiteY0" fmla="*/ 117621 h 705711"/>
              <a:gd name="connsiteX1" fmla="*/ 117621 w 3140310"/>
              <a:gd name="connsiteY1" fmla="*/ 0 h 705711"/>
              <a:gd name="connsiteX2" fmla="*/ 3022689 w 3140310"/>
              <a:gd name="connsiteY2" fmla="*/ 0 h 705711"/>
              <a:gd name="connsiteX3" fmla="*/ 3140310 w 3140310"/>
              <a:gd name="connsiteY3" fmla="*/ 117621 h 705711"/>
              <a:gd name="connsiteX4" fmla="*/ 3140310 w 3140310"/>
              <a:gd name="connsiteY4" fmla="*/ 588090 h 705711"/>
              <a:gd name="connsiteX5" fmla="*/ 3022689 w 3140310"/>
              <a:gd name="connsiteY5" fmla="*/ 705711 h 705711"/>
              <a:gd name="connsiteX6" fmla="*/ 117621 w 3140310"/>
              <a:gd name="connsiteY6" fmla="*/ 705711 h 705711"/>
              <a:gd name="connsiteX7" fmla="*/ 0 w 3140310"/>
              <a:gd name="connsiteY7" fmla="*/ 588090 h 705711"/>
              <a:gd name="connsiteX8" fmla="*/ 0 w 3140310"/>
              <a:gd name="connsiteY8" fmla="*/ 117621 h 70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0310" h="705711">
                <a:moveTo>
                  <a:pt x="0" y="117621"/>
                </a:moveTo>
                <a:cubicBezTo>
                  <a:pt x="0" y="52661"/>
                  <a:pt x="52661" y="0"/>
                  <a:pt x="117621" y="0"/>
                </a:cubicBezTo>
                <a:lnTo>
                  <a:pt x="3022689" y="0"/>
                </a:lnTo>
                <a:cubicBezTo>
                  <a:pt x="3087649" y="0"/>
                  <a:pt x="3140310" y="52661"/>
                  <a:pt x="3140310" y="117621"/>
                </a:cubicBezTo>
                <a:lnTo>
                  <a:pt x="3140310" y="588090"/>
                </a:lnTo>
                <a:cubicBezTo>
                  <a:pt x="3140310" y="653050"/>
                  <a:pt x="3087649" y="705711"/>
                  <a:pt x="3022689" y="705711"/>
                </a:cubicBezTo>
                <a:lnTo>
                  <a:pt x="117621" y="705711"/>
                </a:lnTo>
                <a:cubicBezTo>
                  <a:pt x="52661" y="705711"/>
                  <a:pt x="0" y="653050"/>
                  <a:pt x="0" y="588090"/>
                </a:cubicBezTo>
                <a:lnTo>
                  <a:pt x="0" y="1176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0" tIns="72550" rIns="110650" bIns="7255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latin typeface="Bahnschrift" panose="020B0502040204020203" pitchFamily="34" charset="0"/>
              </a:rPr>
              <a:t>Metadata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7E1CFCB-6FC2-4203-8526-88D7E26FC8E5}"/>
              </a:ext>
            </a:extLst>
          </p:cNvPr>
          <p:cNvSpPr/>
          <p:nvPr/>
        </p:nvSpPr>
        <p:spPr>
          <a:xfrm>
            <a:off x="3038130" y="4518193"/>
            <a:ext cx="3140310" cy="705711"/>
          </a:xfrm>
          <a:custGeom>
            <a:avLst/>
            <a:gdLst>
              <a:gd name="connsiteX0" fmla="*/ 0 w 3140310"/>
              <a:gd name="connsiteY0" fmla="*/ 117621 h 705711"/>
              <a:gd name="connsiteX1" fmla="*/ 117621 w 3140310"/>
              <a:gd name="connsiteY1" fmla="*/ 0 h 705711"/>
              <a:gd name="connsiteX2" fmla="*/ 3022689 w 3140310"/>
              <a:gd name="connsiteY2" fmla="*/ 0 h 705711"/>
              <a:gd name="connsiteX3" fmla="*/ 3140310 w 3140310"/>
              <a:gd name="connsiteY3" fmla="*/ 117621 h 705711"/>
              <a:gd name="connsiteX4" fmla="*/ 3140310 w 3140310"/>
              <a:gd name="connsiteY4" fmla="*/ 588090 h 705711"/>
              <a:gd name="connsiteX5" fmla="*/ 3022689 w 3140310"/>
              <a:gd name="connsiteY5" fmla="*/ 705711 h 705711"/>
              <a:gd name="connsiteX6" fmla="*/ 117621 w 3140310"/>
              <a:gd name="connsiteY6" fmla="*/ 705711 h 705711"/>
              <a:gd name="connsiteX7" fmla="*/ 0 w 3140310"/>
              <a:gd name="connsiteY7" fmla="*/ 588090 h 705711"/>
              <a:gd name="connsiteX8" fmla="*/ 0 w 3140310"/>
              <a:gd name="connsiteY8" fmla="*/ 117621 h 70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0310" h="705711">
                <a:moveTo>
                  <a:pt x="0" y="117621"/>
                </a:moveTo>
                <a:cubicBezTo>
                  <a:pt x="0" y="52661"/>
                  <a:pt x="52661" y="0"/>
                  <a:pt x="117621" y="0"/>
                </a:cubicBezTo>
                <a:lnTo>
                  <a:pt x="3022689" y="0"/>
                </a:lnTo>
                <a:cubicBezTo>
                  <a:pt x="3087649" y="0"/>
                  <a:pt x="3140310" y="52661"/>
                  <a:pt x="3140310" y="117621"/>
                </a:cubicBezTo>
                <a:lnTo>
                  <a:pt x="3140310" y="588090"/>
                </a:lnTo>
                <a:cubicBezTo>
                  <a:pt x="3140310" y="653050"/>
                  <a:pt x="3087649" y="705711"/>
                  <a:pt x="3022689" y="705711"/>
                </a:cubicBezTo>
                <a:lnTo>
                  <a:pt x="117621" y="705711"/>
                </a:lnTo>
                <a:cubicBezTo>
                  <a:pt x="52661" y="705711"/>
                  <a:pt x="0" y="653050"/>
                  <a:pt x="0" y="588090"/>
                </a:cubicBezTo>
                <a:lnTo>
                  <a:pt x="0" y="1176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0" tIns="72550" rIns="110650" bIns="7255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latin typeface="Bahnschrift" panose="020B0502040204020203" pitchFamily="34" charset="0"/>
              </a:rPr>
              <a:t>In-Memory Data Structures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5C17C60-1798-45A9-8F28-6CFB1D29AE96}"/>
              </a:ext>
            </a:extLst>
          </p:cNvPr>
          <p:cNvSpPr/>
          <p:nvPr/>
        </p:nvSpPr>
        <p:spPr>
          <a:xfrm>
            <a:off x="3038130" y="5291986"/>
            <a:ext cx="3140310" cy="705711"/>
          </a:xfrm>
          <a:custGeom>
            <a:avLst/>
            <a:gdLst>
              <a:gd name="connsiteX0" fmla="*/ 0 w 3140310"/>
              <a:gd name="connsiteY0" fmla="*/ 117621 h 705711"/>
              <a:gd name="connsiteX1" fmla="*/ 117621 w 3140310"/>
              <a:gd name="connsiteY1" fmla="*/ 0 h 705711"/>
              <a:gd name="connsiteX2" fmla="*/ 3022689 w 3140310"/>
              <a:gd name="connsiteY2" fmla="*/ 0 h 705711"/>
              <a:gd name="connsiteX3" fmla="*/ 3140310 w 3140310"/>
              <a:gd name="connsiteY3" fmla="*/ 117621 h 705711"/>
              <a:gd name="connsiteX4" fmla="*/ 3140310 w 3140310"/>
              <a:gd name="connsiteY4" fmla="*/ 588090 h 705711"/>
              <a:gd name="connsiteX5" fmla="*/ 3022689 w 3140310"/>
              <a:gd name="connsiteY5" fmla="*/ 705711 h 705711"/>
              <a:gd name="connsiteX6" fmla="*/ 117621 w 3140310"/>
              <a:gd name="connsiteY6" fmla="*/ 705711 h 705711"/>
              <a:gd name="connsiteX7" fmla="*/ 0 w 3140310"/>
              <a:gd name="connsiteY7" fmla="*/ 588090 h 705711"/>
              <a:gd name="connsiteX8" fmla="*/ 0 w 3140310"/>
              <a:gd name="connsiteY8" fmla="*/ 117621 h 70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0310" h="705711">
                <a:moveTo>
                  <a:pt x="0" y="117621"/>
                </a:moveTo>
                <a:cubicBezTo>
                  <a:pt x="0" y="52661"/>
                  <a:pt x="52661" y="0"/>
                  <a:pt x="117621" y="0"/>
                </a:cubicBezTo>
                <a:lnTo>
                  <a:pt x="3022689" y="0"/>
                </a:lnTo>
                <a:cubicBezTo>
                  <a:pt x="3087649" y="0"/>
                  <a:pt x="3140310" y="52661"/>
                  <a:pt x="3140310" y="117621"/>
                </a:cubicBezTo>
                <a:lnTo>
                  <a:pt x="3140310" y="588090"/>
                </a:lnTo>
                <a:cubicBezTo>
                  <a:pt x="3140310" y="653050"/>
                  <a:pt x="3087649" y="705711"/>
                  <a:pt x="3022689" y="705711"/>
                </a:cubicBezTo>
                <a:lnTo>
                  <a:pt x="117621" y="705711"/>
                </a:lnTo>
                <a:cubicBezTo>
                  <a:pt x="52661" y="705711"/>
                  <a:pt x="0" y="653050"/>
                  <a:pt x="0" y="588090"/>
                </a:cubicBezTo>
                <a:lnTo>
                  <a:pt x="0" y="1176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0" tIns="72550" rIns="110650" bIns="7255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000">
                <a:latin typeface="Bahnschrift" panose="020B0502040204020203" pitchFamily="34" charset="0"/>
              </a:rPr>
              <a:t>Chunk Locations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A337680-D9F3-44FB-84AA-4AFC886DF5A6}"/>
              </a:ext>
            </a:extLst>
          </p:cNvPr>
          <p:cNvSpPr/>
          <p:nvPr/>
        </p:nvSpPr>
        <p:spPr>
          <a:xfrm>
            <a:off x="3038130" y="6065777"/>
            <a:ext cx="3140310" cy="705711"/>
          </a:xfrm>
          <a:custGeom>
            <a:avLst/>
            <a:gdLst>
              <a:gd name="connsiteX0" fmla="*/ 0 w 3140310"/>
              <a:gd name="connsiteY0" fmla="*/ 117621 h 705711"/>
              <a:gd name="connsiteX1" fmla="*/ 117621 w 3140310"/>
              <a:gd name="connsiteY1" fmla="*/ 0 h 705711"/>
              <a:gd name="connsiteX2" fmla="*/ 3022689 w 3140310"/>
              <a:gd name="connsiteY2" fmla="*/ 0 h 705711"/>
              <a:gd name="connsiteX3" fmla="*/ 3140310 w 3140310"/>
              <a:gd name="connsiteY3" fmla="*/ 117621 h 705711"/>
              <a:gd name="connsiteX4" fmla="*/ 3140310 w 3140310"/>
              <a:gd name="connsiteY4" fmla="*/ 588090 h 705711"/>
              <a:gd name="connsiteX5" fmla="*/ 3022689 w 3140310"/>
              <a:gd name="connsiteY5" fmla="*/ 705711 h 705711"/>
              <a:gd name="connsiteX6" fmla="*/ 117621 w 3140310"/>
              <a:gd name="connsiteY6" fmla="*/ 705711 h 705711"/>
              <a:gd name="connsiteX7" fmla="*/ 0 w 3140310"/>
              <a:gd name="connsiteY7" fmla="*/ 588090 h 705711"/>
              <a:gd name="connsiteX8" fmla="*/ 0 w 3140310"/>
              <a:gd name="connsiteY8" fmla="*/ 117621 h 70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0310" h="705711">
                <a:moveTo>
                  <a:pt x="0" y="117621"/>
                </a:moveTo>
                <a:cubicBezTo>
                  <a:pt x="0" y="52661"/>
                  <a:pt x="52661" y="0"/>
                  <a:pt x="117621" y="0"/>
                </a:cubicBezTo>
                <a:lnTo>
                  <a:pt x="3022689" y="0"/>
                </a:lnTo>
                <a:cubicBezTo>
                  <a:pt x="3087649" y="0"/>
                  <a:pt x="3140310" y="52661"/>
                  <a:pt x="3140310" y="117621"/>
                </a:cubicBezTo>
                <a:lnTo>
                  <a:pt x="3140310" y="588090"/>
                </a:lnTo>
                <a:cubicBezTo>
                  <a:pt x="3140310" y="653050"/>
                  <a:pt x="3087649" y="705711"/>
                  <a:pt x="3022689" y="705711"/>
                </a:cubicBezTo>
                <a:lnTo>
                  <a:pt x="117621" y="705711"/>
                </a:lnTo>
                <a:cubicBezTo>
                  <a:pt x="52661" y="705711"/>
                  <a:pt x="0" y="653050"/>
                  <a:pt x="0" y="588090"/>
                </a:cubicBezTo>
                <a:lnTo>
                  <a:pt x="0" y="1176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0" tIns="72550" rIns="110650" bIns="7255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000">
                <a:latin typeface="Bahnschrift" panose="020B0502040204020203" pitchFamily="34" charset="0"/>
              </a:rPr>
              <a:t>Operation Log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3" y="0"/>
            <a:ext cx="8461828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GFS Architecture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88809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4E0D65C-50AE-4BC5-B60F-2859D0D8BA03}"/>
              </a:ext>
            </a:extLst>
          </p:cNvPr>
          <p:cNvSpPr/>
          <p:nvPr/>
        </p:nvSpPr>
        <p:spPr>
          <a:xfrm>
            <a:off x="3038130" y="1423022"/>
            <a:ext cx="3140310" cy="705711"/>
          </a:xfrm>
          <a:custGeom>
            <a:avLst/>
            <a:gdLst>
              <a:gd name="connsiteX0" fmla="*/ 0 w 3140310"/>
              <a:gd name="connsiteY0" fmla="*/ 117621 h 705711"/>
              <a:gd name="connsiteX1" fmla="*/ 117621 w 3140310"/>
              <a:gd name="connsiteY1" fmla="*/ 0 h 705711"/>
              <a:gd name="connsiteX2" fmla="*/ 3022689 w 3140310"/>
              <a:gd name="connsiteY2" fmla="*/ 0 h 705711"/>
              <a:gd name="connsiteX3" fmla="*/ 3140310 w 3140310"/>
              <a:gd name="connsiteY3" fmla="*/ 117621 h 705711"/>
              <a:gd name="connsiteX4" fmla="*/ 3140310 w 3140310"/>
              <a:gd name="connsiteY4" fmla="*/ 588090 h 705711"/>
              <a:gd name="connsiteX5" fmla="*/ 3022689 w 3140310"/>
              <a:gd name="connsiteY5" fmla="*/ 705711 h 705711"/>
              <a:gd name="connsiteX6" fmla="*/ 117621 w 3140310"/>
              <a:gd name="connsiteY6" fmla="*/ 705711 h 705711"/>
              <a:gd name="connsiteX7" fmla="*/ 0 w 3140310"/>
              <a:gd name="connsiteY7" fmla="*/ 588090 h 705711"/>
              <a:gd name="connsiteX8" fmla="*/ 0 w 3140310"/>
              <a:gd name="connsiteY8" fmla="*/ 117621 h 70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0310" h="705711">
                <a:moveTo>
                  <a:pt x="0" y="117621"/>
                </a:moveTo>
                <a:cubicBezTo>
                  <a:pt x="0" y="52661"/>
                  <a:pt x="52661" y="0"/>
                  <a:pt x="117621" y="0"/>
                </a:cubicBezTo>
                <a:lnTo>
                  <a:pt x="3022689" y="0"/>
                </a:lnTo>
                <a:cubicBezTo>
                  <a:pt x="3087649" y="0"/>
                  <a:pt x="3140310" y="52661"/>
                  <a:pt x="3140310" y="117621"/>
                </a:cubicBezTo>
                <a:lnTo>
                  <a:pt x="3140310" y="588090"/>
                </a:lnTo>
                <a:cubicBezTo>
                  <a:pt x="3140310" y="653050"/>
                  <a:pt x="3087649" y="705711"/>
                  <a:pt x="3022689" y="705711"/>
                </a:cubicBezTo>
                <a:lnTo>
                  <a:pt x="117621" y="705711"/>
                </a:lnTo>
                <a:cubicBezTo>
                  <a:pt x="52661" y="705711"/>
                  <a:pt x="0" y="653050"/>
                  <a:pt x="0" y="588090"/>
                </a:cubicBezTo>
                <a:lnTo>
                  <a:pt x="0" y="1176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0" tIns="72550" rIns="110650" bIns="7255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000" dirty="0">
                <a:latin typeface="Bahnschrift" panose="020B0502040204020203" pitchFamily="34" charset="0"/>
              </a:rPr>
              <a:t>Single Master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E12958E-BEFD-4F4A-9FE0-761CC45F4B00}"/>
              </a:ext>
            </a:extLst>
          </p:cNvPr>
          <p:cNvSpPr/>
          <p:nvPr/>
        </p:nvSpPr>
        <p:spPr>
          <a:xfrm>
            <a:off x="3038130" y="2196814"/>
            <a:ext cx="3140310" cy="705711"/>
          </a:xfrm>
          <a:custGeom>
            <a:avLst/>
            <a:gdLst>
              <a:gd name="connsiteX0" fmla="*/ 0 w 3140310"/>
              <a:gd name="connsiteY0" fmla="*/ 117621 h 705711"/>
              <a:gd name="connsiteX1" fmla="*/ 117621 w 3140310"/>
              <a:gd name="connsiteY1" fmla="*/ 0 h 705711"/>
              <a:gd name="connsiteX2" fmla="*/ 3022689 w 3140310"/>
              <a:gd name="connsiteY2" fmla="*/ 0 h 705711"/>
              <a:gd name="connsiteX3" fmla="*/ 3140310 w 3140310"/>
              <a:gd name="connsiteY3" fmla="*/ 117621 h 705711"/>
              <a:gd name="connsiteX4" fmla="*/ 3140310 w 3140310"/>
              <a:gd name="connsiteY4" fmla="*/ 588090 h 705711"/>
              <a:gd name="connsiteX5" fmla="*/ 3022689 w 3140310"/>
              <a:gd name="connsiteY5" fmla="*/ 705711 h 705711"/>
              <a:gd name="connsiteX6" fmla="*/ 117621 w 3140310"/>
              <a:gd name="connsiteY6" fmla="*/ 705711 h 705711"/>
              <a:gd name="connsiteX7" fmla="*/ 0 w 3140310"/>
              <a:gd name="connsiteY7" fmla="*/ 588090 h 705711"/>
              <a:gd name="connsiteX8" fmla="*/ 0 w 3140310"/>
              <a:gd name="connsiteY8" fmla="*/ 117621 h 70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0310" h="705711">
                <a:moveTo>
                  <a:pt x="0" y="117621"/>
                </a:moveTo>
                <a:cubicBezTo>
                  <a:pt x="0" y="52661"/>
                  <a:pt x="52661" y="0"/>
                  <a:pt x="117621" y="0"/>
                </a:cubicBezTo>
                <a:lnTo>
                  <a:pt x="3022689" y="0"/>
                </a:lnTo>
                <a:cubicBezTo>
                  <a:pt x="3087649" y="0"/>
                  <a:pt x="3140310" y="52661"/>
                  <a:pt x="3140310" y="117621"/>
                </a:cubicBezTo>
                <a:lnTo>
                  <a:pt x="3140310" y="588090"/>
                </a:lnTo>
                <a:cubicBezTo>
                  <a:pt x="3140310" y="653050"/>
                  <a:pt x="3087649" y="705711"/>
                  <a:pt x="3022689" y="705711"/>
                </a:cubicBezTo>
                <a:lnTo>
                  <a:pt x="117621" y="705711"/>
                </a:lnTo>
                <a:cubicBezTo>
                  <a:pt x="52661" y="705711"/>
                  <a:pt x="0" y="653050"/>
                  <a:pt x="0" y="588090"/>
                </a:cubicBezTo>
                <a:lnTo>
                  <a:pt x="0" y="1176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0" tIns="72550" rIns="110650" bIns="7255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000" dirty="0">
                <a:latin typeface="Bahnschrift" panose="020B0502040204020203" pitchFamily="34" charset="0"/>
              </a:rPr>
              <a:t>GFS client code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3C05918-56E3-41E5-AB50-A7D12F89885D}"/>
              </a:ext>
            </a:extLst>
          </p:cNvPr>
          <p:cNvSpPr/>
          <p:nvPr/>
        </p:nvSpPr>
        <p:spPr>
          <a:xfrm>
            <a:off x="3038130" y="2970607"/>
            <a:ext cx="3140310" cy="705711"/>
          </a:xfrm>
          <a:custGeom>
            <a:avLst/>
            <a:gdLst>
              <a:gd name="connsiteX0" fmla="*/ 0 w 3140310"/>
              <a:gd name="connsiteY0" fmla="*/ 117621 h 705711"/>
              <a:gd name="connsiteX1" fmla="*/ 117621 w 3140310"/>
              <a:gd name="connsiteY1" fmla="*/ 0 h 705711"/>
              <a:gd name="connsiteX2" fmla="*/ 3022689 w 3140310"/>
              <a:gd name="connsiteY2" fmla="*/ 0 h 705711"/>
              <a:gd name="connsiteX3" fmla="*/ 3140310 w 3140310"/>
              <a:gd name="connsiteY3" fmla="*/ 117621 h 705711"/>
              <a:gd name="connsiteX4" fmla="*/ 3140310 w 3140310"/>
              <a:gd name="connsiteY4" fmla="*/ 588090 h 705711"/>
              <a:gd name="connsiteX5" fmla="*/ 3022689 w 3140310"/>
              <a:gd name="connsiteY5" fmla="*/ 705711 h 705711"/>
              <a:gd name="connsiteX6" fmla="*/ 117621 w 3140310"/>
              <a:gd name="connsiteY6" fmla="*/ 705711 h 705711"/>
              <a:gd name="connsiteX7" fmla="*/ 0 w 3140310"/>
              <a:gd name="connsiteY7" fmla="*/ 588090 h 705711"/>
              <a:gd name="connsiteX8" fmla="*/ 0 w 3140310"/>
              <a:gd name="connsiteY8" fmla="*/ 117621 h 70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0310" h="705711">
                <a:moveTo>
                  <a:pt x="0" y="117621"/>
                </a:moveTo>
                <a:cubicBezTo>
                  <a:pt x="0" y="52661"/>
                  <a:pt x="52661" y="0"/>
                  <a:pt x="117621" y="0"/>
                </a:cubicBezTo>
                <a:lnTo>
                  <a:pt x="3022689" y="0"/>
                </a:lnTo>
                <a:cubicBezTo>
                  <a:pt x="3087649" y="0"/>
                  <a:pt x="3140310" y="52661"/>
                  <a:pt x="3140310" y="117621"/>
                </a:cubicBezTo>
                <a:lnTo>
                  <a:pt x="3140310" y="588090"/>
                </a:lnTo>
                <a:cubicBezTo>
                  <a:pt x="3140310" y="653050"/>
                  <a:pt x="3087649" y="705711"/>
                  <a:pt x="3022689" y="705711"/>
                </a:cubicBezTo>
                <a:lnTo>
                  <a:pt x="117621" y="705711"/>
                </a:lnTo>
                <a:cubicBezTo>
                  <a:pt x="52661" y="705711"/>
                  <a:pt x="0" y="653050"/>
                  <a:pt x="0" y="588090"/>
                </a:cubicBezTo>
                <a:lnTo>
                  <a:pt x="0" y="117621"/>
                </a:lnTo>
                <a:close/>
              </a:path>
            </a:pathLst>
          </a:custGeom>
          <a:solidFill>
            <a:srgbClr val="25898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0" tIns="72550" rIns="110650" bIns="7255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000" kern="1200">
                <a:latin typeface="Bahnschrift" panose="020B0502040204020203" pitchFamily="34" charset="0"/>
              </a:rPr>
              <a:t>Chunk Size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2850664-7EA1-4FC9-8490-3D81FD8D581D}"/>
              </a:ext>
            </a:extLst>
          </p:cNvPr>
          <p:cNvSpPr/>
          <p:nvPr/>
        </p:nvSpPr>
        <p:spPr>
          <a:xfrm>
            <a:off x="3038130" y="3744400"/>
            <a:ext cx="3140310" cy="705711"/>
          </a:xfrm>
          <a:custGeom>
            <a:avLst/>
            <a:gdLst>
              <a:gd name="connsiteX0" fmla="*/ 0 w 3140310"/>
              <a:gd name="connsiteY0" fmla="*/ 117621 h 705711"/>
              <a:gd name="connsiteX1" fmla="*/ 117621 w 3140310"/>
              <a:gd name="connsiteY1" fmla="*/ 0 h 705711"/>
              <a:gd name="connsiteX2" fmla="*/ 3022689 w 3140310"/>
              <a:gd name="connsiteY2" fmla="*/ 0 h 705711"/>
              <a:gd name="connsiteX3" fmla="*/ 3140310 w 3140310"/>
              <a:gd name="connsiteY3" fmla="*/ 117621 h 705711"/>
              <a:gd name="connsiteX4" fmla="*/ 3140310 w 3140310"/>
              <a:gd name="connsiteY4" fmla="*/ 588090 h 705711"/>
              <a:gd name="connsiteX5" fmla="*/ 3022689 w 3140310"/>
              <a:gd name="connsiteY5" fmla="*/ 705711 h 705711"/>
              <a:gd name="connsiteX6" fmla="*/ 117621 w 3140310"/>
              <a:gd name="connsiteY6" fmla="*/ 705711 h 705711"/>
              <a:gd name="connsiteX7" fmla="*/ 0 w 3140310"/>
              <a:gd name="connsiteY7" fmla="*/ 588090 h 705711"/>
              <a:gd name="connsiteX8" fmla="*/ 0 w 3140310"/>
              <a:gd name="connsiteY8" fmla="*/ 117621 h 70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0310" h="705711">
                <a:moveTo>
                  <a:pt x="0" y="117621"/>
                </a:moveTo>
                <a:cubicBezTo>
                  <a:pt x="0" y="52661"/>
                  <a:pt x="52661" y="0"/>
                  <a:pt x="117621" y="0"/>
                </a:cubicBezTo>
                <a:lnTo>
                  <a:pt x="3022689" y="0"/>
                </a:lnTo>
                <a:cubicBezTo>
                  <a:pt x="3087649" y="0"/>
                  <a:pt x="3140310" y="52661"/>
                  <a:pt x="3140310" y="117621"/>
                </a:cubicBezTo>
                <a:lnTo>
                  <a:pt x="3140310" y="588090"/>
                </a:lnTo>
                <a:cubicBezTo>
                  <a:pt x="3140310" y="653050"/>
                  <a:pt x="3087649" y="705711"/>
                  <a:pt x="3022689" y="705711"/>
                </a:cubicBezTo>
                <a:lnTo>
                  <a:pt x="117621" y="705711"/>
                </a:lnTo>
                <a:cubicBezTo>
                  <a:pt x="52661" y="705711"/>
                  <a:pt x="0" y="653050"/>
                  <a:pt x="0" y="588090"/>
                </a:cubicBezTo>
                <a:lnTo>
                  <a:pt x="0" y="1176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0" tIns="72550" rIns="110650" bIns="7255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latin typeface="Bahnschrift" panose="020B0502040204020203" pitchFamily="34" charset="0"/>
              </a:rPr>
              <a:t>Metadata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7E1CFCB-6FC2-4203-8526-88D7E26FC8E5}"/>
              </a:ext>
            </a:extLst>
          </p:cNvPr>
          <p:cNvSpPr/>
          <p:nvPr/>
        </p:nvSpPr>
        <p:spPr>
          <a:xfrm>
            <a:off x="3038130" y="4518193"/>
            <a:ext cx="3140310" cy="705711"/>
          </a:xfrm>
          <a:custGeom>
            <a:avLst/>
            <a:gdLst>
              <a:gd name="connsiteX0" fmla="*/ 0 w 3140310"/>
              <a:gd name="connsiteY0" fmla="*/ 117621 h 705711"/>
              <a:gd name="connsiteX1" fmla="*/ 117621 w 3140310"/>
              <a:gd name="connsiteY1" fmla="*/ 0 h 705711"/>
              <a:gd name="connsiteX2" fmla="*/ 3022689 w 3140310"/>
              <a:gd name="connsiteY2" fmla="*/ 0 h 705711"/>
              <a:gd name="connsiteX3" fmla="*/ 3140310 w 3140310"/>
              <a:gd name="connsiteY3" fmla="*/ 117621 h 705711"/>
              <a:gd name="connsiteX4" fmla="*/ 3140310 w 3140310"/>
              <a:gd name="connsiteY4" fmla="*/ 588090 h 705711"/>
              <a:gd name="connsiteX5" fmla="*/ 3022689 w 3140310"/>
              <a:gd name="connsiteY5" fmla="*/ 705711 h 705711"/>
              <a:gd name="connsiteX6" fmla="*/ 117621 w 3140310"/>
              <a:gd name="connsiteY6" fmla="*/ 705711 h 705711"/>
              <a:gd name="connsiteX7" fmla="*/ 0 w 3140310"/>
              <a:gd name="connsiteY7" fmla="*/ 588090 h 705711"/>
              <a:gd name="connsiteX8" fmla="*/ 0 w 3140310"/>
              <a:gd name="connsiteY8" fmla="*/ 117621 h 70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0310" h="705711">
                <a:moveTo>
                  <a:pt x="0" y="117621"/>
                </a:moveTo>
                <a:cubicBezTo>
                  <a:pt x="0" y="52661"/>
                  <a:pt x="52661" y="0"/>
                  <a:pt x="117621" y="0"/>
                </a:cubicBezTo>
                <a:lnTo>
                  <a:pt x="3022689" y="0"/>
                </a:lnTo>
                <a:cubicBezTo>
                  <a:pt x="3087649" y="0"/>
                  <a:pt x="3140310" y="52661"/>
                  <a:pt x="3140310" y="117621"/>
                </a:cubicBezTo>
                <a:lnTo>
                  <a:pt x="3140310" y="588090"/>
                </a:lnTo>
                <a:cubicBezTo>
                  <a:pt x="3140310" y="653050"/>
                  <a:pt x="3087649" y="705711"/>
                  <a:pt x="3022689" y="705711"/>
                </a:cubicBezTo>
                <a:lnTo>
                  <a:pt x="117621" y="705711"/>
                </a:lnTo>
                <a:cubicBezTo>
                  <a:pt x="52661" y="705711"/>
                  <a:pt x="0" y="653050"/>
                  <a:pt x="0" y="588090"/>
                </a:cubicBezTo>
                <a:lnTo>
                  <a:pt x="0" y="1176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0" tIns="72550" rIns="110650" bIns="7255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latin typeface="Bahnschrift" panose="020B0502040204020203" pitchFamily="34" charset="0"/>
              </a:rPr>
              <a:t>In-Memory Data Structures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5C17C60-1798-45A9-8F28-6CFB1D29AE96}"/>
              </a:ext>
            </a:extLst>
          </p:cNvPr>
          <p:cNvSpPr/>
          <p:nvPr/>
        </p:nvSpPr>
        <p:spPr>
          <a:xfrm>
            <a:off x="3038130" y="5291986"/>
            <a:ext cx="3140310" cy="705711"/>
          </a:xfrm>
          <a:custGeom>
            <a:avLst/>
            <a:gdLst>
              <a:gd name="connsiteX0" fmla="*/ 0 w 3140310"/>
              <a:gd name="connsiteY0" fmla="*/ 117621 h 705711"/>
              <a:gd name="connsiteX1" fmla="*/ 117621 w 3140310"/>
              <a:gd name="connsiteY1" fmla="*/ 0 h 705711"/>
              <a:gd name="connsiteX2" fmla="*/ 3022689 w 3140310"/>
              <a:gd name="connsiteY2" fmla="*/ 0 h 705711"/>
              <a:gd name="connsiteX3" fmla="*/ 3140310 w 3140310"/>
              <a:gd name="connsiteY3" fmla="*/ 117621 h 705711"/>
              <a:gd name="connsiteX4" fmla="*/ 3140310 w 3140310"/>
              <a:gd name="connsiteY4" fmla="*/ 588090 h 705711"/>
              <a:gd name="connsiteX5" fmla="*/ 3022689 w 3140310"/>
              <a:gd name="connsiteY5" fmla="*/ 705711 h 705711"/>
              <a:gd name="connsiteX6" fmla="*/ 117621 w 3140310"/>
              <a:gd name="connsiteY6" fmla="*/ 705711 h 705711"/>
              <a:gd name="connsiteX7" fmla="*/ 0 w 3140310"/>
              <a:gd name="connsiteY7" fmla="*/ 588090 h 705711"/>
              <a:gd name="connsiteX8" fmla="*/ 0 w 3140310"/>
              <a:gd name="connsiteY8" fmla="*/ 117621 h 70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0310" h="705711">
                <a:moveTo>
                  <a:pt x="0" y="117621"/>
                </a:moveTo>
                <a:cubicBezTo>
                  <a:pt x="0" y="52661"/>
                  <a:pt x="52661" y="0"/>
                  <a:pt x="117621" y="0"/>
                </a:cubicBezTo>
                <a:lnTo>
                  <a:pt x="3022689" y="0"/>
                </a:lnTo>
                <a:cubicBezTo>
                  <a:pt x="3087649" y="0"/>
                  <a:pt x="3140310" y="52661"/>
                  <a:pt x="3140310" y="117621"/>
                </a:cubicBezTo>
                <a:lnTo>
                  <a:pt x="3140310" y="588090"/>
                </a:lnTo>
                <a:cubicBezTo>
                  <a:pt x="3140310" y="653050"/>
                  <a:pt x="3087649" y="705711"/>
                  <a:pt x="3022689" y="705711"/>
                </a:cubicBezTo>
                <a:lnTo>
                  <a:pt x="117621" y="705711"/>
                </a:lnTo>
                <a:cubicBezTo>
                  <a:pt x="52661" y="705711"/>
                  <a:pt x="0" y="653050"/>
                  <a:pt x="0" y="588090"/>
                </a:cubicBezTo>
                <a:lnTo>
                  <a:pt x="0" y="1176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0" tIns="72550" rIns="110650" bIns="7255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000" dirty="0">
                <a:latin typeface="Bahnschrift" panose="020B0502040204020203" pitchFamily="34" charset="0"/>
              </a:rPr>
              <a:t>Chunk Locations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A337680-D9F3-44FB-84AA-4AFC886DF5A6}"/>
              </a:ext>
            </a:extLst>
          </p:cNvPr>
          <p:cNvSpPr/>
          <p:nvPr/>
        </p:nvSpPr>
        <p:spPr>
          <a:xfrm>
            <a:off x="3038130" y="6065777"/>
            <a:ext cx="3140310" cy="705711"/>
          </a:xfrm>
          <a:custGeom>
            <a:avLst/>
            <a:gdLst>
              <a:gd name="connsiteX0" fmla="*/ 0 w 3140310"/>
              <a:gd name="connsiteY0" fmla="*/ 117621 h 705711"/>
              <a:gd name="connsiteX1" fmla="*/ 117621 w 3140310"/>
              <a:gd name="connsiteY1" fmla="*/ 0 h 705711"/>
              <a:gd name="connsiteX2" fmla="*/ 3022689 w 3140310"/>
              <a:gd name="connsiteY2" fmla="*/ 0 h 705711"/>
              <a:gd name="connsiteX3" fmla="*/ 3140310 w 3140310"/>
              <a:gd name="connsiteY3" fmla="*/ 117621 h 705711"/>
              <a:gd name="connsiteX4" fmla="*/ 3140310 w 3140310"/>
              <a:gd name="connsiteY4" fmla="*/ 588090 h 705711"/>
              <a:gd name="connsiteX5" fmla="*/ 3022689 w 3140310"/>
              <a:gd name="connsiteY5" fmla="*/ 705711 h 705711"/>
              <a:gd name="connsiteX6" fmla="*/ 117621 w 3140310"/>
              <a:gd name="connsiteY6" fmla="*/ 705711 h 705711"/>
              <a:gd name="connsiteX7" fmla="*/ 0 w 3140310"/>
              <a:gd name="connsiteY7" fmla="*/ 588090 h 705711"/>
              <a:gd name="connsiteX8" fmla="*/ 0 w 3140310"/>
              <a:gd name="connsiteY8" fmla="*/ 117621 h 70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0310" h="705711">
                <a:moveTo>
                  <a:pt x="0" y="117621"/>
                </a:moveTo>
                <a:cubicBezTo>
                  <a:pt x="0" y="52661"/>
                  <a:pt x="52661" y="0"/>
                  <a:pt x="117621" y="0"/>
                </a:cubicBezTo>
                <a:lnTo>
                  <a:pt x="3022689" y="0"/>
                </a:lnTo>
                <a:cubicBezTo>
                  <a:pt x="3087649" y="0"/>
                  <a:pt x="3140310" y="52661"/>
                  <a:pt x="3140310" y="117621"/>
                </a:cubicBezTo>
                <a:lnTo>
                  <a:pt x="3140310" y="588090"/>
                </a:lnTo>
                <a:cubicBezTo>
                  <a:pt x="3140310" y="653050"/>
                  <a:pt x="3087649" y="705711"/>
                  <a:pt x="3022689" y="705711"/>
                </a:cubicBezTo>
                <a:lnTo>
                  <a:pt x="117621" y="705711"/>
                </a:lnTo>
                <a:cubicBezTo>
                  <a:pt x="52661" y="705711"/>
                  <a:pt x="0" y="653050"/>
                  <a:pt x="0" y="588090"/>
                </a:cubicBezTo>
                <a:lnTo>
                  <a:pt x="0" y="1176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0" tIns="72550" rIns="110650" bIns="7255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000">
                <a:latin typeface="Bahnschrift" panose="020B0502040204020203" pitchFamily="34" charset="0"/>
              </a:rPr>
              <a:t>Operation Log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3" y="0"/>
            <a:ext cx="8461828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GFS Architecture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8377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346668-0819-425B-B455-1C164398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" y="2208716"/>
            <a:ext cx="8477077" cy="43081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After this lecture, you will be able to,</a:t>
            </a:r>
            <a:endParaRPr lang="en-IN" dirty="0"/>
          </a:p>
          <a:p>
            <a:pPr lvl="1" algn="just">
              <a:buClr>
                <a:srgbClr val="FF0000"/>
              </a:buClr>
            </a:pPr>
            <a:r>
              <a:rPr lang="en-IN" sz="2800" dirty="0"/>
              <a:t>learn about Google File System (GFS).</a:t>
            </a:r>
          </a:p>
          <a:p>
            <a:pPr lvl="1" algn="just">
              <a:buClr>
                <a:srgbClr val="FF0000"/>
              </a:buClr>
            </a:pPr>
            <a:r>
              <a:rPr lang="en-IN" sz="2800" dirty="0"/>
              <a:t>Know the architecture and operations of GFS.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500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4E0D65C-50AE-4BC5-B60F-2859D0D8BA03}"/>
              </a:ext>
            </a:extLst>
          </p:cNvPr>
          <p:cNvSpPr/>
          <p:nvPr/>
        </p:nvSpPr>
        <p:spPr>
          <a:xfrm>
            <a:off x="3038130" y="1423022"/>
            <a:ext cx="3140310" cy="705711"/>
          </a:xfrm>
          <a:custGeom>
            <a:avLst/>
            <a:gdLst>
              <a:gd name="connsiteX0" fmla="*/ 0 w 3140310"/>
              <a:gd name="connsiteY0" fmla="*/ 117621 h 705711"/>
              <a:gd name="connsiteX1" fmla="*/ 117621 w 3140310"/>
              <a:gd name="connsiteY1" fmla="*/ 0 h 705711"/>
              <a:gd name="connsiteX2" fmla="*/ 3022689 w 3140310"/>
              <a:gd name="connsiteY2" fmla="*/ 0 h 705711"/>
              <a:gd name="connsiteX3" fmla="*/ 3140310 w 3140310"/>
              <a:gd name="connsiteY3" fmla="*/ 117621 h 705711"/>
              <a:gd name="connsiteX4" fmla="*/ 3140310 w 3140310"/>
              <a:gd name="connsiteY4" fmla="*/ 588090 h 705711"/>
              <a:gd name="connsiteX5" fmla="*/ 3022689 w 3140310"/>
              <a:gd name="connsiteY5" fmla="*/ 705711 h 705711"/>
              <a:gd name="connsiteX6" fmla="*/ 117621 w 3140310"/>
              <a:gd name="connsiteY6" fmla="*/ 705711 h 705711"/>
              <a:gd name="connsiteX7" fmla="*/ 0 w 3140310"/>
              <a:gd name="connsiteY7" fmla="*/ 588090 h 705711"/>
              <a:gd name="connsiteX8" fmla="*/ 0 w 3140310"/>
              <a:gd name="connsiteY8" fmla="*/ 117621 h 70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0310" h="705711">
                <a:moveTo>
                  <a:pt x="0" y="117621"/>
                </a:moveTo>
                <a:cubicBezTo>
                  <a:pt x="0" y="52661"/>
                  <a:pt x="52661" y="0"/>
                  <a:pt x="117621" y="0"/>
                </a:cubicBezTo>
                <a:lnTo>
                  <a:pt x="3022689" y="0"/>
                </a:lnTo>
                <a:cubicBezTo>
                  <a:pt x="3087649" y="0"/>
                  <a:pt x="3140310" y="52661"/>
                  <a:pt x="3140310" y="117621"/>
                </a:cubicBezTo>
                <a:lnTo>
                  <a:pt x="3140310" y="588090"/>
                </a:lnTo>
                <a:cubicBezTo>
                  <a:pt x="3140310" y="653050"/>
                  <a:pt x="3087649" y="705711"/>
                  <a:pt x="3022689" y="705711"/>
                </a:cubicBezTo>
                <a:lnTo>
                  <a:pt x="117621" y="705711"/>
                </a:lnTo>
                <a:cubicBezTo>
                  <a:pt x="52661" y="705711"/>
                  <a:pt x="0" y="653050"/>
                  <a:pt x="0" y="588090"/>
                </a:cubicBezTo>
                <a:lnTo>
                  <a:pt x="0" y="1176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0" tIns="72550" rIns="110650" bIns="7255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000" dirty="0">
                <a:latin typeface="Bahnschrift" panose="020B0502040204020203" pitchFamily="34" charset="0"/>
              </a:rPr>
              <a:t>Single Master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E12958E-BEFD-4F4A-9FE0-761CC45F4B00}"/>
              </a:ext>
            </a:extLst>
          </p:cNvPr>
          <p:cNvSpPr/>
          <p:nvPr/>
        </p:nvSpPr>
        <p:spPr>
          <a:xfrm>
            <a:off x="3038130" y="2196814"/>
            <a:ext cx="3140310" cy="705711"/>
          </a:xfrm>
          <a:custGeom>
            <a:avLst/>
            <a:gdLst>
              <a:gd name="connsiteX0" fmla="*/ 0 w 3140310"/>
              <a:gd name="connsiteY0" fmla="*/ 117621 h 705711"/>
              <a:gd name="connsiteX1" fmla="*/ 117621 w 3140310"/>
              <a:gd name="connsiteY1" fmla="*/ 0 h 705711"/>
              <a:gd name="connsiteX2" fmla="*/ 3022689 w 3140310"/>
              <a:gd name="connsiteY2" fmla="*/ 0 h 705711"/>
              <a:gd name="connsiteX3" fmla="*/ 3140310 w 3140310"/>
              <a:gd name="connsiteY3" fmla="*/ 117621 h 705711"/>
              <a:gd name="connsiteX4" fmla="*/ 3140310 w 3140310"/>
              <a:gd name="connsiteY4" fmla="*/ 588090 h 705711"/>
              <a:gd name="connsiteX5" fmla="*/ 3022689 w 3140310"/>
              <a:gd name="connsiteY5" fmla="*/ 705711 h 705711"/>
              <a:gd name="connsiteX6" fmla="*/ 117621 w 3140310"/>
              <a:gd name="connsiteY6" fmla="*/ 705711 h 705711"/>
              <a:gd name="connsiteX7" fmla="*/ 0 w 3140310"/>
              <a:gd name="connsiteY7" fmla="*/ 588090 h 705711"/>
              <a:gd name="connsiteX8" fmla="*/ 0 w 3140310"/>
              <a:gd name="connsiteY8" fmla="*/ 117621 h 70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0310" h="705711">
                <a:moveTo>
                  <a:pt x="0" y="117621"/>
                </a:moveTo>
                <a:cubicBezTo>
                  <a:pt x="0" y="52661"/>
                  <a:pt x="52661" y="0"/>
                  <a:pt x="117621" y="0"/>
                </a:cubicBezTo>
                <a:lnTo>
                  <a:pt x="3022689" y="0"/>
                </a:lnTo>
                <a:cubicBezTo>
                  <a:pt x="3087649" y="0"/>
                  <a:pt x="3140310" y="52661"/>
                  <a:pt x="3140310" y="117621"/>
                </a:cubicBezTo>
                <a:lnTo>
                  <a:pt x="3140310" y="588090"/>
                </a:lnTo>
                <a:cubicBezTo>
                  <a:pt x="3140310" y="653050"/>
                  <a:pt x="3087649" y="705711"/>
                  <a:pt x="3022689" y="705711"/>
                </a:cubicBezTo>
                <a:lnTo>
                  <a:pt x="117621" y="705711"/>
                </a:lnTo>
                <a:cubicBezTo>
                  <a:pt x="52661" y="705711"/>
                  <a:pt x="0" y="653050"/>
                  <a:pt x="0" y="588090"/>
                </a:cubicBezTo>
                <a:lnTo>
                  <a:pt x="0" y="1176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0" tIns="72550" rIns="110650" bIns="7255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000" dirty="0">
                <a:latin typeface="Bahnschrift" panose="020B0502040204020203" pitchFamily="34" charset="0"/>
              </a:rPr>
              <a:t>GFS client code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3C05918-56E3-41E5-AB50-A7D12F89885D}"/>
              </a:ext>
            </a:extLst>
          </p:cNvPr>
          <p:cNvSpPr/>
          <p:nvPr/>
        </p:nvSpPr>
        <p:spPr>
          <a:xfrm>
            <a:off x="3038130" y="2970607"/>
            <a:ext cx="3140310" cy="705711"/>
          </a:xfrm>
          <a:custGeom>
            <a:avLst/>
            <a:gdLst>
              <a:gd name="connsiteX0" fmla="*/ 0 w 3140310"/>
              <a:gd name="connsiteY0" fmla="*/ 117621 h 705711"/>
              <a:gd name="connsiteX1" fmla="*/ 117621 w 3140310"/>
              <a:gd name="connsiteY1" fmla="*/ 0 h 705711"/>
              <a:gd name="connsiteX2" fmla="*/ 3022689 w 3140310"/>
              <a:gd name="connsiteY2" fmla="*/ 0 h 705711"/>
              <a:gd name="connsiteX3" fmla="*/ 3140310 w 3140310"/>
              <a:gd name="connsiteY3" fmla="*/ 117621 h 705711"/>
              <a:gd name="connsiteX4" fmla="*/ 3140310 w 3140310"/>
              <a:gd name="connsiteY4" fmla="*/ 588090 h 705711"/>
              <a:gd name="connsiteX5" fmla="*/ 3022689 w 3140310"/>
              <a:gd name="connsiteY5" fmla="*/ 705711 h 705711"/>
              <a:gd name="connsiteX6" fmla="*/ 117621 w 3140310"/>
              <a:gd name="connsiteY6" fmla="*/ 705711 h 705711"/>
              <a:gd name="connsiteX7" fmla="*/ 0 w 3140310"/>
              <a:gd name="connsiteY7" fmla="*/ 588090 h 705711"/>
              <a:gd name="connsiteX8" fmla="*/ 0 w 3140310"/>
              <a:gd name="connsiteY8" fmla="*/ 117621 h 70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0310" h="705711">
                <a:moveTo>
                  <a:pt x="0" y="117621"/>
                </a:moveTo>
                <a:cubicBezTo>
                  <a:pt x="0" y="52661"/>
                  <a:pt x="52661" y="0"/>
                  <a:pt x="117621" y="0"/>
                </a:cubicBezTo>
                <a:lnTo>
                  <a:pt x="3022689" y="0"/>
                </a:lnTo>
                <a:cubicBezTo>
                  <a:pt x="3087649" y="0"/>
                  <a:pt x="3140310" y="52661"/>
                  <a:pt x="3140310" y="117621"/>
                </a:cubicBezTo>
                <a:lnTo>
                  <a:pt x="3140310" y="588090"/>
                </a:lnTo>
                <a:cubicBezTo>
                  <a:pt x="3140310" y="653050"/>
                  <a:pt x="3087649" y="705711"/>
                  <a:pt x="3022689" y="705711"/>
                </a:cubicBezTo>
                <a:lnTo>
                  <a:pt x="117621" y="705711"/>
                </a:lnTo>
                <a:cubicBezTo>
                  <a:pt x="52661" y="705711"/>
                  <a:pt x="0" y="653050"/>
                  <a:pt x="0" y="588090"/>
                </a:cubicBezTo>
                <a:lnTo>
                  <a:pt x="0" y="1176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0" tIns="72550" rIns="110650" bIns="7255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000">
                <a:latin typeface="Bahnschrift" panose="020B0502040204020203" pitchFamily="34" charset="0"/>
              </a:rPr>
              <a:t>Chunk Size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2850664-7EA1-4FC9-8490-3D81FD8D581D}"/>
              </a:ext>
            </a:extLst>
          </p:cNvPr>
          <p:cNvSpPr/>
          <p:nvPr/>
        </p:nvSpPr>
        <p:spPr>
          <a:xfrm>
            <a:off x="3038130" y="3744400"/>
            <a:ext cx="3140310" cy="705711"/>
          </a:xfrm>
          <a:custGeom>
            <a:avLst/>
            <a:gdLst>
              <a:gd name="connsiteX0" fmla="*/ 0 w 3140310"/>
              <a:gd name="connsiteY0" fmla="*/ 117621 h 705711"/>
              <a:gd name="connsiteX1" fmla="*/ 117621 w 3140310"/>
              <a:gd name="connsiteY1" fmla="*/ 0 h 705711"/>
              <a:gd name="connsiteX2" fmla="*/ 3022689 w 3140310"/>
              <a:gd name="connsiteY2" fmla="*/ 0 h 705711"/>
              <a:gd name="connsiteX3" fmla="*/ 3140310 w 3140310"/>
              <a:gd name="connsiteY3" fmla="*/ 117621 h 705711"/>
              <a:gd name="connsiteX4" fmla="*/ 3140310 w 3140310"/>
              <a:gd name="connsiteY4" fmla="*/ 588090 h 705711"/>
              <a:gd name="connsiteX5" fmla="*/ 3022689 w 3140310"/>
              <a:gd name="connsiteY5" fmla="*/ 705711 h 705711"/>
              <a:gd name="connsiteX6" fmla="*/ 117621 w 3140310"/>
              <a:gd name="connsiteY6" fmla="*/ 705711 h 705711"/>
              <a:gd name="connsiteX7" fmla="*/ 0 w 3140310"/>
              <a:gd name="connsiteY7" fmla="*/ 588090 h 705711"/>
              <a:gd name="connsiteX8" fmla="*/ 0 w 3140310"/>
              <a:gd name="connsiteY8" fmla="*/ 117621 h 70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0310" h="705711">
                <a:moveTo>
                  <a:pt x="0" y="117621"/>
                </a:moveTo>
                <a:cubicBezTo>
                  <a:pt x="0" y="52661"/>
                  <a:pt x="52661" y="0"/>
                  <a:pt x="117621" y="0"/>
                </a:cubicBezTo>
                <a:lnTo>
                  <a:pt x="3022689" y="0"/>
                </a:lnTo>
                <a:cubicBezTo>
                  <a:pt x="3087649" y="0"/>
                  <a:pt x="3140310" y="52661"/>
                  <a:pt x="3140310" y="117621"/>
                </a:cubicBezTo>
                <a:lnTo>
                  <a:pt x="3140310" y="588090"/>
                </a:lnTo>
                <a:cubicBezTo>
                  <a:pt x="3140310" y="653050"/>
                  <a:pt x="3087649" y="705711"/>
                  <a:pt x="3022689" y="705711"/>
                </a:cubicBezTo>
                <a:lnTo>
                  <a:pt x="117621" y="705711"/>
                </a:lnTo>
                <a:cubicBezTo>
                  <a:pt x="52661" y="705711"/>
                  <a:pt x="0" y="653050"/>
                  <a:pt x="0" y="588090"/>
                </a:cubicBezTo>
                <a:lnTo>
                  <a:pt x="0" y="117621"/>
                </a:lnTo>
                <a:close/>
              </a:path>
            </a:pathLst>
          </a:custGeom>
          <a:solidFill>
            <a:srgbClr val="25898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0" tIns="72550" rIns="110650" bIns="7255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>
                <a:latin typeface="Bahnschrift" panose="020B0502040204020203" pitchFamily="34" charset="0"/>
              </a:rPr>
              <a:t>Metadata</a:t>
            </a:r>
            <a:endParaRPr lang="en-IN" sz="2000" kern="1200">
              <a:latin typeface="Bahnschrift" panose="020B0502040204020203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7E1CFCB-6FC2-4203-8526-88D7E26FC8E5}"/>
              </a:ext>
            </a:extLst>
          </p:cNvPr>
          <p:cNvSpPr/>
          <p:nvPr/>
        </p:nvSpPr>
        <p:spPr>
          <a:xfrm>
            <a:off x="3038130" y="4518193"/>
            <a:ext cx="3140310" cy="705711"/>
          </a:xfrm>
          <a:custGeom>
            <a:avLst/>
            <a:gdLst>
              <a:gd name="connsiteX0" fmla="*/ 0 w 3140310"/>
              <a:gd name="connsiteY0" fmla="*/ 117621 h 705711"/>
              <a:gd name="connsiteX1" fmla="*/ 117621 w 3140310"/>
              <a:gd name="connsiteY1" fmla="*/ 0 h 705711"/>
              <a:gd name="connsiteX2" fmla="*/ 3022689 w 3140310"/>
              <a:gd name="connsiteY2" fmla="*/ 0 h 705711"/>
              <a:gd name="connsiteX3" fmla="*/ 3140310 w 3140310"/>
              <a:gd name="connsiteY3" fmla="*/ 117621 h 705711"/>
              <a:gd name="connsiteX4" fmla="*/ 3140310 w 3140310"/>
              <a:gd name="connsiteY4" fmla="*/ 588090 h 705711"/>
              <a:gd name="connsiteX5" fmla="*/ 3022689 w 3140310"/>
              <a:gd name="connsiteY5" fmla="*/ 705711 h 705711"/>
              <a:gd name="connsiteX6" fmla="*/ 117621 w 3140310"/>
              <a:gd name="connsiteY6" fmla="*/ 705711 h 705711"/>
              <a:gd name="connsiteX7" fmla="*/ 0 w 3140310"/>
              <a:gd name="connsiteY7" fmla="*/ 588090 h 705711"/>
              <a:gd name="connsiteX8" fmla="*/ 0 w 3140310"/>
              <a:gd name="connsiteY8" fmla="*/ 117621 h 70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0310" h="705711">
                <a:moveTo>
                  <a:pt x="0" y="117621"/>
                </a:moveTo>
                <a:cubicBezTo>
                  <a:pt x="0" y="52661"/>
                  <a:pt x="52661" y="0"/>
                  <a:pt x="117621" y="0"/>
                </a:cubicBezTo>
                <a:lnTo>
                  <a:pt x="3022689" y="0"/>
                </a:lnTo>
                <a:cubicBezTo>
                  <a:pt x="3087649" y="0"/>
                  <a:pt x="3140310" y="52661"/>
                  <a:pt x="3140310" y="117621"/>
                </a:cubicBezTo>
                <a:lnTo>
                  <a:pt x="3140310" y="588090"/>
                </a:lnTo>
                <a:cubicBezTo>
                  <a:pt x="3140310" y="653050"/>
                  <a:pt x="3087649" y="705711"/>
                  <a:pt x="3022689" y="705711"/>
                </a:cubicBezTo>
                <a:lnTo>
                  <a:pt x="117621" y="705711"/>
                </a:lnTo>
                <a:cubicBezTo>
                  <a:pt x="52661" y="705711"/>
                  <a:pt x="0" y="653050"/>
                  <a:pt x="0" y="588090"/>
                </a:cubicBezTo>
                <a:lnTo>
                  <a:pt x="0" y="1176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0" tIns="72550" rIns="110650" bIns="7255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latin typeface="Bahnschrift" panose="020B0502040204020203" pitchFamily="34" charset="0"/>
              </a:rPr>
              <a:t>In-Memory Data Structures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5C17C60-1798-45A9-8F28-6CFB1D29AE96}"/>
              </a:ext>
            </a:extLst>
          </p:cNvPr>
          <p:cNvSpPr/>
          <p:nvPr/>
        </p:nvSpPr>
        <p:spPr>
          <a:xfrm>
            <a:off x="3038130" y="5291986"/>
            <a:ext cx="3140310" cy="705711"/>
          </a:xfrm>
          <a:custGeom>
            <a:avLst/>
            <a:gdLst>
              <a:gd name="connsiteX0" fmla="*/ 0 w 3140310"/>
              <a:gd name="connsiteY0" fmla="*/ 117621 h 705711"/>
              <a:gd name="connsiteX1" fmla="*/ 117621 w 3140310"/>
              <a:gd name="connsiteY1" fmla="*/ 0 h 705711"/>
              <a:gd name="connsiteX2" fmla="*/ 3022689 w 3140310"/>
              <a:gd name="connsiteY2" fmla="*/ 0 h 705711"/>
              <a:gd name="connsiteX3" fmla="*/ 3140310 w 3140310"/>
              <a:gd name="connsiteY3" fmla="*/ 117621 h 705711"/>
              <a:gd name="connsiteX4" fmla="*/ 3140310 w 3140310"/>
              <a:gd name="connsiteY4" fmla="*/ 588090 h 705711"/>
              <a:gd name="connsiteX5" fmla="*/ 3022689 w 3140310"/>
              <a:gd name="connsiteY5" fmla="*/ 705711 h 705711"/>
              <a:gd name="connsiteX6" fmla="*/ 117621 w 3140310"/>
              <a:gd name="connsiteY6" fmla="*/ 705711 h 705711"/>
              <a:gd name="connsiteX7" fmla="*/ 0 w 3140310"/>
              <a:gd name="connsiteY7" fmla="*/ 588090 h 705711"/>
              <a:gd name="connsiteX8" fmla="*/ 0 w 3140310"/>
              <a:gd name="connsiteY8" fmla="*/ 117621 h 70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0310" h="705711">
                <a:moveTo>
                  <a:pt x="0" y="117621"/>
                </a:moveTo>
                <a:cubicBezTo>
                  <a:pt x="0" y="52661"/>
                  <a:pt x="52661" y="0"/>
                  <a:pt x="117621" y="0"/>
                </a:cubicBezTo>
                <a:lnTo>
                  <a:pt x="3022689" y="0"/>
                </a:lnTo>
                <a:cubicBezTo>
                  <a:pt x="3087649" y="0"/>
                  <a:pt x="3140310" y="52661"/>
                  <a:pt x="3140310" y="117621"/>
                </a:cubicBezTo>
                <a:lnTo>
                  <a:pt x="3140310" y="588090"/>
                </a:lnTo>
                <a:cubicBezTo>
                  <a:pt x="3140310" y="653050"/>
                  <a:pt x="3087649" y="705711"/>
                  <a:pt x="3022689" y="705711"/>
                </a:cubicBezTo>
                <a:lnTo>
                  <a:pt x="117621" y="705711"/>
                </a:lnTo>
                <a:cubicBezTo>
                  <a:pt x="52661" y="705711"/>
                  <a:pt x="0" y="653050"/>
                  <a:pt x="0" y="588090"/>
                </a:cubicBezTo>
                <a:lnTo>
                  <a:pt x="0" y="1176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0" tIns="72550" rIns="110650" bIns="7255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000" dirty="0">
                <a:latin typeface="Bahnschrift" panose="020B0502040204020203" pitchFamily="34" charset="0"/>
              </a:rPr>
              <a:t>Chunk Locations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A337680-D9F3-44FB-84AA-4AFC886DF5A6}"/>
              </a:ext>
            </a:extLst>
          </p:cNvPr>
          <p:cNvSpPr/>
          <p:nvPr/>
        </p:nvSpPr>
        <p:spPr>
          <a:xfrm>
            <a:off x="3038130" y="6065777"/>
            <a:ext cx="3140310" cy="705711"/>
          </a:xfrm>
          <a:custGeom>
            <a:avLst/>
            <a:gdLst>
              <a:gd name="connsiteX0" fmla="*/ 0 w 3140310"/>
              <a:gd name="connsiteY0" fmla="*/ 117621 h 705711"/>
              <a:gd name="connsiteX1" fmla="*/ 117621 w 3140310"/>
              <a:gd name="connsiteY1" fmla="*/ 0 h 705711"/>
              <a:gd name="connsiteX2" fmla="*/ 3022689 w 3140310"/>
              <a:gd name="connsiteY2" fmla="*/ 0 h 705711"/>
              <a:gd name="connsiteX3" fmla="*/ 3140310 w 3140310"/>
              <a:gd name="connsiteY3" fmla="*/ 117621 h 705711"/>
              <a:gd name="connsiteX4" fmla="*/ 3140310 w 3140310"/>
              <a:gd name="connsiteY4" fmla="*/ 588090 h 705711"/>
              <a:gd name="connsiteX5" fmla="*/ 3022689 w 3140310"/>
              <a:gd name="connsiteY5" fmla="*/ 705711 h 705711"/>
              <a:gd name="connsiteX6" fmla="*/ 117621 w 3140310"/>
              <a:gd name="connsiteY6" fmla="*/ 705711 h 705711"/>
              <a:gd name="connsiteX7" fmla="*/ 0 w 3140310"/>
              <a:gd name="connsiteY7" fmla="*/ 588090 h 705711"/>
              <a:gd name="connsiteX8" fmla="*/ 0 w 3140310"/>
              <a:gd name="connsiteY8" fmla="*/ 117621 h 70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0310" h="705711">
                <a:moveTo>
                  <a:pt x="0" y="117621"/>
                </a:moveTo>
                <a:cubicBezTo>
                  <a:pt x="0" y="52661"/>
                  <a:pt x="52661" y="0"/>
                  <a:pt x="117621" y="0"/>
                </a:cubicBezTo>
                <a:lnTo>
                  <a:pt x="3022689" y="0"/>
                </a:lnTo>
                <a:cubicBezTo>
                  <a:pt x="3087649" y="0"/>
                  <a:pt x="3140310" y="52661"/>
                  <a:pt x="3140310" y="117621"/>
                </a:cubicBezTo>
                <a:lnTo>
                  <a:pt x="3140310" y="588090"/>
                </a:lnTo>
                <a:cubicBezTo>
                  <a:pt x="3140310" y="653050"/>
                  <a:pt x="3087649" y="705711"/>
                  <a:pt x="3022689" y="705711"/>
                </a:cubicBezTo>
                <a:lnTo>
                  <a:pt x="117621" y="705711"/>
                </a:lnTo>
                <a:cubicBezTo>
                  <a:pt x="52661" y="705711"/>
                  <a:pt x="0" y="653050"/>
                  <a:pt x="0" y="588090"/>
                </a:cubicBezTo>
                <a:lnTo>
                  <a:pt x="0" y="1176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0" tIns="72550" rIns="110650" bIns="7255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000" dirty="0">
                <a:latin typeface="Bahnschrift" panose="020B0502040204020203" pitchFamily="34" charset="0"/>
              </a:rPr>
              <a:t>Operation Log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3" y="0"/>
            <a:ext cx="8461828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GFS Architecture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5999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4E0D65C-50AE-4BC5-B60F-2859D0D8BA03}"/>
              </a:ext>
            </a:extLst>
          </p:cNvPr>
          <p:cNvSpPr/>
          <p:nvPr/>
        </p:nvSpPr>
        <p:spPr>
          <a:xfrm>
            <a:off x="3038130" y="1423022"/>
            <a:ext cx="3140310" cy="705711"/>
          </a:xfrm>
          <a:custGeom>
            <a:avLst/>
            <a:gdLst>
              <a:gd name="connsiteX0" fmla="*/ 0 w 3140310"/>
              <a:gd name="connsiteY0" fmla="*/ 117621 h 705711"/>
              <a:gd name="connsiteX1" fmla="*/ 117621 w 3140310"/>
              <a:gd name="connsiteY1" fmla="*/ 0 h 705711"/>
              <a:gd name="connsiteX2" fmla="*/ 3022689 w 3140310"/>
              <a:gd name="connsiteY2" fmla="*/ 0 h 705711"/>
              <a:gd name="connsiteX3" fmla="*/ 3140310 w 3140310"/>
              <a:gd name="connsiteY3" fmla="*/ 117621 h 705711"/>
              <a:gd name="connsiteX4" fmla="*/ 3140310 w 3140310"/>
              <a:gd name="connsiteY4" fmla="*/ 588090 h 705711"/>
              <a:gd name="connsiteX5" fmla="*/ 3022689 w 3140310"/>
              <a:gd name="connsiteY5" fmla="*/ 705711 h 705711"/>
              <a:gd name="connsiteX6" fmla="*/ 117621 w 3140310"/>
              <a:gd name="connsiteY6" fmla="*/ 705711 h 705711"/>
              <a:gd name="connsiteX7" fmla="*/ 0 w 3140310"/>
              <a:gd name="connsiteY7" fmla="*/ 588090 h 705711"/>
              <a:gd name="connsiteX8" fmla="*/ 0 w 3140310"/>
              <a:gd name="connsiteY8" fmla="*/ 117621 h 70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0310" h="705711">
                <a:moveTo>
                  <a:pt x="0" y="117621"/>
                </a:moveTo>
                <a:cubicBezTo>
                  <a:pt x="0" y="52661"/>
                  <a:pt x="52661" y="0"/>
                  <a:pt x="117621" y="0"/>
                </a:cubicBezTo>
                <a:lnTo>
                  <a:pt x="3022689" y="0"/>
                </a:lnTo>
                <a:cubicBezTo>
                  <a:pt x="3087649" y="0"/>
                  <a:pt x="3140310" y="52661"/>
                  <a:pt x="3140310" y="117621"/>
                </a:cubicBezTo>
                <a:lnTo>
                  <a:pt x="3140310" y="588090"/>
                </a:lnTo>
                <a:cubicBezTo>
                  <a:pt x="3140310" y="653050"/>
                  <a:pt x="3087649" y="705711"/>
                  <a:pt x="3022689" y="705711"/>
                </a:cubicBezTo>
                <a:lnTo>
                  <a:pt x="117621" y="705711"/>
                </a:lnTo>
                <a:cubicBezTo>
                  <a:pt x="52661" y="705711"/>
                  <a:pt x="0" y="653050"/>
                  <a:pt x="0" y="588090"/>
                </a:cubicBezTo>
                <a:lnTo>
                  <a:pt x="0" y="1176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0" tIns="72550" rIns="110650" bIns="7255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000">
                <a:latin typeface="Bahnschrift" panose="020B0502040204020203" pitchFamily="34" charset="0"/>
              </a:rPr>
              <a:t>Single Master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E12958E-BEFD-4F4A-9FE0-761CC45F4B00}"/>
              </a:ext>
            </a:extLst>
          </p:cNvPr>
          <p:cNvSpPr/>
          <p:nvPr/>
        </p:nvSpPr>
        <p:spPr>
          <a:xfrm>
            <a:off x="3038130" y="2196814"/>
            <a:ext cx="3140310" cy="705711"/>
          </a:xfrm>
          <a:custGeom>
            <a:avLst/>
            <a:gdLst>
              <a:gd name="connsiteX0" fmla="*/ 0 w 3140310"/>
              <a:gd name="connsiteY0" fmla="*/ 117621 h 705711"/>
              <a:gd name="connsiteX1" fmla="*/ 117621 w 3140310"/>
              <a:gd name="connsiteY1" fmla="*/ 0 h 705711"/>
              <a:gd name="connsiteX2" fmla="*/ 3022689 w 3140310"/>
              <a:gd name="connsiteY2" fmla="*/ 0 h 705711"/>
              <a:gd name="connsiteX3" fmla="*/ 3140310 w 3140310"/>
              <a:gd name="connsiteY3" fmla="*/ 117621 h 705711"/>
              <a:gd name="connsiteX4" fmla="*/ 3140310 w 3140310"/>
              <a:gd name="connsiteY4" fmla="*/ 588090 h 705711"/>
              <a:gd name="connsiteX5" fmla="*/ 3022689 w 3140310"/>
              <a:gd name="connsiteY5" fmla="*/ 705711 h 705711"/>
              <a:gd name="connsiteX6" fmla="*/ 117621 w 3140310"/>
              <a:gd name="connsiteY6" fmla="*/ 705711 h 705711"/>
              <a:gd name="connsiteX7" fmla="*/ 0 w 3140310"/>
              <a:gd name="connsiteY7" fmla="*/ 588090 h 705711"/>
              <a:gd name="connsiteX8" fmla="*/ 0 w 3140310"/>
              <a:gd name="connsiteY8" fmla="*/ 117621 h 70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0310" h="705711">
                <a:moveTo>
                  <a:pt x="0" y="117621"/>
                </a:moveTo>
                <a:cubicBezTo>
                  <a:pt x="0" y="52661"/>
                  <a:pt x="52661" y="0"/>
                  <a:pt x="117621" y="0"/>
                </a:cubicBezTo>
                <a:lnTo>
                  <a:pt x="3022689" y="0"/>
                </a:lnTo>
                <a:cubicBezTo>
                  <a:pt x="3087649" y="0"/>
                  <a:pt x="3140310" y="52661"/>
                  <a:pt x="3140310" y="117621"/>
                </a:cubicBezTo>
                <a:lnTo>
                  <a:pt x="3140310" y="588090"/>
                </a:lnTo>
                <a:cubicBezTo>
                  <a:pt x="3140310" y="653050"/>
                  <a:pt x="3087649" y="705711"/>
                  <a:pt x="3022689" y="705711"/>
                </a:cubicBezTo>
                <a:lnTo>
                  <a:pt x="117621" y="705711"/>
                </a:lnTo>
                <a:cubicBezTo>
                  <a:pt x="52661" y="705711"/>
                  <a:pt x="0" y="653050"/>
                  <a:pt x="0" y="588090"/>
                </a:cubicBezTo>
                <a:lnTo>
                  <a:pt x="0" y="1176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0" tIns="72550" rIns="110650" bIns="7255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000">
                <a:latin typeface="Bahnschrift" panose="020B0502040204020203" pitchFamily="34" charset="0"/>
              </a:rPr>
              <a:t>GFS client code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3C05918-56E3-41E5-AB50-A7D12F89885D}"/>
              </a:ext>
            </a:extLst>
          </p:cNvPr>
          <p:cNvSpPr/>
          <p:nvPr/>
        </p:nvSpPr>
        <p:spPr>
          <a:xfrm>
            <a:off x="3038130" y="2970607"/>
            <a:ext cx="3140310" cy="705711"/>
          </a:xfrm>
          <a:custGeom>
            <a:avLst/>
            <a:gdLst>
              <a:gd name="connsiteX0" fmla="*/ 0 w 3140310"/>
              <a:gd name="connsiteY0" fmla="*/ 117621 h 705711"/>
              <a:gd name="connsiteX1" fmla="*/ 117621 w 3140310"/>
              <a:gd name="connsiteY1" fmla="*/ 0 h 705711"/>
              <a:gd name="connsiteX2" fmla="*/ 3022689 w 3140310"/>
              <a:gd name="connsiteY2" fmla="*/ 0 h 705711"/>
              <a:gd name="connsiteX3" fmla="*/ 3140310 w 3140310"/>
              <a:gd name="connsiteY3" fmla="*/ 117621 h 705711"/>
              <a:gd name="connsiteX4" fmla="*/ 3140310 w 3140310"/>
              <a:gd name="connsiteY4" fmla="*/ 588090 h 705711"/>
              <a:gd name="connsiteX5" fmla="*/ 3022689 w 3140310"/>
              <a:gd name="connsiteY5" fmla="*/ 705711 h 705711"/>
              <a:gd name="connsiteX6" fmla="*/ 117621 w 3140310"/>
              <a:gd name="connsiteY6" fmla="*/ 705711 h 705711"/>
              <a:gd name="connsiteX7" fmla="*/ 0 w 3140310"/>
              <a:gd name="connsiteY7" fmla="*/ 588090 h 705711"/>
              <a:gd name="connsiteX8" fmla="*/ 0 w 3140310"/>
              <a:gd name="connsiteY8" fmla="*/ 117621 h 70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0310" h="705711">
                <a:moveTo>
                  <a:pt x="0" y="117621"/>
                </a:moveTo>
                <a:cubicBezTo>
                  <a:pt x="0" y="52661"/>
                  <a:pt x="52661" y="0"/>
                  <a:pt x="117621" y="0"/>
                </a:cubicBezTo>
                <a:lnTo>
                  <a:pt x="3022689" y="0"/>
                </a:lnTo>
                <a:cubicBezTo>
                  <a:pt x="3087649" y="0"/>
                  <a:pt x="3140310" y="52661"/>
                  <a:pt x="3140310" y="117621"/>
                </a:cubicBezTo>
                <a:lnTo>
                  <a:pt x="3140310" y="588090"/>
                </a:lnTo>
                <a:cubicBezTo>
                  <a:pt x="3140310" y="653050"/>
                  <a:pt x="3087649" y="705711"/>
                  <a:pt x="3022689" y="705711"/>
                </a:cubicBezTo>
                <a:lnTo>
                  <a:pt x="117621" y="705711"/>
                </a:lnTo>
                <a:cubicBezTo>
                  <a:pt x="52661" y="705711"/>
                  <a:pt x="0" y="653050"/>
                  <a:pt x="0" y="588090"/>
                </a:cubicBezTo>
                <a:lnTo>
                  <a:pt x="0" y="1176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0" tIns="72550" rIns="110650" bIns="7255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000">
                <a:latin typeface="Bahnschrift" panose="020B0502040204020203" pitchFamily="34" charset="0"/>
              </a:rPr>
              <a:t>Chunk Size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2850664-7EA1-4FC9-8490-3D81FD8D581D}"/>
              </a:ext>
            </a:extLst>
          </p:cNvPr>
          <p:cNvSpPr/>
          <p:nvPr/>
        </p:nvSpPr>
        <p:spPr>
          <a:xfrm>
            <a:off x="3038130" y="3744400"/>
            <a:ext cx="3140310" cy="705711"/>
          </a:xfrm>
          <a:custGeom>
            <a:avLst/>
            <a:gdLst>
              <a:gd name="connsiteX0" fmla="*/ 0 w 3140310"/>
              <a:gd name="connsiteY0" fmla="*/ 117621 h 705711"/>
              <a:gd name="connsiteX1" fmla="*/ 117621 w 3140310"/>
              <a:gd name="connsiteY1" fmla="*/ 0 h 705711"/>
              <a:gd name="connsiteX2" fmla="*/ 3022689 w 3140310"/>
              <a:gd name="connsiteY2" fmla="*/ 0 h 705711"/>
              <a:gd name="connsiteX3" fmla="*/ 3140310 w 3140310"/>
              <a:gd name="connsiteY3" fmla="*/ 117621 h 705711"/>
              <a:gd name="connsiteX4" fmla="*/ 3140310 w 3140310"/>
              <a:gd name="connsiteY4" fmla="*/ 588090 h 705711"/>
              <a:gd name="connsiteX5" fmla="*/ 3022689 w 3140310"/>
              <a:gd name="connsiteY5" fmla="*/ 705711 h 705711"/>
              <a:gd name="connsiteX6" fmla="*/ 117621 w 3140310"/>
              <a:gd name="connsiteY6" fmla="*/ 705711 h 705711"/>
              <a:gd name="connsiteX7" fmla="*/ 0 w 3140310"/>
              <a:gd name="connsiteY7" fmla="*/ 588090 h 705711"/>
              <a:gd name="connsiteX8" fmla="*/ 0 w 3140310"/>
              <a:gd name="connsiteY8" fmla="*/ 117621 h 70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0310" h="705711">
                <a:moveTo>
                  <a:pt x="0" y="117621"/>
                </a:moveTo>
                <a:cubicBezTo>
                  <a:pt x="0" y="52661"/>
                  <a:pt x="52661" y="0"/>
                  <a:pt x="117621" y="0"/>
                </a:cubicBezTo>
                <a:lnTo>
                  <a:pt x="3022689" y="0"/>
                </a:lnTo>
                <a:cubicBezTo>
                  <a:pt x="3087649" y="0"/>
                  <a:pt x="3140310" y="52661"/>
                  <a:pt x="3140310" y="117621"/>
                </a:cubicBezTo>
                <a:lnTo>
                  <a:pt x="3140310" y="588090"/>
                </a:lnTo>
                <a:cubicBezTo>
                  <a:pt x="3140310" y="653050"/>
                  <a:pt x="3087649" y="705711"/>
                  <a:pt x="3022689" y="705711"/>
                </a:cubicBezTo>
                <a:lnTo>
                  <a:pt x="117621" y="705711"/>
                </a:lnTo>
                <a:cubicBezTo>
                  <a:pt x="52661" y="705711"/>
                  <a:pt x="0" y="653050"/>
                  <a:pt x="0" y="588090"/>
                </a:cubicBezTo>
                <a:lnTo>
                  <a:pt x="0" y="1176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0" tIns="72550" rIns="110650" bIns="7255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Bahnschrift" panose="020B0502040204020203" pitchFamily="34" charset="0"/>
              </a:rPr>
              <a:t>Metadata</a:t>
            </a:r>
            <a:endParaRPr lang="en-IN" sz="2000">
              <a:latin typeface="Bahnschrift" panose="020B0502040204020203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7E1CFCB-6FC2-4203-8526-88D7E26FC8E5}"/>
              </a:ext>
            </a:extLst>
          </p:cNvPr>
          <p:cNvSpPr/>
          <p:nvPr/>
        </p:nvSpPr>
        <p:spPr>
          <a:xfrm>
            <a:off x="3038130" y="4518193"/>
            <a:ext cx="3140310" cy="705711"/>
          </a:xfrm>
          <a:custGeom>
            <a:avLst/>
            <a:gdLst>
              <a:gd name="connsiteX0" fmla="*/ 0 w 3140310"/>
              <a:gd name="connsiteY0" fmla="*/ 117621 h 705711"/>
              <a:gd name="connsiteX1" fmla="*/ 117621 w 3140310"/>
              <a:gd name="connsiteY1" fmla="*/ 0 h 705711"/>
              <a:gd name="connsiteX2" fmla="*/ 3022689 w 3140310"/>
              <a:gd name="connsiteY2" fmla="*/ 0 h 705711"/>
              <a:gd name="connsiteX3" fmla="*/ 3140310 w 3140310"/>
              <a:gd name="connsiteY3" fmla="*/ 117621 h 705711"/>
              <a:gd name="connsiteX4" fmla="*/ 3140310 w 3140310"/>
              <a:gd name="connsiteY4" fmla="*/ 588090 h 705711"/>
              <a:gd name="connsiteX5" fmla="*/ 3022689 w 3140310"/>
              <a:gd name="connsiteY5" fmla="*/ 705711 h 705711"/>
              <a:gd name="connsiteX6" fmla="*/ 117621 w 3140310"/>
              <a:gd name="connsiteY6" fmla="*/ 705711 h 705711"/>
              <a:gd name="connsiteX7" fmla="*/ 0 w 3140310"/>
              <a:gd name="connsiteY7" fmla="*/ 588090 h 705711"/>
              <a:gd name="connsiteX8" fmla="*/ 0 w 3140310"/>
              <a:gd name="connsiteY8" fmla="*/ 117621 h 70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0310" h="705711">
                <a:moveTo>
                  <a:pt x="0" y="117621"/>
                </a:moveTo>
                <a:cubicBezTo>
                  <a:pt x="0" y="52661"/>
                  <a:pt x="52661" y="0"/>
                  <a:pt x="117621" y="0"/>
                </a:cubicBezTo>
                <a:lnTo>
                  <a:pt x="3022689" y="0"/>
                </a:lnTo>
                <a:cubicBezTo>
                  <a:pt x="3087649" y="0"/>
                  <a:pt x="3140310" y="52661"/>
                  <a:pt x="3140310" y="117621"/>
                </a:cubicBezTo>
                <a:lnTo>
                  <a:pt x="3140310" y="588090"/>
                </a:lnTo>
                <a:cubicBezTo>
                  <a:pt x="3140310" y="653050"/>
                  <a:pt x="3087649" y="705711"/>
                  <a:pt x="3022689" y="705711"/>
                </a:cubicBezTo>
                <a:lnTo>
                  <a:pt x="117621" y="705711"/>
                </a:lnTo>
                <a:cubicBezTo>
                  <a:pt x="52661" y="705711"/>
                  <a:pt x="0" y="653050"/>
                  <a:pt x="0" y="588090"/>
                </a:cubicBezTo>
                <a:lnTo>
                  <a:pt x="0" y="117621"/>
                </a:lnTo>
                <a:close/>
              </a:path>
            </a:pathLst>
          </a:custGeom>
          <a:solidFill>
            <a:srgbClr val="25898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0" tIns="72550" rIns="110650" bIns="7255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>
                <a:latin typeface="Bahnschrift" panose="020B0502040204020203" pitchFamily="34" charset="0"/>
              </a:rPr>
              <a:t>In-Memory Data Structures</a:t>
            </a:r>
            <a:endParaRPr lang="en-IN" sz="2000" kern="1200">
              <a:latin typeface="Bahnschrift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5C17C60-1798-45A9-8F28-6CFB1D29AE96}"/>
              </a:ext>
            </a:extLst>
          </p:cNvPr>
          <p:cNvSpPr/>
          <p:nvPr/>
        </p:nvSpPr>
        <p:spPr>
          <a:xfrm>
            <a:off x="3038130" y="5291986"/>
            <a:ext cx="3140310" cy="705711"/>
          </a:xfrm>
          <a:custGeom>
            <a:avLst/>
            <a:gdLst>
              <a:gd name="connsiteX0" fmla="*/ 0 w 3140310"/>
              <a:gd name="connsiteY0" fmla="*/ 117621 h 705711"/>
              <a:gd name="connsiteX1" fmla="*/ 117621 w 3140310"/>
              <a:gd name="connsiteY1" fmla="*/ 0 h 705711"/>
              <a:gd name="connsiteX2" fmla="*/ 3022689 w 3140310"/>
              <a:gd name="connsiteY2" fmla="*/ 0 h 705711"/>
              <a:gd name="connsiteX3" fmla="*/ 3140310 w 3140310"/>
              <a:gd name="connsiteY3" fmla="*/ 117621 h 705711"/>
              <a:gd name="connsiteX4" fmla="*/ 3140310 w 3140310"/>
              <a:gd name="connsiteY4" fmla="*/ 588090 h 705711"/>
              <a:gd name="connsiteX5" fmla="*/ 3022689 w 3140310"/>
              <a:gd name="connsiteY5" fmla="*/ 705711 h 705711"/>
              <a:gd name="connsiteX6" fmla="*/ 117621 w 3140310"/>
              <a:gd name="connsiteY6" fmla="*/ 705711 h 705711"/>
              <a:gd name="connsiteX7" fmla="*/ 0 w 3140310"/>
              <a:gd name="connsiteY7" fmla="*/ 588090 h 705711"/>
              <a:gd name="connsiteX8" fmla="*/ 0 w 3140310"/>
              <a:gd name="connsiteY8" fmla="*/ 117621 h 70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0310" h="705711">
                <a:moveTo>
                  <a:pt x="0" y="117621"/>
                </a:moveTo>
                <a:cubicBezTo>
                  <a:pt x="0" y="52661"/>
                  <a:pt x="52661" y="0"/>
                  <a:pt x="117621" y="0"/>
                </a:cubicBezTo>
                <a:lnTo>
                  <a:pt x="3022689" y="0"/>
                </a:lnTo>
                <a:cubicBezTo>
                  <a:pt x="3087649" y="0"/>
                  <a:pt x="3140310" y="52661"/>
                  <a:pt x="3140310" y="117621"/>
                </a:cubicBezTo>
                <a:lnTo>
                  <a:pt x="3140310" y="588090"/>
                </a:lnTo>
                <a:cubicBezTo>
                  <a:pt x="3140310" y="653050"/>
                  <a:pt x="3087649" y="705711"/>
                  <a:pt x="3022689" y="705711"/>
                </a:cubicBezTo>
                <a:lnTo>
                  <a:pt x="117621" y="705711"/>
                </a:lnTo>
                <a:cubicBezTo>
                  <a:pt x="52661" y="705711"/>
                  <a:pt x="0" y="653050"/>
                  <a:pt x="0" y="588090"/>
                </a:cubicBezTo>
                <a:lnTo>
                  <a:pt x="0" y="1176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0" tIns="72550" rIns="110650" bIns="7255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000" dirty="0">
                <a:latin typeface="Bahnschrift" panose="020B0502040204020203" pitchFamily="34" charset="0"/>
              </a:rPr>
              <a:t>Chunk Locations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A337680-D9F3-44FB-84AA-4AFC886DF5A6}"/>
              </a:ext>
            </a:extLst>
          </p:cNvPr>
          <p:cNvSpPr/>
          <p:nvPr/>
        </p:nvSpPr>
        <p:spPr>
          <a:xfrm>
            <a:off x="3038130" y="6065777"/>
            <a:ext cx="3140310" cy="705711"/>
          </a:xfrm>
          <a:custGeom>
            <a:avLst/>
            <a:gdLst>
              <a:gd name="connsiteX0" fmla="*/ 0 w 3140310"/>
              <a:gd name="connsiteY0" fmla="*/ 117621 h 705711"/>
              <a:gd name="connsiteX1" fmla="*/ 117621 w 3140310"/>
              <a:gd name="connsiteY1" fmla="*/ 0 h 705711"/>
              <a:gd name="connsiteX2" fmla="*/ 3022689 w 3140310"/>
              <a:gd name="connsiteY2" fmla="*/ 0 h 705711"/>
              <a:gd name="connsiteX3" fmla="*/ 3140310 w 3140310"/>
              <a:gd name="connsiteY3" fmla="*/ 117621 h 705711"/>
              <a:gd name="connsiteX4" fmla="*/ 3140310 w 3140310"/>
              <a:gd name="connsiteY4" fmla="*/ 588090 h 705711"/>
              <a:gd name="connsiteX5" fmla="*/ 3022689 w 3140310"/>
              <a:gd name="connsiteY5" fmla="*/ 705711 h 705711"/>
              <a:gd name="connsiteX6" fmla="*/ 117621 w 3140310"/>
              <a:gd name="connsiteY6" fmla="*/ 705711 h 705711"/>
              <a:gd name="connsiteX7" fmla="*/ 0 w 3140310"/>
              <a:gd name="connsiteY7" fmla="*/ 588090 h 705711"/>
              <a:gd name="connsiteX8" fmla="*/ 0 w 3140310"/>
              <a:gd name="connsiteY8" fmla="*/ 117621 h 70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0310" h="705711">
                <a:moveTo>
                  <a:pt x="0" y="117621"/>
                </a:moveTo>
                <a:cubicBezTo>
                  <a:pt x="0" y="52661"/>
                  <a:pt x="52661" y="0"/>
                  <a:pt x="117621" y="0"/>
                </a:cubicBezTo>
                <a:lnTo>
                  <a:pt x="3022689" y="0"/>
                </a:lnTo>
                <a:cubicBezTo>
                  <a:pt x="3087649" y="0"/>
                  <a:pt x="3140310" y="52661"/>
                  <a:pt x="3140310" y="117621"/>
                </a:cubicBezTo>
                <a:lnTo>
                  <a:pt x="3140310" y="588090"/>
                </a:lnTo>
                <a:cubicBezTo>
                  <a:pt x="3140310" y="653050"/>
                  <a:pt x="3087649" y="705711"/>
                  <a:pt x="3022689" y="705711"/>
                </a:cubicBezTo>
                <a:lnTo>
                  <a:pt x="117621" y="705711"/>
                </a:lnTo>
                <a:cubicBezTo>
                  <a:pt x="52661" y="705711"/>
                  <a:pt x="0" y="653050"/>
                  <a:pt x="0" y="588090"/>
                </a:cubicBezTo>
                <a:lnTo>
                  <a:pt x="0" y="1176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0" tIns="72550" rIns="110650" bIns="7255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000">
                <a:latin typeface="Bahnschrift" panose="020B0502040204020203" pitchFamily="34" charset="0"/>
              </a:rPr>
              <a:t>Operation Log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3" y="0"/>
            <a:ext cx="8461828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GFS Architecture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68236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4E0D65C-50AE-4BC5-B60F-2859D0D8BA03}"/>
              </a:ext>
            </a:extLst>
          </p:cNvPr>
          <p:cNvSpPr/>
          <p:nvPr/>
        </p:nvSpPr>
        <p:spPr>
          <a:xfrm>
            <a:off x="3038130" y="1423022"/>
            <a:ext cx="3140310" cy="705711"/>
          </a:xfrm>
          <a:custGeom>
            <a:avLst/>
            <a:gdLst>
              <a:gd name="connsiteX0" fmla="*/ 0 w 3140310"/>
              <a:gd name="connsiteY0" fmla="*/ 117621 h 705711"/>
              <a:gd name="connsiteX1" fmla="*/ 117621 w 3140310"/>
              <a:gd name="connsiteY1" fmla="*/ 0 h 705711"/>
              <a:gd name="connsiteX2" fmla="*/ 3022689 w 3140310"/>
              <a:gd name="connsiteY2" fmla="*/ 0 h 705711"/>
              <a:gd name="connsiteX3" fmla="*/ 3140310 w 3140310"/>
              <a:gd name="connsiteY3" fmla="*/ 117621 h 705711"/>
              <a:gd name="connsiteX4" fmla="*/ 3140310 w 3140310"/>
              <a:gd name="connsiteY4" fmla="*/ 588090 h 705711"/>
              <a:gd name="connsiteX5" fmla="*/ 3022689 w 3140310"/>
              <a:gd name="connsiteY5" fmla="*/ 705711 h 705711"/>
              <a:gd name="connsiteX6" fmla="*/ 117621 w 3140310"/>
              <a:gd name="connsiteY6" fmla="*/ 705711 h 705711"/>
              <a:gd name="connsiteX7" fmla="*/ 0 w 3140310"/>
              <a:gd name="connsiteY7" fmla="*/ 588090 h 705711"/>
              <a:gd name="connsiteX8" fmla="*/ 0 w 3140310"/>
              <a:gd name="connsiteY8" fmla="*/ 117621 h 70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0310" h="705711">
                <a:moveTo>
                  <a:pt x="0" y="117621"/>
                </a:moveTo>
                <a:cubicBezTo>
                  <a:pt x="0" y="52661"/>
                  <a:pt x="52661" y="0"/>
                  <a:pt x="117621" y="0"/>
                </a:cubicBezTo>
                <a:lnTo>
                  <a:pt x="3022689" y="0"/>
                </a:lnTo>
                <a:cubicBezTo>
                  <a:pt x="3087649" y="0"/>
                  <a:pt x="3140310" y="52661"/>
                  <a:pt x="3140310" y="117621"/>
                </a:cubicBezTo>
                <a:lnTo>
                  <a:pt x="3140310" y="588090"/>
                </a:lnTo>
                <a:cubicBezTo>
                  <a:pt x="3140310" y="653050"/>
                  <a:pt x="3087649" y="705711"/>
                  <a:pt x="3022689" y="705711"/>
                </a:cubicBezTo>
                <a:lnTo>
                  <a:pt x="117621" y="705711"/>
                </a:lnTo>
                <a:cubicBezTo>
                  <a:pt x="52661" y="705711"/>
                  <a:pt x="0" y="653050"/>
                  <a:pt x="0" y="588090"/>
                </a:cubicBezTo>
                <a:lnTo>
                  <a:pt x="0" y="1176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0" tIns="72550" rIns="110650" bIns="7255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000">
                <a:latin typeface="Bahnschrift" panose="020B0502040204020203" pitchFamily="34" charset="0"/>
              </a:rPr>
              <a:t>Single Master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E12958E-BEFD-4F4A-9FE0-761CC45F4B00}"/>
              </a:ext>
            </a:extLst>
          </p:cNvPr>
          <p:cNvSpPr/>
          <p:nvPr/>
        </p:nvSpPr>
        <p:spPr>
          <a:xfrm>
            <a:off x="3038130" y="2196814"/>
            <a:ext cx="3140310" cy="705711"/>
          </a:xfrm>
          <a:custGeom>
            <a:avLst/>
            <a:gdLst>
              <a:gd name="connsiteX0" fmla="*/ 0 w 3140310"/>
              <a:gd name="connsiteY0" fmla="*/ 117621 h 705711"/>
              <a:gd name="connsiteX1" fmla="*/ 117621 w 3140310"/>
              <a:gd name="connsiteY1" fmla="*/ 0 h 705711"/>
              <a:gd name="connsiteX2" fmla="*/ 3022689 w 3140310"/>
              <a:gd name="connsiteY2" fmla="*/ 0 h 705711"/>
              <a:gd name="connsiteX3" fmla="*/ 3140310 w 3140310"/>
              <a:gd name="connsiteY3" fmla="*/ 117621 h 705711"/>
              <a:gd name="connsiteX4" fmla="*/ 3140310 w 3140310"/>
              <a:gd name="connsiteY4" fmla="*/ 588090 h 705711"/>
              <a:gd name="connsiteX5" fmla="*/ 3022689 w 3140310"/>
              <a:gd name="connsiteY5" fmla="*/ 705711 h 705711"/>
              <a:gd name="connsiteX6" fmla="*/ 117621 w 3140310"/>
              <a:gd name="connsiteY6" fmla="*/ 705711 h 705711"/>
              <a:gd name="connsiteX7" fmla="*/ 0 w 3140310"/>
              <a:gd name="connsiteY7" fmla="*/ 588090 h 705711"/>
              <a:gd name="connsiteX8" fmla="*/ 0 w 3140310"/>
              <a:gd name="connsiteY8" fmla="*/ 117621 h 70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0310" h="705711">
                <a:moveTo>
                  <a:pt x="0" y="117621"/>
                </a:moveTo>
                <a:cubicBezTo>
                  <a:pt x="0" y="52661"/>
                  <a:pt x="52661" y="0"/>
                  <a:pt x="117621" y="0"/>
                </a:cubicBezTo>
                <a:lnTo>
                  <a:pt x="3022689" y="0"/>
                </a:lnTo>
                <a:cubicBezTo>
                  <a:pt x="3087649" y="0"/>
                  <a:pt x="3140310" y="52661"/>
                  <a:pt x="3140310" y="117621"/>
                </a:cubicBezTo>
                <a:lnTo>
                  <a:pt x="3140310" y="588090"/>
                </a:lnTo>
                <a:cubicBezTo>
                  <a:pt x="3140310" y="653050"/>
                  <a:pt x="3087649" y="705711"/>
                  <a:pt x="3022689" y="705711"/>
                </a:cubicBezTo>
                <a:lnTo>
                  <a:pt x="117621" y="705711"/>
                </a:lnTo>
                <a:cubicBezTo>
                  <a:pt x="52661" y="705711"/>
                  <a:pt x="0" y="653050"/>
                  <a:pt x="0" y="588090"/>
                </a:cubicBezTo>
                <a:lnTo>
                  <a:pt x="0" y="1176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0" tIns="72550" rIns="110650" bIns="7255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000">
                <a:latin typeface="Bahnschrift" panose="020B0502040204020203" pitchFamily="34" charset="0"/>
              </a:rPr>
              <a:t>GFS client code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3C05918-56E3-41E5-AB50-A7D12F89885D}"/>
              </a:ext>
            </a:extLst>
          </p:cNvPr>
          <p:cNvSpPr/>
          <p:nvPr/>
        </p:nvSpPr>
        <p:spPr>
          <a:xfrm>
            <a:off x="3038130" y="2970607"/>
            <a:ext cx="3140310" cy="705711"/>
          </a:xfrm>
          <a:custGeom>
            <a:avLst/>
            <a:gdLst>
              <a:gd name="connsiteX0" fmla="*/ 0 w 3140310"/>
              <a:gd name="connsiteY0" fmla="*/ 117621 h 705711"/>
              <a:gd name="connsiteX1" fmla="*/ 117621 w 3140310"/>
              <a:gd name="connsiteY1" fmla="*/ 0 h 705711"/>
              <a:gd name="connsiteX2" fmla="*/ 3022689 w 3140310"/>
              <a:gd name="connsiteY2" fmla="*/ 0 h 705711"/>
              <a:gd name="connsiteX3" fmla="*/ 3140310 w 3140310"/>
              <a:gd name="connsiteY3" fmla="*/ 117621 h 705711"/>
              <a:gd name="connsiteX4" fmla="*/ 3140310 w 3140310"/>
              <a:gd name="connsiteY4" fmla="*/ 588090 h 705711"/>
              <a:gd name="connsiteX5" fmla="*/ 3022689 w 3140310"/>
              <a:gd name="connsiteY5" fmla="*/ 705711 h 705711"/>
              <a:gd name="connsiteX6" fmla="*/ 117621 w 3140310"/>
              <a:gd name="connsiteY6" fmla="*/ 705711 h 705711"/>
              <a:gd name="connsiteX7" fmla="*/ 0 w 3140310"/>
              <a:gd name="connsiteY7" fmla="*/ 588090 h 705711"/>
              <a:gd name="connsiteX8" fmla="*/ 0 w 3140310"/>
              <a:gd name="connsiteY8" fmla="*/ 117621 h 70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0310" h="705711">
                <a:moveTo>
                  <a:pt x="0" y="117621"/>
                </a:moveTo>
                <a:cubicBezTo>
                  <a:pt x="0" y="52661"/>
                  <a:pt x="52661" y="0"/>
                  <a:pt x="117621" y="0"/>
                </a:cubicBezTo>
                <a:lnTo>
                  <a:pt x="3022689" y="0"/>
                </a:lnTo>
                <a:cubicBezTo>
                  <a:pt x="3087649" y="0"/>
                  <a:pt x="3140310" y="52661"/>
                  <a:pt x="3140310" y="117621"/>
                </a:cubicBezTo>
                <a:lnTo>
                  <a:pt x="3140310" y="588090"/>
                </a:lnTo>
                <a:cubicBezTo>
                  <a:pt x="3140310" y="653050"/>
                  <a:pt x="3087649" y="705711"/>
                  <a:pt x="3022689" y="705711"/>
                </a:cubicBezTo>
                <a:lnTo>
                  <a:pt x="117621" y="705711"/>
                </a:lnTo>
                <a:cubicBezTo>
                  <a:pt x="52661" y="705711"/>
                  <a:pt x="0" y="653050"/>
                  <a:pt x="0" y="588090"/>
                </a:cubicBezTo>
                <a:lnTo>
                  <a:pt x="0" y="1176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0" tIns="72550" rIns="110650" bIns="7255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000">
                <a:latin typeface="Bahnschrift" panose="020B0502040204020203" pitchFamily="34" charset="0"/>
              </a:rPr>
              <a:t>Chunk Size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2850664-7EA1-4FC9-8490-3D81FD8D581D}"/>
              </a:ext>
            </a:extLst>
          </p:cNvPr>
          <p:cNvSpPr/>
          <p:nvPr/>
        </p:nvSpPr>
        <p:spPr>
          <a:xfrm>
            <a:off x="3038130" y="3744400"/>
            <a:ext cx="3140310" cy="705711"/>
          </a:xfrm>
          <a:custGeom>
            <a:avLst/>
            <a:gdLst>
              <a:gd name="connsiteX0" fmla="*/ 0 w 3140310"/>
              <a:gd name="connsiteY0" fmla="*/ 117621 h 705711"/>
              <a:gd name="connsiteX1" fmla="*/ 117621 w 3140310"/>
              <a:gd name="connsiteY1" fmla="*/ 0 h 705711"/>
              <a:gd name="connsiteX2" fmla="*/ 3022689 w 3140310"/>
              <a:gd name="connsiteY2" fmla="*/ 0 h 705711"/>
              <a:gd name="connsiteX3" fmla="*/ 3140310 w 3140310"/>
              <a:gd name="connsiteY3" fmla="*/ 117621 h 705711"/>
              <a:gd name="connsiteX4" fmla="*/ 3140310 w 3140310"/>
              <a:gd name="connsiteY4" fmla="*/ 588090 h 705711"/>
              <a:gd name="connsiteX5" fmla="*/ 3022689 w 3140310"/>
              <a:gd name="connsiteY5" fmla="*/ 705711 h 705711"/>
              <a:gd name="connsiteX6" fmla="*/ 117621 w 3140310"/>
              <a:gd name="connsiteY6" fmla="*/ 705711 h 705711"/>
              <a:gd name="connsiteX7" fmla="*/ 0 w 3140310"/>
              <a:gd name="connsiteY7" fmla="*/ 588090 h 705711"/>
              <a:gd name="connsiteX8" fmla="*/ 0 w 3140310"/>
              <a:gd name="connsiteY8" fmla="*/ 117621 h 70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0310" h="705711">
                <a:moveTo>
                  <a:pt x="0" y="117621"/>
                </a:moveTo>
                <a:cubicBezTo>
                  <a:pt x="0" y="52661"/>
                  <a:pt x="52661" y="0"/>
                  <a:pt x="117621" y="0"/>
                </a:cubicBezTo>
                <a:lnTo>
                  <a:pt x="3022689" y="0"/>
                </a:lnTo>
                <a:cubicBezTo>
                  <a:pt x="3087649" y="0"/>
                  <a:pt x="3140310" y="52661"/>
                  <a:pt x="3140310" y="117621"/>
                </a:cubicBezTo>
                <a:lnTo>
                  <a:pt x="3140310" y="588090"/>
                </a:lnTo>
                <a:cubicBezTo>
                  <a:pt x="3140310" y="653050"/>
                  <a:pt x="3087649" y="705711"/>
                  <a:pt x="3022689" y="705711"/>
                </a:cubicBezTo>
                <a:lnTo>
                  <a:pt x="117621" y="705711"/>
                </a:lnTo>
                <a:cubicBezTo>
                  <a:pt x="52661" y="705711"/>
                  <a:pt x="0" y="653050"/>
                  <a:pt x="0" y="588090"/>
                </a:cubicBezTo>
                <a:lnTo>
                  <a:pt x="0" y="1176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0" tIns="72550" rIns="110650" bIns="7255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Bahnschrift" panose="020B0502040204020203" pitchFamily="34" charset="0"/>
              </a:rPr>
              <a:t>Metadata</a:t>
            </a:r>
            <a:endParaRPr lang="en-IN" sz="2000">
              <a:latin typeface="Bahnschrift" panose="020B0502040204020203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7E1CFCB-6FC2-4203-8526-88D7E26FC8E5}"/>
              </a:ext>
            </a:extLst>
          </p:cNvPr>
          <p:cNvSpPr/>
          <p:nvPr/>
        </p:nvSpPr>
        <p:spPr>
          <a:xfrm>
            <a:off x="3038130" y="4518193"/>
            <a:ext cx="3140310" cy="705711"/>
          </a:xfrm>
          <a:custGeom>
            <a:avLst/>
            <a:gdLst>
              <a:gd name="connsiteX0" fmla="*/ 0 w 3140310"/>
              <a:gd name="connsiteY0" fmla="*/ 117621 h 705711"/>
              <a:gd name="connsiteX1" fmla="*/ 117621 w 3140310"/>
              <a:gd name="connsiteY1" fmla="*/ 0 h 705711"/>
              <a:gd name="connsiteX2" fmla="*/ 3022689 w 3140310"/>
              <a:gd name="connsiteY2" fmla="*/ 0 h 705711"/>
              <a:gd name="connsiteX3" fmla="*/ 3140310 w 3140310"/>
              <a:gd name="connsiteY3" fmla="*/ 117621 h 705711"/>
              <a:gd name="connsiteX4" fmla="*/ 3140310 w 3140310"/>
              <a:gd name="connsiteY4" fmla="*/ 588090 h 705711"/>
              <a:gd name="connsiteX5" fmla="*/ 3022689 w 3140310"/>
              <a:gd name="connsiteY5" fmla="*/ 705711 h 705711"/>
              <a:gd name="connsiteX6" fmla="*/ 117621 w 3140310"/>
              <a:gd name="connsiteY6" fmla="*/ 705711 h 705711"/>
              <a:gd name="connsiteX7" fmla="*/ 0 w 3140310"/>
              <a:gd name="connsiteY7" fmla="*/ 588090 h 705711"/>
              <a:gd name="connsiteX8" fmla="*/ 0 w 3140310"/>
              <a:gd name="connsiteY8" fmla="*/ 117621 h 70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0310" h="705711">
                <a:moveTo>
                  <a:pt x="0" y="117621"/>
                </a:moveTo>
                <a:cubicBezTo>
                  <a:pt x="0" y="52661"/>
                  <a:pt x="52661" y="0"/>
                  <a:pt x="117621" y="0"/>
                </a:cubicBezTo>
                <a:lnTo>
                  <a:pt x="3022689" y="0"/>
                </a:lnTo>
                <a:cubicBezTo>
                  <a:pt x="3087649" y="0"/>
                  <a:pt x="3140310" y="52661"/>
                  <a:pt x="3140310" y="117621"/>
                </a:cubicBezTo>
                <a:lnTo>
                  <a:pt x="3140310" y="588090"/>
                </a:lnTo>
                <a:cubicBezTo>
                  <a:pt x="3140310" y="653050"/>
                  <a:pt x="3087649" y="705711"/>
                  <a:pt x="3022689" y="705711"/>
                </a:cubicBezTo>
                <a:lnTo>
                  <a:pt x="117621" y="705711"/>
                </a:lnTo>
                <a:cubicBezTo>
                  <a:pt x="52661" y="705711"/>
                  <a:pt x="0" y="653050"/>
                  <a:pt x="0" y="588090"/>
                </a:cubicBezTo>
                <a:lnTo>
                  <a:pt x="0" y="1176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0" tIns="72550" rIns="110650" bIns="7255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Bahnschrift" panose="020B0502040204020203" pitchFamily="34" charset="0"/>
              </a:rPr>
              <a:t>In-Memory Data Structures</a:t>
            </a:r>
            <a:endParaRPr lang="en-IN" sz="2000">
              <a:latin typeface="Bahnschrift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5C17C60-1798-45A9-8F28-6CFB1D29AE96}"/>
              </a:ext>
            </a:extLst>
          </p:cNvPr>
          <p:cNvSpPr/>
          <p:nvPr/>
        </p:nvSpPr>
        <p:spPr>
          <a:xfrm>
            <a:off x="3038130" y="5291986"/>
            <a:ext cx="3140310" cy="705711"/>
          </a:xfrm>
          <a:custGeom>
            <a:avLst/>
            <a:gdLst>
              <a:gd name="connsiteX0" fmla="*/ 0 w 3140310"/>
              <a:gd name="connsiteY0" fmla="*/ 117621 h 705711"/>
              <a:gd name="connsiteX1" fmla="*/ 117621 w 3140310"/>
              <a:gd name="connsiteY1" fmla="*/ 0 h 705711"/>
              <a:gd name="connsiteX2" fmla="*/ 3022689 w 3140310"/>
              <a:gd name="connsiteY2" fmla="*/ 0 h 705711"/>
              <a:gd name="connsiteX3" fmla="*/ 3140310 w 3140310"/>
              <a:gd name="connsiteY3" fmla="*/ 117621 h 705711"/>
              <a:gd name="connsiteX4" fmla="*/ 3140310 w 3140310"/>
              <a:gd name="connsiteY4" fmla="*/ 588090 h 705711"/>
              <a:gd name="connsiteX5" fmla="*/ 3022689 w 3140310"/>
              <a:gd name="connsiteY5" fmla="*/ 705711 h 705711"/>
              <a:gd name="connsiteX6" fmla="*/ 117621 w 3140310"/>
              <a:gd name="connsiteY6" fmla="*/ 705711 h 705711"/>
              <a:gd name="connsiteX7" fmla="*/ 0 w 3140310"/>
              <a:gd name="connsiteY7" fmla="*/ 588090 h 705711"/>
              <a:gd name="connsiteX8" fmla="*/ 0 w 3140310"/>
              <a:gd name="connsiteY8" fmla="*/ 117621 h 70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0310" h="705711">
                <a:moveTo>
                  <a:pt x="0" y="117621"/>
                </a:moveTo>
                <a:cubicBezTo>
                  <a:pt x="0" y="52661"/>
                  <a:pt x="52661" y="0"/>
                  <a:pt x="117621" y="0"/>
                </a:cubicBezTo>
                <a:lnTo>
                  <a:pt x="3022689" y="0"/>
                </a:lnTo>
                <a:cubicBezTo>
                  <a:pt x="3087649" y="0"/>
                  <a:pt x="3140310" y="52661"/>
                  <a:pt x="3140310" y="117621"/>
                </a:cubicBezTo>
                <a:lnTo>
                  <a:pt x="3140310" y="588090"/>
                </a:lnTo>
                <a:cubicBezTo>
                  <a:pt x="3140310" y="653050"/>
                  <a:pt x="3087649" y="705711"/>
                  <a:pt x="3022689" y="705711"/>
                </a:cubicBezTo>
                <a:lnTo>
                  <a:pt x="117621" y="705711"/>
                </a:lnTo>
                <a:cubicBezTo>
                  <a:pt x="52661" y="705711"/>
                  <a:pt x="0" y="653050"/>
                  <a:pt x="0" y="588090"/>
                </a:cubicBezTo>
                <a:lnTo>
                  <a:pt x="0" y="117621"/>
                </a:lnTo>
                <a:close/>
              </a:path>
            </a:pathLst>
          </a:custGeom>
          <a:solidFill>
            <a:srgbClr val="25898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0" tIns="72550" rIns="110650" bIns="7255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000" kern="1200">
                <a:latin typeface="Bahnschrift" panose="020B0502040204020203" pitchFamily="34" charset="0"/>
              </a:rPr>
              <a:t>Chunk Locations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A337680-D9F3-44FB-84AA-4AFC886DF5A6}"/>
              </a:ext>
            </a:extLst>
          </p:cNvPr>
          <p:cNvSpPr/>
          <p:nvPr/>
        </p:nvSpPr>
        <p:spPr>
          <a:xfrm>
            <a:off x="3038130" y="6065777"/>
            <a:ext cx="3140310" cy="705711"/>
          </a:xfrm>
          <a:custGeom>
            <a:avLst/>
            <a:gdLst>
              <a:gd name="connsiteX0" fmla="*/ 0 w 3140310"/>
              <a:gd name="connsiteY0" fmla="*/ 117621 h 705711"/>
              <a:gd name="connsiteX1" fmla="*/ 117621 w 3140310"/>
              <a:gd name="connsiteY1" fmla="*/ 0 h 705711"/>
              <a:gd name="connsiteX2" fmla="*/ 3022689 w 3140310"/>
              <a:gd name="connsiteY2" fmla="*/ 0 h 705711"/>
              <a:gd name="connsiteX3" fmla="*/ 3140310 w 3140310"/>
              <a:gd name="connsiteY3" fmla="*/ 117621 h 705711"/>
              <a:gd name="connsiteX4" fmla="*/ 3140310 w 3140310"/>
              <a:gd name="connsiteY4" fmla="*/ 588090 h 705711"/>
              <a:gd name="connsiteX5" fmla="*/ 3022689 w 3140310"/>
              <a:gd name="connsiteY5" fmla="*/ 705711 h 705711"/>
              <a:gd name="connsiteX6" fmla="*/ 117621 w 3140310"/>
              <a:gd name="connsiteY6" fmla="*/ 705711 h 705711"/>
              <a:gd name="connsiteX7" fmla="*/ 0 w 3140310"/>
              <a:gd name="connsiteY7" fmla="*/ 588090 h 705711"/>
              <a:gd name="connsiteX8" fmla="*/ 0 w 3140310"/>
              <a:gd name="connsiteY8" fmla="*/ 117621 h 70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0310" h="705711">
                <a:moveTo>
                  <a:pt x="0" y="117621"/>
                </a:moveTo>
                <a:cubicBezTo>
                  <a:pt x="0" y="52661"/>
                  <a:pt x="52661" y="0"/>
                  <a:pt x="117621" y="0"/>
                </a:cubicBezTo>
                <a:lnTo>
                  <a:pt x="3022689" y="0"/>
                </a:lnTo>
                <a:cubicBezTo>
                  <a:pt x="3087649" y="0"/>
                  <a:pt x="3140310" y="52661"/>
                  <a:pt x="3140310" y="117621"/>
                </a:cubicBezTo>
                <a:lnTo>
                  <a:pt x="3140310" y="588090"/>
                </a:lnTo>
                <a:cubicBezTo>
                  <a:pt x="3140310" y="653050"/>
                  <a:pt x="3087649" y="705711"/>
                  <a:pt x="3022689" y="705711"/>
                </a:cubicBezTo>
                <a:lnTo>
                  <a:pt x="117621" y="705711"/>
                </a:lnTo>
                <a:cubicBezTo>
                  <a:pt x="52661" y="705711"/>
                  <a:pt x="0" y="653050"/>
                  <a:pt x="0" y="588090"/>
                </a:cubicBezTo>
                <a:lnTo>
                  <a:pt x="0" y="1176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0" tIns="72550" rIns="110650" bIns="7255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000">
                <a:latin typeface="Bahnschrift" panose="020B0502040204020203" pitchFamily="34" charset="0"/>
              </a:rPr>
              <a:t>Operation Log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3" y="0"/>
            <a:ext cx="8461828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GFS Architecture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6010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4E0D65C-50AE-4BC5-B60F-2859D0D8BA03}"/>
              </a:ext>
            </a:extLst>
          </p:cNvPr>
          <p:cNvSpPr/>
          <p:nvPr/>
        </p:nvSpPr>
        <p:spPr>
          <a:xfrm>
            <a:off x="3038130" y="1423022"/>
            <a:ext cx="3140310" cy="705711"/>
          </a:xfrm>
          <a:custGeom>
            <a:avLst/>
            <a:gdLst>
              <a:gd name="connsiteX0" fmla="*/ 0 w 3140310"/>
              <a:gd name="connsiteY0" fmla="*/ 117621 h 705711"/>
              <a:gd name="connsiteX1" fmla="*/ 117621 w 3140310"/>
              <a:gd name="connsiteY1" fmla="*/ 0 h 705711"/>
              <a:gd name="connsiteX2" fmla="*/ 3022689 w 3140310"/>
              <a:gd name="connsiteY2" fmla="*/ 0 h 705711"/>
              <a:gd name="connsiteX3" fmla="*/ 3140310 w 3140310"/>
              <a:gd name="connsiteY3" fmla="*/ 117621 h 705711"/>
              <a:gd name="connsiteX4" fmla="*/ 3140310 w 3140310"/>
              <a:gd name="connsiteY4" fmla="*/ 588090 h 705711"/>
              <a:gd name="connsiteX5" fmla="*/ 3022689 w 3140310"/>
              <a:gd name="connsiteY5" fmla="*/ 705711 h 705711"/>
              <a:gd name="connsiteX6" fmla="*/ 117621 w 3140310"/>
              <a:gd name="connsiteY6" fmla="*/ 705711 h 705711"/>
              <a:gd name="connsiteX7" fmla="*/ 0 w 3140310"/>
              <a:gd name="connsiteY7" fmla="*/ 588090 h 705711"/>
              <a:gd name="connsiteX8" fmla="*/ 0 w 3140310"/>
              <a:gd name="connsiteY8" fmla="*/ 117621 h 70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0310" h="705711">
                <a:moveTo>
                  <a:pt x="0" y="117621"/>
                </a:moveTo>
                <a:cubicBezTo>
                  <a:pt x="0" y="52661"/>
                  <a:pt x="52661" y="0"/>
                  <a:pt x="117621" y="0"/>
                </a:cubicBezTo>
                <a:lnTo>
                  <a:pt x="3022689" y="0"/>
                </a:lnTo>
                <a:cubicBezTo>
                  <a:pt x="3087649" y="0"/>
                  <a:pt x="3140310" y="52661"/>
                  <a:pt x="3140310" y="117621"/>
                </a:cubicBezTo>
                <a:lnTo>
                  <a:pt x="3140310" y="588090"/>
                </a:lnTo>
                <a:cubicBezTo>
                  <a:pt x="3140310" y="653050"/>
                  <a:pt x="3087649" y="705711"/>
                  <a:pt x="3022689" y="705711"/>
                </a:cubicBezTo>
                <a:lnTo>
                  <a:pt x="117621" y="705711"/>
                </a:lnTo>
                <a:cubicBezTo>
                  <a:pt x="52661" y="705711"/>
                  <a:pt x="0" y="653050"/>
                  <a:pt x="0" y="588090"/>
                </a:cubicBezTo>
                <a:lnTo>
                  <a:pt x="0" y="1176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0" tIns="72550" rIns="110650" bIns="7255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000">
                <a:latin typeface="Bahnschrift" panose="020B0502040204020203" pitchFamily="34" charset="0"/>
              </a:rPr>
              <a:t>Single Master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E12958E-BEFD-4F4A-9FE0-761CC45F4B00}"/>
              </a:ext>
            </a:extLst>
          </p:cNvPr>
          <p:cNvSpPr/>
          <p:nvPr/>
        </p:nvSpPr>
        <p:spPr>
          <a:xfrm>
            <a:off x="3038130" y="2196814"/>
            <a:ext cx="3140310" cy="705711"/>
          </a:xfrm>
          <a:custGeom>
            <a:avLst/>
            <a:gdLst>
              <a:gd name="connsiteX0" fmla="*/ 0 w 3140310"/>
              <a:gd name="connsiteY0" fmla="*/ 117621 h 705711"/>
              <a:gd name="connsiteX1" fmla="*/ 117621 w 3140310"/>
              <a:gd name="connsiteY1" fmla="*/ 0 h 705711"/>
              <a:gd name="connsiteX2" fmla="*/ 3022689 w 3140310"/>
              <a:gd name="connsiteY2" fmla="*/ 0 h 705711"/>
              <a:gd name="connsiteX3" fmla="*/ 3140310 w 3140310"/>
              <a:gd name="connsiteY3" fmla="*/ 117621 h 705711"/>
              <a:gd name="connsiteX4" fmla="*/ 3140310 w 3140310"/>
              <a:gd name="connsiteY4" fmla="*/ 588090 h 705711"/>
              <a:gd name="connsiteX5" fmla="*/ 3022689 w 3140310"/>
              <a:gd name="connsiteY5" fmla="*/ 705711 h 705711"/>
              <a:gd name="connsiteX6" fmla="*/ 117621 w 3140310"/>
              <a:gd name="connsiteY6" fmla="*/ 705711 h 705711"/>
              <a:gd name="connsiteX7" fmla="*/ 0 w 3140310"/>
              <a:gd name="connsiteY7" fmla="*/ 588090 h 705711"/>
              <a:gd name="connsiteX8" fmla="*/ 0 w 3140310"/>
              <a:gd name="connsiteY8" fmla="*/ 117621 h 70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0310" h="705711">
                <a:moveTo>
                  <a:pt x="0" y="117621"/>
                </a:moveTo>
                <a:cubicBezTo>
                  <a:pt x="0" y="52661"/>
                  <a:pt x="52661" y="0"/>
                  <a:pt x="117621" y="0"/>
                </a:cubicBezTo>
                <a:lnTo>
                  <a:pt x="3022689" y="0"/>
                </a:lnTo>
                <a:cubicBezTo>
                  <a:pt x="3087649" y="0"/>
                  <a:pt x="3140310" y="52661"/>
                  <a:pt x="3140310" y="117621"/>
                </a:cubicBezTo>
                <a:lnTo>
                  <a:pt x="3140310" y="588090"/>
                </a:lnTo>
                <a:cubicBezTo>
                  <a:pt x="3140310" y="653050"/>
                  <a:pt x="3087649" y="705711"/>
                  <a:pt x="3022689" y="705711"/>
                </a:cubicBezTo>
                <a:lnTo>
                  <a:pt x="117621" y="705711"/>
                </a:lnTo>
                <a:cubicBezTo>
                  <a:pt x="52661" y="705711"/>
                  <a:pt x="0" y="653050"/>
                  <a:pt x="0" y="588090"/>
                </a:cubicBezTo>
                <a:lnTo>
                  <a:pt x="0" y="1176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0" tIns="72550" rIns="110650" bIns="7255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000">
                <a:latin typeface="Bahnschrift" panose="020B0502040204020203" pitchFamily="34" charset="0"/>
              </a:rPr>
              <a:t>GFS client code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3C05918-56E3-41E5-AB50-A7D12F89885D}"/>
              </a:ext>
            </a:extLst>
          </p:cNvPr>
          <p:cNvSpPr/>
          <p:nvPr/>
        </p:nvSpPr>
        <p:spPr>
          <a:xfrm>
            <a:off x="3038130" y="2970607"/>
            <a:ext cx="3140310" cy="705711"/>
          </a:xfrm>
          <a:custGeom>
            <a:avLst/>
            <a:gdLst>
              <a:gd name="connsiteX0" fmla="*/ 0 w 3140310"/>
              <a:gd name="connsiteY0" fmla="*/ 117621 h 705711"/>
              <a:gd name="connsiteX1" fmla="*/ 117621 w 3140310"/>
              <a:gd name="connsiteY1" fmla="*/ 0 h 705711"/>
              <a:gd name="connsiteX2" fmla="*/ 3022689 w 3140310"/>
              <a:gd name="connsiteY2" fmla="*/ 0 h 705711"/>
              <a:gd name="connsiteX3" fmla="*/ 3140310 w 3140310"/>
              <a:gd name="connsiteY3" fmla="*/ 117621 h 705711"/>
              <a:gd name="connsiteX4" fmla="*/ 3140310 w 3140310"/>
              <a:gd name="connsiteY4" fmla="*/ 588090 h 705711"/>
              <a:gd name="connsiteX5" fmla="*/ 3022689 w 3140310"/>
              <a:gd name="connsiteY5" fmla="*/ 705711 h 705711"/>
              <a:gd name="connsiteX6" fmla="*/ 117621 w 3140310"/>
              <a:gd name="connsiteY6" fmla="*/ 705711 h 705711"/>
              <a:gd name="connsiteX7" fmla="*/ 0 w 3140310"/>
              <a:gd name="connsiteY7" fmla="*/ 588090 h 705711"/>
              <a:gd name="connsiteX8" fmla="*/ 0 w 3140310"/>
              <a:gd name="connsiteY8" fmla="*/ 117621 h 70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0310" h="705711">
                <a:moveTo>
                  <a:pt x="0" y="117621"/>
                </a:moveTo>
                <a:cubicBezTo>
                  <a:pt x="0" y="52661"/>
                  <a:pt x="52661" y="0"/>
                  <a:pt x="117621" y="0"/>
                </a:cubicBezTo>
                <a:lnTo>
                  <a:pt x="3022689" y="0"/>
                </a:lnTo>
                <a:cubicBezTo>
                  <a:pt x="3087649" y="0"/>
                  <a:pt x="3140310" y="52661"/>
                  <a:pt x="3140310" y="117621"/>
                </a:cubicBezTo>
                <a:lnTo>
                  <a:pt x="3140310" y="588090"/>
                </a:lnTo>
                <a:cubicBezTo>
                  <a:pt x="3140310" y="653050"/>
                  <a:pt x="3087649" y="705711"/>
                  <a:pt x="3022689" y="705711"/>
                </a:cubicBezTo>
                <a:lnTo>
                  <a:pt x="117621" y="705711"/>
                </a:lnTo>
                <a:cubicBezTo>
                  <a:pt x="52661" y="705711"/>
                  <a:pt x="0" y="653050"/>
                  <a:pt x="0" y="588090"/>
                </a:cubicBezTo>
                <a:lnTo>
                  <a:pt x="0" y="1176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0" tIns="72550" rIns="110650" bIns="7255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000">
                <a:latin typeface="Bahnschrift" panose="020B0502040204020203" pitchFamily="34" charset="0"/>
              </a:rPr>
              <a:t>Chunk Size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2850664-7EA1-4FC9-8490-3D81FD8D581D}"/>
              </a:ext>
            </a:extLst>
          </p:cNvPr>
          <p:cNvSpPr/>
          <p:nvPr/>
        </p:nvSpPr>
        <p:spPr>
          <a:xfrm>
            <a:off x="3038130" y="3744400"/>
            <a:ext cx="3140310" cy="705711"/>
          </a:xfrm>
          <a:custGeom>
            <a:avLst/>
            <a:gdLst>
              <a:gd name="connsiteX0" fmla="*/ 0 w 3140310"/>
              <a:gd name="connsiteY0" fmla="*/ 117621 h 705711"/>
              <a:gd name="connsiteX1" fmla="*/ 117621 w 3140310"/>
              <a:gd name="connsiteY1" fmla="*/ 0 h 705711"/>
              <a:gd name="connsiteX2" fmla="*/ 3022689 w 3140310"/>
              <a:gd name="connsiteY2" fmla="*/ 0 h 705711"/>
              <a:gd name="connsiteX3" fmla="*/ 3140310 w 3140310"/>
              <a:gd name="connsiteY3" fmla="*/ 117621 h 705711"/>
              <a:gd name="connsiteX4" fmla="*/ 3140310 w 3140310"/>
              <a:gd name="connsiteY4" fmla="*/ 588090 h 705711"/>
              <a:gd name="connsiteX5" fmla="*/ 3022689 w 3140310"/>
              <a:gd name="connsiteY5" fmla="*/ 705711 h 705711"/>
              <a:gd name="connsiteX6" fmla="*/ 117621 w 3140310"/>
              <a:gd name="connsiteY6" fmla="*/ 705711 h 705711"/>
              <a:gd name="connsiteX7" fmla="*/ 0 w 3140310"/>
              <a:gd name="connsiteY7" fmla="*/ 588090 h 705711"/>
              <a:gd name="connsiteX8" fmla="*/ 0 w 3140310"/>
              <a:gd name="connsiteY8" fmla="*/ 117621 h 70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0310" h="705711">
                <a:moveTo>
                  <a:pt x="0" y="117621"/>
                </a:moveTo>
                <a:cubicBezTo>
                  <a:pt x="0" y="52661"/>
                  <a:pt x="52661" y="0"/>
                  <a:pt x="117621" y="0"/>
                </a:cubicBezTo>
                <a:lnTo>
                  <a:pt x="3022689" y="0"/>
                </a:lnTo>
                <a:cubicBezTo>
                  <a:pt x="3087649" y="0"/>
                  <a:pt x="3140310" y="52661"/>
                  <a:pt x="3140310" y="117621"/>
                </a:cubicBezTo>
                <a:lnTo>
                  <a:pt x="3140310" y="588090"/>
                </a:lnTo>
                <a:cubicBezTo>
                  <a:pt x="3140310" y="653050"/>
                  <a:pt x="3087649" y="705711"/>
                  <a:pt x="3022689" y="705711"/>
                </a:cubicBezTo>
                <a:lnTo>
                  <a:pt x="117621" y="705711"/>
                </a:lnTo>
                <a:cubicBezTo>
                  <a:pt x="52661" y="705711"/>
                  <a:pt x="0" y="653050"/>
                  <a:pt x="0" y="588090"/>
                </a:cubicBezTo>
                <a:lnTo>
                  <a:pt x="0" y="1176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0" tIns="72550" rIns="110650" bIns="7255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Bahnschrift" panose="020B0502040204020203" pitchFamily="34" charset="0"/>
              </a:rPr>
              <a:t>Metadata</a:t>
            </a:r>
            <a:endParaRPr lang="en-IN" sz="2000">
              <a:latin typeface="Bahnschrift" panose="020B0502040204020203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7E1CFCB-6FC2-4203-8526-88D7E26FC8E5}"/>
              </a:ext>
            </a:extLst>
          </p:cNvPr>
          <p:cNvSpPr/>
          <p:nvPr/>
        </p:nvSpPr>
        <p:spPr>
          <a:xfrm>
            <a:off x="3038130" y="4518193"/>
            <a:ext cx="3140310" cy="705711"/>
          </a:xfrm>
          <a:custGeom>
            <a:avLst/>
            <a:gdLst>
              <a:gd name="connsiteX0" fmla="*/ 0 w 3140310"/>
              <a:gd name="connsiteY0" fmla="*/ 117621 h 705711"/>
              <a:gd name="connsiteX1" fmla="*/ 117621 w 3140310"/>
              <a:gd name="connsiteY1" fmla="*/ 0 h 705711"/>
              <a:gd name="connsiteX2" fmla="*/ 3022689 w 3140310"/>
              <a:gd name="connsiteY2" fmla="*/ 0 h 705711"/>
              <a:gd name="connsiteX3" fmla="*/ 3140310 w 3140310"/>
              <a:gd name="connsiteY3" fmla="*/ 117621 h 705711"/>
              <a:gd name="connsiteX4" fmla="*/ 3140310 w 3140310"/>
              <a:gd name="connsiteY4" fmla="*/ 588090 h 705711"/>
              <a:gd name="connsiteX5" fmla="*/ 3022689 w 3140310"/>
              <a:gd name="connsiteY5" fmla="*/ 705711 h 705711"/>
              <a:gd name="connsiteX6" fmla="*/ 117621 w 3140310"/>
              <a:gd name="connsiteY6" fmla="*/ 705711 h 705711"/>
              <a:gd name="connsiteX7" fmla="*/ 0 w 3140310"/>
              <a:gd name="connsiteY7" fmla="*/ 588090 h 705711"/>
              <a:gd name="connsiteX8" fmla="*/ 0 w 3140310"/>
              <a:gd name="connsiteY8" fmla="*/ 117621 h 70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0310" h="705711">
                <a:moveTo>
                  <a:pt x="0" y="117621"/>
                </a:moveTo>
                <a:cubicBezTo>
                  <a:pt x="0" y="52661"/>
                  <a:pt x="52661" y="0"/>
                  <a:pt x="117621" y="0"/>
                </a:cubicBezTo>
                <a:lnTo>
                  <a:pt x="3022689" y="0"/>
                </a:lnTo>
                <a:cubicBezTo>
                  <a:pt x="3087649" y="0"/>
                  <a:pt x="3140310" y="52661"/>
                  <a:pt x="3140310" y="117621"/>
                </a:cubicBezTo>
                <a:lnTo>
                  <a:pt x="3140310" y="588090"/>
                </a:lnTo>
                <a:cubicBezTo>
                  <a:pt x="3140310" y="653050"/>
                  <a:pt x="3087649" y="705711"/>
                  <a:pt x="3022689" y="705711"/>
                </a:cubicBezTo>
                <a:lnTo>
                  <a:pt x="117621" y="705711"/>
                </a:lnTo>
                <a:cubicBezTo>
                  <a:pt x="52661" y="705711"/>
                  <a:pt x="0" y="653050"/>
                  <a:pt x="0" y="588090"/>
                </a:cubicBezTo>
                <a:lnTo>
                  <a:pt x="0" y="1176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0" tIns="72550" rIns="110650" bIns="7255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Bahnschrift" panose="020B0502040204020203" pitchFamily="34" charset="0"/>
              </a:rPr>
              <a:t>In-Memory Data Structures</a:t>
            </a:r>
            <a:endParaRPr lang="en-IN" sz="2000">
              <a:latin typeface="Bahnschrift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5C17C60-1798-45A9-8F28-6CFB1D29AE96}"/>
              </a:ext>
            </a:extLst>
          </p:cNvPr>
          <p:cNvSpPr/>
          <p:nvPr/>
        </p:nvSpPr>
        <p:spPr>
          <a:xfrm>
            <a:off x="3038130" y="5291986"/>
            <a:ext cx="3140310" cy="705711"/>
          </a:xfrm>
          <a:custGeom>
            <a:avLst/>
            <a:gdLst>
              <a:gd name="connsiteX0" fmla="*/ 0 w 3140310"/>
              <a:gd name="connsiteY0" fmla="*/ 117621 h 705711"/>
              <a:gd name="connsiteX1" fmla="*/ 117621 w 3140310"/>
              <a:gd name="connsiteY1" fmla="*/ 0 h 705711"/>
              <a:gd name="connsiteX2" fmla="*/ 3022689 w 3140310"/>
              <a:gd name="connsiteY2" fmla="*/ 0 h 705711"/>
              <a:gd name="connsiteX3" fmla="*/ 3140310 w 3140310"/>
              <a:gd name="connsiteY3" fmla="*/ 117621 h 705711"/>
              <a:gd name="connsiteX4" fmla="*/ 3140310 w 3140310"/>
              <a:gd name="connsiteY4" fmla="*/ 588090 h 705711"/>
              <a:gd name="connsiteX5" fmla="*/ 3022689 w 3140310"/>
              <a:gd name="connsiteY5" fmla="*/ 705711 h 705711"/>
              <a:gd name="connsiteX6" fmla="*/ 117621 w 3140310"/>
              <a:gd name="connsiteY6" fmla="*/ 705711 h 705711"/>
              <a:gd name="connsiteX7" fmla="*/ 0 w 3140310"/>
              <a:gd name="connsiteY7" fmla="*/ 588090 h 705711"/>
              <a:gd name="connsiteX8" fmla="*/ 0 w 3140310"/>
              <a:gd name="connsiteY8" fmla="*/ 117621 h 70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0310" h="705711">
                <a:moveTo>
                  <a:pt x="0" y="117621"/>
                </a:moveTo>
                <a:cubicBezTo>
                  <a:pt x="0" y="52661"/>
                  <a:pt x="52661" y="0"/>
                  <a:pt x="117621" y="0"/>
                </a:cubicBezTo>
                <a:lnTo>
                  <a:pt x="3022689" y="0"/>
                </a:lnTo>
                <a:cubicBezTo>
                  <a:pt x="3087649" y="0"/>
                  <a:pt x="3140310" y="52661"/>
                  <a:pt x="3140310" y="117621"/>
                </a:cubicBezTo>
                <a:lnTo>
                  <a:pt x="3140310" y="588090"/>
                </a:lnTo>
                <a:cubicBezTo>
                  <a:pt x="3140310" y="653050"/>
                  <a:pt x="3087649" y="705711"/>
                  <a:pt x="3022689" y="705711"/>
                </a:cubicBezTo>
                <a:lnTo>
                  <a:pt x="117621" y="705711"/>
                </a:lnTo>
                <a:cubicBezTo>
                  <a:pt x="52661" y="705711"/>
                  <a:pt x="0" y="653050"/>
                  <a:pt x="0" y="588090"/>
                </a:cubicBezTo>
                <a:lnTo>
                  <a:pt x="0" y="11762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0" tIns="72550" rIns="110650" bIns="7255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000">
                <a:latin typeface="Bahnschrift" panose="020B0502040204020203" pitchFamily="34" charset="0"/>
              </a:rPr>
              <a:t>Chunk Locations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A337680-D9F3-44FB-84AA-4AFC886DF5A6}"/>
              </a:ext>
            </a:extLst>
          </p:cNvPr>
          <p:cNvSpPr/>
          <p:nvPr/>
        </p:nvSpPr>
        <p:spPr>
          <a:xfrm>
            <a:off x="3038130" y="6065777"/>
            <a:ext cx="3140310" cy="705711"/>
          </a:xfrm>
          <a:custGeom>
            <a:avLst/>
            <a:gdLst>
              <a:gd name="connsiteX0" fmla="*/ 0 w 3140310"/>
              <a:gd name="connsiteY0" fmla="*/ 117621 h 705711"/>
              <a:gd name="connsiteX1" fmla="*/ 117621 w 3140310"/>
              <a:gd name="connsiteY1" fmla="*/ 0 h 705711"/>
              <a:gd name="connsiteX2" fmla="*/ 3022689 w 3140310"/>
              <a:gd name="connsiteY2" fmla="*/ 0 h 705711"/>
              <a:gd name="connsiteX3" fmla="*/ 3140310 w 3140310"/>
              <a:gd name="connsiteY3" fmla="*/ 117621 h 705711"/>
              <a:gd name="connsiteX4" fmla="*/ 3140310 w 3140310"/>
              <a:gd name="connsiteY4" fmla="*/ 588090 h 705711"/>
              <a:gd name="connsiteX5" fmla="*/ 3022689 w 3140310"/>
              <a:gd name="connsiteY5" fmla="*/ 705711 h 705711"/>
              <a:gd name="connsiteX6" fmla="*/ 117621 w 3140310"/>
              <a:gd name="connsiteY6" fmla="*/ 705711 h 705711"/>
              <a:gd name="connsiteX7" fmla="*/ 0 w 3140310"/>
              <a:gd name="connsiteY7" fmla="*/ 588090 h 705711"/>
              <a:gd name="connsiteX8" fmla="*/ 0 w 3140310"/>
              <a:gd name="connsiteY8" fmla="*/ 117621 h 70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0310" h="705711">
                <a:moveTo>
                  <a:pt x="0" y="117621"/>
                </a:moveTo>
                <a:cubicBezTo>
                  <a:pt x="0" y="52661"/>
                  <a:pt x="52661" y="0"/>
                  <a:pt x="117621" y="0"/>
                </a:cubicBezTo>
                <a:lnTo>
                  <a:pt x="3022689" y="0"/>
                </a:lnTo>
                <a:cubicBezTo>
                  <a:pt x="3087649" y="0"/>
                  <a:pt x="3140310" y="52661"/>
                  <a:pt x="3140310" y="117621"/>
                </a:cubicBezTo>
                <a:lnTo>
                  <a:pt x="3140310" y="588090"/>
                </a:lnTo>
                <a:cubicBezTo>
                  <a:pt x="3140310" y="653050"/>
                  <a:pt x="3087649" y="705711"/>
                  <a:pt x="3022689" y="705711"/>
                </a:cubicBezTo>
                <a:lnTo>
                  <a:pt x="117621" y="705711"/>
                </a:lnTo>
                <a:cubicBezTo>
                  <a:pt x="52661" y="705711"/>
                  <a:pt x="0" y="653050"/>
                  <a:pt x="0" y="588090"/>
                </a:cubicBezTo>
                <a:lnTo>
                  <a:pt x="0" y="117621"/>
                </a:lnTo>
                <a:close/>
              </a:path>
            </a:pathLst>
          </a:custGeom>
          <a:solidFill>
            <a:srgbClr val="25898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650" tIns="72550" rIns="110650" bIns="7255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000" kern="1200">
                <a:latin typeface="Bahnschrift" panose="020B0502040204020203" pitchFamily="34" charset="0"/>
              </a:rPr>
              <a:t>Operation Log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3" y="0"/>
            <a:ext cx="8461828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GFS Architecture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05010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7" y="0"/>
            <a:ext cx="8548914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GFS Architecture</a:t>
            </a:r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6909D3-9625-42CF-85D2-8996C7F59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29" y="1553029"/>
            <a:ext cx="8752114" cy="4992914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908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19" y="1436914"/>
            <a:ext cx="8695509" cy="5196115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First, using the fixed chunk size, the client translates the </a:t>
            </a:r>
            <a:r>
              <a:rPr lang="en-IN" dirty="0">
                <a:solidFill>
                  <a:srgbClr val="C00000"/>
                </a:solidFill>
              </a:rPr>
              <a:t>file name and byte offset </a:t>
            </a:r>
            <a:r>
              <a:rPr lang="en-IN" dirty="0"/>
              <a:t>specified by the application into </a:t>
            </a:r>
            <a:r>
              <a:rPr lang="en-IN" dirty="0">
                <a:solidFill>
                  <a:srgbClr val="C00000"/>
                </a:solidFill>
              </a:rPr>
              <a:t>a chunk index </a:t>
            </a:r>
            <a:r>
              <a:rPr lang="en-IN" dirty="0"/>
              <a:t>within the file.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Then, it sends the master a request containing the file name and chunk index.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19" y="0"/>
            <a:ext cx="8434252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GFS Operation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02779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86" y="1621972"/>
            <a:ext cx="8418285" cy="22352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Clr>
                <a:srgbClr val="258989"/>
              </a:buClr>
              <a:buNone/>
            </a:pPr>
            <a:r>
              <a:rPr lang="en-IN" dirty="0"/>
              <a:t>GFS has a relaxed consistency model that supports the highly distributed applications well but remains relatively simple and efficient to </a:t>
            </a:r>
            <a:r>
              <a:rPr lang="en-IN" dirty="0" err="1"/>
              <a:t>implement.W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85" y="0"/>
            <a:ext cx="8418286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GFS Consistency Model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7470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" y="1480457"/>
            <a:ext cx="8604070" cy="5152572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258989"/>
              </a:buClr>
              <a:buNone/>
            </a:pPr>
            <a:r>
              <a:rPr lang="en-IN" dirty="0"/>
              <a:t>The master executes all namespace operations. In addition, it manages chunk replicas throughout the system: it makes placement decisions, creates new chunks and hence replicas, and coordinates various system-wide activities to keep chunks fully replicated, to balance load across all the </a:t>
            </a:r>
            <a:r>
              <a:rPr lang="en-IN" dirty="0" err="1"/>
              <a:t>chunkservers</a:t>
            </a:r>
            <a:r>
              <a:rPr lang="en-IN" dirty="0"/>
              <a:t>, and to reclaim unused storage.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0"/>
            <a:ext cx="8342811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Detailed GFS Master Operation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16466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3" y="1480457"/>
            <a:ext cx="8723086" cy="5152572"/>
          </a:xfrm>
        </p:spPr>
        <p:txBody>
          <a:bodyPr>
            <a:normAutofit/>
          </a:bodyPr>
          <a:lstStyle/>
          <a:p>
            <a:pPr marL="363538" indent="-363538" algn="just">
              <a:spcBef>
                <a:spcPts val="0"/>
              </a:spcBef>
              <a:buClr>
                <a:srgbClr val="258989"/>
              </a:buClr>
              <a:buFont typeface="+mj-lt"/>
              <a:buAutoNum type="arabicPeriod"/>
            </a:pPr>
            <a:r>
              <a:rPr lang="en-US" dirty="0"/>
              <a:t>Namespace Management and Locking</a:t>
            </a:r>
          </a:p>
          <a:p>
            <a:pPr marL="363538" indent="-363538" algn="just">
              <a:spcBef>
                <a:spcPts val="0"/>
              </a:spcBef>
              <a:buClr>
                <a:srgbClr val="258989"/>
              </a:buClr>
              <a:buFont typeface="+mj-lt"/>
              <a:buAutoNum type="arabicPeriod"/>
            </a:pPr>
            <a:r>
              <a:rPr lang="en-IN" dirty="0"/>
              <a:t>Replica Placement</a:t>
            </a:r>
          </a:p>
          <a:p>
            <a:pPr marL="363538" indent="-363538" algn="just">
              <a:spcBef>
                <a:spcPts val="0"/>
              </a:spcBef>
              <a:buClr>
                <a:srgbClr val="258989"/>
              </a:buClr>
              <a:buFont typeface="+mj-lt"/>
              <a:buAutoNum type="arabicPeriod"/>
            </a:pPr>
            <a:r>
              <a:rPr lang="en-IN" dirty="0"/>
              <a:t>Creation, Re-replication, Rebalancing</a:t>
            </a:r>
          </a:p>
          <a:p>
            <a:pPr marL="363538" indent="-363538" algn="just">
              <a:spcBef>
                <a:spcPts val="0"/>
              </a:spcBef>
              <a:buClr>
                <a:srgbClr val="258989"/>
              </a:buClr>
              <a:buFont typeface="+mj-lt"/>
              <a:buAutoNum type="arabicPeriod"/>
            </a:pPr>
            <a:endParaRPr lang="en-IN" dirty="0"/>
          </a:p>
          <a:p>
            <a:pPr marL="363538" indent="-363538" algn="just">
              <a:spcBef>
                <a:spcPts val="0"/>
              </a:spcBef>
              <a:buClr>
                <a:srgbClr val="258989"/>
              </a:buClr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3" y="0"/>
            <a:ext cx="8461828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Detailed GFS Master Operation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8881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85449D-44D2-474C-9E25-F8EBF5797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3" y="1436914"/>
            <a:ext cx="8737601" cy="5196115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Clr>
                <a:srgbClr val="258989"/>
              </a:buClr>
              <a:buNone/>
            </a:pPr>
            <a:r>
              <a:rPr lang="en-IN" dirty="0"/>
              <a:t>GFS demonstrates the qualities essential for supporting large-scale data processing workloads on commodity hardware. While some design decisions are specific to our unique setting, many may apply to data processing tasks of a similar magnitude and cost consciousness.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BDF280-7452-43D8-B1EF-940C08022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3" y="0"/>
            <a:ext cx="8007349" cy="1325563"/>
          </a:xfrm>
        </p:spPr>
        <p:txBody>
          <a:bodyPr>
            <a:normAutofit/>
          </a:bodyPr>
          <a:lstStyle/>
          <a:p>
            <a:r>
              <a:rPr lang="en-GB" sz="3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9874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3" y="1411007"/>
            <a:ext cx="8723086" cy="5152572"/>
          </a:xfrm>
        </p:spPr>
        <p:txBody>
          <a:bodyPr>
            <a:noAutofit/>
          </a:bodyPr>
          <a:lstStyle/>
          <a:p>
            <a:pPr algn="just"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S</a:t>
            </a:r>
            <a:r>
              <a:rPr lang="en-IN" b="0" i="0" u="none" strike="noStrike" baseline="0" dirty="0">
                <a:solidFill>
                  <a:srgbClr val="C00000"/>
                </a:solidFill>
              </a:rPr>
              <a:t>calable distributed file system for large distributed </a:t>
            </a:r>
            <a:r>
              <a:rPr lang="en-GB" b="0" i="0" u="none" strike="noStrike" baseline="0" dirty="0">
                <a:solidFill>
                  <a:srgbClr val="C00000"/>
                </a:solidFill>
              </a:rPr>
              <a:t>data-intensive applications.</a:t>
            </a:r>
          </a:p>
          <a:p>
            <a:pPr algn="just">
              <a:buClr>
                <a:schemeClr val="bg1">
                  <a:lumMod val="75000"/>
                </a:schemeClr>
              </a:buClr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P</a:t>
            </a:r>
            <a:r>
              <a:rPr lang="en-GB" b="0" i="0" u="none" strike="noStrike" baseline="0" dirty="0">
                <a:solidFill>
                  <a:schemeClr val="bg1">
                    <a:lumMod val="85000"/>
                  </a:schemeClr>
                </a:solidFill>
              </a:rPr>
              <a:t>rovides fault tolerance while </a:t>
            </a:r>
            <a:r>
              <a:rPr lang="en-IN" b="0" i="0" u="none" strike="noStrike" baseline="0" dirty="0">
                <a:solidFill>
                  <a:schemeClr val="bg1">
                    <a:lumMod val="85000"/>
                  </a:schemeClr>
                </a:solidFill>
              </a:rPr>
              <a:t>running on inexpensive commodity hardware, and it delivers high aggregate performance to a large number of clients.</a:t>
            </a:r>
          </a:p>
          <a:p>
            <a:pPr algn="just">
              <a:buClr>
                <a:schemeClr val="bg1">
                  <a:lumMod val="75000"/>
                </a:schemeClr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T</a:t>
            </a:r>
            <a:r>
              <a:rPr lang="en-IN" b="0" i="0" u="none" strike="noStrike" baseline="0" dirty="0">
                <a:solidFill>
                  <a:schemeClr val="bg1">
                    <a:lumMod val="85000"/>
                  </a:schemeClr>
                </a:solidFill>
              </a:rPr>
              <a:t>o meet the rapidly growing demands of Google’s </a:t>
            </a:r>
            <a:r>
              <a:rPr lang="en-GB" b="0" i="0" u="none" strike="noStrike" baseline="0" dirty="0">
                <a:solidFill>
                  <a:schemeClr val="bg1">
                    <a:lumMod val="85000"/>
                  </a:schemeClr>
                </a:solidFill>
              </a:rPr>
              <a:t>data processing needs.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3" y="0"/>
            <a:ext cx="8461828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Google File System (GFS)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886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85449D-44D2-474C-9E25-F8EBF5797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4" y="1436914"/>
            <a:ext cx="8737600" cy="5196115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b="0" i="0" u="none" strike="noStrike" baseline="0" dirty="0"/>
              <a:t>GFS provides fault tolerance.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GFS delivers high aggregate throughput to many concurrent readers and writers performing a variety of tasks.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GFS has successfully met the storage needs and is widely used within Google.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BDF280-7452-43D8-B1EF-940C08022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3" y="0"/>
            <a:ext cx="8007349" cy="1325563"/>
          </a:xfrm>
        </p:spPr>
        <p:txBody>
          <a:bodyPr>
            <a:normAutofit/>
          </a:bodyPr>
          <a:lstStyle/>
          <a:p>
            <a:r>
              <a:rPr lang="en-GB" sz="3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01044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3" y="1411007"/>
            <a:ext cx="8723086" cy="5152572"/>
          </a:xfrm>
        </p:spPr>
        <p:txBody>
          <a:bodyPr>
            <a:noAutofit/>
          </a:bodyPr>
          <a:lstStyle/>
          <a:p>
            <a:pPr algn="just">
              <a:buClr>
                <a:schemeClr val="bg1">
                  <a:lumMod val="75000"/>
                </a:schemeClr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Scalable distributed file system for large distributed 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data-intensive applications.</a:t>
            </a:r>
          </a:p>
          <a:p>
            <a:pPr algn="just">
              <a:buClr>
                <a:srgbClr val="258989"/>
              </a:buClr>
            </a:pPr>
            <a:r>
              <a:rPr lang="en-GB" dirty="0">
                <a:solidFill>
                  <a:srgbClr val="C00000"/>
                </a:solidFill>
              </a:rPr>
              <a:t>P</a:t>
            </a:r>
            <a:r>
              <a:rPr lang="en-GB" b="0" i="0" u="none" strike="noStrike" baseline="0" dirty="0">
                <a:solidFill>
                  <a:srgbClr val="C00000"/>
                </a:solidFill>
              </a:rPr>
              <a:t>rovides fault tolerance </a:t>
            </a:r>
            <a:r>
              <a:rPr lang="en-GB" b="0" i="0" u="none" strike="noStrike" baseline="0" dirty="0"/>
              <a:t>while </a:t>
            </a:r>
            <a:r>
              <a:rPr lang="en-IN" b="0" i="0" u="none" strike="noStrike" baseline="0" dirty="0"/>
              <a:t>running on inexpensive commodity hardware, and it delivers high aggregate performance to a large number of clients.</a:t>
            </a:r>
          </a:p>
          <a:p>
            <a:pPr algn="just">
              <a:buClr>
                <a:schemeClr val="bg1">
                  <a:lumMod val="75000"/>
                </a:schemeClr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To meet the rapidly growing demands of Google’s 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data processing needs.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3" y="0"/>
            <a:ext cx="8461828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Google File System (GFS)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668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3" y="1411007"/>
            <a:ext cx="8723086" cy="5152572"/>
          </a:xfrm>
        </p:spPr>
        <p:txBody>
          <a:bodyPr>
            <a:noAutofit/>
          </a:bodyPr>
          <a:lstStyle/>
          <a:p>
            <a:pPr algn="just">
              <a:buClr>
                <a:schemeClr val="bg1">
                  <a:lumMod val="75000"/>
                </a:schemeClr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Scalable distributed file system for large distributed 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data-intensive applications.</a:t>
            </a:r>
          </a:p>
          <a:p>
            <a:pPr algn="just">
              <a:buClr>
                <a:schemeClr val="bg1">
                  <a:lumMod val="75000"/>
                </a:schemeClr>
              </a:buClr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Provides fault tolerance while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running on inexpensive commodity hardware, and it delivers high aggregate performance to a large number of clients.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T</a:t>
            </a:r>
            <a:r>
              <a:rPr lang="en-IN" b="0" i="0" u="none" strike="noStrike" baseline="0" dirty="0"/>
              <a:t>o </a:t>
            </a:r>
            <a:r>
              <a:rPr lang="en-IN" b="0" i="0" u="none" strike="noStrike" baseline="0" dirty="0">
                <a:solidFill>
                  <a:srgbClr val="C00000"/>
                </a:solidFill>
              </a:rPr>
              <a:t>meet the rapidly growing demands </a:t>
            </a:r>
            <a:r>
              <a:rPr lang="en-IN" b="0" i="0" u="none" strike="noStrike" baseline="0" dirty="0"/>
              <a:t>of Google’s </a:t>
            </a:r>
            <a:r>
              <a:rPr lang="en-GB" b="0" i="0" u="none" strike="noStrike" baseline="0" dirty="0"/>
              <a:t>data processing needs.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3" y="0"/>
            <a:ext cx="8461828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Google File System (GFS)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86520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3" y="1468882"/>
            <a:ext cx="8723086" cy="5152572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Clr>
                <a:srgbClr val="258989"/>
              </a:buClr>
              <a:buNone/>
            </a:pPr>
            <a:r>
              <a:rPr lang="en-IN" dirty="0"/>
              <a:t>Initial exploration on design space before implementing GFS-</a:t>
            </a:r>
          </a:p>
          <a:p>
            <a:pPr marL="514350" indent="-514350" algn="just">
              <a:spcBef>
                <a:spcPts val="0"/>
              </a:spcBef>
              <a:buClr>
                <a:srgbClr val="258989"/>
              </a:buClr>
              <a:buFont typeface="+mj-lt"/>
              <a:buAutoNum type="arabicPeriod"/>
            </a:pPr>
            <a:r>
              <a:rPr lang="en-IN" dirty="0">
                <a:solidFill>
                  <a:srgbClr val="C00000"/>
                </a:solidFill>
              </a:rPr>
              <a:t>Component failures are the norm rather than the exception. </a:t>
            </a:r>
          </a:p>
          <a:p>
            <a:pPr marL="514350" indent="-514350" algn="just">
              <a:spcBef>
                <a:spcPts val="0"/>
              </a:spcBef>
              <a:buClr>
                <a:srgbClr val="258989"/>
              </a:buClr>
              <a:buFont typeface="+mj-lt"/>
              <a:buAutoNum type="arabicPeriod"/>
            </a:pPr>
            <a:r>
              <a:rPr lang="en-IN" sz="2800" dirty="0">
                <a:solidFill>
                  <a:srgbClr val="C00000"/>
                </a:solidFill>
              </a:rPr>
              <a:t>Files are huge by traditional standards.</a:t>
            </a:r>
          </a:p>
          <a:p>
            <a:pPr marL="514350" indent="-514350" algn="just">
              <a:spcBef>
                <a:spcPts val="0"/>
              </a:spcBef>
              <a:buClr>
                <a:srgbClr val="258989"/>
              </a:buClr>
              <a:buFont typeface="+mj-lt"/>
              <a:buAutoNum type="arabicPeriod"/>
            </a:pPr>
            <a:r>
              <a:rPr lang="en-IN" dirty="0">
                <a:solidFill>
                  <a:srgbClr val="C00000"/>
                </a:solidFill>
              </a:rPr>
              <a:t>Most files are mutated by appending new data rather than overwriting existing data.</a:t>
            </a:r>
          </a:p>
          <a:p>
            <a:pPr marL="514350" indent="-514350" algn="just">
              <a:spcBef>
                <a:spcPts val="0"/>
              </a:spcBef>
              <a:buClr>
                <a:srgbClr val="258989"/>
              </a:buClr>
              <a:buFont typeface="+mj-lt"/>
              <a:buAutoNum type="arabicPeriod"/>
            </a:pPr>
            <a:endParaRPr lang="en-IN" sz="2800" dirty="0">
              <a:solidFill>
                <a:srgbClr val="C00000"/>
              </a:solidFill>
            </a:endParaRPr>
          </a:p>
          <a:p>
            <a:pPr marL="0" indent="0" algn="just">
              <a:spcBef>
                <a:spcPts val="0"/>
              </a:spcBef>
              <a:buClr>
                <a:srgbClr val="258989"/>
              </a:buClr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3" y="0"/>
            <a:ext cx="8461828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Google File System (GFS)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5210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3" y="1480457"/>
            <a:ext cx="8723086" cy="5152572"/>
          </a:xfrm>
        </p:spPr>
        <p:txBody>
          <a:bodyPr>
            <a:normAutofit/>
          </a:bodyPr>
          <a:lstStyle/>
          <a:p>
            <a:pPr marL="514350" indent="-514350" algn="just">
              <a:spcBef>
                <a:spcPts val="0"/>
              </a:spcBef>
              <a:buClr>
                <a:srgbClr val="258989"/>
              </a:buClr>
              <a:buFont typeface="+mj-lt"/>
              <a:buAutoNum type="arabicPeriod" startAt="4"/>
            </a:pPr>
            <a:r>
              <a:rPr lang="en-IN" dirty="0">
                <a:solidFill>
                  <a:srgbClr val="C00000"/>
                </a:solidFill>
              </a:rPr>
              <a:t>Co-designing the applications and the file system API benefits the overall system by increasing the flexibility.</a:t>
            </a:r>
          </a:p>
          <a:p>
            <a:pPr marL="514350" indent="-514350" algn="just">
              <a:spcBef>
                <a:spcPts val="0"/>
              </a:spcBef>
              <a:buClr>
                <a:srgbClr val="258989"/>
              </a:buClr>
              <a:buFont typeface="+mj-lt"/>
              <a:buAutoNum type="arabicPeriod" startAt="4"/>
            </a:pPr>
            <a:r>
              <a:rPr lang="en-IN" dirty="0">
                <a:solidFill>
                  <a:srgbClr val="C00000"/>
                </a:solidFill>
              </a:rPr>
              <a:t>Multiple GFS clusters are currently deployed for different purposes.</a:t>
            </a:r>
          </a:p>
          <a:p>
            <a:pPr marL="0" indent="0" algn="just">
              <a:spcBef>
                <a:spcPts val="0"/>
              </a:spcBef>
              <a:buClr>
                <a:srgbClr val="258989"/>
              </a:buClr>
              <a:buNone/>
            </a:pPr>
            <a:endParaRPr lang="en-IN" sz="2800" dirty="0">
              <a:solidFill>
                <a:srgbClr val="C00000"/>
              </a:solidFill>
            </a:endParaRPr>
          </a:p>
          <a:p>
            <a:pPr marL="0" indent="0" algn="just">
              <a:spcBef>
                <a:spcPts val="0"/>
              </a:spcBef>
              <a:buClr>
                <a:srgbClr val="258989"/>
              </a:buClr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3" y="0"/>
            <a:ext cx="8461828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Google File System (GFS)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6220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43" y="1480457"/>
            <a:ext cx="8824686" cy="5152572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dirty="0">
              <a:solidFill>
                <a:srgbClr val="FFC000"/>
              </a:solidFill>
            </a:endParaRP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b="0" i="0" u="none" strike="noStrike" baseline="0" dirty="0">
              <a:solidFill>
                <a:srgbClr val="FFC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7" y="0"/>
            <a:ext cx="8548914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GFS Assumptions 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31307B-4C4C-4262-BC0C-E81BC280F8C9}"/>
              </a:ext>
            </a:extLst>
          </p:cNvPr>
          <p:cNvSpPr/>
          <p:nvPr/>
        </p:nvSpPr>
        <p:spPr>
          <a:xfrm>
            <a:off x="203199" y="1480457"/>
            <a:ext cx="8839201" cy="5254171"/>
          </a:xfrm>
          <a:prstGeom prst="rect">
            <a:avLst/>
          </a:prstGeom>
          <a:ln w="28575"/>
        </p:spPr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310293F-EC51-46FF-8D2E-FEEC2F437D75}"/>
              </a:ext>
            </a:extLst>
          </p:cNvPr>
          <p:cNvSpPr/>
          <p:nvPr/>
        </p:nvSpPr>
        <p:spPr>
          <a:xfrm>
            <a:off x="209564" y="1504984"/>
            <a:ext cx="2768652" cy="1561534"/>
          </a:xfrm>
          <a:custGeom>
            <a:avLst/>
            <a:gdLst>
              <a:gd name="connsiteX0" fmla="*/ 0 w 2768652"/>
              <a:gd name="connsiteY0" fmla="*/ 0 h 1561534"/>
              <a:gd name="connsiteX1" fmla="*/ 2768652 w 2768652"/>
              <a:gd name="connsiteY1" fmla="*/ 0 h 1561534"/>
              <a:gd name="connsiteX2" fmla="*/ 2768652 w 2768652"/>
              <a:gd name="connsiteY2" fmla="*/ 1561534 h 1561534"/>
              <a:gd name="connsiteX3" fmla="*/ 0 w 2768652"/>
              <a:gd name="connsiteY3" fmla="*/ 1561534 h 1561534"/>
              <a:gd name="connsiteX4" fmla="*/ 0 w 2768652"/>
              <a:gd name="connsiteY4" fmla="*/ 0 h 15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8652" h="1561534">
                <a:moveTo>
                  <a:pt x="0" y="0"/>
                </a:moveTo>
                <a:lnTo>
                  <a:pt x="2768652" y="0"/>
                </a:lnTo>
                <a:lnTo>
                  <a:pt x="2768652" y="1561534"/>
                </a:lnTo>
                <a:lnTo>
                  <a:pt x="0" y="1561534"/>
                </a:lnTo>
                <a:lnTo>
                  <a:pt x="0" y="0"/>
                </a:lnTo>
                <a:close/>
              </a:path>
            </a:pathLst>
          </a:custGeom>
          <a:solidFill>
            <a:srgbClr val="258989"/>
          </a:solidFill>
          <a:ln w="1905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258989"/>
              </a:buClr>
              <a:buNone/>
            </a:pPr>
            <a:r>
              <a:rPr lang="en-IN" sz="2000" kern="12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Hardware failures are common (commodity hardware)</a:t>
            </a:r>
            <a:endParaRPr lang="en-GB" sz="2000" kern="12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1840CCA-DBA8-4316-A75D-C1B94BA0710F}"/>
              </a:ext>
            </a:extLst>
          </p:cNvPr>
          <p:cNvSpPr/>
          <p:nvPr/>
        </p:nvSpPr>
        <p:spPr>
          <a:xfrm>
            <a:off x="3238473" y="1504984"/>
            <a:ext cx="2768652" cy="1561534"/>
          </a:xfrm>
          <a:custGeom>
            <a:avLst/>
            <a:gdLst>
              <a:gd name="connsiteX0" fmla="*/ 0 w 2768652"/>
              <a:gd name="connsiteY0" fmla="*/ 0 h 1561534"/>
              <a:gd name="connsiteX1" fmla="*/ 2768652 w 2768652"/>
              <a:gd name="connsiteY1" fmla="*/ 0 h 1561534"/>
              <a:gd name="connsiteX2" fmla="*/ 2768652 w 2768652"/>
              <a:gd name="connsiteY2" fmla="*/ 1561534 h 1561534"/>
              <a:gd name="connsiteX3" fmla="*/ 0 w 2768652"/>
              <a:gd name="connsiteY3" fmla="*/ 1561534 h 1561534"/>
              <a:gd name="connsiteX4" fmla="*/ 0 w 2768652"/>
              <a:gd name="connsiteY4" fmla="*/ 0 h 15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8652" h="1561534">
                <a:moveTo>
                  <a:pt x="0" y="0"/>
                </a:moveTo>
                <a:lnTo>
                  <a:pt x="2768652" y="0"/>
                </a:lnTo>
                <a:lnTo>
                  <a:pt x="2768652" y="1561534"/>
                </a:lnTo>
                <a:lnTo>
                  <a:pt x="0" y="156153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258989"/>
              </a:buClr>
              <a:buNone/>
            </a:pPr>
            <a:r>
              <a:rPr lang="en-IN" sz="2000" kern="12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Files are large (GB/TB) and their number is limited (millions, not billions)</a:t>
            </a:r>
            <a:endParaRPr lang="en-GB" sz="2000" kern="12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3A641B7-D9E7-4246-893A-B98EEE32813A}"/>
              </a:ext>
            </a:extLst>
          </p:cNvPr>
          <p:cNvSpPr/>
          <p:nvPr/>
        </p:nvSpPr>
        <p:spPr>
          <a:xfrm>
            <a:off x="6267381" y="1504984"/>
            <a:ext cx="2768652" cy="1561534"/>
          </a:xfrm>
          <a:custGeom>
            <a:avLst/>
            <a:gdLst>
              <a:gd name="connsiteX0" fmla="*/ 0 w 2768652"/>
              <a:gd name="connsiteY0" fmla="*/ 0 h 1561534"/>
              <a:gd name="connsiteX1" fmla="*/ 2768652 w 2768652"/>
              <a:gd name="connsiteY1" fmla="*/ 0 h 1561534"/>
              <a:gd name="connsiteX2" fmla="*/ 2768652 w 2768652"/>
              <a:gd name="connsiteY2" fmla="*/ 1561534 h 1561534"/>
              <a:gd name="connsiteX3" fmla="*/ 0 w 2768652"/>
              <a:gd name="connsiteY3" fmla="*/ 1561534 h 1561534"/>
              <a:gd name="connsiteX4" fmla="*/ 0 w 2768652"/>
              <a:gd name="connsiteY4" fmla="*/ 0 h 15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8652" h="1561534">
                <a:moveTo>
                  <a:pt x="0" y="0"/>
                </a:moveTo>
                <a:lnTo>
                  <a:pt x="2768652" y="0"/>
                </a:lnTo>
                <a:lnTo>
                  <a:pt x="2768652" y="1561534"/>
                </a:lnTo>
                <a:lnTo>
                  <a:pt x="0" y="156153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258989"/>
              </a:buClr>
              <a:buNone/>
            </a:pPr>
            <a:r>
              <a:rPr lang="en-IN" sz="2000" kern="12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Two main types of reads: large streaming reads and small random reads!</a:t>
            </a:r>
            <a:endParaRPr lang="en-GB" sz="2000" kern="12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6BBD3A-889A-46D7-9EE1-9D6A6674BC73}"/>
              </a:ext>
            </a:extLst>
          </p:cNvPr>
          <p:cNvSpPr/>
          <p:nvPr/>
        </p:nvSpPr>
        <p:spPr>
          <a:xfrm>
            <a:off x="209564" y="3326775"/>
            <a:ext cx="2768652" cy="1561534"/>
          </a:xfrm>
          <a:custGeom>
            <a:avLst/>
            <a:gdLst>
              <a:gd name="connsiteX0" fmla="*/ 0 w 2768652"/>
              <a:gd name="connsiteY0" fmla="*/ 0 h 1561534"/>
              <a:gd name="connsiteX1" fmla="*/ 2768652 w 2768652"/>
              <a:gd name="connsiteY1" fmla="*/ 0 h 1561534"/>
              <a:gd name="connsiteX2" fmla="*/ 2768652 w 2768652"/>
              <a:gd name="connsiteY2" fmla="*/ 1561534 h 1561534"/>
              <a:gd name="connsiteX3" fmla="*/ 0 w 2768652"/>
              <a:gd name="connsiteY3" fmla="*/ 1561534 h 1561534"/>
              <a:gd name="connsiteX4" fmla="*/ 0 w 2768652"/>
              <a:gd name="connsiteY4" fmla="*/ 0 h 15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8652" h="1561534">
                <a:moveTo>
                  <a:pt x="0" y="0"/>
                </a:moveTo>
                <a:lnTo>
                  <a:pt x="2768652" y="0"/>
                </a:lnTo>
                <a:lnTo>
                  <a:pt x="2768652" y="1561534"/>
                </a:lnTo>
                <a:lnTo>
                  <a:pt x="0" y="156153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258989"/>
              </a:buClr>
              <a:buNone/>
            </a:pPr>
            <a:r>
              <a:rPr lang="en-IN" sz="2000" kern="12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Workloads with sequential writes that append data to files</a:t>
            </a:r>
            <a:endParaRPr lang="en-GB" sz="2000" kern="12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BB84389-3CE7-432C-991C-831F3BA26236}"/>
              </a:ext>
            </a:extLst>
          </p:cNvPr>
          <p:cNvSpPr/>
          <p:nvPr/>
        </p:nvSpPr>
        <p:spPr>
          <a:xfrm>
            <a:off x="3238473" y="3326775"/>
            <a:ext cx="2768652" cy="1561534"/>
          </a:xfrm>
          <a:custGeom>
            <a:avLst/>
            <a:gdLst>
              <a:gd name="connsiteX0" fmla="*/ 0 w 2768652"/>
              <a:gd name="connsiteY0" fmla="*/ 0 h 1561534"/>
              <a:gd name="connsiteX1" fmla="*/ 2768652 w 2768652"/>
              <a:gd name="connsiteY1" fmla="*/ 0 h 1561534"/>
              <a:gd name="connsiteX2" fmla="*/ 2768652 w 2768652"/>
              <a:gd name="connsiteY2" fmla="*/ 1561534 h 1561534"/>
              <a:gd name="connsiteX3" fmla="*/ 0 w 2768652"/>
              <a:gd name="connsiteY3" fmla="*/ 1561534 h 1561534"/>
              <a:gd name="connsiteX4" fmla="*/ 0 w 2768652"/>
              <a:gd name="connsiteY4" fmla="*/ 0 h 15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8652" h="1561534">
                <a:moveTo>
                  <a:pt x="0" y="0"/>
                </a:moveTo>
                <a:lnTo>
                  <a:pt x="2768652" y="0"/>
                </a:lnTo>
                <a:lnTo>
                  <a:pt x="2768652" y="1561534"/>
                </a:lnTo>
                <a:lnTo>
                  <a:pt x="0" y="156153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258989"/>
              </a:buClr>
              <a:buNone/>
            </a:pPr>
            <a:r>
              <a:rPr lang="en-IN" sz="2000" kern="12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Once written, files are seldom modified. (!=append) again</a:t>
            </a:r>
            <a:endParaRPr lang="en-GB" sz="2000" kern="12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DDF05F-83C5-441A-8476-36416C68EAD8}"/>
              </a:ext>
            </a:extLst>
          </p:cNvPr>
          <p:cNvSpPr/>
          <p:nvPr/>
        </p:nvSpPr>
        <p:spPr>
          <a:xfrm>
            <a:off x="6267381" y="3326775"/>
            <a:ext cx="2768652" cy="1561534"/>
          </a:xfrm>
          <a:custGeom>
            <a:avLst/>
            <a:gdLst>
              <a:gd name="connsiteX0" fmla="*/ 0 w 2768652"/>
              <a:gd name="connsiteY0" fmla="*/ 0 h 1561534"/>
              <a:gd name="connsiteX1" fmla="*/ 2768652 w 2768652"/>
              <a:gd name="connsiteY1" fmla="*/ 0 h 1561534"/>
              <a:gd name="connsiteX2" fmla="*/ 2768652 w 2768652"/>
              <a:gd name="connsiteY2" fmla="*/ 1561534 h 1561534"/>
              <a:gd name="connsiteX3" fmla="*/ 0 w 2768652"/>
              <a:gd name="connsiteY3" fmla="*/ 1561534 h 1561534"/>
              <a:gd name="connsiteX4" fmla="*/ 0 w 2768652"/>
              <a:gd name="connsiteY4" fmla="*/ 0 h 15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8652" h="1561534">
                <a:moveTo>
                  <a:pt x="0" y="0"/>
                </a:moveTo>
                <a:lnTo>
                  <a:pt x="2768652" y="0"/>
                </a:lnTo>
                <a:lnTo>
                  <a:pt x="2768652" y="1561534"/>
                </a:lnTo>
                <a:lnTo>
                  <a:pt x="0" y="156153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258989"/>
              </a:buClr>
              <a:buNone/>
            </a:pPr>
            <a:r>
              <a:rPr lang="en-IN" sz="2000" kern="12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Random modification in files possible, but not efficient in GFS</a:t>
            </a:r>
            <a:endParaRPr lang="en-GB" sz="2000" kern="12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4263F0-4B28-491B-A0DA-A2E67DF45334}"/>
              </a:ext>
            </a:extLst>
          </p:cNvPr>
          <p:cNvSpPr/>
          <p:nvPr/>
        </p:nvSpPr>
        <p:spPr>
          <a:xfrm>
            <a:off x="3238473" y="5148565"/>
            <a:ext cx="2768652" cy="1561534"/>
          </a:xfrm>
          <a:custGeom>
            <a:avLst/>
            <a:gdLst>
              <a:gd name="connsiteX0" fmla="*/ 0 w 2768652"/>
              <a:gd name="connsiteY0" fmla="*/ 0 h 1561534"/>
              <a:gd name="connsiteX1" fmla="*/ 2768652 w 2768652"/>
              <a:gd name="connsiteY1" fmla="*/ 0 h 1561534"/>
              <a:gd name="connsiteX2" fmla="*/ 2768652 w 2768652"/>
              <a:gd name="connsiteY2" fmla="*/ 1561534 h 1561534"/>
              <a:gd name="connsiteX3" fmla="*/ 0 w 2768652"/>
              <a:gd name="connsiteY3" fmla="*/ 1561534 h 1561534"/>
              <a:gd name="connsiteX4" fmla="*/ 0 w 2768652"/>
              <a:gd name="connsiteY4" fmla="*/ 0 h 15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8652" h="1561534">
                <a:moveTo>
                  <a:pt x="0" y="0"/>
                </a:moveTo>
                <a:lnTo>
                  <a:pt x="2768652" y="0"/>
                </a:lnTo>
                <a:lnTo>
                  <a:pt x="2768652" y="1561534"/>
                </a:lnTo>
                <a:lnTo>
                  <a:pt x="0" y="156153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258989"/>
              </a:buClr>
              <a:buNone/>
            </a:pPr>
            <a:r>
              <a:rPr lang="en-IN" sz="2000" kern="12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High sustained bandwidth trumps low latency</a:t>
            </a:r>
            <a:endParaRPr lang="en-GB" sz="2000" kern="12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827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43" y="1480457"/>
            <a:ext cx="8824686" cy="5152572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dirty="0">
              <a:solidFill>
                <a:srgbClr val="FFC000"/>
              </a:solidFill>
            </a:endParaRP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b="0" i="0" u="none" strike="noStrike" baseline="0" dirty="0">
              <a:solidFill>
                <a:srgbClr val="FFC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7" y="0"/>
            <a:ext cx="8548914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GFS Assumptions 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31307B-4C4C-4262-BC0C-E81BC280F8C9}"/>
              </a:ext>
            </a:extLst>
          </p:cNvPr>
          <p:cNvSpPr/>
          <p:nvPr/>
        </p:nvSpPr>
        <p:spPr>
          <a:xfrm>
            <a:off x="203199" y="1480457"/>
            <a:ext cx="8839201" cy="5254171"/>
          </a:xfrm>
          <a:prstGeom prst="rect">
            <a:avLst/>
          </a:prstGeom>
          <a:ln w="28575"/>
        </p:spPr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310293F-EC51-46FF-8D2E-FEEC2F437D75}"/>
              </a:ext>
            </a:extLst>
          </p:cNvPr>
          <p:cNvSpPr/>
          <p:nvPr/>
        </p:nvSpPr>
        <p:spPr>
          <a:xfrm>
            <a:off x="209564" y="1504984"/>
            <a:ext cx="2768652" cy="1561534"/>
          </a:xfrm>
          <a:custGeom>
            <a:avLst/>
            <a:gdLst>
              <a:gd name="connsiteX0" fmla="*/ 0 w 2768652"/>
              <a:gd name="connsiteY0" fmla="*/ 0 h 1561534"/>
              <a:gd name="connsiteX1" fmla="*/ 2768652 w 2768652"/>
              <a:gd name="connsiteY1" fmla="*/ 0 h 1561534"/>
              <a:gd name="connsiteX2" fmla="*/ 2768652 w 2768652"/>
              <a:gd name="connsiteY2" fmla="*/ 1561534 h 1561534"/>
              <a:gd name="connsiteX3" fmla="*/ 0 w 2768652"/>
              <a:gd name="connsiteY3" fmla="*/ 1561534 h 1561534"/>
              <a:gd name="connsiteX4" fmla="*/ 0 w 2768652"/>
              <a:gd name="connsiteY4" fmla="*/ 0 h 15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8652" h="1561534">
                <a:moveTo>
                  <a:pt x="0" y="0"/>
                </a:moveTo>
                <a:lnTo>
                  <a:pt x="2768652" y="0"/>
                </a:lnTo>
                <a:lnTo>
                  <a:pt x="2768652" y="1561534"/>
                </a:lnTo>
                <a:lnTo>
                  <a:pt x="0" y="156153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algn="ctr" defTabSz="889000">
              <a:spcBef>
                <a:spcPct val="0"/>
              </a:spcBef>
              <a:buClr>
                <a:srgbClr val="258989"/>
              </a:buClr>
            </a:pPr>
            <a:r>
              <a:rPr lang="en-IN" sz="20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Hardware failures are common (commodity </a:t>
            </a:r>
            <a:r>
              <a:rPr lang="en-IN" sz="200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hardware)</a:t>
            </a:r>
            <a:endParaRPr lang="en-GB" sz="2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1840CCA-DBA8-4316-A75D-C1B94BA0710F}"/>
              </a:ext>
            </a:extLst>
          </p:cNvPr>
          <p:cNvSpPr/>
          <p:nvPr/>
        </p:nvSpPr>
        <p:spPr>
          <a:xfrm>
            <a:off x="3238473" y="1504984"/>
            <a:ext cx="2768652" cy="1561534"/>
          </a:xfrm>
          <a:custGeom>
            <a:avLst/>
            <a:gdLst>
              <a:gd name="connsiteX0" fmla="*/ 0 w 2768652"/>
              <a:gd name="connsiteY0" fmla="*/ 0 h 1561534"/>
              <a:gd name="connsiteX1" fmla="*/ 2768652 w 2768652"/>
              <a:gd name="connsiteY1" fmla="*/ 0 h 1561534"/>
              <a:gd name="connsiteX2" fmla="*/ 2768652 w 2768652"/>
              <a:gd name="connsiteY2" fmla="*/ 1561534 h 1561534"/>
              <a:gd name="connsiteX3" fmla="*/ 0 w 2768652"/>
              <a:gd name="connsiteY3" fmla="*/ 1561534 h 1561534"/>
              <a:gd name="connsiteX4" fmla="*/ 0 w 2768652"/>
              <a:gd name="connsiteY4" fmla="*/ 0 h 15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8652" h="1561534">
                <a:moveTo>
                  <a:pt x="0" y="0"/>
                </a:moveTo>
                <a:lnTo>
                  <a:pt x="2768652" y="0"/>
                </a:lnTo>
                <a:lnTo>
                  <a:pt x="2768652" y="1561534"/>
                </a:lnTo>
                <a:lnTo>
                  <a:pt x="0" y="1561534"/>
                </a:lnTo>
                <a:lnTo>
                  <a:pt x="0" y="0"/>
                </a:lnTo>
                <a:close/>
              </a:path>
            </a:pathLst>
          </a:custGeom>
          <a:solidFill>
            <a:srgbClr val="258989"/>
          </a:solidFill>
          <a:ln w="1905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258989"/>
              </a:buClr>
              <a:buNone/>
            </a:pPr>
            <a:r>
              <a:rPr lang="en-IN" sz="2000" kern="12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Files are large (GB/TB) and their number is limited (millions, not billions)</a:t>
            </a:r>
            <a:endParaRPr lang="en-GB" sz="2000" kern="12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3A641B7-D9E7-4246-893A-B98EEE32813A}"/>
              </a:ext>
            </a:extLst>
          </p:cNvPr>
          <p:cNvSpPr/>
          <p:nvPr/>
        </p:nvSpPr>
        <p:spPr>
          <a:xfrm>
            <a:off x="6267381" y="1504984"/>
            <a:ext cx="2768652" cy="1561534"/>
          </a:xfrm>
          <a:custGeom>
            <a:avLst/>
            <a:gdLst>
              <a:gd name="connsiteX0" fmla="*/ 0 w 2768652"/>
              <a:gd name="connsiteY0" fmla="*/ 0 h 1561534"/>
              <a:gd name="connsiteX1" fmla="*/ 2768652 w 2768652"/>
              <a:gd name="connsiteY1" fmla="*/ 0 h 1561534"/>
              <a:gd name="connsiteX2" fmla="*/ 2768652 w 2768652"/>
              <a:gd name="connsiteY2" fmla="*/ 1561534 h 1561534"/>
              <a:gd name="connsiteX3" fmla="*/ 0 w 2768652"/>
              <a:gd name="connsiteY3" fmla="*/ 1561534 h 1561534"/>
              <a:gd name="connsiteX4" fmla="*/ 0 w 2768652"/>
              <a:gd name="connsiteY4" fmla="*/ 0 h 15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8652" h="1561534">
                <a:moveTo>
                  <a:pt x="0" y="0"/>
                </a:moveTo>
                <a:lnTo>
                  <a:pt x="2768652" y="0"/>
                </a:lnTo>
                <a:lnTo>
                  <a:pt x="2768652" y="1561534"/>
                </a:lnTo>
                <a:lnTo>
                  <a:pt x="0" y="156153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algn="ctr" defTabSz="889000">
              <a:spcBef>
                <a:spcPct val="0"/>
              </a:spcBef>
              <a:buClr>
                <a:srgbClr val="258989"/>
              </a:buClr>
            </a:pPr>
            <a:r>
              <a:rPr lang="en-IN" sz="20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Two main types of reads: large streaming reads and small random reads!</a:t>
            </a:r>
            <a:endParaRPr lang="en-GB" sz="2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6BBD3A-889A-46D7-9EE1-9D6A6674BC73}"/>
              </a:ext>
            </a:extLst>
          </p:cNvPr>
          <p:cNvSpPr/>
          <p:nvPr/>
        </p:nvSpPr>
        <p:spPr>
          <a:xfrm>
            <a:off x="209564" y="3326775"/>
            <a:ext cx="2768652" cy="1561534"/>
          </a:xfrm>
          <a:custGeom>
            <a:avLst/>
            <a:gdLst>
              <a:gd name="connsiteX0" fmla="*/ 0 w 2768652"/>
              <a:gd name="connsiteY0" fmla="*/ 0 h 1561534"/>
              <a:gd name="connsiteX1" fmla="*/ 2768652 w 2768652"/>
              <a:gd name="connsiteY1" fmla="*/ 0 h 1561534"/>
              <a:gd name="connsiteX2" fmla="*/ 2768652 w 2768652"/>
              <a:gd name="connsiteY2" fmla="*/ 1561534 h 1561534"/>
              <a:gd name="connsiteX3" fmla="*/ 0 w 2768652"/>
              <a:gd name="connsiteY3" fmla="*/ 1561534 h 1561534"/>
              <a:gd name="connsiteX4" fmla="*/ 0 w 2768652"/>
              <a:gd name="connsiteY4" fmla="*/ 0 h 15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8652" h="1561534">
                <a:moveTo>
                  <a:pt x="0" y="0"/>
                </a:moveTo>
                <a:lnTo>
                  <a:pt x="2768652" y="0"/>
                </a:lnTo>
                <a:lnTo>
                  <a:pt x="2768652" y="1561534"/>
                </a:lnTo>
                <a:lnTo>
                  <a:pt x="0" y="156153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algn="ctr" defTabSz="889000">
              <a:spcBef>
                <a:spcPct val="0"/>
              </a:spcBef>
              <a:buClr>
                <a:srgbClr val="258989"/>
              </a:buClr>
            </a:pPr>
            <a:r>
              <a:rPr lang="en-IN" sz="20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Workloads with sequential writes that append data to files</a:t>
            </a:r>
            <a:endParaRPr lang="en-GB" sz="2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BB84389-3CE7-432C-991C-831F3BA26236}"/>
              </a:ext>
            </a:extLst>
          </p:cNvPr>
          <p:cNvSpPr/>
          <p:nvPr/>
        </p:nvSpPr>
        <p:spPr>
          <a:xfrm>
            <a:off x="3238473" y="3326775"/>
            <a:ext cx="2768652" cy="1561534"/>
          </a:xfrm>
          <a:custGeom>
            <a:avLst/>
            <a:gdLst>
              <a:gd name="connsiteX0" fmla="*/ 0 w 2768652"/>
              <a:gd name="connsiteY0" fmla="*/ 0 h 1561534"/>
              <a:gd name="connsiteX1" fmla="*/ 2768652 w 2768652"/>
              <a:gd name="connsiteY1" fmla="*/ 0 h 1561534"/>
              <a:gd name="connsiteX2" fmla="*/ 2768652 w 2768652"/>
              <a:gd name="connsiteY2" fmla="*/ 1561534 h 1561534"/>
              <a:gd name="connsiteX3" fmla="*/ 0 w 2768652"/>
              <a:gd name="connsiteY3" fmla="*/ 1561534 h 1561534"/>
              <a:gd name="connsiteX4" fmla="*/ 0 w 2768652"/>
              <a:gd name="connsiteY4" fmla="*/ 0 h 15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8652" h="1561534">
                <a:moveTo>
                  <a:pt x="0" y="0"/>
                </a:moveTo>
                <a:lnTo>
                  <a:pt x="2768652" y="0"/>
                </a:lnTo>
                <a:lnTo>
                  <a:pt x="2768652" y="1561534"/>
                </a:lnTo>
                <a:lnTo>
                  <a:pt x="0" y="156153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algn="ctr" defTabSz="889000">
              <a:spcBef>
                <a:spcPct val="0"/>
              </a:spcBef>
              <a:buClr>
                <a:srgbClr val="258989"/>
              </a:buClr>
            </a:pPr>
            <a:r>
              <a:rPr lang="en-IN" sz="20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Once written, files are seldom modified. (!=append) again</a:t>
            </a:r>
            <a:endParaRPr lang="en-GB" sz="2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DDF05F-83C5-441A-8476-36416C68EAD8}"/>
              </a:ext>
            </a:extLst>
          </p:cNvPr>
          <p:cNvSpPr/>
          <p:nvPr/>
        </p:nvSpPr>
        <p:spPr>
          <a:xfrm>
            <a:off x="6267381" y="3326775"/>
            <a:ext cx="2768652" cy="1561534"/>
          </a:xfrm>
          <a:custGeom>
            <a:avLst/>
            <a:gdLst>
              <a:gd name="connsiteX0" fmla="*/ 0 w 2768652"/>
              <a:gd name="connsiteY0" fmla="*/ 0 h 1561534"/>
              <a:gd name="connsiteX1" fmla="*/ 2768652 w 2768652"/>
              <a:gd name="connsiteY1" fmla="*/ 0 h 1561534"/>
              <a:gd name="connsiteX2" fmla="*/ 2768652 w 2768652"/>
              <a:gd name="connsiteY2" fmla="*/ 1561534 h 1561534"/>
              <a:gd name="connsiteX3" fmla="*/ 0 w 2768652"/>
              <a:gd name="connsiteY3" fmla="*/ 1561534 h 1561534"/>
              <a:gd name="connsiteX4" fmla="*/ 0 w 2768652"/>
              <a:gd name="connsiteY4" fmla="*/ 0 h 15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8652" h="1561534">
                <a:moveTo>
                  <a:pt x="0" y="0"/>
                </a:moveTo>
                <a:lnTo>
                  <a:pt x="2768652" y="0"/>
                </a:lnTo>
                <a:lnTo>
                  <a:pt x="2768652" y="1561534"/>
                </a:lnTo>
                <a:lnTo>
                  <a:pt x="0" y="156153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algn="ctr" defTabSz="889000">
              <a:spcBef>
                <a:spcPct val="0"/>
              </a:spcBef>
              <a:buClr>
                <a:srgbClr val="258989"/>
              </a:buClr>
            </a:pPr>
            <a:r>
              <a:rPr lang="en-IN" sz="20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Random modification in files possible, but not efficient in GFS</a:t>
            </a:r>
            <a:endParaRPr lang="en-GB" sz="2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4263F0-4B28-491B-A0DA-A2E67DF45334}"/>
              </a:ext>
            </a:extLst>
          </p:cNvPr>
          <p:cNvSpPr/>
          <p:nvPr/>
        </p:nvSpPr>
        <p:spPr>
          <a:xfrm>
            <a:off x="3238473" y="5148565"/>
            <a:ext cx="2768652" cy="1561534"/>
          </a:xfrm>
          <a:custGeom>
            <a:avLst/>
            <a:gdLst>
              <a:gd name="connsiteX0" fmla="*/ 0 w 2768652"/>
              <a:gd name="connsiteY0" fmla="*/ 0 h 1561534"/>
              <a:gd name="connsiteX1" fmla="*/ 2768652 w 2768652"/>
              <a:gd name="connsiteY1" fmla="*/ 0 h 1561534"/>
              <a:gd name="connsiteX2" fmla="*/ 2768652 w 2768652"/>
              <a:gd name="connsiteY2" fmla="*/ 1561534 h 1561534"/>
              <a:gd name="connsiteX3" fmla="*/ 0 w 2768652"/>
              <a:gd name="connsiteY3" fmla="*/ 1561534 h 1561534"/>
              <a:gd name="connsiteX4" fmla="*/ 0 w 2768652"/>
              <a:gd name="connsiteY4" fmla="*/ 0 h 15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8652" h="1561534">
                <a:moveTo>
                  <a:pt x="0" y="0"/>
                </a:moveTo>
                <a:lnTo>
                  <a:pt x="2768652" y="0"/>
                </a:lnTo>
                <a:lnTo>
                  <a:pt x="2768652" y="1561534"/>
                </a:lnTo>
                <a:lnTo>
                  <a:pt x="0" y="156153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algn="ctr" defTabSz="889000">
              <a:spcBef>
                <a:spcPct val="0"/>
              </a:spcBef>
              <a:buClr>
                <a:srgbClr val="258989"/>
              </a:buClr>
            </a:pPr>
            <a:r>
              <a:rPr lang="en-IN" sz="20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High sustained bandwidth trumps low latency</a:t>
            </a:r>
            <a:endParaRPr lang="en-GB" sz="2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622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5293</TotalTime>
  <Words>1257</Words>
  <Application>Microsoft Office PowerPoint</Application>
  <PresentationFormat>On-screen Show (4:3)</PresentationFormat>
  <Paragraphs>161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Bahnschrift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Google File System (GFS)</vt:lpstr>
      <vt:lpstr>Google File System (GFS)</vt:lpstr>
      <vt:lpstr>Google File System (GFS)</vt:lpstr>
      <vt:lpstr>Google File System (GFS)</vt:lpstr>
      <vt:lpstr>Google File System (GFS)</vt:lpstr>
      <vt:lpstr>GFS Assumptions </vt:lpstr>
      <vt:lpstr>GFS Assumptions </vt:lpstr>
      <vt:lpstr>GFS Assumptions </vt:lpstr>
      <vt:lpstr>GFS Assumptions </vt:lpstr>
      <vt:lpstr>GFS Assumptions </vt:lpstr>
      <vt:lpstr>GFS Assumptions </vt:lpstr>
      <vt:lpstr>GFS Assumptions </vt:lpstr>
      <vt:lpstr>GFS Interface</vt:lpstr>
      <vt:lpstr>GFS Architecture</vt:lpstr>
      <vt:lpstr>GFS Architecture</vt:lpstr>
      <vt:lpstr>GFS Architecture</vt:lpstr>
      <vt:lpstr>GFS Architecture</vt:lpstr>
      <vt:lpstr>GFS Architecture</vt:lpstr>
      <vt:lpstr>GFS Architecture</vt:lpstr>
      <vt:lpstr>GFS Architecture</vt:lpstr>
      <vt:lpstr>GFS Architecture</vt:lpstr>
      <vt:lpstr>GFS Architecture</vt:lpstr>
      <vt:lpstr>GFS Operation</vt:lpstr>
      <vt:lpstr>GFS Consistency Model</vt:lpstr>
      <vt:lpstr>Detailed GFS Master Operation</vt:lpstr>
      <vt:lpstr>Detailed GFS Master Operation</vt:lpstr>
      <vt:lpstr>Conclusion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313</cp:revision>
  <dcterms:created xsi:type="dcterms:W3CDTF">2021-05-13T17:45:44Z</dcterms:created>
  <dcterms:modified xsi:type="dcterms:W3CDTF">2021-07-22T10:39:59Z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402542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