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9" r:id="rId2"/>
    <p:sldId id="297" r:id="rId3"/>
    <p:sldId id="299" r:id="rId4"/>
    <p:sldId id="301" r:id="rId5"/>
    <p:sldId id="264" r:id="rId6"/>
    <p:sldId id="302" r:id="rId7"/>
    <p:sldId id="265" r:id="rId8"/>
    <p:sldId id="359" r:id="rId9"/>
    <p:sldId id="257" r:id="rId10"/>
    <p:sldId id="258" r:id="rId11"/>
    <p:sldId id="360" r:id="rId12"/>
    <p:sldId id="266" r:id="rId13"/>
    <p:sldId id="361" r:id="rId14"/>
    <p:sldId id="357" r:id="rId15"/>
    <p:sldId id="351" r:id="rId16"/>
    <p:sldId id="350" r:id="rId17"/>
    <p:sldId id="323" r:id="rId18"/>
    <p:sldId id="325" r:id="rId19"/>
    <p:sldId id="267" r:id="rId20"/>
    <p:sldId id="353" r:id="rId21"/>
    <p:sldId id="296" r:id="rId22"/>
    <p:sldId id="308" r:id="rId23"/>
    <p:sldId id="362" r:id="rId24"/>
    <p:sldId id="309" r:id="rId25"/>
    <p:sldId id="352" r:id="rId26"/>
    <p:sldId id="289" r:id="rId27"/>
    <p:sldId id="307" r:id="rId28"/>
    <p:sldId id="292" r:id="rId29"/>
    <p:sldId id="310" r:id="rId30"/>
    <p:sldId id="26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1CE"/>
    <a:srgbClr val="1E426B"/>
    <a:srgbClr val="258989"/>
    <a:srgbClr val="217C7F"/>
    <a:srgbClr val="1F3154"/>
    <a:srgbClr val="498682"/>
    <a:srgbClr val="9BABC8"/>
    <a:srgbClr val="E6E6E6"/>
    <a:srgbClr val="F4F4F5"/>
    <a:srgbClr val="E0F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C33EAC-57B8-431D-95E9-C90B04D0A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1628D-69F0-4B63-A19C-A0FC446EBB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377A-8226-4F90-9398-64E2554DACD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BE7A7-68DC-4292-ACC3-797A6549AA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60E0D-FD1E-4034-9F71-C7C2D15BA81C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2F1-967B-4F53-961F-B21D6EABC5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135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light, electronic&#10;&#10;Description automatically generated" id="12" name="Picture 11">
            <a:extLst>
              <a:ext uri="{FF2B5EF4-FFF2-40B4-BE49-F238E27FC236}">
                <a16:creationId xmlns:a16="http://schemas.microsoft.com/office/drawing/2014/main" id="{12EC47E8-B0B5-4C35-877A-C039559BC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"/>
          <a:stretch/>
        </p:blipFill>
        <p:spPr>
          <a:xfrm>
            <a:off x="-24208" y="-12769"/>
            <a:ext cx="9192416" cy="6883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0"/>
            <a:ext cx="9144000" cy="6868918"/>
          </a:xfrm>
          <a:prstGeom prst="rect">
            <a:avLst/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fmla="*/ 5086350 w 7429500" name="connsiteX0"/>
              <a:gd fmla="*/ 0 h 6858000" name="connsiteY0"/>
              <a:gd fmla="*/ 7429500 w 7429500" name="connsiteX1"/>
              <a:gd fmla="*/ 0 h 6858000" name="connsiteY1"/>
              <a:gd fmla="*/ 7429500 w 7429500" name="connsiteX2"/>
              <a:gd fmla="*/ 6858000 h 6858000" name="connsiteY2"/>
              <a:gd fmla="*/ 5086350 w 7429500" name="connsiteX3"/>
              <a:gd fmla="*/ 6858000 h 6858000" name="connsiteY3"/>
              <a:gd fmla="*/ 0 w 7429500" name="connsiteX4"/>
              <a:gd fmla="*/ 6858000 h 685800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6858000" w="74295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27448" y="-239605"/>
            <a:ext cx="891957" cy="6445252"/>
          </a:xfrm>
          <a:prstGeom prst="round2SameRect">
            <a:avLst>
              <a:gd fmla="val 8391" name="adj1"/>
              <a:gd fmla="val 0" name="adj2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70000"/>
                </a:schemeClr>
              </a:gs>
              <a:gs pos="85000">
                <a:srgbClr val="CDD9EF">
                  <a:alpha val="70000"/>
                </a:srgbClr>
              </a:gs>
              <a:gs pos="100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h="139700" w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fmla="*/ 0 w 377716" name="connsiteX0"/>
              <a:gd fmla="*/ 482420 h 661591" name="connsiteY0"/>
              <a:gd fmla="*/ 0 w 377716" name="connsiteX1"/>
              <a:gd fmla="*/ 0 h 661591" name="connsiteY1"/>
              <a:gd fmla="*/ 377716 w 377716" name="connsiteX2"/>
              <a:gd fmla="*/ 661591 h 661591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661591" w="377716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50800" y="2629078"/>
            <a:ext cx="6637557" cy="707886"/>
          </a:xfrm>
          <a:prstGeom prst="rect">
            <a:avLst/>
          </a:prstGeom>
          <a:noFill/>
        </p:spPr>
        <p:txBody>
          <a:bodyPr anchor="ctr" bIns="91440" rtlCol="0" tIns="0" wrap="square">
            <a:spAutoFit/>
          </a:bodyPr>
          <a:lstStyle/>
          <a:p>
            <a:r>
              <a:rPr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ECAP470: </a:t>
            </a:r>
            <a:r>
              <a:rPr baseline="0" cap="small"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Cloud Computing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fmla="*/ 394187 w 4584969" name="connsiteX0"/>
              <a:gd fmla="*/ 0 h 830997" name="connsiteY0"/>
              <a:gd fmla="*/ 4446467 w 4584969" name="connsiteX1"/>
              <a:gd fmla="*/ 0 h 830997" name="connsiteY1"/>
              <a:gd fmla="*/ 4584969 w 4584969" name="connsiteX2"/>
              <a:gd fmla="*/ 138502 h 830997" name="connsiteY2"/>
              <a:gd fmla="*/ 4584969 w 4584969" name="connsiteX3"/>
              <a:gd fmla="*/ 692495 h 830997" name="connsiteY3"/>
              <a:gd fmla="*/ 4446467 w 4584969" name="connsiteX4"/>
              <a:gd fmla="*/ 830997 h 830997" name="connsiteY4"/>
              <a:gd fmla="*/ 0 w 4584969" name="connsiteX5"/>
              <a:gd fmla="*/ 830997 h 830997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830997" w="4584969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Dr. </a:t>
            </a:r>
            <a:r>
              <a:rPr dirty="0" err="1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Tarandeep</a:t>
            </a:r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 Kaur</a:t>
            </a:r>
          </a:p>
          <a:p>
            <a:pPr algn="r"/>
            <a:r>
              <a:rPr dirty="0" lang="en-US" sz="2000">
                <a:solidFill>
                  <a:srgbClr val="1E426B"/>
                </a:solidFill>
                <a:latin charset="0" panose="020B0502040204020203" pitchFamily="34" typeface="Bahnschrift SemiBold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B054-0F77-4F3F-8DF4-E859FDC7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F7CF-48AA-4B75-8DB1-35A6C1541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1BE10-6F28-45AA-B940-B8875064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94D8-28FC-4D68-A8BF-5C7BFCD0788A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D84E7-9D2D-42E1-9941-9E5C9B77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CA496-B46B-4800-A08B-53F8C0DA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6525-036D-4192-ACCF-5A3466C3D7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5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CDD07B06-2893-4CC3-A638-D9D70442CD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795338"/>
          </a:xfrm>
          <a:prstGeom prst="rect">
            <a:avLst/>
          </a:prstGeom>
          <a:gradFill rotWithShape="0">
            <a:gsLst>
              <a:gs pos="0">
                <a:srgbClr val="343434">
                  <a:alpha val="9998"/>
                </a:srgbClr>
              </a:gs>
              <a:gs pos="100000">
                <a:srgbClr val="464658">
                  <a:alpha val="9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22F75C4-4A72-4C6C-B505-FB8F774D8B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062663"/>
            <a:ext cx="9144000" cy="795337"/>
          </a:xfrm>
          <a:prstGeom prst="rect">
            <a:avLst/>
          </a:prstGeom>
          <a:gradFill rotWithShape="0">
            <a:gsLst>
              <a:gs pos="0">
                <a:srgbClr val="343434">
                  <a:alpha val="9998"/>
                </a:srgbClr>
              </a:gs>
              <a:gs pos="100000">
                <a:srgbClr val="464658">
                  <a:alpha val="9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8595" y="2821781"/>
            <a:ext cx="8786813" cy="7143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>
                <a:sym typeface="Helvetica Neue Bold Condensed" charset="0"/>
              </a:rPr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79388" y="3538728"/>
            <a:ext cx="8786812" cy="457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lang="en-US" sz="2700" b="0" dirty="0">
                <a:solidFill>
                  <a:srgbClr val="9A9A9A"/>
                </a:solidFill>
                <a:latin typeface="+mn-lt"/>
                <a:ea typeface="+mn-ea"/>
                <a:cs typeface="+mn-cs"/>
                <a:sym typeface="Helvetica Neue Light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82879" y="6208776"/>
            <a:ext cx="1938528" cy="539496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>
                <a:sym typeface="Helvetica Neue Bold Condensed" charset="0"/>
              </a:rPr>
              <a:t>Click icon to add picture</a:t>
            </a:r>
            <a:endParaRPr lang="en-US" noProof="0" dirty="0">
              <a:sym typeface="Helvetica Neue Bold Condensed" charset="0"/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00EBD515-33C3-42EE-85AE-7C5002D151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6230CA-DB3A-492F-B4D1-19F13CA11A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96537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34196"/>
            <a:ext cx="7886700" cy="4588621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2589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7" y="1378760"/>
            <a:ext cx="8215747" cy="5326840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08" y="0"/>
            <a:ext cx="8659091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25898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29895" y="2703285"/>
            <a:ext cx="6037944" cy="14514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29895" y="2282371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29895" y="3429000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360497" y="3075057"/>
            <a:ext cx="4423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6" r:id="rId14"/>
    <p:sldLayoutId id="214748367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 ?><Relationships xmlns="http://schemas.openxmlformats.org/package/2006/relationships"><Relationship Id="rId2" Target="../media/image3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 ?><Relationships xmlns="http://schemas.openxmlformats.org/package/2006/relationships"><Relationship Id="rId3" Target="../media/image8.jpeg" Type="http://schemas.openxmlformats.org/officeDocument/2006/relationships/image"/><Relationship Id="rId2" Target="../media/image7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8.xml.rels><?xml version="1.0" encoding="UTF-8" standalone="yes" ?><Relationships xmlns="http://schemas.openxmlformats.org/package/2006/relationships"><Relationship Id="rId2" Target="../media/image8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9.xml.rels><?xml version="1.0" encoding="UTF-8" standalone="yes" ?><Relationships xmlns="http://schemas.openxmlformats.org/package/2006/relationships"><Relationship Id="rId2" Target="../media/image8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600" dirty="0"/>
              <a:t>One of the key components of any community collaboration is communication.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600" dirty="0"/>
              <a:t>Communication on community issues is </a:t>
            </a:r>
            <a:r>
              <a:rPr lang="en-IN" sz="2600" dirty="0">
                <a:solidFill>
                  <a:srgbClr val="C00000"/>
                </a:solidFill>
              </a:rPr>
              <a:t>to use a web-based email program, </a:t>
            </a:r>
            <a:r>
              <a:rPr lang="en-IN" sz="2600" dirty="0"/>
              <a:t>such as Gmail (mail.google.com), Microsoft Windows Live Hotmail (mail.live.com), or Yahoo! Mail (mail.yahoo.com). These programs can be accessed from any computer connected to the Internet.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/>
              <a:t>Communicating Across the Community</a:t>
            </a:r>
          </a:p>
        </p:txBody>
      </p:sp>
    </p:spTree>
    <p:extLst>
      <p:ext uri="{BB962C8B-B14F-4D97-AF65-F5344CB8AC3E}">
        <p14:creationId xmlns:p14="http://schemas.microsoft.com/office/powerpoint/2010/main" val="32033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You use your web browser </a:t>
            </a:r>
            <a:r>
              <a:rPr lang="en-IN" dirty="0">
                <a:solidFill>
                  <a:srgbClr val="C00000"/>
                </a:solidFill>
              </a:rPr>
              <a:t>to send and view email messages hosted on the web.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You can </a:t>
            </a:r>
            <a:r>
              <a:rPr lang="en-IN" dirty="0">
                <a:solidFill>
                  <a:srgbClr val="C00000"/>
                </a:solidFill>
              </a:rPr>
              <a:t>send and receive messages at work, at home, or from wherever you happen to be.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Everything you send and receive is stored in the cloud, </a:t>
            </a:r>
            <a:r>
              <a:rPr lang="en-IN" dirty="0">
                <a:solidFill>
                  <a:srgbClr val="C00000"/>
                </a:solidFill>
              </a:rPr>
              <a:t>accessible from anywhere at any time.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/>
              <a:t>Communicating Across the Community</a:t>
            </a:r>
          </a:p>
        </p:txBody>
      </p:sp>
    </p:spTree>
    <p:extLst>
      <p:ext uri="{BB962C8B-B14F-4D97-AF65-F5344CB8AC3E}">
        <p14:creationId xmlns:p14="http://schemas.microsoft.com/office/powerpoint/2010/main" val="105414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IN" dirty="0"/>
              <a:t>Many cloud service providers created cloud collaboration tools-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Cloud collaboration </a:t>
            </a:r>
            <a:r>
              <a:rPr lang="en-IN" dirty="0"/>
              <a:t>today is promoted as a tool for collaboration </a:t>
            </a:r>
            <a:r>
              <a:rPr lang="en-IN" dirty="0">
                <a:solidFill>
                  <a:srgbClr val="C00000"/>
                </a:solidFill>
              </a:rPr>
              <a:t>internally </a:t>
            </a:r>
            <a:r>
              <a:rPr lang="en-IN" dirty="0"/>
              <a:t>between different departments within a firm, but also </a:t>
            </a:r>
            <a:r>
              <a:rPr lang="en-IN" dirty="0">
                <a:solidFill>
                  <a:srgbClr val="C00000"/>
                </a:solidFill>
              </a:rPr>
              <a:t>externally </a:t>
            </a:r>
            <a:r>
              <a:rPr lang="en-IN" dirty="0"/>
              <a:t>as a means for sharing documents with end-clients as receiving feedback.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sz="2500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Collaboration Tools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641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Includes the integration of email alerts into collaboration software</a:t>
            </a:r>
            <a:r>
              <a:rPr lang="en-IN" dirty="0"/>
              <a:t> and the ability to see who is viewing the document at any time.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sz="2500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Collaboration Tools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92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FF0000"/>
                </a:solidFill>
              </a:rPr>
              <a:t>Tools Group Up- </a:t>
            </a:r>
            <a:r>
              <a:rPr lang="en-IN" dirty="0"/>
              <a:t>All the tools a team could need are put into one piece of software so workers no longer have to rely on an email.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Makes cloud computing a very versatile tool for firms with many different applications in a business environment.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Collaboration Tools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153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E73A-B187-43FC-B15E-F93CF651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All platforms can </a:t>
            </a:r>
            <a:r>
              <a:rPr lang="en-IN" dirty="0">
                <a:solidFill>
                  <a:srgbClr val="C00000"/>
                </a:solidFill>
              </a:rPr>
              <a:t>easily be accessed via a web </a:t>
            </a:r>
            <a:r>
              <a:rPr lang="en-GB" dirty="0">
                <a:solidFill>
                  <a:srgbClr val="C00000"/>
                </a:solidFill>
              </a:rPr>
              <a:t>browser.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Offer apps for ease of access</a:t>
            </a:r>
            <a:r>
              <a:rPr lang="en-IN" dirty="0"/>
              <a:t> from a </a:t>
            </a:r>
            <a:r>
              <a:rPr lang="en-GB" dirty="0"/>
              <a:t>smartphone or tablet.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Feature a directory structure similar to that of a computer drive; this </a:t>
            </a:r>
            <a:r>
              <a:rPr lang="en-IN" dirty="0">
                <a:solidFill>
                  <a:srgbClr val="C00000"/>
                </a:solidFill>
              </a:rPr>
              <a:t>facilitates </a:t>
            </a:r>
            <a:r>
              <a:rPr lang="en-GB" dirty="0">
                <a:solidFill>
                  <a:srgbClr val="C00000"/>
                </a:solidFill>
              </a:rPr>
              <a:t>navigation and organisation.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E1858-24B5-4B2A-B7F7-2DED130D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 of Cloud Collaboration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147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E73A-B187-43FC-B15E-F93CF651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</a:rPr>
              <a:t>Ease of Access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Access to the personal folders is perceived to be more cumbersome </a:t>
            </a:r>
            <a:r>
              <a:rPr lang="en-IN" dirty="0">
                <a:solidFill>
                  <a:srgbClr val="FF0000"/>
                </a:solidFill>
              </a:rPr>
              <a:t>(involves ‘more clicks’).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Many people are always logged into Google (and hence Google Drive) in the back ground, both at home </a:t>
            </a:r>
            <a:r>
              <a:rPr lang="en-GB" dirty="0"/>
              <a:t>and at school.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E1858-24B5-4B2A-B7F7-2DED130D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 of Cloud Collaboration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44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5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E73A-B187-43FC-B15E-F93CF651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Online Editing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r>
              <a:rPr lang="en-IN" dirty="0">
                <a:solidFill>
                  <a:srgbClr val="C00000"/>
                </a:solidFill>
              </a:rPr>
              <a:t>OneDrive and Google Drive </a:t>
            </a:r>
            <a:r>
              <a:rPr lang="en-IN" dirty="0"/>
              <a:t>offer the possibility of editing documents inside a web browser.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r>
              <a:rPr lang="en-IN" dirty="0"/>
              <a:t>No additional software </a:t>
            </a:r>
            <a:r>
              <a:rPr lang="en-GB" dirty="0"/>
              <a:t>is needed.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r>
              <a:rPr lang="en-IN" dirty="0"/>
              <a:t>Folders or specific files can be shared with </a:t>
            </a:r>
            <a:r>
              <a:rPr lang="en-GB" dirty="0"/>
              <a:t>others; </a:t>
            </a:r>
            <a:r>
              <a:rPr lang="en-GB" dirty="0">
                <a:solidFill>
                  <a:srgbClr val="C00000"/>
                </a:solidFill>
              </a:rPr>
              <a:t>this facilitates collaboration.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E1858-24B5-4B2A-B7F7-2DED130D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 of Cloud Collaboration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75FB55-3B2A-4560-BC6B-1B488F14E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621" y="4771967"/>
            <a:ext cx="1820562" cy="183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E73A-B187-43FC-B15E-F93CF651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C00000"/>
                </a:solidFill>
              </a:rPr>
              <a:t>Online Collaboration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r>
              <a:rPr lang="en-IN" dirty="0"/>
              <a:t>Documents and folders can be shared with colleagues.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r>
              <a:rPr lang="en-IN" dirty="0"/>
              <a:t>Editing is possible without downloading the document, eliminating the need to email and save multiple versions of the same documents.</a:t>
            </a:r>
            <a:endParaRPr lang="en-GB" dirty="0"/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E1858-24B5-4B2A-B7F7-2DED130D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 of Cloud Collaboration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934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500" dirty="0"/>
              <a:t>Use </a:t>
            </a:r>
            <a:r>
              <a:rPr lang="en-IN" sz="2500" dirty="0">
                <a:solidFill>
                  <a:srgbClr val="C00000"/>
                </a:solidFill>
              </a:rPr>
              <a:t>real-time commenting &amp; messaging features </a:t>
            </a:r>
            <a:r>
              <a:rPr lang="en-IN" sz="2500" dirty="0"/>
              <a:t>to enhance speed of project delivery.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500" dirty="0">
                <a:solidFill>
                  <a:srgbClr val="C00000"/>
                </a:solidFill>
              </a:rPr>
              <a:t>Leverage presence indicators </a:t>
            </a:r>
            <a:r>
              <a:rPr lang="en-IN" sz="2500" dirty="0"/>
              <a:t>to identify when others are active on documents owned by another person.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500" dirty="0"/>
              <a:t>Allows the users </a:t>
            </a:r>
            <a:r>
              <a:rPr lang="en-IN" sz="2500" dirty="0">
                <a:solidFill>
                  <a:srgbClr val="C00000"/>
                </a:solidFill>
              </a:rPr>
              <a:t>to set permissions and manage other users' activity profiles.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500" dirty="0"/>
              <a:t>Allows the users to set </a:t>
            </a:r>
            <a:r>
              <a:rPr lang="en-IN" sz="2500" dirty="0">
                <a:solidFill>
                  <a:srgbClr val="C00000"/>
                </a:solidFill>
              </a:rPr>
              <a:t>personal activity feeds and email alert profiles </a:t>
            </a:r>
            <a:r>
              <a:rPr lang="en-IN" sz="2500" dirty="0"/>
              <a:t>to keep abreast of latest activities per file or user.</a:t>
            </a:r>
          </a:p>
          <a:p>
            <a:pPr algn="just">
              <a:spcBef>
                <a:spcPts val="0"/>
              </a:spcBef>
            </a:pPr>
            <a:endParaRPr lang="en-IN" sz="2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 of Cloud Collaboration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32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46668-0819-425B-B455-1C164398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8" y="2102833"/>
            <a:ext cx="7982618" cy="43081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After this lecture, you will be able to,</a:t>
            </a:r>
          </a:p>
          <a:p>
            <a:pPr marL="361950" indent="-3619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dirty="0"/>
              <a:t>know about cloud collaboration.</a:t>
            </a:r>
          </a:p>
          <a:p>
            <a:pPr marL="361950" indent="-3619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dirty="0"/>
              <a:t>understand g-suite and google drive storage capabilities.</a:t>
            </a:r>
          </a:p>
          <a:p>
            <a:pPr marL="361950" indent="-3619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dirty="0"/>
              <a:t>learn about the cloud-based word documents.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endParaRPr lang="en-IN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Allows the users </a:t>
            </a:r>
            <a:r>
              <a:rPr lang="en-IN" dirty="0">
                <a:solidFill>
                  <a:srgbClr val="C00000"/>
                </a:solidFill>
              </a:rPr>
              <a:t>to collaborate &amp; share files </a:t>
            </a:r>
            <a:r>
              <a:rPr lang="en-IN" dirty="0"/>
              <a:t>with the users outside the company firewall.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Comply with company </a:t>
            </a:r>
            <a:r>
              <a:rPr lang="en-IN" dirty="0">
                <a:solidFill>
                  <a:srgbClr val="C00000"/>
                </a:solidFill>
              </a:rPr>
              <a:t>security and compliance </a:t>
            </a:r>
            <a:r>
              <a:rPr lang="en-IN" dirty="0"/>
              <a:t>framework.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Ensure full </a:t>
            </a:r>
            <a:r>
              <a:rPr lang="en-IN" dirty="0">
                <a:solidFill>
                  <a:srgbClr val="C00000"/>
                </a:solidFill>
              </a:rPr>
              <a:t>auditability of files and documents </a:t>
            </a:r>
            <a:r>
              <a:rPr lang="en-IN" dirty="0"/>
              <a:t>shared within and outside the organization.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Reduce workarounds </a:t>
            </a:r>
            <a:r>
              <a:rPr lang="en-IN" dirty="0"/>
              <a:t>for sharing &amp; collaboration on large files.</a:t>
            </a:r>
          </a:p>
          <a:p>
            <a:pPr algn="just">
              <a:spcBef>
                <a:spcPts val="0"/>
              </a:spcBef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 of Cloud Collaboration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762161"/>
      </p:ext>
    </p:extLst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BE5705A-B88E-401A-9D8A-7B2356B0A263}"/>
              </a:ext>
            </a:extLst>
          </p:cNvPr>
          <p:cNvPicPr>
            <a:picLocks noChangeArrowheads="1" noChangeAspect="1"/>
          </p:cNvPicPr>
          <p:nvPr/>
        </p:nvPicPr>
        <p:blipFill rotWithShape="1">
          <a:blip cstate="print" r:embed="rId2"/>
          <a:srcRect b="-68" r="-1"/>
          <a:stretch/>
        </p:blipFill>
        <p:spPr bwMode="auto">
          <a:xfrm>
            <a:off x="2754085" y="1547819"/>
            <a:ext cx="5910943" cy="5063437"/>
          </a:xfrm>
          <a:prstGeom prst="roundRect">
            <a:avLst>
              <a:gd fmla="val 16667" name="adj"/>
            </a:avLst>
          </a:prstGeom>
          <a:ln>
            <a:noFill/>
          </a:ln>
          <a:effectLst>
            <a:outerShdw algn="tl" blurRad="152400" dir="900000" dist="12000" kx="110000" ky="200000" rotWithShape="0" sy="9800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dir="t" rig="threePt"/>
          </a:scene3d>
          <a:sp3d contourW="6350" prstMaterial="matte">
            <a:bevelT h="101600" w="101600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669B4F-6B54-4D64-9E72-A4BF65D6C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743" y="1643744"/>
            <a:ext cx="2830286" cy="1323439"/>
          </a:xfrm>
          <a:prstGeom prst="rect">
            <a:avLst/>
          </a:prstGeom>
          <a:solidFill>
            <a:srgbClr val="258989"/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blurRad="40000" dir="5400000" dist="20000" rotWithShape="0">
              <a:srgbClr val="80808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dirty="0" lang="en-US" sz="4000">
                <a:solidFill>
                  <a:prstClr val="white"/>
                </a:solidFill>
                <a:latin charset="0" panose="020B0502040204020203" pitchFamily="34" typeface="Bahnschrift SemiBold"/>
              </a:rPr>
              <a:t>Google Drive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5619B2-A503-473D-8494-475B8EE588A6}"/>
              </a:ext>
            </a:extLst>
          </p:cNvPr>
          <p:cNvSpPr txBox="1"/>
          <p:nvPr/>
        </p:nvSpPr>
        <p:spPr>
          <a:xfrm>
            <a:off x="105229" y="3712028"/>
            <a:ext cx="2743200" cy="523875"/>
          </a:xfrm>
          <a:prstGeom prst="rect">
            <a:avLst/>
          </a:prstGeom>
          <a:solidFill>
            <a:srgbClr val="ABD1CE"/>
          </a:solidFill>
          <a:ln w="28575">
            <a:solidFill>
              <a:srgbClr val="1E426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9pPr>
          </a:lstStyle>
          <a:p>
            <a:pPr algn="ctr" eaLnBrk="1" hangingPunct="1">
              <a:defRPr/>
            </a:pPr>
            <a:r>
              <a:rPr dirty="0" lang="en-US" sz="2800">
                <a:solidFill>
                  <a:srgbClr val="000000"/>
                </a:solidFill>
                <a:latin charset="0" panose="020B0502040204020203" pitchFamily="34" typeface="Bahnschrift"/>
              </a:rPr>
              <a:t>Select – Sign in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753E865E-188C-40C0-8621-43DBC91ECEF1}"/>
              </a:ext>
            </a:extLst>
          </p:cNvPr>
          <p:cNvSpPr/>
          <p:nvPr/>
        </p:nvSpPr>
        <p:spPr>
          <a:xfrm>
            <a:off x="2881085" y="3741057"/>
            <a:ext cx="1240971" cy="533400"/>
          </a:xfrm>
          <a:prstGeom prst="rightArrow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dirty="0" lang="en-US">
              <a:solidFill>
                <a:prstClr val="white"/>
              </a:solidFill>
              <a:latin charset="0" panose="020B0502040204020203" pitchFamily="34" typeface="Bahnschrif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234E45-7247-428A-800F-5664E2A5F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4229" y="1449842"/>
            <a:ext cx="4876800" cy="585787"/>
          </a:xfrm>
          <a:prstGeom prst="rect">
            <a:avLst/>
          </a:prstGeom>
          <a:ln w="38100">
            <a:solidFill>
              <a:srgbClr val="1E426B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dirty="0" lang="en-US" sz="3200">
                <a:solidFill>
                  <a:schemeClr val="tx1"/>
                </a:solidFill>
                <a:latin charset="0" panose="020B0502040204020203" pitchFamily="34" typeface="Bahnschrift"/>
              </a:rPr>
              <a:t>Go to drive.google.com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4E70804-883C-496E-A569-8421EB67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lang="en-GB"/>
              <a:t>Google Mail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3B3D-9D93-4AE4-9946-2861BD830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ct val="0"/>
              </a:spcBef>
              <a:buClr>
                <a:srgbClr val="258989"/>
              </a:buClr>
            </a:pPr>
            <a:r>
              <a:rPr lang="en-IN" altLang="en-US" dirty="0">
                <a:solidFill>
                  <a:srgbClr val="C00000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File storage and synchronization service </a:t>
            </a:r>
            <a:r>
              <a:rPr lang="en-IN" altLang="en-US" dirty="0">
                <a:ea typeface="MS PGothic" panose="020B0600070205080204" pitchFamily="34" charset="-128"/>
                <a:cs typeface="Arial" panose="020B0604020202020204" pitchFamily="34" charset="0"/>
              </a:rPr>
              <a:t>developed by Google.</a:t>
            </a:r>
          </a:p>
          <a:p>
            <a:pPr algn="just">
              <a:spcBef>
                <a:spcPct val="0"/>
              </a:spcBef>
              <a:buClr>
                <a:srgbClr val="258989"/>
              </a:buClr>
            </a:pPr>
            <a:r>
              <a:rPr lang="en-IN" altLang="en-US" dirty="0">
                <a:ea typeface="MS PGothic" panose="020B0600070205080204" pitchFamily="34" charset="-128"/>
                <a:cs typeface="Arial" panose="020B0604020202020204" pitchFamily="34" charset="0"/>
              </a:rPr>
              <a:t>A key component of G Suite, Google's monthly subscription offering for businesses and organizations. </a:t>
            </a:r>
          </a:p>
          <a:p>
            <a:pPr algn="just">
              <a:spcBef>
                <a:spcPct val="0"/>
              </a:spcBef>
              <a:buClr>
                <a:srgbClr val="258989"/>
              </a:buClr>
            </a:pPr>
            <a:r>
              <a:rPr lang="en-IN" altLang="en-US" dirty="0">
                <a:ea typeface="MS PGothic" panose="020B0600070205080204" pitchFamily="34" charset="-128"/>
                <a:cs typeface="Arial" panose="020B0604020202020204" pitchFamily="34" charset="0"/>
              </a:rPr>
              <a:t>Launched on April 24, 2012, Google Drive </a:t>
            </a:r>
            <a:r>
              <a:rPr lang="en-IN" altLang="en-US" dirty="0">
                <a:solidFill>
                  <a:srgbClr val="C00000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allows users to store files on their servers, synchronize files across devices, and share files.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5C70F-3848-4FFD-BD63-481C78B6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Google Drive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3B3D-9D93-4AE4-9946-2861BD830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ct val="0"/>
              </a:spcBef>
              <a:buClr>
                <a:srgbClr val="258989"/>
              </a:buClr>
            </a:pPr>
            <a:r>
              <a:rPr lang="en-IN" altLang="en-US" dirty="0">
                <a:ea typeface="MS PGothic" panose="020B0600070205080204" pitchFamily="34" charset="-128"/>
                <a:cs typeface="Arial" panose="020B0604020202020204" pitchFamily="34" charset="0"/>
              </a:rPr>
              <a:t>Offers users 15 gigabytes of free storage through Google One.</a:t>
            </a:r>
          </a:p>
          <a:p>
            <a:pPr algn="just">
              <a:spcBef>
                <a:spcPct val="0"/>
              </a:spcBef>
              <a:buClr>
                <a:srgbClr val="258989"/>
              </a:buClr>
            </a:pPr>
            <a:r>
              <a:rPr lang="en-IN" altLang="en-US" dirty="0">
                <a:ea typeface="MS PGothic" panose="020B0600070205080204" pitchFamily="34" charset="-128"/>
                <a:cs typeface="Arial" panose="020B0604020202020204" pitchFamily="34" charset="0"/>
              </a:rPr>
              <a:t>Google One also offers 100 gigabytes, 200 gigabytes, 2 terabytes, 10 terabytes, 20 terabytes, and 30 terabytes offered through optional paid plans.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5C70F-3848-4FFD-BD63-481C78B6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Google 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11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C508C485-8FBA-4FFA-A19D-EBE52D5D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53" y="1635430"/>
            <a:ext cx="8156552" cy="4804692"/>
          </a:xfrm>
          <a:prstGeom prst="rect">
            <a:avLst/>
          </a:prstGeom>
          <a:noFill/>
          <a:ln w="28575">
            <a:solidFill>
              <a:srgbClr val="2589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CE8C4F-AE77-445B-AB50-C5710C47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Google Drive Logo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E73A-B187-43FC-B15E-F93CF651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Pure’ cloud computing service, with all the apps &amp; storage found online.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Can be used via desktop top computers, tablets like iPad or on smartphones.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All of Google's services can be considered cloud -based: Gmail, Google Calendar, Google Voice etc.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Microsoft’s OneDrive</a:t>
            </a:r>
            <a:r>
              <a:rPr lang="en-IN" b="1" dirty="0"/>
              <a:t>: </a:t>
            </a:r>
            <a:r>
              <a:rPr lang="en-IN" dirty="0"/>
              <a:t>Similar to Google Drive.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E1858-24B5-4B2A-B7F7-2DED130D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Google Drive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61470"/>
      </p:ext>
    </p:extLst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7E6B2424-79D9-4A9D-8A25-C106B8892F1E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" r="-38"/>
          <a:stretch>
            <a:fillRect/>
          </a:stretch>
        </p:blipFill>
        <p:spPr bwMode="auto">
          <a:xfrm>
            <a:off x="116113" y="1414422"/>
            <a:ext cx="8897257" cy="53202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8BB2F4-EAAD-41CA-8B1A-3FCBB27D7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485" y="2006599"/>
            <a:ext cx="5696857" cy="1077218"/>
          </a:xfrm>
          <a:prstGeom prst="rect">
            <a:avLst/>
          </a:prstGeom>
          <a:ln w="38100">
            <a:solidFill>
              <a:srgbClr val="00B050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dirty="0" lang="en-US" sz="3200">
                <a:solidFill>
                  <a:schemeClr val="tx1"/>
                </a:solidFill>
                <a:latin charset="0" panose="020B0502040204020203" pitchFamily="34" typeface="Bahnschrift"/>
              </a:rPr>
              <a:t>Introduction to Google Drive and Creating Documents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108E8-951A-4732-A7DE-F8AB010EC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57" y="5540829"/>
            <a:ext cx="6172200" cy="107721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r="5400000" dist="2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dirty="0" lang="en-US" sz="3200">
                <a:solidFill>
                  <a:prstClr val="white"/>
                </a:solidFill>
                <a:latin charset="0" panose="020B0502040204020203" pitchFamily="34" typeface="Bahnschrift"/>
              </a:rPr>
              <a:t>From the Google Homepage-Select Drive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CC98A-67F5-4210-AD50-F936ABAB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9571" y="2271486"/>
            <a:ext cx="1828800" cy="5238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blurRad="40000" dir="5400000" dist="2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dirty="0" lang="en-US" sz="2800">
                <a:solidFill>
                  <a:schemeClr val="lt1"/>
                </a:solidFill>
                <a:latin typeface="+mn-lt"/>
                <a:ea typeface="+mn-ea"/>
              </a:rPr>
              <a:t>Click Here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2ADDAEC-8BFF-4FCF-8923-6F009D0076D2}"/>
              </a:ext>
            </a:extLst>
          </p:cNvPr>
          <p:cNvSpPr/>
          <p:nvPr/>
        </p:nvSpPr>
        <p:spPr>
          <a:xfrm>
            <a:off x="8367485" y="2029959"/>
            <a:ext cx="609600" cy="457200"/>
          </a:xfrm>
          <a:prstGeom prst="downArrow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DC7952A7-C7D8-4147-A96F-F2BD8889E414}"/>
              </a:ext>
            </a:extLst>
          </p:cNvPr>
          <p:cNvSpPr/>
          <p:nvPr/>
        </p:nvSpPr>
        <p:spPr>
          <a:xfrm rot="19829067">
            <a:off x="5703891" y="5576570"/>
            <a:ext cx="1459131" cy="44353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0F6C97-CBA9-409A-A192-A4D5F205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84" y="0"/>
            <a:ext cx="8664316" cy="1325563"/>
          </a:xfrm>
        </p:spPr>
        <p:txBody>
          <a:bodyPr>
            <a:normAutofit/>
          </a:bodyPr>
          <a:lstStyle/>
          <a:p>
            <a:r>
              <a:rPr dirty="0" lang="en-GB"/>
              <a:t>Google Drive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7-21 at 7.03.52 PM.png" id="10" name="Picture 9">
            <a:extLst>
              <a:ext uri="{FF2B5EF4-FFF2-40B4-BE49-F238E27FC236}">
                <a16:creationId xmlns:a16="http://schemas.microsoft.com/office/drawing/2014/main" id="{30AF7E26-BE62-418A-B439-885288E28D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-2" r="-62"/>
          <a:stretch>
            <a:fillRect/>
          </a:stretch>
        </p:blipFill>
        <p:spPr bwMode="auto">
          <a:xfrm>
            <a:off x="192088" y="1472961"/>
            <a:ext cx="8777741" cy="5261668"/>
          </a:xfrm>
          <a:prstGeom prst="rect">
            <a:avLst/>
          </a:prstGeom>
          <a:noFill/>
          <a:ln cap="sq" w="38100">
            <a:solidFill>
              <a:srgbClr val="000000"/>
            </a:solidFill>
            <a:miter lim="800000"/>
            <a:headEnd/>
            <a:tailEnd/>
          </a:ln>
          <a:effectLst>
            <a:outerShdw algn="tl" blurRad="50800" dir="2700000" dist="38100" rotWithShape="0">
              <a:srgbClr val="808080">
                <a:alpha val="42999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C655CC-AAAF-4CEB-83A2-A0C0CE867E25}"/>
              </a:ext>
            </a:extLst>
          </p:cNvPr>
          <p:cNvSpPr txBox="1"/>
          <p:nvPr/>
        </p:nvSpPr>
        <p:spPr>
          <a:xfrm>
            <a:off x="3193143" y="1614714"/>
            <a:ext cx="5558972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defTabSz="457200" eaLnBrk="1" fontAlgn="auto" hangingPunct="1" indent="-363538" marL="36353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dirty="0" lang="en-US" sz="2400">
                <a:solidFill>
                  <a:prstClr val="black"/>
                </a:solidFill>
                <a:latin charset="0" panose="020B0502040204020203" pitchFamily="34" typeface="Bahnschrift"/>
              </a:rPr>
              <a:t>Click on </a:t>
            </a:r>
            <a:r>
              <a:rPr b="1" dirty="0" lang="en-US" sz="2400">
                <a:solidFill>
                  <a:srgbClr val="FF0000"/>
                </a:solidFill>
                <a:latin charset="0" panose="020B0502040204020203" pitchFamily="34" typeface="Bahnschrift"/>
              </a:rPr>
              <a:t>New.</a:t>
            </a:r>
          </a:p>
          <a:p>
            <a:pPr algn="just" defTabSz="457200" eaLnBrk="1" fontAlgn="auto" hangingPunct="1" indent="-363538" marL="36353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dirty="0" lang="en-US" sz="2400">
                <a:solidFill>
                  <a:prstClr val="black"/>
                </a:solidFill>
                <a:latin charset="0" panose="020B0502040204020203" pitchFamily="34" typeface="Bahnschrift"/>
              </a:rPr>
              <a:t>Select your desired program (</a:t>
            </a:r>
            <a:r>
              <a:rPr b="1" dirty="0" lang="en-US" sz="2400">
                <a:solidFill>
                  <a:prstClr val="black"/>
                </a:solidFill>
                <a:latin charset="0" panose="020B0502040204020203" pitchFamily="34" typeface="Bahnschrift"/>
              </a:rPr>
              <a:t>Docs, Sheets, Slides</a:t>
            </a:r>
            <a:r>
              <a:rPr dirty="0" lang="en-US" sz="2400">
                <a:solidFill>
                  <a:prstClr val="black"/>
                </a:solidFill>
                <a:latin charset="0" panose="020B0502040204020203" pitchFamily="34" typeface="Bahnschrift"/>
              </a:rPr>
              <a:t>).</a:t>
            </a:r>
          </a:p>
          <a:p>
            <a:pPr algn="just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 i="1" lang="en-US" sz="2400">
                <a:solidFill>
                  <a:prstClr val="black"/>
                </a:solidFill>
                <a:latin charset="0" panose="020B0502040204020203" pitchFamily="34" typeface="Bahnschrift"/>
              </a:rPr>
              <a:t>Note: Click on More for </a:t>
            </a:r>
            <a:r>
              <a:rPr b="1" dirty="0" i="1" lang="en-US" sz="2400">
                <a:solidFill>
                  <a:prstClr val="black"/>
                </a:solidFill>
                <a:latin charset="0" panose="020B0502040204020203" pitchFamily="34" typeface="Bahnschrift"/>
              </a:rPr>
              <a:t>Forms</a:t>
            </a:r>
            <a:r>
              <a:rPr dirty="0" i="1" lang="en-US" sz="2400">
                <a:solidFill>
                  <a:prstClr val="black"/>
                </a:solidFill>
                <a:latin charset="0" panose="020B0502040204020203" pitchFamily="34" typeface="Bahnschrift"/>
              </a:rPr>
              <a:t> and </a:t>
            </a:r>
            <a:r>
              <a:rPr b="1" dirty="0" i="1" lang="en-US" sz="2400">
                <a:solidFill>
                  <a:prstClr val="black"/>
                </a:solidFill>
                <a:latin charset="0" panose="020B0502040204020203" pitchFamily="34" typeface="Bahnschrift"/>
              </a:rPr>
              <a:t>Drawings.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C16F4EE5-B86C-4E34-B9E5-7D8874192CC1}"/>
              </a:ext>
            </a:extLst>
          </p:cNvPr>
          <p:cNvSpPr>
            <a:spLocks noChangeArrowheads="1"/>
          </p:cNvSpPr>
          <p:nvPr/>
        </p:nvSpPr>
        <p:spPr bwMode="auto">
          <a:xfrm rot="19611806">
            <a:off x="1545288" y="2187228"/>
            <a:ext cx="1787430" cy="350616"/>
          </a:xfrm>
          <a:prstGeom prst="leftArrow">
            <a:avLst>
              <a:gd fmla="val 50000" name="adj1"/>
              <a:gd fmla="val 50003" name="adj2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 lang="en-US">
              <a:solidFill>
                <a:prstClr val="white"/>
              </a:solidFill>
              <a:latin charset="-127" panose="02030600000101010101" pitchFamily="18" typeface="Batang"/>
              <a:ea charset="-127" panose="02030600000101010101" pitchFamily="18" typeface="Batang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1DFD2E-AF9F-4C3B-9B28-A756D5025F1D}"/>
              </a:ext>
            </a:extLst>
          </p:cNvPr>
          <p:cNvSpPr txBox="1"/>
          <p:nvPr/>
        </p:nvSpPr>
        <p:spPr>
          <a:xfrm>
            <a:off x="5910943" y="1348242"/>
            <a:ext cx="2895600" cy="5857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 lang="en-US" sz="3200">
                <a:solidFill>
                  <a:prstClr val="black"/>
                </a:solidFill>
                <a:latin typeface="Franklin Gothic Medium"/>
                <a:cs typeface="Franklin Gothic Medium"/>
              </a:rPr>
              <a:t>Getting Started</a:t>
            </a:r>
          </a:p>
        </p:txBody>
      </p:sp>
      <p:pic>
        <p:nvPicPr>
          <p:cNvPr descr="Screen Shot 2015-07-21 at 7.08.14 PM.png" id="19462" name="Picture 13">
            <a:extLst>
              <a:ext uri="{FF2B5EF4-FFF2-40B4-BE49-F238E27FC236}">
                <a16:creationId xmlns:a16="http://schemas.microsoft.com/office/drawing/2014/main" id="{26C7F35E-7221-4D26-89B4-C95DF320E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" r="88"/>
          <a:stretch>
            <a:fillRect/>
          </a:stretch>
        </p:blipFill>
        <p:spPr bwMode="auto">
          <a:xfrm>
            <a:off x="3443516" y="3571545"/>
            <a:ext cx="3726542" cy="2899784"/>
          </a:xfrm>
          <a:prstGeom prst="rect">
            <a:avLst/>
          </a:prstGeom>
          <a:noFill/>
          <a:ln w="76200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5831975-5A75-48FE-8CAF-A3F3C15245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200" y="3048000"/>
            <a:ext cx="685800" cy="21336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len="med" type="arrow" w="med"/>
          </a:ln>
          <a:effectLst>
            <a:outerShdw blurRad="40000" dir="5400000" dist="2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3FDA66-FD54-4BCD-9D1C-FB8E5270F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74" y="0"/>
            <a:ext cx="8649325" cy="1325563"/>
          </a:xfrm>
        </p:spPr>
        <p:txBody>
          <a:bodyPr>
            <a:normAutofit/>
          </a:bodyPr>
          <a:lstStyle/>
          <a:p>
            <a:r>
              <a:rPr dirty="0" lang="en-GB"/>
              <a:t>Google Drive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7-21 at 7.08.14 PM.png" id="21506" name="Picture 3">
            <a:extLst>
              <a:ext uri="{FF2B5EF4-FFF2-40B4-BE49-F238E27FC236}">
                <a16:creationId xmlns:a16="http://schemas.microsoft.com/office/drawing/2014/main" id="{CA000663-EE84-4C54-870E-53C62AE74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" r="88"/>
          <a:stretch>
            <a:fillRect/>
          </a:stretch>
        </p:blipFill>
        <p:spPr bwMode="auto">
          <a:xfrm>
            <a:off x="210456" y="1607457"/>
            <a:ext cx="6916057" cy="4953000"/>
          </a:xfrm>
          <a:prstGeom prst="rect">
            <a:avLst/>
          </a:prstGeom>
          <a:noFill/>
          <a:ln w="76200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BE528D-D4E0-4751-8541-EA8F58100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628" y="1407886"/>
            <a:ext cx="5508172" cy="22467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b="1" dirty="0" lang="en-US" sz="2800" u="sng">
                <a:solidFill>
                  <a:schemeClr val="tx1"/>
                </a:solidFill>
                <a:latin charset="0" panose="020B0502040204020203" pitchFamily="34" typeface="Bahnschrift"/>
              </a:rPr>
              <a:t>My Drive</a:t>
            </a:r>
            <a:endParaRPr dirty="0" lang="en-US" sz="2800">
              <a:solidFill>
                <a:schemeClr val="tx1"/>
              </a:solidFill>
              <a:latin charset="0" panose="020B0502040204020203" pitchFamily="34" typeface="Bahnschrift"/>
            </a:endParaRPr>
          </a:p>
          <a:p>
            <a:pPr algn="just" eaLnBrk="1" hangingPunct="1" indent="-457200" marL="457200">
              <a:buFont charset="0" pitchFamily="34" typeface="Arial"/>
              <a:buChar char="•"/>
              <a:defRPr/>
            </a:pPr>
            <a:r>
              <a:rPr dirty="0" lang="en-US" sz="2800">
                <a:solidFill>
                  <a:schemeClr val="tx1"/>
                </a:solidFill>
                <a:latin charset="0" panose="020B0502040204020203" pitchFamily="34" typeface="Bahnschrift"/>
              </a:rPr>
              <a:t>Home for all your files</a:t>
            </a:r>
          </a:p>
          <a:p>
            <a:pPr algn="just" eaLnBrk="1" hangingPunct="1" indent="-457200" marL="457200">
              <a:buFont charset="0" pitchFamily="34" typeface="Arial"/>
              <a:buChar char="•"/>
              <a:defRPr/>
            </a:pPr>
            <a:r>
              <a:rPr dirty="0" lang="en-US" sz="2800">
                <a:solidFill>
                  <a:schemeClr val="tx1"/>
                </a:solidFill>
                <a:latin charset="0" panose="020B0502040204020203" pitchFamily="34" typeface="Bahnschrift"/>
              </a:rPr>
              <a:t>With Google Drive for your PC, you can sync files from your computer to My Drive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0A2AEF-924C-4616-8249-4088426B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74" y="0"/>
            <a:ext cx="8649326" cy="1325563"/>
          </a:xfrm>
        </p:spPr>
        <p:txBody>
          <a:bodyPr>
            <a:normAutofit/>
          </a:bodyPr>
          <a:lstStyle/>
          <a:p>
            <a:r>
              <a:rPr dirty="0" lang="en-GB"/>
              <a:t>Google Drive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7-21 at 7.08.14 PM.png" id="22530" name="Picture 4">
            <a:extLst>
              <a:ext uri="{FF2B5EF4-FFF2-40B4-BE49-F238E27FC236}">
                <a16:creationId xmlns:a16="http://schemas.microsoft.com/office/drawing/2014/main" id="{6D710863-A047-4D81-889B-1A5C22560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" r="88"/>
          <a:stretch>
            <a:fillRect/>
          </a:stretch>
        </p:blipFill>
        <p:spPr bwMode="auto">
          <a:xfrm>
            <a:off x="290285" y="1494971"/>
            <a:ext cx="8708571" cy="522084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66BAF7-859F-4069-A1F4-3D21FF18B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200" y="1429658"/>
            <a:ext cx="5599113" cy="13849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charset="0" pitchFamily="34" typeface="Calibri"/>
                <a:ea charset="-128" pitchFamily="34" typeface="MS PGothic"/>
              </a:defRPr>
            </a:lvl9pPr>
          </a:lstStyle>
          <a:p>
            <a:pPr eaLnBrk="1" hangingPunct="1">
              <a:defRPr/>
            </a:pPr>
            <a:r>
              <a:rPr dirty="0" lang="en-US" sz="2800">
                <a:latin charset="0" panose="020B0502040204020203" pitchFamily="34" typeface="Bahnschrift"/>
              </a:rPr>
              <a:t>Select </a:t>
            </a:r>
            <a:r>
              <a:rPr b="1" dirty="0" lang="en-US" sz="2800">
                <a:latin charset="0" panose="020B0502040204020203" pitchFamily="34" typeface="Bahnschrift"/>
              </a:rPr>
              <a:t>Docs-</a:t>
            </a:r>
          </a:p>
          <a:p>
            <a:pPr eaLnBrk="1" hangingPunct="1" indent="-174625" marL="174625">
              <a:buFont charset="0" pitchFamily="34" typeface="Arial"/>
              <a:buChar char="•"/>
              <a:defRPr/>
            </a:pPr>
            <a:r>
              <a:rPr dirty="0" lang="en-US" sz="2800">
                <a:latin charset="0" panose="020B0502040204020203" pitchFamily="34" typeface="Bahnschrift"/>
              </a:rPr>
              <a:t>Google</a:t>
            </a:r>
            <a:r>
              <a:rPr altLang="en-US" dirty="0" lang="en-CA" sz="2800">
                <a:latin charset="0" panose="020B0502040204020203" pitchFamily="34" typeface="Bahnschrift"/>
              </a:rPr>
              <a:t>’</a:t>
            </a:r>
            <a:r>
              <a:rPr altLang="ja-JP" dirty="0" lang="en-US" sz="2800">
                <a:latin charset="0" panose="020B0502040204020203" pitchFamily="34" typeface="Bahnschrift"/>
              </a:rPr>
              <a:t>s word processor.</a:t>
            </a:r>
          </a:p>
          <a:p>
            <a:pPr eaLnBrk="1" hangingPunct="1" indent="-174625" marL="174625">
              <a:buFont charset="0" pitchFamily="34" typeface="Arial"/>
              <a:buChar char="•"/>
              <a:defRPr/>
            </a:pPr>
            <a:r>
              <a:rPr dirty="0" lang="en-US" sz="2800">
                <a:latin charset="0" panose="020B0502040204020203" pitchFamily="34" typeface="Bahnschrift"/>
              </a:rPr>
              <a:t>Similar to Microsoft Word.</a:t>
            </a:r>
          </a:p>
        </p:txBody>
      </p:sp>
      <p:sp>
        <p:nvSpPr>
          <p:cNvPr id="3" name="Curved Down Arrow 2">
            <a:extLst>
              <a:ext uri="{FF2B5EF4-FFF2-40B4-BE49-F238E27FC236}">
                <a16:creationId xmlns:a16="http://schemas.microsoft.com/office/drawing/2014/main" id="{A23B1E32-A80A-45B2-B150-BA14193B31ED}"/>
              </a:ext>
            </a:extLst>
          </p:cNvPr>
          <p:cNvSpPr/>
          <p:nvPr/>
        </p:nvSpPr>
        <p:spPr>
          <a:xfrm rot="9954564">
            <a:off x="2541304" y="3155065"/>
            <a:ext cx="2260768" cy="6677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4525A7-83CB-43B5-B84E-7D61198D8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84" y="0"/>
            <a:ext cx="8664315" cy="1325563"/>
          </a:xfrm>
        </p:spPr>
        <p:txBody>
          <a:bodyPr>
            <a:normAutofit/>
          </a:bodyPr>
          <a:lstStyle/>
          <a:p>
            <a:r>
              <a:rPr dirty="0" lang="en-GB"/>
              <a:t>Google Drive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Collaboration refers to the ability of workers to work together simultaneously on a particular task. </a:t>
            </a:r>
          </a:p>
          <a:p>
            <a:pPr algn="just">
              <a:buClr>
                <a:srgbClr val="258989"/>
              </a:buClr>
            </a:pPr>
            <a:r>
              <a:rPr lang="en-IN" dirty="0">
                <a:solidFill>
                  <a:srgbClr val="FF0000"/>
                </a:solidFill>
              </a:rPr>
              <a:t>Cloud collaboration </a:t>
            </a:r>
            <a:r>
              <a:rPr lang="en-IN" dirty="0"/>
              <a:t>is a way of sharing and co-authoring computer files through the use of cloud computing.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Collaboration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477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Cloud collaboration technologies </a:t>
            </a:r>
            <a:r>
              <a:rPr lang="en-IN" dirty="0">
                <a:solidFill>
                  <a:srgbClr val="FF0000"/>
                </a:solidFill>
              </a:rPr>
              <a:t>allow users to upload, comment and collaborate on documents and even amend the document itself, </a:t>
            </a:r>
            <a:r>
              <a:rPr lang="en-IN" dirty="0"/>
              <a:t>evolving the documents. 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Businesses in the last few years have increasingly been switching to the use of cloud collaboration.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Collaboration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93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FF0000"/>
                </a:solidFill>
              </a:rPr>
              <a:t>Document collaboration </a:t>
            </a:r>
            <a:r>
              <a:rPr lang="en-IN" dirty="0"/>
              <a:t>can be completed face to face. However, collaboration has become more complex, with the need to work with people all over the world in real time on a variety of different types of documents, using different devices.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9FA3D-A244-49EA-91B3-F3D11DA5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Collaboration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40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Documents are uploaded to a central "cloud" for storage, where they can then be accessed by others.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Collaboration services include Google, Microsoft, WebEx, Jive Software, </a:t>
            </a:r>
            <a:r>
              <a:rPr lang="en-IN" dirty="0" err="1"/>
              <a:t>eXo</a:t>
            </a:r>
            <a:r>
              <a:rPr lang="en-IN" dirty="0"/>
              <a:t> Platform, </a:t>
            </a:r>
            <a:r>
              <a:rPr lang="en-IN" dirty="0" err="1"/>
              <a:t>Synaptop</a:t>
            </a:r>
            <a:r>
              <a:rPr lang="en-IN" dirty="0"/>
              <a:t>, and Salesforce.com.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9FA3D-A244-49EA-91B3-F3D11DA5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Collaboration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55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IN" dirty="0"/>
              <a:t>A report mapped out </a:t>
            </a:r>
            <a:r>
              <a:rPr lang="en-IN" dirty="0">
                <a:solidFill>
                  <a:srgbClr val="C00000"/>
                </a:solidFill>
              </a:rPr>
              <a:t>five reasons why workers are reluctant to collaborate more: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People resist sharing their knowledge.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Safety issues.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Users are most comfortable using e-mail as their primary electronic collaboration tool.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People do not have an incentive to change their behaviour.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16D9D-4640-4635-9BCB-70E7E5EB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Collaboration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40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Teams that want to or are selected to use the software do not have strong team leaders who push for more collaboration.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Senior management is not actively involved in or does not support the team collaboration initiative.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16D9D-4640-4635-9BCB-70E7E5EB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Collaboration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628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Cloud computing isn’t just for home users. 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Cloud has tremendous benefits for the entire community, from neighbourhood groups to sports teams to school organizations.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Any time any group of people in the community needs to communicate and collaborate, </a:t>
            </a:r>
            <a:r>
              <a:rPr lang="en-IN" dirty="0">
                <a:solidFill>
                  <a:srgbClr val="C00000"/>
                </a:solidFill>
              </a:rPr>
              <a:t>web-based applications</a:t>
            </a:r>
            <a:r>
              <a:rPr lang="en-IN" dirty="0"/>
              <a:t> are the way to go.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as Community Benefit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52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3776</TotalTime>
  <Words>1148</Words>
  <Application>Microsoft Office PowerPoint</Application>
  <PresentationFormat>On-screen Show (4:3)</PresentationFormat>
  <Paragraphs>105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Batang</vt:lpstr>
      <vt:lpstr>Arial</vt:lpstr>
      <vt:lpstr>Bahnschrift</vt:lpstr>
      <vt:lpstr>Bahnschrift SemiBold</vt:lpstr>
      <vt:lpstr>Calibri</vt:lpstr>
      <vt:lpstr>Calibri Light</vt:lpstr>
      <vt:lpstr>Franklin Gothic Book</vt:lpstr>
      <vt:lpstr>Franklin Gothic Medium</vt:lpstr>
      <vt:lpstr>Wingdings</vt:lpstr>
      <vt:lpstr>Office Theme</vt:lpstr>
      <vt:lpstr>PowerPoint Presentation</vt:lpstr>
      <vt:lpstr>PowerPoint Presentation</vt:lpstr>
      <vt:lpstr>Cloud Collaboration</vt:lpstr>
      <vt:lpstr>Cloud Collaboration</vt:lpstr>
      <vt:lpstr>Cloud Collaboration</vt:lpstr>
      <vt:lpstr>Cloud Collaboration</vt:lpstr>
      <vt:lpstr>Cloud Collaboration</vt:lpstr>
      <vt:lpstr>Cloud Collaboration</vt:lpstr>
      <vt:lpstr>Cloud as Community Benefit</vt:lpstr>
      <vt:lpstr>Communicating Across the Community</vt:lpstr>
      <vt:lpstr>Communicating Across the Community</vt:lpstr>
      <vt:lpstr>Cloud Collaboration Tools</vt:lpstr>
      <vt:lpstr>Cloud Collaboration Tools</vt:lpstr>
      <vt:lpstr>Cloud Collaboration Tools</vt:lpstr>
      <vt:lpstr>Characteristics of Cloud Collaboration</vt:lpstr>
      <vt:lpstr>Characteristics of Cloud Collaboration</vt:lpstr>
      <vt:lpstr>Characteristics of Cloud Collaboration</vt:lpstr>
      <vt:lpstr>Characteristics of Cloud Collaboration</vt:lpstr>
      <vt:lpstr>Characteristics of Cloud Collaboration</vt:lpstr>
      <vt:lpstr>Characteristics of Cloud Collaboration</vt:lpstr>
      <vt:lpstr>Google Mail</vt:lpstr>
      <vt:lpstr>Google Drive</vt:lpstr>
      <vt:lpstr>Google Drive</vt:lpstr>
      <vt:lpstr>Google Drive Logo</vt:lpstr>
      <vt:lpstr>Google Drive</vt:lpstr>
      <vt:lpstr>Google Drive</vt:lpstr>
      <vt:lpstr>Google Drive</vt:lpstr>
      <vt:lpstr>Google Drive</vt:lpstr>
      <vt:lpstr>Google Drive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Tarandeep Kaur</cp:lastModifiedBy>
  <cp:revision>266</cp:revision>
  <dcterms:created xsi:type="dcterms:W3CDTF">2021-05-13T17:45:44Z</dcterms:created>
  <dcterms:modified xsi:type="dcterms:W3CDTF">2021-07-20T10:21:29Z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490221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