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9" r:id="rId2"/>
    <p:sldId id="297" r:id="rId3"/>
    <p:sldId id="310" r:id="rId4"/>
    <p:sldId id="294" r:id="rId5"/>
    <p:sldId id="295" r:id="rId6"/>
    <p:sldId id="363" r:id="rId7"/>
    <p:sldId id="283" r:id="rId8"/>
    <p:sldId id="364" r:id="rId9"/>
    <p:sldId id="260" r:id="rId10"/>
    <p:sldId id="269" r:id="rId11"/>
    <p:sldId id="290" r:id="rId12"/>
    <p:sldId id="291" r:id="rId13"/>
    <p:sldId id="355" r:id="rId14"/>
    <p:sldId id="270" r:id="rId15"/>
    <p:sldId id="271" r:id="rId16"/>
    <p:sldId id="272" r:id="rId17"/>
    <p:sldId id="281" r:id="rId18"/>
    <p:sldId id="282" r:id="rId19"/>
    <p:sldId id="273" r:id="rId20"/>
    <p:sldId id="288" r:id="rId21"/>
    <p:sldId id="274" r:id="rId22"/>
    <p:sldId id="275" r:id="rId23"/>
    <p:sldId id="276" r:id="rId24"/>
    <p:sldId id="286" r:id="rId25"/>
    <p:sldId id="358" r:id="rId26"/>
    <p:sldId id="26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1CE"/>
    <a:srgbClr val="1E426B"/>
    <a:srgbClr val="258989"/>
    <a:srgbClr val="217C7F"/>
    <a:srgbClr val="1F3154"/>
    <a:srgbClr val="498682"/>
    <a:srgbClr val="9BABC8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60E0D-FD1E-4034-9F71-C7C2D15BA81C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2F1-967B-4F53-961F-B21D6EABC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13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680D6E72-6008-4C65-A9C4-5AE85099FE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CB78CC8B-0E07-4F41-9E0A-B8773D7FD9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50073B03-CD36-4A01-B978-E9E9E6E76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85F9BD6-BDCB-4205-87B8-44A8B6545841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B054-0F77-4F3F-8DF4-E859FDC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F7CF-48AA-4B75-8DB1-35A6C154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1BE10-6F28-45AA-B940-B8875064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94D8-28FC-4D68-A8BF-5C7BFCD0788A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84E7-9D2D-42E1-9941-9E5C9B77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CA496-B46B-4800-A08B-53F8C0DA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6525-036D-4192-ACCF-5A3466C3D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5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DD07B06-2893-4CC3-A638-D9D70442CD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95338"/>
          </a:xfrm>
          <a:prstGeom prst="rect">
            <a:avLst/>
          </a:prstGeom>
          <a:gradFill rotWithShape="0">
            <a:gsLst>
              <a:gs pos="0">
                <a:srgbClr val="343434">
                  <a:alpha val="9998"/>
                </a:srgbClr>
              </a:gs>
              <a:gs pos="100000">
                <a:srgbClr val="464658">
                  <a:alpha val="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22F75C4-4A72-4C6C-B505-FB8F774D8B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062663"/>
            <a:ext cx="9144000" cy="795337"/>
          </a:xfrm>
          <a:prstGeom prst="rect">
            <a:avLst/>
          </a:prstGeom>
          <a:gradFill rotWithShape="0">
            <a:gsLst>
              <a:gs pos="0">
                <a:srgbClr val="343434">
                  <a:alpha val="9998"/>
                </a:srgbClr>
              </a:gs>
              <a:gs pos="100000">
                <a:srgbClr val="464658">
                  <a:alpha val="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8595" y="2821781"/>
            <a:ext cx="8786813" cy="7143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>
                <a:sym typeface="Helvetica Neue Bold Condensed" charset="0"/>
              </a:rPr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3538728"/>
            <a:ext cx="8786812" cy="457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lang="en-US" sz="2700" b="0" dirty="0">
                <a:solidFill>
                  <a:srgbClr val="9A9A9A"/>
                </a:solidFill>
                <a:latin typeface="+mn-lt"/>
                <a:ea typeface="+mn-ea"/>
                <a:cs typeface="+mn-cs"/>
                <a:sym typeface="Helvetica Neue Ligh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82879" y="6208776"/>
            <a:ext cx="1938528" cy="539496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>
                <a:sym typeface="Helvetica Neue Bold Condensed" charset="0"/>
              </a:rPr>
              <a:t>Click icon to add picture</a:t>
            </a:r>
            <a:endParaRPr lang="en-US" noProof="0" dirty="0">
              <a:sym typeface="Helvetica Neue Bold Condensed" charset="0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0EBD515-33C3-42EE-85AE-7C5002D15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6230CA-DB3A-492F-B4D1-19F13CA11A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9653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4196"/>
            <a:ext cx="7886700" cy="458862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7" y="1378760"/>
            <a:ext cx="8215747" cy="5326840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08" y="0"/>
            <a:ext cx="8659091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6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rive.google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23335B75-EBBB-45C2-8098-C1C0DE38B1F0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3" r="-42"/>
          <a:stretch>
            <a:fillRect/>
          </a:stretch>
        </p:blipFill>
        <p:spPr bwMode="auto">
          <a:xfrm>
            <a:off x="159656" y="1436914"/>
            <a:ext cx="8868229" cy="53122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AEF741-0494-4B23-AFA1-EEE00A93F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3999" y="3603172"/>
            <a:ext cx="4049485" cy="1569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dirty="0" lang="en-US" sz="3200">
                <a:solidFill>
                  <a:schemeClr val="lt1"/>
                </a:solidFill>
                <a:latin charset="0" panose="020B0502040204020203" pitchFamily="34" typeface="Bahnschrift"/>
              </a:rPr>
              <a:t>New, Share, Open, Print documents and more.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7F24EE-4EA4-43B1-B595-5BCD65DC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lang="en-GB"/>
              <a:t>Google Docs Menu- </a:t>
            </a:r>
            <a:r>
              <a:rPr dirty="0" lang="en-GB">
                <a:solidFill>
                  <a:srgbClr val="FFC000"/>
                </a:solidFill>
              </a:rPr>
              <a:t>File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>
            <a:extLst>
              <a:ext uri="{FF2B5EF4-FFF2-40B4-BE49-F238E27FC236}">
                <a16:creationId xmlns:a16="http://schemas.microsoft.com/office/drawing/2014/main" id="{C062C601-F209-4765-A90A-AB3A2EC44C9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" r="-13"/>
          <a:stretch>
            <a:fillRect/>
          </a:stretch>
        </p:blipFill>
        <p:spPr bwMode="auto">
          <a:xfrm>
            <a:off x="192645" y="1494970"/>
            <a:ext cx="8749101" cy="5167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2">
            <a:extLst>
              <a:ext uri="{FF2B5EF4-FFF2-40B4-BE49-F238E27FC236}">
                <a16:creationId xmlns:a16="http://schemas.microsoft.com/office/drawing/2014/main" id="{1DD86C4A-CE6F-41F7-9D57-1D3D74141832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/>
          <a:srcRect b="-11" r="-20"/>
          <a:stretch>
            <a:fillRect/>
          </a:stretch>
        </p:blipFill>
        <p:spPr bwMode="auto">
          <a:xfrm>
            <a:off x="3541940" y="2902857"/>
            <a:ext cx="4479925" cy="3340327"/>
          </a:xfrm>
          <a:prstGeom prst="rect">
            <a:avLst/>
          </a:prstGeom>
          <a:solidFill>
            <a:schemeClr val="bg2">
              <a:lumMod val="85000"/>
            </a:schemeClr>
          </a:solidFill>
          <a:ln w="38100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A3C26528-D999-4049-A52A-E6799E6464EB}"/>
              </a:ext>
            </a:extLst>
          </p:cNvPr>
          <p:cNvSpPr>
            <a:spLocks noChangeArrowheads="1"/>
          </p:cNvSpPr>
          <p:nvPr/>
        </p:nvSpPr>
        <p:spPr bwMode="auto">
          <a:xfrm rot="-1161242">
            <a:off x="2341563" y="5221288"/>
            <a:ext cx="11430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87E319-DCB8-4681-8EDD-B8AB5CC5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dirty="0" lang="en-GB"/>
              <a:t>Google Docs Menu- </a:t>
            </a:r>
            <a:r>
              <a:rPr dirty="0" lang="en-GB">
                <a:solidFill>
                  <a:srgbClr val="FFC000"/>
                </a:solidFill>
              </a:rPr>
              <a:t>File</a:t>
            </a:r>
            <a:r>
              <a:rPr dirty="0" lang="en-US">
                <a:solidFill>
                  <a:srgbClr val="FFC000"/>
                </a:solidFill>
              </a:rPr>
              <a:t> (Page Setup)</a:t>
            </a:r>
            <a:endParaRPr dirty="0" lang="en-GB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4D1EC236-2023-4E03-9B66-79DBDA7DAA12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" r="15"/>
          <a:stretch>
            <a:fillRect/>
          </a:stretch>
        </p:blipFill>
        <p:spPr bwMode="auto">
          <a:xfrm>
            <a:off x="232229" y="1509486"/>
            <a:ext cx="8679542" cy="5228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2D7A25-AF30-4234-917C-811E54BCD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4656" y="3265714"/>
            <a:ext cx="4118430" cy="15700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dirty="0" lang="en-US" sz="3200">
                <a:solidFill>
                  <a:schemeClr val="bg1"/>
                </a:solidFill>
                <a:latin charset="0" panose="020B0502040204020203" pitchFamily="34" typeface="Bahnschrift"/>
              </a:rPr>
              <a:t>Download your document into one of these file types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B1867C8-0AAC-44D3-B187-199C324F18E5}"/>
              </a:ext>
            </a:extLst>
          </p:cNvPr>
          <p:cNvSpPr/>
          <p:nvPr/>
        </p:nvSpPr>
        <p:spPr>
          <a:xfrm rot="8139691">
            <a:off x="3795713" y="3946525"/>
            <a:ext cx="838200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7D5A8B-207C-4EF2-9401-293452C7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lang="en-GB" sz="3200">
                <a:solidFill>
                  <a:schemeClr val="bg1"/>
                </a:solidFill>
              </a:rPr>
              <a:t>Google Docs Menu- </a:t>
            </a:r>
            <a:r>
              <a:rPr dirty="0" lang="en-GB" sz="3200">
                <a:solidFill>
                  <a:srgbClr val="FFC000"/>
                </a:solidFill>
              </a:rPr>
              <a:t>File</a:t>
            </a:r>
            <a:r>
              <a:rPr dirty="0" lang="en-US" sz="3200">
                <a:solidFill>
                  <a:srgbClr val="FFC000"/>
                </a:solidFill>
              </a:rPr>
              <a:t> (Download)</a:t>
            </a:r>
            <a:endParaRPr dirty="0" lang="en-GB" sz="32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5372DD-D75D-4018-95BF-0447FB08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258989"/>
              </a:buClr>
            </a:pPr>
            <a:r>
              <a:rPr lang="en-IN" sz="2600" dirty="0"/>
              <a:t>Google Docs saves every change made to your document through a feature called </a:t>
            </a:r>
            <a:r>
              <a:rPr lang="en-IN" sz="2600" dirty="0">
                <a:solidFill>
                  <a:srgbClr val="C00000"/>
                </a:solidFill>
              </a:rPr>
              <a:t>Version History.</a:t>
            </a:r>
          </a:p>
          <a:p>
            <a:pPr algn="just">
              <a:buClr>
                <a:srgbClr val="258989"/>
              </a:buClr>
            </a:pPr>
            <a:r>
              <a:rPr lang="en-IN" sz="2600" dirty="0"/>
              <a:t>Go to </a:t>
            </a:r>
            <a:r>
              <a:rPr lang="en-IN" sz="2600" dirty="0">
                <a:solidFill>
                  <a:srgbClr val="C00000"/>
                </a:solidFill>
              </a:rPr>
              <a:t>File &gt; Version history &gt; See version history.</a:t>
            </a:r>
          </a:p>
          <a:p>
            <a:pPr algn="just"/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7D5A8B-207C-4EF2-9401-293452C7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Google Docs Menu- </a:t>
            </a:r>
            <a:r>
              <a:rPr lang="en-GB" sz="3200" dirty="0">
                <a:solidFill>
                  <a:srgbClr val="FFC000"/>
                </a:solidFill>
              </a:rPr>
              <a:t>Version History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3334E-A036-4F39-B4FE-25626468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29" y="3426211"/>
            <a:ext cx="5654702" cy="3001796"/>
          </a:xfrm>
          <a:prstGeom prst="rect">
            <a:avLst/>
          </a:prstGeom>
          <a:ln w="28575">
            <a:solidFill>
              <a:srgbClr val="258989"/>
            </a:solidFill>
          </a:ln>
        </p:spPr>
      </p:pic>
    </p:spTree>
    <p:extLst>
      <p:ext uri="{BB962C8B-B14F-4D97-AF65-F5344CB8AC3E}">
        <p14:creationId xmlns:p14="http://schemas.microsoft.com/office/powerpoint/2010/main" val="3943522886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3C7BECFF-B810-448A-92E7-E1DBD5E5C04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" r="-43"/>
          <a:stretch>
            <a:fillRect/>
          </a:stretch>
        </p:blipFill>
        <p:spPr bwMode="auto">
          <a:xfrm>
            <a:off x="362857" y="1544682"/>
            <a:ext cx="8592456" cy="5160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573F90-77CE-471D-9982-CA1156B79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257" y="1870075"/>
            <a:ext cx="4582886" cy="14465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dirty="0" lang="en-US" sz="2200">
                <a:solidFill>
                  <a:schemeClr val="bg1"/>
                </a:solidFill>
                <a:latin charset="0" panose="020B0502040204020203" pitchFamily="34" typeface="Bahnschrift"/>
              </a:rPr>
              <a:t>Actions under this Tab</a:t>
            </a:r>
          </a:p>
          <a:p>
            <a:pPr eaLnBrk="1" hangingPunct="1" indent="-174625" marL="174625">
              <a:buFont charset="0" pitchFamily="34" typeface="Arial"/>
              <a:buChar char="•"/>
              <a:defRPr/>
            </a:pPr>
            <a:r>
              <a:rPr b="1" dirty="0" lang="en-US" sz="2200">
                <a:solidFill>
                  <a:schemeClr val="bg1"/>
                </a:solidFill>
                <a:latin charset="0" panose="020B0502040204020203" pitchFamily="34" typeface="Bahnschrift"/>
              </a:rPr>
              <a:t>Undo</a:t>
            </a:r>
            <a:r>
              <a:rPr dirty="0" lang="en-US" sz="2200">
                <a:solidFill>
                  <a:schemeClr val="bg1"/>
                </a:solidFill>
                <a:latin charset="0" panose="020B0502040204020203" pitchFamily="34" typeface="Bahnschrift"/>
              </a:rPr>
              <a:t> your previous action</a:t>
            </a:r>
          </a:p>
          <a:p>
            <a:pPr eaLnBrk="1" hangingPunct="1" indent="-174625" marL="174625">
              <a:buFont charset="0" pitchFamily="34" typeface="Arial"/>
              <a:buChar char="•"/>
              <a:defRPr/>
            </a:pPr>
            <a:r>
              <a:rPr b="1" dirty="0" lang="en-US" sz="2200">
                <a:solidFill>
                  <a:schemeClr val="bg1"/>
                </a:solidFill>
                <a:latin charset="0" panose="020B0502040204020203" pitchFamily="34" typeface="Bahnschrift"/>
              </a:rPr>
              <a:t>Paste</a:t>
            </a:r>
            <a:r>
              <a:rPr dirty="0" lang="en-US" sz="2200">
                <a:solidFill>
                  <a:schemeClr val="bg1"/>
                </a:solidFill>
                <a:latin charset="0" panose="020B0502040204020203" pitchFamily="34" typeface="Bahnschrift"/>
              </a:rPr>
              <a:t> a Picture</a:t>
            </a:r>
          </a:p>
          <a:p>
            <a:pPr eaLnBrk="1" hangingPunct="1" indent="-174625" marL="174625">
              <a:buFont charset="0" pitchFamily="34" typeface="Arial"/>
              <a:buChar char="•"/>
              <a:defRPr/>
            </a:pPr>
            <a:r>
              <a:rPr dirty="0" lang="en-US" sz="2200">
                <a:solidFill>
                  <a:schemeClr val="bg1"/>
                </a:solidFill>
                <a:latin charset="0" panose="020B0502040204020203" pitchFamily="34" typeface="Bahnschrift"/>
              </a:rPr>
              <a:t>Find and replace a word</a:t>
            </a:r>
          </a:p>
        </p:txBody>
      </p:sp>
      <p:pic>
        <p:nvPicPr>
          <p:cNvPr id="27653" name="Picture 3">
            <a:extLst>
              <a:ext uri="{FF2B5EF4-FFF2-40B4-BE49-F238E27FC236}">
                <a16:creationId xmlns:a16="http://schemas.microsoft.com/office/drawing/2014/main" id="{5EC0305E-A898-4CA6-8EE4-8DAA184F4A9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86" y="3472543"/>
            <a:ext cx="5357813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00DFA6A9-16B4-4F84-AB4F-D97F51F306D6}"/>
              </a:ext>
            </a:extLst>
          </p:cNvPr>
          <p:cNvSpPr/>
          <p:nvPr/>
        </p:nvSpPr>
        <p:spPr>
          <a:xfrm rot="1112486">
            <a:off x="2950261" y="4466232"/>
            <a:ext cx="955753" cy="4826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19DF3-579A-429E-B30F-EC052F928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41" y="5218794"/>
            <a:ext cx="4116159" cy="14465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dirty="0" lang="en-US" sz="2200">
                <a:solidFill>
                  <a:schemeClr val="bg1"/>
                </a:solidFill>
                <a:latin charset="0" panose="020B0502040204020203" pitchFamily="34" typeface="Bahnschrift"/>
              </a:rPr>
              <a:t>Find and replace a word in your document</a:t>
            </a:r>
          </a:p>
          <a:p>
            <a:pPr algn="just" eaLnBrk="1" hangingPunct="1" indent="-342900" marL="342900">
              <a:buFont charset="0" pitchFamily="34" typeface="Arial"/>
              <a:buChar char="•"/>
              <a:defRPr/>
            </a:pPr>
            <a:r>
              <a:rPr dirty="0" lang="en-US" sz="2200">
                <a:solidFill>
                  <a:schemeClr val="bg1"/>
                </a:solidFill>
                <a:latin charset="0" panose="020B0502040204020203" pitchFamily="34" typeface="Bahnschrift"/>
              </a:rPr>
              <a:t>Example shown replaces the word </a:t>
            </a:r>
            <a:r>
              <a:rPr b="1" dirty="0" lang="en-US" sz="2200">
                <a:solidFill>
                  <a:schemeClr val="bg1"/>
                </a:solidFill>
                <a:latin charset="0" panose="020B0502040204020203" pitchFamily="34" typeface="Bahnschrift"/>
              </a:rPr>
              <a:t>job</a:t>
            </a:r>
            <a:r>
              <a:rPr dirty="0" lang="en-US" sz="2200">
                <a:solidFill>
                  <a:schemeClr val="bg1"/>
                </a:solidFill>
                <a:latin charset="0" panose="020B0502040204020203" pitchFamily="34" typeface="Bahnschrift"/>
              </a:rPr>
              <a:t> with </a:t>
            </a:r>
            <a:r>
              <a:rPr b="1" dirty="0" lang="en-US" sz="2200">
                <a:solidFill>
                  <a:schemeClr val="bg1"/>
                </a:solidFill>
                <a:latin charset="0" panose="020B0502040204020203" pitchFamily="34" typeface="Bahnschrift"/>
              </a:rPr>
              <a:t>jobs.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7ED81B-9D87-4158-BA09-8E5D236B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lang="en-GB" sz="3200"/>
              <a:t>Google Docs Menu- </a:t>
            </a:r>
            <a:r>
              <a:rPr dirty="0" lang="en-GB" sz="3200">
                <a:solidFill>
                  <a:srgbClr val="FFC000"/>
                </a:solidFill>
              </a:rPr>
              <a:t>Edit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>
            <a:extLst>
              <a:ext uri="{FF2B5EF4-FFF2-40B4-BE49-F238E27FC236}">
                <a16:creationId xmlns:a16="http://schemas.microsoft.com/office/drawing/2014/main" id="{1CC201DD-3968-40FC-8A6B-0E448A7B60EC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" r="66"/>
          <a:stretch>
            <a:fillRect/>
          </a:stretch>
        </p:blipFill>
        <p:spPr bwMode="auto">
          <a:xfrm>
            <a:off x="133803" y="1451428"/>
            <a:ext cx="8836025" cy="52106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5D6710-57B0-418A-AE8D-5F2CE82F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dirty="0" lang="en-GB" sz="3200"/>
              <a:t>Google Docs Menu- </a:t>
            </a:r>
            <a:r>
              <a:rPr dirty="0" lang="en-GB" sz="3200">
                <a:solidFill>
                  <a:srgbClr val="FFC000"/>
                </a:solidFill>
              </a:rPr>
              <a:t>View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CB650004-73E4-4A3B-A41D-E6A7AFDEB8F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" r="3"/>
          <a:stretch>
            <a:fillRect/>
          </a:stretch>
        </p:blipFill>
        <p:spPr bwMode="auto">
          <a:xfrm>
            <a:off x="152399" y="1452563"/>
            <a:ext cx="8831943" cy="5224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B3FDF9-2C17-4AD1-B501-A87F7F2D8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4" y="1647825"/>
            <a:ext cx="1539481" cy="52387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258989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dirty="0" lang="en-US" sz="2800">
                <a:solidFill>
                  <a:schemeClr val="lt1"/>
                </a:solidFill>
                <a:latin typeface="+mn-lt"/>
                <a:ea typeface="+mn-ea"/>
              </a:rPr>
              <a:t>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C0C2-F61B-4CC3-BCCB-8F794A85F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" y="3136900"/>
            <a:ext cx="1058393" cy="52387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258989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dirty="0" lang="en-US" sz="2800">
                <a:solidFill>
                  <a:schemeClr val="lt1"/>
                </a:solidFill>
                <a:latin typeface="+mn-lt"/>
                <a:ea typeface="+mn-ea"/>
              </a:rPr>
              <a:t>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4A8A2-46CD-41DC-8C69-4DCF4F3E0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7" y="2614613"/>
            <a:ext cx="1866219" cy="522287"/>
          </a:xfrm>
          <a:prstGeom prst="rect">
            <a:avLst/>
          </a:prstGeom>
          <a:solidFill>
            <a:schemeClr val="accent2"/>
          </a:solidFill>
          <a:ln w="38100">
            <a:solidFill>
              <a:srgbClr val="258989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dirty="0" lang="en-US" sz="2800">
                <a:solidFill>
                  <a:schemeClr val="lt1"/>
                </a:solidFill>
                <a:latin typeface="+mn-lt"/>
                <a:ea typeface="+mn-ea"/>
              </a:rPr>
              <a:t>Equation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6AD84-3F7E-4A04-8B4D-5F7517457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0995" y="4437743"/>
            <a:ext cx="4640489" cy="1077218"/>
          </a:xfrm>
          <a:prstGeom prst="rect">
            <a:avLst/>
          </a:prstGeom>
          <a:solidFill>
            <a:srgbClr val="258989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dirty="0" lang="en-US" sz="3200">
                <a:solidFill>
                  <a:schemeClr val="lt1"/>
                </a:solidFill>
                <a:latin charset="0" panose="020B0502040204020203" pitchFamily="34" typeface="Bahnschrift"/>
              </a:rPr>
              <a:t>Inserting  images, links and equations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5860BF1-8416-4349-A0A6-9D8CAF4B0B9C}"/>
              </a:ext>
            </a:extLst>
          </p:cNvPr>
          <p:cNvSpPr/>
          <p:nvPr/>
        </p:nvSpPr>
        <p:spPr>
          <a:xfrm rot="19560798">
            <a:off x="819150" y="2700338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0729" name="Picture 3">
            <a:extLst>
              <a:ext uri="{FF2B5EF4-FFF2-40B4-BE49-F238E27FC236}">
                <a16:creationId xmlns:a16="http://schemas.microsoft.com/office/drawing/2014/main" id="{850EB6FC-A69D-4E25-B8C7-F37C62421805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2671763"/>
            <a:ext cx="7921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4">
            <a:extLst>
              <a:ext uri="{FF2B5EF4-FFF2-40B4-BE49-F238E27FC236}">
                <a16:creationId xmlns:a16="http://schemas.microsoft.com/office/drawing/2014/main" id="{6162FA03-C9CE-4221-BCA3-94BAD1DD685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26193">
            <a:off x="2097088" y="2028825"/>
            <a:ext cx="7921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4F041C-FD83-42DF-B25B-7148B3B3C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0"/>
            <a:ext cx="1866220" cy="52228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258989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dirty="0" lang="en-US" sz="2800">
                <a:solidFill>
                  <a:schemeClr val="lt1"/>
                </a:solidFill>
                <a:latin typeface="+mn-lt"/>
                <a:ea typeface="+mn-ea"/>
              </a:rPr>
              <a:t>Table</a:t>
            </a:r>
          </a:p>
        </p:txBody>
      </p:sp>
      <p:pic>
        <p:nvPicPr>
          <p:cNvPr id="30732" name="Picture 4">
            <a:extLst>
              <a:ext uri="{FF2B5EF4-FFF2-40B4-BE49-F238E27FC236}">
                <a16:creationId xmlns:a16="http://schemas.microsoft.com/office/drawing/2014/main" id="{552EF5F9-BCA3-4FE8-8263-F45A15BB144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439931">
            <a:off x="2081213" y="3417888"/>
            <a:ext cx="7921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270AFFB-0D58-49A1-8BD7-C3191957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lang="en-GB" sz="3200"/>
              <a:t>Google Docs </a:t>
            </a:r>
            <a:r>
              <a:rPr dirty="0" lang="en-GB" sz="3200">
                <a:solidFill>
                  <a:schemeClr val="bg1"/>
                </a:solidFill>
              </a:rPr>
              <a:t>Menu</a:t>
            </a:r>
            <a:r>
              <a:rPr dirty="0" lang="en-GB" sz="3200">
                <a:solidFill>
                  <a:srgbClr val="FFC000"/>
                </a:solidFill>
              </a:rPr>
              <a:t>- Insert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7199B907-89E0-41FF-BAF8-32C719E701E6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8" r="29"/>
          <a:stretch>
            <a:fillRect/>
          </a:stretch>
        </p:blipFill>
        <p:spPr bwMode="auto">
          <a:xfrm>
            <a:off x="116114" y="1465942"/>
            <a:ext cx="8911772" cy="5163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Picture 3">
            <a:extLst>
              <a:ext uri="{FF2B5EF4-FFF2-40B4-BE49-F238E27FC236}">
                <a16:creationId xmlns:a16="http://schemas.microsoft.com/office/drawing/2014/main" id="{3288D472-8CEA-43CE-892A-D47C9740339E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" r="14"/>
          <a:stretch>
            <a:fillRect/>
          </a:stretch>
        </p:blipFill>
        <p:spPr bwMode="auto">
          <a:xfrm>
            <a:off x="4633686" y="1531257"/>
            <a:ext cx="4332288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335740-12CF-40BD-B359-F4FD386D5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572" y="4582885"/>
            <a:ext cx="7750628" cy="1938992"/>
          </a:xfrm>
          <a:prstGeom prst="rect">
            <a:avLst/>
          </a:prstGeom>
          <a:solidFill>
            <a:srgbClr val="258989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eaLnBrk="0" hangingPunct="0" indent="-457200" marL="45720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9pPr>
          </a:lstStyle>
          <a:p>
            <a:pPr eaLnBrk="1" hangingPunct="1" indent="-174625" marL="174625">
              <a:buFont charset="0" pitchFamily="34" typeface="Arial"/>
              <a:buChar char="•"/>
              <a:defRPr/>
            </a:pPr>
            <a:r>
              <a:rPr dirty="0" lang="en-US">
                <a:solidFill>
                  <a:schemeClr val="bg1"/>
                </a:solidFill>
                <a:latin charset="0" panose="020B0502040204020203" pitchFamily="34" typeface="Bahnschrift"/>
              </a:rPr>
              <a:t>This box appears when insert – image is selected</a:t>
            </a:r>
          </a:p>
          <a:p>
            <a:pPr eaLnBrk="1" hangingPunct="1" indent="-174625" marL="174625">
              <a:buFont charset="0" pitchFamily="34" typeface="Arial"/>
              <a:buChar char="•"/>
              <a:defRPr/>
            </a:pPr>
            <a:r>
              <a:rPr dirty="0" lang="en-US">
                <a:solidFill>
                  <a:schemeClr val="bg1"/>
                </a:solidFill>
                <a:latin charset="0" panose="020B0502040204020203" pitchFamily="34" typeface="Bahnschrift"/>
              </a:rPr>
              <a:t>Find or drag the image into this box</a:t>
            </a:r>
          </a:p>
          <a:p>
            <a:pPr eaLnBrk="1" hangingPunct="1" indent="-174625" lvl="1" marL="174625">
              <a:buFont charset="0" pitchFamily="34" typeface="Arial"/>
              <a:buChar char="•"/>
              <a:defRPr/>
            </a:pPr>
            <a:r>
              <a:rPr dirty="0" lang="en-US">
                <a:solidFill>
                  <a:schemeClr val="bg1"/>
                </a:solidFill>
                <a:latin charset="0" panose="020B0502040204020203" pitchFamily="34" typeface="Bahnschrift"/>
              </a:rPr>
              <a:t>An image saved on your computer</a:t>
            </a:r>
          </a:p>
          <a:p>
            <a:pPr eaLnBrk="1" hangingPunct="1" indent="-174625" lvl="1" marL="174625">
              <a:buFont charset="0" pitchFamily="34" typeface="Arial"/>
              <a:buChar char="•"/>
              <a:defRPr/>
            </a:pPr>
            <a:r>
              <a:rPr dirty="0" lang="en-US">
                <a:solidFill>
                  <a:schemeClr val="bg1"/>
                </a:solidFill>
                <a:latin charset="0" panose="020B0502040204020203" pitchFamily="34" typeface="Bahnschrift"/>
              </a:rPr>
              <a:t>Search Google right there</a:t>
            </a:r>
          </a:p>
          <a:p>
            <a:pPr eaLnBrk="1" hangingPunct="1" indent="-174625" marL="174625">
              <a:buFont charset="0" pitchFamily="34" typeface="Arial"/>
              <a:buChar char="•"/>
              <a:defRPr/>
            </a:pPr>
            <a:r>
              <a:rPr dirty="0" lang="en-US">
                <a:solidFill>
                  <a:schemeClr val="bg1"/>
                </a:solidFill>
                <a:latin charset="0" panose="020B0502040204020203" pitchFamily="34" typeface="Bahnschrift"/>
              </a:rPr>
              <a:t>The image will be inserted onto the page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D3CD19F-9E7C-4629-8BFC-F4EE055518DB}"/>
              </a:ext>
            </a:extLst>
          </p:cNvPr>
          <p:cNvSpPr/>
          <p:nvPr/>
        </p:nvSpPr>
        <p:spPr>
          <a:xfrm rot="19154542">
            <a:off x="4403725" y="3721100"/>
            <a:ext cx="914400" cy="65087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D78591-098F-4C04-AEC9-B43EE543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lang="en-GB" sz="3200"/>
              <a:t>Google Docs Menu- </a:t>
            </a:r>
            <a:r>
              <a:rPr dirty="0" lang="en-GB" sz="3200">
                <a:solidFill>
                  <a:srgbClr val="FFC000"/>
                </a:solidFill>
              </a:rPr>
              <a:t>Insert Image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A9B1D5C8-D237-4AE6-B979-CC3C6D276B9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" r="18"/>
          <a:stretch>
            <a:fillRect/>
          </a:stretch>
        </p:blipFill>
        <p:spPr bwMode="auto">
          <a:xfrm>
            <a:off x="136525" y="1422401"/>
            <a:ext cx="8802688" cy="38898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BBD33A-7104-423F-BA61-63BA865C6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414" y="2784702"/>
            <a:ext cx="2743200" cy="522287"/>
          </a:xfrm>
          <a:prstGeom prst="rect">
            <a:avLst/>
          </a:prstGeom>
          <a:solidFill>
            <a:srgbClr val="258989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dirty="0" lang="en-US" sz="2800">
                <a:solidFill>
                  <a:schemeClr val="lt1"/>
                </a:solidFill>
                <a:latin charset="0" panose="020B0502040204020203" pitchFamily="34" typeface="Bahnschrift"/>
              </a:rPr>
              <a:t>Insert - Link</a:t>
            </a: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D628E38D-E5C8-41CE-98C5-0B3AE10B4C16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" r="17"/>
          <a:stretch>
            <a:fillRect/>
          </a:stretch>
        </p:blipFill>
        <p:spPr bwMode="auto">
          <a:xfrm>
            <a:off x="589189" y="3989387"/>
            <a:ext cx="3276600" cy="286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69FB93-A154-4DD9-80E8-5AFF1A041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5590494"/>
            <a:ext cx="2895600" cy="523875"/>
          </a:xfrm>
          <a:prstGeom prst="rect">
            <a:avLst/>
          </a:prstGeom>
          <a:solidFill>
            <a:srgbClr val="258989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dirty="0" lang="en-US" sz="2800">
                <a:solidFill>
                  <a:schemeClr val="lt1"/>
                </a:solidFill>
                <a:latin charset="0" panose="020B0502040204020203" pitchFamily="34" typeface="Bahnschrift"/>
              </a:rPr>
              <a:t>Insert - Equation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447925-484D-4ADE-BBB3-B9B7695D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dirty="0" lang="en-GB" sz="3200"/>
              <a:t>Google Docs Menu- </a:t>
            </a:r>
            <a:r>
              <a:rPr dirty="0" lang="en-GB" sz="3200">
                <a:solidFill>
                  <a:srgbClr val="FFC000"/>
                </a:solidFill>
              </a:rPr>
              <a:t>Insert Link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A7AFAAF3-32C2-4805-9A86-D37EC5BC01EC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0" l="-2582" r="-3"/>
          <a:stretch>
            <a:fillRect/>
          </a:stretch>
        </p:blipFill>
        <p:spPr bwMode="auto">
          <a:xfrm>
            <a:off x="189592" y="1469571"/>
            <a:ext cx="8794751" cy="52650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C6F7A-6A24-4E2E-8AF0-5F1FA99FA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71" y="3116942"/>
            <a:ext cx="2540000" cy="2677656"/>
          </a:xfrm>
          <a:prstGeom prst="rect">
            <a:avLst/>
          </a:prstGeom>
          <a:solidFill>
            <a:srgbClr val="258989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dirty="0" lang="en-US" sz="2400">
                <a:solidFill>
                  <a:schemeClr val="bg1"/>
                </a:solidFill>
                <a:latin charset="0" panose="020B0502040204020203" pitchFamily="34" typeface="Bahnschrift"/>
              </a:rPr>
              <a:t>Options include: Bold, Italic, Underline, Align, Line Spacing, Bulleted List, Numbered Lists and more.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BC2CAD-F522-45C9-96E0-22FD6E60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dirty="0" lang="en-GB" sz="3200"/>
              <a:t>Google Docs Menu- </a:t>
            </a:r>
            <a:r>
              <a:rPr dirty="0" lang="en-GB" sz="3200">
                <a:solidFill>
                  <a:srgbClr val="FFC000"/>
                </a:solidFill>
              </a:rPr>
              <a:t>Format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43" y="2102833"/>
            <a:ext cx="8215085" cy="43081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</a:p>
          <a:p>
            <a:pPr marL="361950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/>
              <a:t>Learn and practically work on the cloud-based word documents.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endParaRPr lang="en-I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876331C9-D0EA-413A-8044-1BF2BF87BE2C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" r="-42"/>
          <a:stretch>
            <a:fillRect/>
          </a:stretch>
        </p:blipFill>
        <p:spPr bwMode="auto">
          <a:xfrm>
            <a:off x="210457" y="1418772"/>
            <a:ext cx="3999297" cy="477848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9" name="Picture 3">
            <a:extLst>
              <a:ext uri="{FF2B5EF4-FFF2-40B4-BE49-F238E27FC236}">
                <a16:creationId xmlns:a16="http://schemas.microsoft.com/office/drawing/2014/main" id="{6FDA6240-A492-4B6F-A51E-30101B80087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" r="24"/>
          <a:stretch>
            <a:fillRect/>
          </a:stretch>
        </p:blipFill>
        <p:spPr bwMode="auto">
          <a:xfrm>
            <a:off x="4085772" y="2028373"/>
            <a:ext cx="4888030" cy="3838612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1" name="Picture 2">
            <a:extLst>
              <a:ext uri="{FF2B5EF4-FFF2-40B4-BE49-F238E27FC236}">
                <a16:creationId xmlns:a16="http://schemas.microsoft.com/office/drawing/2014/main" id="{B41CAF7D-DF43-44B2-A987-74C4693F2B2D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" l="326" r="-42" t="53210"/>
          <a:stretch>
            <a:fillRect/>
          </a:stretch>
        </p:blipFill>
        <p:spPr bwMode="auto">
          <a:xfrm>
            <a:off x="261256" y="4568950"/>
            <a:ext cx="4020458" cy="2049564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DE8EEC-AC62-414B-A791-7EEB3382361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828800" y="685800"/>
            <a:ext cx="3276600" cy="297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len="med" type="arrow" w="med"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475035-E010-4024-AF74-2F165EE4463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57800" y="1447800"/>
            <a:ext cx="685800" cy="1828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len="med" type="arrow" w="med"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99D429B-3483-4E4D-89A6-87D96597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dirty="0" lang="en-GB" sz="3200"/>
              <a:t>Google Docs Menu- </a:t>
            </a:r>
            <a:r>
              <a:rPr dirty="0" lang="en-GB" sz="3200">
                <a:solidFill>
                  <a:srgbClr val="FFC000"/>
                </a:solidFill>
              </a:rPr>
              <a:t>Bullets and Numbered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954E87C1-9B62-4F48-8591-7D5ADC1F75D0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" r="-49"/>
          <a:stretch>
            <a:fillRect/>
          </a:stretch>
        </p:blipFill>
        <p:spPr bwMode="auto">
          <a:xfrm>
            <a:off x="130175" y="2148114"/>
            <a:ext cx="8883196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3">
            <a:extLst>
              <a:ext uri="{FF2B5EF4-FFF2-40B4-BE49-F238E27FC236}">
                <a16:creationId xmlns:a16="http://schemas.microsoft.com/office/drawing/2014/main" id="{3E79F1AA-CCEE-49DE-AA29-D404FA09D2E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" r="40"/>
          <a:stretch>
            <a:fillRect/>
          </a:stretch>
        </p:blipFill>
        <p:spPr bwMode="auto">
          <a:xfrm>
            <a:off x="6052456" y="2329484"/>
            <a:ext cx="2757715" cy="42688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7A358FD8-EBF0-4FF3-884A-6E962174B5C4}"/>
              </a:ext>
            </a:extLst>
          </p:cNvPr>
          <p:cNvSpPr/>
          <p:nvPr/>
        </p:nvSpPr>
        <p:spPr>
          <a:xfrm>
            <a:off x="4489222" y="3516994"/>
            <a:ext cx="808491" cy="381000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C2143-1B87-4C0A-A531-41CCD5D87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57" y="4311877"/>
            <a:ext cx="2743200" cy="1292662"/>
          </a:xfrm>
          <a:prstGeom prst="rect">
            <a:avLst/>
          </a:prstGeom>
          <a:solidFill>
            <a:srgbClr val="258989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dirty="0" lang="en-US" sz="2600">
                <a:solidFill>
                  <a:schemeClr val="lt1"/>
                </a:solidFill>
                <a:latin charset="0" panose="020B0502040204020203" pitchFamily="34" typeface="Bahnschrift"/>
              </a:rPr>
              <a:t>Check spelling throughout the document</a:t>
            </a:r>
          </a:p>
        </p:txBody>
      </p:sp>
      <p:pic>
        <p:nvPicPr>
          <p:cNvPr id="35847" name="Picture 4">
            <a:extLst>
              <a:ext uri="{FF2B5EF4-FFF2-40B4-BE49-F238E27FC236}">
                <a16:creationId xmlns:a16="http://schemas.microsoft.com/office/drawing/2014/main" id="{8403AE52-D52C-4F8E-9658-9A4FF736D0A7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03138">
            <a:off x="2728530" y="3653478"/>
            <a:ext cx="792636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7C79EB-BD01-495C-8DF5-766C08B8B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886" y="1309688"/>
            <a:ext cx="5486400" cy="892552"/>
          </a:xfrm>
          <a:prstGeom prst="rect">
            <a:avLst/>
          </a:prstGeom>
          <a:solidFill>
            <a:srgbClr val="258989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dirty="0" lang="en-US" sz="2600">
                <a:solidFill>
                  <a:schemeClr val="lt1"/>
                </a:solidFill>
                <a:latin charset="0" panose="020B0502040204020203" pitchFamily="34" typeface="Bahnschrift"/>
              </a:rPr>
              <a:t>In this example, </a:t>
            </a:r>
            <a:r>
              <a:rPr dirty="0" lang="en-US" sz="2600" u="sng">
                <a:solidFill>
                  <a:schemeClr val="lt1"/>
                </a:solidFill>
                <a:latin charset="0" panose="020B0502040204020203" pitchFamily="34" typeface="Bahnschrift"/>
              </a:rPr>
              <a:t>word processor </a:t>
            </a:r>
            <a:r>
              <a:rPr dirty="0" lang="en-US" sz="2600">
                <a:solidFill>
                  <a:schemeClr val="lt1"/>
                </a:solidFill>
                <a:latin charset="0" panose="020B0502040204020203" pitchFamily="34" typeface="Bahnschrift"/>
              </a:rPr>
              <a:t>was typed into the search area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2A16A-6470-4ACA-855C-57A87FBD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dirty="0" lang="en-GB" sz="3200"/>
              <a:t>Google Docs Menu- </a:t>
            </a:r>
            <a:r>
              <a:rPr dirty="0" lang="en-GB" sz="3200">
                <a:solidFill>
                  <a:srgbClr val="FFC000"/>
                </a:solidFill>
              </a:rPr>
              <a:t>Tools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3AC0A505-C5CC-47AA-9B0F-68E54D5DC03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" l="-3" r="55"/>
          <a:stretch>
            <a:fillRect/>
          </a:stretch>
        </p:blipFill>
        <p:spPr bwMode="auto">
          <a:xfrm>
            <a:off x="188686" y="2452914"/>
            <a:ext cx="7547428" cy="424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34063A-E164-4D03-BA00-ECC1DEA8F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1378857"/>
            <a:ext cx="5254171" cy="2308324"/>
          </a:xfrm>
          <a:prstGeom prst="rect">
            <a:avLst/>
          </a:prstGeom>
          <a:solidFill>
            <a:srgbClr val="258989"/>
          </a:solidFill>
          <a:ln>
            <a:solidFill>
              <a:srgbClr val="FFC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9pPr>
          </a:lstStyle>
          <a:p>
            <a:pPr algn="just" eaLnBrk="1" hangingPunct="1">
              <a:defRPr/>
            </a:pPr>
            <a:r>
              <a:rPr dirty="0" lang="en-US">
                <a:solidFill>
                  <a:schemeClr val="bg1"/>
                </a:solidFill>
                <a:latin charset="0" panose="020B0502040204020203" pitchFamily="34" typeface="Bahnschrift"/>
              </a:rPr>
              <a:t>Steps for Creating a Table----</a:t>
            </a:r>
          </a:p>
          <a:p>
            <a:pPr algn="just" eaLnBrk="1" hangingPunct="1">
              <a:buFont charset="0" pitchFamily="34" typeface="Calibri"/>
              <a:buAutoNum type="arabicPeriod"/>
              <a:defRPr/>
            </a:pPr>
            <a:r>
              <a:rPr dirty="0" lang="en-US">
                <a:solidFill>
                  <a:schemeClr val="bg1"/>
                </a:solidFill>
                <a:latin charset="0" panose="020B0502040204020203" pitchFamily="34" typeface="Bahnschrift"/>
              </a:rPr>
              <a:t>Select </a:t>
            </a:r>
            <a:r>
              <a:rPr b="1" dirty="0" lang="en-US">
                <a:solidFill>
                  <a:schemeClr val="bg1"/>
                </a:solidFill>
                <a:latin charset="0" panose="020B0502040204020203" pitchFamily="34" typeface="Bahnschrift"/>
              </a:rPr>
              <a:t>Table – Insert table.</a:t>
            </a:r>
          </a:p>
          <a:p>
            <a:pPr algn="just" eaLnBrk="1" hangingPunct="1">
              <a:buFont charset="0" pitchFamily="34" typeface="Calibri"/>
              <a:buAutoNum type="arabicPeriod"/>
              <a:defRPr/>
            </a:pPr>
            <a:r>
              <a:rPr dirty="0" lang="en-US">
                <a:solidFill>
                  <a:schemeClr val="bg1"/>
                </a:solidFill>
                <a:latin charset="0" panose="020B0502040204020203" pitchFamily="34" typeface="Bahnschrift"/>
              </a:rPr>
              <a:t>Select the appropriate number of rows and columns.</a:t>
            </a:r>
          </a:p>
          <a:p>
            <a:pPr algn="just" eaLnBrk="1" hangingPunct="1">
              <a:buFont charset="0" pitchFamily="34" typeface="Calibri"/>
              <a:buAutoNum type="arabicPeriod"/>
              <a:defRPr/>
            </a:pPr>
            <a:r>
              <a:rPr dirty="0" lang="en-US">
                <a:solidFill>
                  <a:schemeClr val="bg1"/>
                </a:solidFill>
                <a:latin charset="0" panose="020B0502040204020203" pitchFamily="34" typeface="Bahnschrift"/>
              </a:rPr>
              <a:t>Table will automatically be inserted onto the document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25C086-8824-413B-A236-93344DAA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lang="en-GB" sz="3200"/>
              <a:t>Google Docs Menu- </a:t>
            </a:r>
            <a:r>
              <a:rPr dirty="0" lang="en-GB" sz="3200">
                <a:solidFill>
                  <a:srgbClr val="FFC000"/>
                </a:solidFill>
              </a:rPr>
              <a:t>Table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4F063954-976F-4B56-8EE8-E5EE9BE7A18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0" r="-14"/>
          <a:stretch>
            <a:fillRect/>
          </a:stretch>
        </p:blipFill>
        <p:spPr bwMode="auto">
          <a:xfrm>
            <a:off x="122011" y="1451429"/>
            <a:ext cx="8878888" cy="54065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3">
            <a:extLst>
              <a:ext uri="{FF2B5EF4-FFF2-40B4-BE49-F238E27FC236}">
                <a16:creationId xmlns:a16="http://schemas.microsoft.com/office/drawing/2014/main" id="{FE565696-E197-4DFE-976A-860504044397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" r="41"/>
          <a:stretch>
            <a:fillRect/>
          </a:stretch>
        </p:blipFill>
        <p:spPr bwMode="auto">
          <a:xfrm>
            <a:off x="3690031" y="3392941"/>
            <a:ext cx="5189537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B781E2-485A-4190-81D0-B85446B07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886" y="4310743"/>
            <a:ext cx="2971800" cy="2092881"/>
          </a:xfrm>
          <a:prstGeom prst="rect">
            <a:avLst/>
          </a:prstGeom>
          <a:solidFill>
            <a:srgbClr val="258989"/>
          </a:solidFill>
          <a:ln>
            <a:solidFill>
              <a:srgbClr val="FFC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dirty="0" lang="en-US" sz="2600">
                <a:solidFill>
                  <a:schemeClr val="bg1"/>
                </a:solidFill>
                <a:latin charset="0" panose="020B0502040204020203" pitchFamily="34" typeface="Bahnschrift"/>
              </a:rPr>
              <a:t>Search a variety of topics that will help you with formatting your document.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D09ED-BBC7-4148-9BC6-5D396F6B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lang="en-GB" sz="3200">
                <a:solidFill>
                  <a:schemeClr val="bg1"/>
                </a:solidFill>
              </a:rPr>
              <a:t>Google Docs Menu- </a:t>
            </a:r>
            <a:r>
              <a:rPr dirty="0" lang="en-GB" sz="3200">
                <a:solidFill>
                  <a:srgbClr val="FFC000"/>
                </a:solidFill>
              </a:rPr>
              <a:t>Help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>
            <a:extLst>
              <a:ext uri="{FF2B5EF4-FFF2-40B4-BE49-F238E27FC236}">
                <a16:creationId xmlns:a16="http://schemas.microsoft.com/office/drawing/2014/main" id="{07C8E83D-3E15-4097-BDD1-BFF06D6C4E81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" r="125"/>
          <a:stretch>
            <a:fillRect/>
          </a:stretch>
        </p:blipFill>
        <p:spPr bwMode="auto">
          <a:xfrm>
            <a:off x="159657" y="1785257"/>
            <a:ext cx="3207657" cy="48241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5" name="Picture 2">
            <a:extLst>
              <a:ext uri="{FF2B5EF4-FFF2-40B4-BE49-F238E27FC236}">
                <a16:creationId xmlns:a16="http://schemas.microsoft.com/office/drawing/2014/main" id="{CB304A5A-3581-4480-A31B-DC7E95C018C2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" r="28"/>
          <a:stretch>
            <a:fillRect/>
          </a:stretch>
        </p:blipFill>
        <p:spPr bwMode="auto">
          <a:xfrm>
            <a:off x="3425371" y="1611085"/>
            <a:ext cx="5617029" cy="51314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75C850-79DC-449F-8514-333136B3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680" y="1399721"/>
            <a:ext cx="3352800" cy="523220"/>
          </a:xfrm>
          <a:prstGeom prst="rect">
            <a:avLst/>
          </a:prstGeom>
          <a:solidFill>
            <a:srgbClr val="258989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dirty="0" lang="en-US" sz="2800">
                <a:solidFill>
                  <a:schemeClr val="lt1"/>
                </a:solidFill>
                <a:latin charset="0" panose="020B0502040204020203" pitchFamily="34" typeface="Bahnschrift"/>
              </a:rPr>
              <a:t>Share Documents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DAAA19-64F0-47DF-B3A5-6BBACD5F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lang="en-GB" sz="3200">
                <a:solidFill>
                  <a:schemeClr val="bg1"/>
                </a:solidFill>
              </a:rPr>
              <a:t>Google Docs Menu- </a:t>
            </a:r>
            <a:r>
              <a:rPr dirty="0" lang="en-US" sz="3200">
                <a:solidFill>
                  <a:srgbClr val="FFC000"/>
                </a:solidFill>
              </a:rPr>
              <a:t>Email Collaborators</a:t>
            </a:r>
            <a:endParaRPr dirty="0" lang="en-GB" sz="32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7DBF02-AAAE-41D4-9F53-E243DB8FB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dirty="0"/>
              <a:t>Other Options:</a:t>
            </a:r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GB" dirty="0"/>
              <a:t>Rename the Document</a:t>
            </a:r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GB" dirty="0"/>
              <a:t>Publish to Web</a:t>
            </a:r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GB" dirty="0"/>
              <a:t>Templates</a:t>
            </a:r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GB" dirty="0"/>
              <a:t>Language</a:t>
            </a:r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GB" dirty="0"/>
              <a:t>Move</a:t>
            </a:r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GB" dirty="0"/>
              <a:t>Document Details</a:t>
            </a:r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GB" dirty="0"/>
              <a:t>Permissions and Privileges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1C9A9-CD18-483F-8E79-1742CB5D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Google Docs Menu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55952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7-21 at 7.08.14 PM.png" id="22530" name="Picture 4">
            <a:extLst>
              <a:ext uri="{FF2B5EF4-FFF2-40B4-BE49-F238E27FC236}">
                <a16:creationId xmlns:a16="http://schemas.microsoft.com/office/drawing/2014/main" id="{6D710863-A047-4D81-889B-1A5C22560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" r="88"/>
          <a:stretch>
            <a:fillRect/>
          </a:stretch>
        </p:blipFill>
        <p:spPr bwMode="auto">
          <a:xfrm>
            <a:off x="290285" y="1494971"/>
            <a:ext cx="8708571" cy="522084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66BAF7-859F-4069-A1F4-3D21FF18B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00" y="1429658"/>
            <a:ext cx="5599113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9pPr>
          </a:lstStyle>
          <a:p>
            <a:pPr eaLnBrk="1" hangingPunct="1">
              <a:defRPr/>
            </a:pPr>
            <a:r>
              <a:rPr dirty="0" lang="en-US" sz="2800">
                <a:latin charset="0" panose="020B0502040204020203" pitchFamily="34" typeface="Bahnschrift"/>
              </a:rPr>
              <a:t>Select </a:t>
            </a:r>
            <a:r>
              <a:rPr b="1" dirty="0" lang="en-US" sz="2800">
                <a:latin charset="0" panose="020B0502040204020203" pitchFamily="34" typeface="Bahnschrift"/>
              </a:rPr>
              <a:t>Docs-</a:t>
            </a:r>
          </a:p>
          <a:p>
            <a:pPr eaLnBrk="1" hangingPunct="1" indent="-174625" marL="174625">
              <a:buFont charset="0" pitchFamily="34" typeface="Arial"/>
              <a:buChar char="•"/>
              <a:defRPr/>
            </a:pPr>
            <a:r>
              <a:rPr dirty="0" lang="en-US" sz="2800">
                <a:latin charset="0" panose="020B0502040204020203" pitchFamily="34" typeface="Bahnschrift"/>
              </a:rPr>
              <a:t>Google</a:t>
            </a:r>
            <a:r>
              <a:rPr altLang="en-US" dirty="0" lang="en-CA" sz="2800">
                <a:latin charset="0" panose="020B0502040204020203" pitchFamily="34" typeface="Bahnschrift"/>
              </a:rPr>
              <a:t>’</a:t>
            </a:r>
            <a:r>
              <a:rPr altLang="ja-JP" dirty="0" lang="en-US" sz="2800">
                <a:latin charset="0" panose="020B0502040204020203" pitchFamily="34" typeface="Bahnschrift"/>
              </a:rPr>
              <a:t>s word processor.</a:t>
            </a:r>
          </a:p>
          <a:p>
            <a:pPr eaLnBrk="1" hangingPunct="1" indent="-174625" marL="174625">
              <a:buFont charset="0" pitchFamily="34" typeface="Arial"/>
              <a:buChar char="•"/>
              <a:defRPr/>
            </a:pPr>
            <a:r>
              <a:rPr dirty="0" lang="en-US" sz="2800">
                <a:latin charset="0" panose="020B0502040204020203" pitchFamily="34" typeface="Bahnschrift"/>
              </a:rPr>
              <a:t>Similar to Microsoft Word.</a:t>
            </a:r>
          </a:p>
        </p:txBody>
      </p:sp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A23B1E32-A80A-45B2-B150-BA14193B31ED}"/>
              </a:ext>
            </a:extLst>
          </p:cNvPr>
          <p:cNvSpPr/>
          <p:nvPr/>
        </p:nvSpPr>
        <p:spPr>
          <a:xfrm rot="9954564">
            <a:off x="2541304" y="3155065"/>
            <a:ext cx="2260768" cy="6677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4525A7-83CB-43B5-B84E-7D61198D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84" y="0"/>
            <a:ext cx="8664315" cy="1325563"/>
          </a:xfrm>
        </p:spPr>
        <p:txBody>
          <a:bodyPr>
            <a:normAutofit/>
          </a:bodyPr>
          <a:lstStyle/>
          <a:p>
            <a:r>
              <a:rPr dirty="0" lang="en-GB"/>
              <a:t>Google Drive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3172A-4E31-4E5A-BCEB-AC9D2AC7C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Lucida Grande" charset="0"/>
              <a:buNone/>
              <a:defRPr/>
            </a:pPr>
            <a:r>
              <a:rPr lang="en-US" dirty="0">
                <a:cs typeface="Arial" pitchFamily="34" charset="0"/>
              </a:rPr>
              <a:t>Google Drive is the new home for Google Docs.</a:t>
            </a:r>
          </a:p>
          <a:p>
            <a:pPr algn="just">
              <a:buClr>
                <a:srgbClr val="258989"/>
              </a:buClr>
              <a:defRPr/>
            </a:pPr>
            <a:r>
              <a:rPr lang="en-US" dirty="0">
                <a:cs typeface="Arial" pitchFamily="34" charset="0"/>
              </a:rPr>
              <a:t>Setting up a free account and creating and editing documents using Google drive.</a:t>
            </a:r>
            <a:endParaRPr lang="en-US" i="1" dirty="0">
              <a:cs typeface="Arial" pitchFamily="34" charset="0"/>
            </a:endParaRPr>
          </a:p>
          <a:p>
            <a:pPr algn="just">
              <a:buClr>
                <a:srgbClr val="258989"/>
              </a:buClr>
              <a:defRPr/>
            </a:pPr>
            <a:r>
              <a:rPr lang="en-US" dirty="0">
                <a:cs typeface="Arial" pitchFamily="34" charset="0"/>
              </a:rPr>
              <a:t>Create and share your work online and access your documents from anywhere.</a:t>
            </a:r>
          </a:p>
          <a:p>
            <a:pPr algn="just">
              <a:buClr>
                <a:srgbClr val="258989"/>
              </a:buClr>
              <a:defRPr/>
            </a:pPr>
            <a:r>
              <a:rPr lang="en-US" dirty="0">
                <a:cs typeface="Arial" pitchFamily="34" charset="0"/>
              </a:rPr>
              <a:t>Manage documents, spreadsheets, presentations, surveys, and more all in one location. </a:t>
            </a:r>
          </a:p>
          <a:p>
            <a:endParaRPr lang="en-GB" dirty="0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D8B3F7CC-2A30-417A-9FD8-0111B4D16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solidFill>
                  <a:schemeClr val="bg1"/>
                </a:solidFill>
                <a:cs typeface="Helvetica Neue" charset="0"/>
              </a:rPr>
              <a:t>Google Docs</a:t>
            </a:r>
          </a:p>
        </p:txBody>
      </p:sp>
    </p:spTree>
    <p:extLst>
      <p:ext uri="{BB962C8B-B14F-4D97-AF65-F5344CB8AC3E}">
        <p14:creationId xmlns:p14="http://schemas.microsoft.com/office/powerpoint/2010/main" val="13790394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C3B797-1893-408B-9498-5378C75C3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76213" indent="0" algn="just">
              <a:spcBef>
                <a:spcPts val="0"/>
              </a:spcBef>
              <a:buNone/>
              <a:defRPr/>
            </a:pPr>
            <a:r>
              <a:rPr lang="en-US" dirty="0">
                <a:cs typeface="Arial" pitchFamily="34" charset="0"/>
              </a:rPr>
              <a:t>To access all of your files, folders, and Google Docs, you have three options:</a:t>
            </a:r>
          </a:p>
          <a:p>
            <a:pPr marL="449263" indent="-273050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  <a:defRPr/>
            </a:pPr>
            <a:r>
              <a:rPr lang="en-US" dirty="0">
                <a:cs typeface="Arial" pitchFamily="34" charset="0"/>
              </a:rPr>
              <a:t>Sign into Google Drive on the web at </a:t>
            </a:r>
            <a:r>
              <a:rPr lang="en-US" dirty="0">
                <a:cs typeface="Arial" pitchFamily="34" charset="0"/>
                <a:hlinkClick r:id="rId2"/>
              </a:rPr>
              <a:t>drive.google.com</a:t>
            </a:r>
            <a:r>
              <a:rPr lang="en-US" dirty="0">
                <a:cs typeface="Arial" pitchFamily="34" charset="0"/>
              </a:rPr>
              <a:t>.</a:t>
            </a:r>
          </a:p>
          <a:p>
            <a:pPr marL="449263" indent="-273050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  <a:defRPr/>
            </a:pPr>
            <a:r>
              <a:rPr lang="en-US" sz="2800" dirty="0">
                <a:cs typeface="Arial" pitchFamily="34" charset="0"/>
              </a:rPr>
              <a:t>Open the Google Drive folder on your computer (created when you install Google Drive for your Mac or PC).  </a:t>
            </a:r>
          </a:p>
          <a:p>
            <a:pPr marL="449263" indent="-273050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16386" name="Title 1">
            <a:extLst>
              <a:ext uri="{FF2B5EF4-FFF2-40B4-BE49-F238E27FC236}">
                <a16:creationId xmlns:a16="http://schemas.microsoft.com/office/drawing/2014/main" id="{1FDAA8EC-64CA-4666-B364-56C524418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Helvetica Neue" charset="0"/>
              </a:rPr>
              <a:t>Accessing Files</a:t>
            </a:r>
          </a:p>
        </p:txBody>
      </p:sp>
    </p:spTree>
    <p:extLst>
      <p:ext uri="{BB962C8B-B14F-4D97-AF65-F5344CB8AC3E}">
        <p14:creationId xmlns:p14="http://schemas.microsoft.com/office/powerpoint/2010/main" val="9160835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C3B797-1893-408B-9498-5378C75C3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76213" indent="0" algn="just">
              <a:spcBef>
                <a:spcPts val="0"/>
              </a:spcBef>
              <a:buNone/>
              <a:defRPr/>
            </a:pPr>
            <a:r>
              <a:rPr lang="en-US" dirty="0">
                <a:cs typeface="Arial" pitchFamily="34" charset="0"/>
              </a:rPr>
              <a:t>To access all of your files, folders, and Google Docs, you have three options:</a:t>
            </a:r>
          </a:p>
          <a:p>
            <a:pPr marL="344488" indent="-344488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 startAt="3"/>
              <a:defRPr/>
            </a:pPr>
            <a:r>
              <a:rPr lang="en-US" dirty="0">
                <a:cs typeface="Arial" pitchFamily="34" charset="0"/>
              </a:rPr>
              <a:t>Go to the Google Drive mobile app on your Android or iOS device.</a:t>
            </a:r>
          </a:p>
        </p:txBody>
      </p:sp>
      <p:sp>
        <p:nvSpPr>
          <p:cNvPr id="16386" name="Title 1">
            <a:extLst>
              <a:ext uri="{FF2B5EF4-FFF2-40B4-BE49-F238E27FC236}">
                <a16:creationId xmlns:a16="http://schemas.microsoft.com/office/drawing/2014/main" id="{1FDAA8EC-64CA-4666-B364-56C524418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Helvetica Neue" charset="0"/>
              </a:rPr>
              <a:t>Accessing Files</a:t>
            </a:r>
          </a:p>
        </p:txBody>
      </p:sp>
    </p:spTree>
    <p:extLst>
      <p:ext uri="{BB962C8B-B14F-4D97-AF65-F5344CB8AC3E}">
        <p14:creationId xmlns:p14="http://schemas.microsoft.com/office/powerpoint/2010/main" val="5707157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44C4DADB-E2DC-4189-9FFB-535DBDA9552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 eaLnBrk="1" hangingPunct="1">
              <a:buClr>
                <a:srgbClr val="258989"/>
              </a:buClr>
              <a:defRPr/>
            </a:pPr>
            <a:r>
              <a:rPr lang="en-US" dirty="0">
                <a:solidFill>
                  <a:schemeClr val="tx1"/>
                </a:solidFill>
                <a:ea typeface="MS PGothic" pitchFamily="34" charset="-128"/>
              </a:rPr>
              <a:t>Because Google Docs, Sheets, and Slides save to a secure, online storage facility, you can create documents, spreadsheets, presentations, and drawings without the need to save to your local hard drive. </a:t>
            </a:r>
          </a:p>
          <a:p>
            <a:pPr algn="just" eaLnBrk="1" hangingPunct="1">
              <a:buClr>
                <a:srgbClr val="258989"/>
              </a:buClr>
              <a:defRPr/>
            </a:pPr>
            <a:r>
              <a:rPr lang="en-US" dirty="0">
                <a:solidFill>
                  <a:schemeClr val="tx1"/>
                </a:solidFill>
                <a:ea typeface="MS PGothic" pitchFamily="34" charset="-128"/>
              </a:rPr>
              <a:t>You can also access your documents from any computer by signing into your Google Account. </a:t>
            </a: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A95256B9-742B-4924-A271-35FF59FDB6C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  <a:ea typeface="MS PGothic" charset="0"/>
              </a:rPr>
              <a:t>Saving</a:t>
            </a:r>
          </a:p>
        </p:txBody>
      </p:sp>
    </p:spTree>
    <p:extLst>
      <p:ext uri="{BB962C8B-B14F-4D97-AF65-F5344CB8AC3E}">
        <p14:creationId xmlns:p14="http://schemas.microsoft.com/office/powerpoint/2010/main" val="39661634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44C4DADB-E2DC-4189-9FFB-535DBDA9552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 eaLnBrk="1" hangingPunct="1">
              <a:buClr>
                <a:srgbClr val="258989"/>
              </a:buClr>
              <a:defRPr/>
            </a:pPr>
            <a:r>
              <a:rPr lang="en-US" dirty="0">
                <a:solidFill>
                  <a:schemeClr val="tx1"/>
                </a:solidFill>
                <a:ea typeface="MS PGothic" pitchFamily="34" charset="-128"/>
              </a:rPr>
              <a:t>In the event of a local hard drive crash, you won't lose your saved content.</a:t>
            </a: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A95256B9-742B-4924-A271-35FF59FDB6C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  <a:ea typeface="MS PGothic" charset="0"/>
              </a:rPr>
              <a:t>Saving</a:t>
            </a:r>
          </a:p>
        </p:txBody>
      </p:sp>
    </p:spTree>
    <p:extLst>
      <p:ext uri="{BB962C8B-B14F-4D97-AF65-F5344CB8AC3E}">
        <p14:creationId xmlns:p14="http://schemas.microsoft.com/office/powerpoint/2010/main" val="2874439535"/>
      </p:ext>
    </p:extLst>
  </p:cSld>
  <p:clrMapOvr>
    <a:masterClrMapping/>
  </p:clrMapOvr>
  <p:transition/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06CA1F03-BB1A-4FD9-AFA2-90088281A5B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" r="-4"/>
          <a:stretch>
            <a:fillRect/>
          </a:stretch>
        </p:blipFill>
        <p:spPr bwMode="auto">
          <a:xfrm>
            <a:off x="146050" y="2075544"/>
            <a:ext cx="8896350" cy="46030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E48EB3-B176-4E38-A4D4-1514A44FF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314" y="1582058"/>
            <a:ext cx="1524000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dirty="0" lang="en-US" sz="2100">
                <a:solidFill>
                  <a:schemeClr val="lt1"/>
                </a:solidFill>
                <a:latin charset="0" panose="020B0502040204020203" pitchFamily="34" typeface="Bahnschrift"/>
              </a:rPr>
              <a:t>Font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7D4C6-4114-4F36-B159-E80C3662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927" y="3984398"/>
            <a:ext cx="1408438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dirty="0" lang="en-US" sz="2100">
                <a:solidFill>
                  <a:schemeClr val="lt1"/>
                </a:solidFill>
                <a:latin charset="0" panose="020B0502040204020203" pitchFamily="34" typeface="Bahnschrift"/>
              </a:rPr>
              <a:t>Font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7D28F-6138-4898-9D15-939863556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529" y="1359807"/>
            <a:ext cx="2461986" cy="73866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dirty="0" lang="en-US" sz="2100">
                <a:solidFill>
                  <a:schemeClr val="lt1"/>
                </a:solidFill>
                <a:latin charset="0" panose="020B0502040204020203" pitchFamily="34" typeface="Bahnschrift"/>
              </a:rPr>
              <a:t>BOLD, </a:t>
            </a:r>
            <a:r>
              <a:rPr dirty="0" lang="en-US" sz="2100" u="sng">
                <a:solidFill>
                  <a:schemeClr val="lt1"/>
                </a:solidFill>
                <a:latin charset="0" panose="020B0502040204020203" pitchFamily="34" typeface="Bahnschrift"/>
              </a:rPr>
              <a:t>underline </a:t>
            </a:r>
            <a:r>
              <a:rPr dirty="0" lang="en-US" sz="2100">
                <a:solidFill>
                  <a:schemeClr val="lt1"/>
                </a:solidFill>
                <a:latin charset="0" panose="020B0502040204020203" pitchFamily="34" typeface="Bahnschrift"/>
              </a:rPr>
              <a:t>and </a:t>
            </a:r>
            <a:r>
              <a:rPr dirty="0" i="1" lang="en-US" sz="2100">
                <a:solidFill>
                  <a:schemeClr val="lt1"/>
                </a:solidFill>
                <a:latin charset="0" panose="020B0502040204020203" pitchFamily="34" typeface="Bahnschrift"/>
              </a:rPr>
              <a:t>Italics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FA450-DDA9-4DE3-AFA0-D43F008E0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5369" y="4130675"/>
            <a:ext cx="2288711" cy="73866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dirty="0" lang="en-US" sz="2100">
                <a:solidFill>
                  <a:schemeClr val="lt1"/>
                </a:solidFill>
                <a:latin charset="0" panose="020B0502040204020203" pitchFamily="34" typeface="Bahnschrift"/>
              </a:rPr>
              <a:t>Align, Center, Justify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80B50-E8E4-4607-91A5-1B32CD49E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094" y="1353457"/>
            <a:ext cx="2024629" cy="73866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dirty="0" lang="en-US" sz="2100">
                <a:solidFill>
                  <a:schemeClr val="lt1"/>
                </a:solidFill>
                <a:latin charset="0" panose="020B0502040204020203" pitchFamily="34" typeface="Bahnschrift"/>
              </a:rPr>
              <a:t>Bullets and Numbering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B7C2FFF-F278-4FF4-8388-FB6ED25A1A99}"/>
              </a:ext>
            </a:extLst>
          </p:cNvPr>
          <p:cNvSpPr/>
          <p:nvPr/>
        </p:nvSpPr>
        <p:spPr>
          <a:xfrm>
            <a:off x="2933700" y="2247900"/>
            <a:ext cx="342900" cy="6651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3562" name="Picture 4">
            <a:extLst>
              <a:ext uri="{FF2B5EF4-FFF2-40B4-BE49-F238E27FC236}">
                <a16:creationId xmlns:a16="http://schemas.microsoft.com/office/drawing/2014/main" id="{1EE3F40C-BEC0-4216-802E-C81C7C7FFE8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920" y="3247571"/>
            <a:ext cx="40163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5">
            <a:extLst>
              <a:ext uri="{FF2B5EF4-FFF2-40B4-BE49-F238E27FC236}">
                <a16:creationId xmlns:a16="http://schemas.microsoft.com/office/drawing/2014/main" id="{4B7D0AE6-F917-45F4-96FA-799C470062A2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2265363"/>
            <a:ext cx="4016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6">
            <a:extLst>
              <a:ext uri="{FF2B5EF4-FFF2-40B4-BE49-F238E27FC236}">
                <a16:creationId xmlns:a16="http://schemas.microsoft.com/office/drawing/2014/main" id="{999B4FA1-A05F-45D8-AA5F-53E2AAFEA8D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3405188"/>
            <a:ext cx="4016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7">
            <a:extLst>
              <a:ext uri="{FF2B5EF4-FFF2-40B4-BE49-F238E27FC236}">
                <a16:creationId xmlns:a16="http://schemas.microsoft.com/office/drawing/2014/main" id="{10B3F2C6-7B12-433D-B2AD-0AD6BBD4E1AD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2352449"/>
            <a:ext cx="4016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0866931-D516-4B41-BC67-937D6486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dirty="0" lang="en-GB"/>
              <a:t>Google Docs- </a:t>
            </a:r>
            <a:r>
              <a:rPr dirty="0" lang="en-US">
                <a:solidFill>
                  <a:srgbClr val="FFC000"/>
                </a:solidFill>
              </a:rPr>
              <a:t>Tool Bar</a:t>
            </a:r>
            <a:endParaRPr dirty="0" lang="en-GB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3776</TotalTime>
  <Words>584</Words>
  <Application>Microsoft Office PowerPoint</Application>
  <PresentationFormat>On-screen Show (4:3)</PresentationFormat>
  <Paragraphs>86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Bahnschrift</vt:lpstr>
      <vt:lpstr>Bahnschrift SemiBold</vt:lpstr>
      <vt:lpstr>Calibri</vt:lpstr>
      <vt:lpstr>Calibri Light</vt:lpstr>
      <vt:lpstr>Franklin Gothic Book</vt:lpstr>
      <vt:lpstr>Lucida Grande</vt:lpstr>
      <vt:lpstr>Wingdings</vt:lpstr>
      <vt:lpstr>Office Theme</vt:lpstr>
      <vt:lpstr>PowerPoint Presentation</vt:lpstr>
      <vt:lpstr>PowerPoint Presentation</vt:lpstr>
      <vt:lpstr>Google Drive</vt:lpstr>
      <vt:lpstr>Google Docs</vt:lpstr>
      <vt:lpstr>Accessing Files</vt:lpstr>
      <vt:lpstr>Accessing Files</vt:lpstr>
      <vt:lpstr>Saving</vt:lpstr>
      <vt:lpstr>Saving</vt:lpstr>
      <vt:lpstr>Google Docs- Tool Bar</vt:lpstr>
      <vt:lpstr>Google Docs Menu- File</vt:lpstr>
      <vt:lpstr>Google Docs Menu- File (Page Setup)</vt:lpstr>
      <vt:lpstr>Google Docs Menu- File (Download)</vt:lpstr>
      <vt:lpstr>Google Docs Menu- Version History</vt:lpstr>
      <vt:lpstr>Google Docs Menu- Edit</vt:lpstr>
      <vt:lpstr>Google Docs Menu- View</vt:lpstr>
      <vt:lpstr>Google Docs Menu- Insert</vt:lpstr>
      <vt:lpstr>Google Docs Menu- Insert Image</vt:lpstr>
      <vt:lpstr>Google Docs Menu- Insert Link</vt:lpstr>
      <vt:lpstr>Google Docs Menu- Format</vt:lpstr>
      <vt:lpstr>Google Docs Menu- Bullets and Numbered</vt:lpstr>
      <vt:lpstr>Google Docs Menu- Tools</vt:lpstr>
      <vt:lpstr>Google Docs Menu- Table</vt:lpstr>
      <vt:lpstr>Google Docs Menu- Help</vt:lpstr>
      <vt:lpstr>Google Docs Menu- Email Collaborators</vt:lpstr>
      <vt:lpstr>Google Docs Menu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Tarandeep Kaur</cp:lastModifiedBy>
  <cp:revision>268</cp:revision>
  <dcterms:created xsi:type="dcterms:W3CDTF">2021-05-13T17:45:44Z</dcterms:created>
  <dcterms:modified xsi:type="dcterms:W3CDTF">2021-07-20T10:24:31Z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728147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