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9" r:id="rId2"/>
    <p:sldId id="297" r:id="rId3"/>
    <p:sldId id="298" r:id="rId4"/>
    <p:sldId id="310" r:id="rId5"/>
    <p:sldId id="312" r:id="rId6"/>
    <p:sldId id="309" r:id="rId7"/>
    <p:sldId id="311" r:id="rId8"/>
    <p:sldId id="314" r:id="rId9"/>
    <p:sldId id="313" r:id="rId10"/>
    <p:sldId id="315" r:id="rId11"/>
    <p:sldId id="316" r:id="rId12"/>
    <p:sldId id="317" r:id="rId13"/>
    <p:sldId id="318" r:id="rId14"/>
    <p:sldId id="300" r:id="rId15"/>
    <p:sldId id="304" r:id="rId16"/>
    <p:sldId id="30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258989"/>
    <a:srgbClr val="1E426B"/>
    <a:srgbClr val="217C7F"/>
    <a:srgbClr val="1F3154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C6808-F8DD-49FE-9278-DC8CD7B34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509486"/>
            <a:ext cx="8766629" cy="5123543"/>
          </a:xfrm>
          <a:prstGeom prst="rect">
            <a:avLst/>
          </a:prstGeom>
          <a:ln w="38100">
            <a:solidFill>
              <a:srgbClr val="498682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Create a Spreadsheet and Fill It With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D6D13-FDDD-4175-AEE9-623A6BE44AAA}"/>
              </a:ext>
            </a:extLst>
          </p:cNvPr>
          <p:cNvSpPr/>
          <p:nvPr/>
        </p:nvSpPr>
        <p:spPr>
          <a:xfrm>
            <a:off x="7678057" y="1538514"/>
            <a:ext cx="1074057" cy="870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8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Adding Data to Your Spreadsheet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44A9-8962-4DA2-AA96-05415E19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2090057"/>
            <a:ext cx="8505371" cy="2902857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An individual square in a spreadsheet is called a </a:t>
            </a:r>
            <a:r>
              <a:rPr lang="en-IN" b="1" dirty="0">
                <a:solidFill>
                  <a:srgbClr val="C00000"/>
                </a:solidFill>
              </a:rPr>
              <a:t>cell;</a:t>
            </a:r>
            <a:r>
              <a:rPr lang="en-IN" dirty="0"/>
              <a:t> they're organized into rows and columns with number and letter </a:t>
            </a:r>
            <a:r>
              <a:rPr lang="en-IN" b="1" dirty="0">
                <a:solidFill>
                  <a:srgbClr val="C00000"/>
                </a:solidFill>
              </a:rPr>
              <a:t>IDs,</a:t>
            </a:r>
            <a:r>
              <a:rPr lang="en-IN" dirty="0"/>
              <a:t> respectively. Each cell should contain one value, word, or piece of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45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Adding Data to Your Spreadsheet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44A9-8962-4DA2-AA96-05415E19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24000"/>
            <a:ext cx="8766628" cy="5109029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IN" dirty="0"/>
              <a:t>Press ENTER to save the data and move to the beginning of the next row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Press TAB to save the data and move to the right in the same row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Use the ARROW KEYS on your keyboard (up, down, left, and right) to move 1 cell in that direction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Click any cell to jump directly to that cell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13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Google 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44A9-8962-4DA2-AA96-05415E19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1524000"/>
            <a:ext cx="8505371" cy="5109029"/>
          </a:xfrm>
        </p:spPr>
        <p:txBody>
          <a:bodyPr/>
          <a:lstStyle/>
          <a:p>
            <a:pPr algn="just">
              <a:buClr>
                <a:srgbClr val="498682"/>
              </a:buClr>
            </a:pPr>
            <a:r>
              <a:rPr lang="en-IN" i="0" dirty="0">
                <a:effectLst/>
              </a:rPr>
              <a:t>Format Data for Easy Viewing.</a:t>
            </a:r>
          </a:p>
          <a:p>
            <a:pPr algn="just">
              <a:buClr>
                <a:srgbClr val="498682"/>
              </a:buClr>
            </a:pPr>
            <a:r>
              <a:rPr lang="en-IN" i="0" dirty="0">
                <a:effectLst/>
              </a:rPr>
              <a:t>Print, Undo/ Redo, and the Font Settings / Styling function.</a:t>
            </a:r>
          </a:p>
          <a:p>
            <a:pPr marL="0" indent="0" algn="just">
              <a:buNone/>
            </a:pPr>
            <a:endParaRPr lang="en-IN" b="1" i="0" dirty="0">
              <a:solidFill>
                <a:srgbClr val="354147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DF4B3-65C7-427F-AF4E-BA269C66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7" y="3861648"/>
            <a:ext cx="8623788" cy="2640752"/>
          </a:xfrm>
          <a:prstGeom prst="rect">
            <a:avLst/>
          </a:prstGeom>
          <a:ln w="38100">
            <a:solidFill>
              <a:srgbClr val="498682"/>
            </a:solidFill>
          </a:ln>
        </p:spPr>
      </p:pic>
    </p:spTree>
    <p:extLst>
      <p:ext uri="{BB962C8B-B14F-4D97-AF65-F5344CB8AC3E}">
        <p14:creationId xmlns:p14="http://schemas.microsoft.com/office/powerpoint/2010/main" val="390266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553029"/>
            <a:ext cx="8737599" cy="4978399"/>
          </a:xfrm>
        </p:spPr>
        <p:txBody>
          <a:bodyPr>
            <a:normAutofit/>
          </a:bodyPr>
          <a:lstStyle/>
          <a:p>
            <a:pPr>
              <a:buClr>
                <a:srgbClr val="498682"/>
              </a:buClr>
            </a:pPr>
            <a:r>
              <a:rPr lang="en-US" dirty="0"/>
              <a:t>Templates</a:t>
            </a:r>
          </a:p>
          <a:p>
            <a:pPr>
              <a:buClr>
                <a:srgbClr val="498682"/>
              </a:buClr>
            </a:pPr>
            <a:r>
              <a:rPr lang="en-US" dirty="0"/>
              <a:t>Other Menu Items (Print, Download, Email)</a:t>
            </a:r>
          </a:p>
          <a:p>
            <a:pPr>
              <a:buClr>
                <a:srgbClr val="498682"/>
              </a:buClr>
            </a:pPr>
            <a:r>
              <a:rPr lang="en-US" dirty="0"/>
              <a:t>Importing Files</a:t>
            </a:r>
          </a:p>
          <a:p>
            <a:pPr>
              <a:buClr>
                <a:srgbClr val="498682"/>
              </a:buClr>
            </a:pPr>
            <a:r>
              <a:rPr lang="en-US" dirty="0"/>
              <a:t>Version History</a:t>
            </a:r>
          </a:p>
          <a:p>
            <a:pPr>
              <a:buClr>
                <a:srgbClr val="498682"/>
              </a:buClr>
            </a:pPr>
            <a:r>
              <a:rPr lang="en-US" dirty="0"/>
              <a:t>Modifying Rows and Columns</a:t>
            </a:r>
          </a:p>
          <a:p>
            <a:pPr>
              <a:buClr>
                <a:srgbClr val="498682"/>
              </a:buClr>
            </a:pPr>
            <a:r>
              <a:rPr lang="en-US" dirty="0"/>
              <a:t>Adding new Sheet, Renaming, Coloring, Rearranging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chemeClr val="bg1"/>
                </a:solidFill>
                <a:effectLst/>
              </a:rPr>
              <a:t>Google 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972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628145"/>
            <a:ext cx="8254093" cy="5004884"/>
          </a:xfrm>
        </p:spPr>
        <p:txBody>
          <a:bodyPr/>
          <a:lstStyle/>
          <a:p>
            <a:pPr>
              <a:buClr>
                <a:srgbClr val="498682"/>
              </a:buClr>
            </a:pPr>
            <a:r>
              <a:rPr lang="en-US" dirty="0"/>
              <a:t>Freezing</a:t>
            </a:r>
          </a:p>
          <a:p>
            <a:pPr>
              <a:buClr>
                <a:srgbClr val="498682"/>
              </a:buClr>
            </a:pPr>
            <a:r>
              <a:rPr lang="en-US" dirty="0"/>
              <a:t>Inserting Images and Charts</a:t>
            </a:r>
          </a:p>
          <a:p>
            <a:pPr>
              <a:buClr>
                <a:srgbClr val="498682"/>
              </a:buClr>
            </a:pPr>
            <a:r>
              <a:rPr lang="en-US" dirty="0"/>
              <a:t>Adding Formulas</a:t>
            </a:r>
          </a:p>
          <a:p>
            <a:pPr>
              <a:buClr>
                <a:srgbClr val="498682"/>
              </a:buClr>
            </a:pPr>
            <a:r>
              <a:rPr lang="en-US" dirty="0"/>
              <a:t>Conditional Formatting</a:t>
            </a:r>
          </a:p>
          <a:p>
            <a:pPr>
              <a:buClr>
                <a:srgbClr val="498682"/>
              </a:buClr>
            </a:pPr>
            <a:r>
              <a:rPr lang="en-US" dirty="0"/>
              <a:t>Filtering (By value and By condition)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chemeClr val="bg1"/>
                </a:solidFill>
                <a:effectLst/>
              </a:rPr>
              <a:t>Google 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92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628145"/>
            <a:ext cx="8606970" cy="5004884"/>
          </a:xfrm>
        </p:spPr>
        <p:txBody>
          <a:bodyPr/>
          <a:lstStyle/>
          <a:p>
            <a:pPr>
              <a:buClr>
                <a:srgbClr val="498682"/>
              </a:buClr>
            </a:pPr>
            <a:r>
              <a:rPr lang="en-US" dirty="0"/>
              <a:t>Adding Collaborators</a:t>
            </a:r>
          </a:p>
          <a:p>
            <a:pPr>
              <a:buClr>
                <a:srgbClr val="498682"/>
              </a:buClr>
            </a:pPr>
            <a:r>
              <a:rPr lang="en-US" dirty="0"/>
              <a:t>Sharing</a:t>
            </a:r>
          </a:p>
          <a:p>
            <a:pPr>
              <a:buClr>
                <a:srgbClr val="498682"/>
              </a:buClr>
            </a:pPr>
            <a:r>
              <a:rPr lang="en-US" dirty="0"/>
              <a:t>Giving Permissions and Privileges</a:t>
            </a:r>
          </a:p>
          <a:p>
            <a:pPr>
              <a:buClr>
                <a:srgbClr val="498682"/>
              </a:buClr>
            </a:pPr>
            <a:r>
              <a:rPr lang="en-US" dirty="0"/>
              <a:t>Sharing through 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i="0" dirty="0">
                <a:solidFill>
                  <a:schemeClr val="bg1"/>
                </a:solidFill>
                <a:effectLst/>
              </a:rPr>
              <a:t>Google Sheet- </a:t>
            </a:r>
            <a:r>
              <a:rPr lang="en-US" sz="3200" dirty="0"/>
              <a:t>Collaborating and Sharing</a:t>
            </a:r>
          </a:p>
        </p:txBody>
      </p:sp>
    </p:spTree>
    <p:extLst>
      <p:ext uri="{BB962C8B-B14F-4D97-AF65-F5344CB8AC3E}">
        <p14:creationId xmlns:p14="http://schemas.microsoft.com/office/powerpoint/2010/main" val="253967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82887"/>
            <a:ext cx="7673521" cy="33502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363538" indent="-363538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Learn about Google Sheets.</a:t>
            </a:r>
          </a:p>
          <a:p>
            <a:pPr marL="363538" indent="-363538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Empirically explore collaborating on sheets in Cloud.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4" y="2090057"/>
            <a:ext cx="7765142" cy="2960914"/>
          </a:xfr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Clr>
                <a:srgbClr val="258989"/>
              </a:buClr>
              <a:buNone/>
            </a:pPr>
            <a:endParaRPr lang="en-IN" dirty="0"/>
          </a:p>
          <a:p>
            <a:pPr marL="0" indent="0" algn="ctr">
              <a:buClr>
                <a:srgbClr val="258989"/>
              </a:buClr>
              <a:buNone/>
            </a:pPr>
            <a:r>
              <a:rPr lang="en-IN" dirty="0"/>
              <a:t>Google Sheets is a free, cloud-based spreadsheet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About Google Sheets</a:t>
            </a: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567542"/>
            <a:ext cx="8723087" cy="46155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Web-based spreadsheet that you can use anywhere—</a:t>
            </a:r>
            <a:r>
              <a:rPr lang="en-IN" dirty="0">
                <a:solidFill>
                  <a:srgbClr val="C00000"/>
                </a:solidFill>
              </a:rPr>
              <a:t>no more forgetting your spreadsheet files at home</a:t>
            </a:r>
            <a:r>
              <a:rPr lang="en-IN" dirty="0"/>
              <a:t>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Works from any device, with mobile apps for iOS and Android along with its web-based core app.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Bundled with Google Drive, Docs, and Slides to share files, documents, and presentations online.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About Google Sheets</a:t>
            </a:r>
          </a:p>
        </p:txBody>
      </p:sp>
    </p:spTree>
    <p:extLst>
      <p:ext uri="{BB962C8B-B14F-4D97-AF65-F5344CB8AC3E}">
        <p14:creationId xmlns:p14="http://schemas.microsoft.com/office/powerpoint/2010/main" val="156726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96385"/>
            <a:ext cx="8570686" cy="518159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Includes almost all of the same spreadsheet functions—if you know how to use Excel, you'll feel at home in Google Sheets.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You can download add-ons, create your own, and write custom code.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Online and so you can gather data with your spreadsheet automatically and do almost anything you want, even when your spreadsheet isn't open.</a:t>
            </a:r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About Google Sheets</a:t>
            </a:r>
          </a:p>
        </p:txBody>
      </p:sp>
    </p:spTree>
    <p:extLst>
      <p:ext uri="{BB962C8B-B14F-4D97-AF65-F5344CB8AC3E}">
        <p14:creationId xmlns:p14="http://schemas.microsoft.com/office/powerpoint/2010/main" val="21470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567542"/>
            <a:ext cx="8665029" cy="4615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You open it in your browser window like a regular webpage, but you have all the functionality of a full spreadsheet application for doing powerful data analysis. It really is the best of both worlds.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5051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About Google Sheets</a:t>
            </a:r>
          </a:p>
        </p:txBody>
      </p:sp>
    </p:spTree>
    <p:extLst>
      <p:ext uri="{BB962C8B-B14F-4D97-AF65-F5344CB8AC3E}">
        <p14:creationId xmlns:p14="http://schemas.microsoft.com/office/powerpoint/2010/main" val="16683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1393371"/>
            <a:ext cx="8868229" cy="5210629"/>
          </a:xfrm>
        </p:spPr>
        <p:txBody>
          <a:bodyPr>
            <a:no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GB" sz="2400" i="0" dirty="0">
                <a:effectLst/>
              </a:rPr>
              <a:t>Common Spreadsheet Terms-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Cell</a:t>
            </a:r>
            <a:r>
              <a:rPr lang="en-IN" sz="2400" b="0" i="0" dirty="0">
                <a:effectLst/>
              </a:rPr>
              <a:t>: Single data point or element in a spreadsheet.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Column</a:t>
            </a:r>
            <a:r>
              <a:rPr lang="en-IN" sz="2400" b="0" i="0" dirty="0">
                <a:effectLst/>
              </a:rPr>
              <a:t>: Vertical set of cells.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Row</a:t>
            </a:r>
            <a:r>
              <a:rPr lang="en-IN" sz="2400" b="0" i="0" dirty="0">
                <a:effectLst/>
              </a:rPr>
              <a:t>: Horizontal set of cells.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Range</a:t>
            </a:r>
            <a:r>
              <a:rPr lang="en-IN" sz="2400" b="0" i="0" dirty="0">
                <a:effectLst/>
              </a:rPr>
              <a:t>: Selection of cells extending across a row, column, or both.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Function</a:t>
            </a:r>
            <a:r>
              <a:rPr lang="en-IN" sz="2400" b="0" i="0" dirty="0">
                <a:effectLst/>
              </a:rPr>
              <a:t>: Built-in operation from the spreadsheet app, which can be used to calculate cell, row, column, or range values, manipulate data, and more.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en-GB" sz="2400" i="0" dirty="0">
              <a:effectLst/>
            </a:endParaRPr>
          </a:p>
          <a:p>
            <a:pPr marL="0" indent="0" algn="l" fontAlgn="base">
              <a:spcBef>
                <a:spcPts val="0"/>
              </a:spcBef>
              <a:buNone/>
            </a:pPr>
            <a:endParaRPr lang="en-GB" sz="2400" i="0" dirty="0">
              <a:solidFill>
                <a:srgbClr val="354147"/>
              </a:solidFill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Getting Started with Google Sheets</a:t>
            </a:r>
          </a:p>
        </p:txBody>
      </p:sp>
    </p:spTree>
    <p:extLst>
      <p:ext uri="{BB962C8B-B14F-4D97-AF65-F5344CB8AC3E}">
        <p14:creationId xmlns:p14="http://schemas.microsoft.com/office/powerpoint/2010/main" val="354523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2" y="1426046"/>
            <a:ext cx="8416611" cy="5065486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700" b="1" i="0" dirty="0">
                <a:effectLst/>
              </a:rPr>
              <a:t>Formula</a:t>
            </a:r>
            <a:r>
              <a:rPr lang="en-IN" sz="2700" b="0" i="0" dirty="0">
                <a:effectLst/>
              </a:rPr>
              <a:t>: Combination of functions, cells, rows, columns, and ranges used to obtain a specific result.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700" b="1" i="0" dirty="0">
                <a:effectLst/>
              </a:rPr>
              <a:t>Worksheet (Sheet)</a:t>
            </a:r>
            <a:r>
              <a:rPr lang="en-IN" sz="2700" b="0" i="0" dirty="0">
                <a:effectLst/>
              </a:rPr>
              <a:t>: The named sets of rows and columns making up your spreadsheet; one spreadsheet can have multiple sheets.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sz="2700" b="1" i="0" dirty="0">
                <a:effectLst/>
              </a:rPr>
              <a:t>Spreadsheet</a:t>
            </a:r>
            <a:r>
              <a:rPr lang="en-IN" sz="2700" b="0" i="0" dirty="0">
                <a:effectLst/>
              </a:rPr>
              <a:t>: Entire document containing your worksheets.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en-GB" sz="2700" i="0" dirty="0">
              <a:effectLst/>
            </a:endParaRPr>
          </a:p>
          <a:p>
            <a:pPr marL="0" indent="0" algn="just" fontAlgn="base">
              <a:spcBef>
                <a:spcPts val="0"/>
              </a:spcBef>
              <a:buNone/>
            </a:pPr>
            <a:endParaRPr lang="en-GB" sz="2700" i="0" dirty="0">
              <a:solidFill>
                <a:srgbClr val="354147"/>
              </a:solidFill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sz="2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Getting Started with Google Sheets</a:t>
            </a:r>
          </a:p>
        </p:txBody>
      </p:sp>
    </p:spTree>
    <p:extLst>
      <p:ext uri="{BB962C8B-B14F-4D97-AF65-F5344CB8AC3E}">
        <p14:creationId xmlns:p14="http://schemas.microsoft.com/office/powerpoint/2010/main" val="196163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538514"/>
            <a:ext cx="8752116" cy="4644572"/>
          </a:xfrm>
        </p:spPr>
        <p:txBody>
          <a:bodyPr>
            <a:normAutofit fontScale="92500"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3 ways to create a new spreadsheet in Google Sheets:</a:t>
            </a:r>
          </a:p>
          <a:p>
            <a:pPr marL="514350" indent="-514350" algn="just">
              <a:buClr>
                <a:srgbClr val="258989"/>
              </a:buClr>
              <a:buFont typeface="+mj-lt"/>
              <a:buAutoNum type="arabicParenR"/>
            </a:pPr>
            <a:r>
              <a:rPr lang="en-IN" dirty="0"/>
              <a:t>Click the red "NEW" button on your Google Drive dashboard and select "Google Sheets“.</a:t>
            </a:r>
          </a:p>
          <a:p>
            <a:pPr marL="514350" indent="-514350" algn="just">
              <a:buClr>
                <a:srgbClr val="258989"/>
              </a:buClr>
              <a:buFont typeface="+mj-lt"/>
              <a:buAutoNum type="arabicParenR"/>
            </a:pPr>
            <a:r>
              <a:rPr lang="en-IN" dirty="0"/>
              <a:t>Open the menu from within a spreadsheet and select "File &gt; New Spreadsheet“.</a:t>
            </a:r>
          </a:p>
          <a:p>
            <a:pPr marL="514350" indent="-514350" algn="just">
              <a:buClr>
                <a:srgbClr val="258989"/>
              </a:buClr>
              <a:buFont typeface="+mj-lt"/>
              <a:buAutoNum type="arabicParenR"/>
            </a:pPr>
            <a:r>
              <a:rPr lang="en-IN" dirty="0"/>
              <a:t>Click "Blank" or select a template on the Google Sheets homepage.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3200" b="1" i="0" dirty="0">
                <a:solidFill>
                  <a:schemeClr val="bg1"/>
                </a:solidFill>
                <a:effectLst/>
              </a:rPr>
              <a:t>Create a Spreadsheet and Fill It with Data</a:t>
            </a:r>
          </a:p>
        </p:txBody>
      </p:sp>
    </p:spTree>
    <p:extLst>
      <p:ext uri="{BB962C8B-B14F-4D97-AF65-F5344CB8AC3E}">
        <p14:creationId xmlns:p14="http://schemas.microsoft.com/office/powerpoint/2010/main" val="344328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2928</TotalTime>
  <Words>609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About Google Sheets</vt:lpstr>
      <vt:lpstr>About Google Sheets</vt:lpstr>
      <vt:lpstr>About Google Sheets</vt:lpstr>
      <vt:lpstr>About Google Sheets</vt:lpstr>
      <vt:lpstr>Getting Started with Google Sheets</vt:lpstr>
      <vt:lpstr>Getting Started with Google Sheets</vt:lpstr>
      <vt:lpstr>Create a Spreadsheet and Fill It with Data</vt:lpstr>
      <vt:lpstr>Create a Spreadsheet and Fill It With Data</vt:lpstr>
      <vt:lpstr>Adding Data to Your Spreadsheet</vt:lpstr>
      <vt:lpstr>Adding Data to Your Spreadsheet</vt:lpstr>
      <vt:lpstr>Google Sheet</vt:lpstr>
      <vt:lpstr>Google Sheet</vt:lpstr>
      <vt:lpstr>Google Sheet</vt:lpstr>
      <vt:lpstr>Google Sheet- Collaborating and Sharing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99</cp:revision>
  <dcterms:created xsi:type="dcterms:W3CDTF">2021-05-13T17:45:44Z</dcterms:created>
  <dcterms:modified xsi:type="dcterms:W3CDTF">2021-07-29T08:25:29Z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421514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