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theme+xml" PartName="/ppt/theme/theme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5"/>
  </p:handoutMasterIdLst>
  <p:sldIdLst>
    <p:sldId id="259" r:id="rId2"/>
    <p:sldId id="297" r:id="rId3"/>
    <p:sldId id="298" r:id="rId4"/>
    <p:sldId id="299" r:id="rId5"/>
    <p:sldId id="306" r:id="rId6"/>
    <p:sldId id="309" r:id="rId7"/>
    <p:sldId id="312" r:id="rId8"/>
    <p:sldId id="313" r:id="rId9"/>
    <p:sldId id="304" r:id="rId10"/>
    <p:sldId id="333" r:id="rId11"/>
    <p:sldId id="319" r:id="rId12"/>
    <p:sldId id="320" r:id="rId13"/>
    <p:sldId id="323" r:id="rId14"/>
    <p:sldId id="334" r:id="rId15"/>
    <p:sldId id="324" r:id="rId16"/>
    <p:sldId id="335" r:id="rId17"/>
    <p:sldId id="325" r:id="rId18"/>
    <p:sldId id="326" r:id="rId19"/>
    <p:sldId id="336" r:id="rId20"/>
    <p:sldId id="337" r:id="rId21"/>
    <p:sldId id="328" r:id="rId22"/>
    <p:sldId id="332" r:id="rId23"/>
    <p:sldId id="341" r:id="rId24"/>
    <p:sldId id="329" r:id="rId25"/>
    <p:sldId id="310" r:id="rId26"/>
    <p:sldId id="317" r:id="rId27"/>
    <p:sldId id="342" r:id="rId28"/>
    <p:sldId id="311" r:id="rId29"/>
    <p:sldId id="316" r:id="rId30"/>
    <p:sldId id="315" r:id="rId31"/>
    <p:sldId id="308" r:id="rId32"/>
    <p:sldId id="314" r:id="rId33"/>
    <p:sldId id="26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989"/>
    <a:srgbClr val="1E426B"/>
    <a:srgbClr val="217C7F"/>
    <a:srgbClr val="1F3154"/>
    <a:srgbClr val="498682"/>
    <a:srgbClr val="9BABC8"/>
    <a:srgbClr val="ABD1CE"/>
    <a:srgbClr val="E6E6E6"/>
    <a:srgbClr val="F4F4F5"/>
    <a:srgbClr val="E0FB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7" autoAdjust="0"/>
    <p:restoredTop sz="94660"/>
  </p:normalViewPr>
  <p:slideViewPr>
    <p:cSldViewPr snapToGrid="0">
      <p:cViewPr varScale="1">
        <p:scale>
          <a:sx n="76" d="100"/>
          <a:sy n="76" d="100"/>
        </p:scale>
        <p:origin x="8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910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C33EAC-57B8-431D-95E9-C90B04D0A6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1628D-69F0-4B63-A19C-A0FC446EBB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B377A-8226-4F90-9398-64E2554DACD2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BE7A7-68DC-4292-ACC3-797A6549AA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11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ky, light, electronic&#10;&#10;Description automatically generated" id="12" name="Picture 11">
            <a:extLst>
              <a:ext uri="{FF2B5EF4-FFF2-40B4-BE49-F238E27FC236}">
                <a16:creationId xmlns:a16="http://schemas.microsoft.com/office/drawing/2014/main" id="{12EC47E8-B0B5-4C35-877A-C039559BC6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"/>
          <a:stretch/>
        </p:blipFill>
        <p:spPr>
          <a:xfrm>
            <a:off x="-24208" y="-12769"/>
            <a:ext cx="9192416" cy="68835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25F5D0-0EF2-4964-B69C-D312A8140A58}"/>
              </a:ext>
            </a:extLst>
          </p:cNvPr>
          <p:cNvSpPr/>
          <p:nvPr userDrawn="1"/>
        </p:nvSpPr>
        <p:spPr>
          <a:xfrm>
            <a:off x="0" y="0"/>
            <a:ext cx="9144000" cy="6868918"/>
          </a:xfrm>
          <a:prstGeom prst="rect">
            <a:avLst/>
          </a:prstGeom>
          <a:solidFill>
            <a:schemeClr val="bg1">
              <a:lumMod val="5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23160FA-1191-4FA3-B9ED-2E554AC801FB}"/>
              </a:ext>
            </a:extLst>
          </p:cNvPr>
          <p:cNvSpPr/>
          <p:nvPr userDrawn="1"/>
        </p:nvSpPr>
        <p:spPr>
          <a:xfrm>
            <a:off x="4392254" y="0"/>
            <a:ext cx="4751746" cy="6858000"/>
          </a:xfrm>
          <a:custGeom>
            <a:avLst/>
            <a:gdLst>
              <a:gd fmla="*/ 5086350 w 7429500" name="connsiteX0"/>
              <a:gd fmla="*/ 0 h 6858000" name="connsiteY0"/>
              <a:gd fmla="*/ 7429500 w 7429500" name="connsiteX1"/>
              <a:gd fmla="*/ 0 h 6858000" name="connsiteY1"/>
              <a:gd fmla="*/ 7429500 w 7429500" name="connsiteX2"/>
              <a:gd fmla="*/ 6858000 h 6858000" name="connsiteY2"/>
              <a:gd fmla="*/ 5086350 w 7429500" name="connsiteX3"/>
              <a:gd fmla="*/ 6858000 h 6858000" name="connsiteY3"/>
              <a:gd fmla="*/ 0 w 7429500" name="connsiteX4"/>
              <a:gd fmla="*/ 6858000 h 6858000" name="connsiteY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b="b" l="l" r="r" t="t"/>
            <a:pathLst>
              <a:path h="6858000" w="7429500">
                <a:moveTo>
                  <a:pt x="5086350" y="0"/>
                </a:moveTo>
                <a:lnTo>
                  <a:pt x="7429500" y="0"/>
                </a:lnTo>
                <a:lnTo>
                  <a:pt x="7429500" y="6858000"/>
                </a:lnTo>
                <a:lnTo>
                  <a:pt x="50863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algn="ctr"/>
            <a:endParaRPr dirty="0"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761D5D31-85A0-42C4-BB7C-4497ADB7294F}"/>
              </a:ext>
            </a:extLst>
          </p:cNvPr>
          <p:cNvSpPr/>
          <p:nvPr userDrawn="1"/>
        </p:nvSpPr>
        <p:spPr>
          <a:xfrm rot="16200000">
            <a:off x="2827448" y="-239605"/>
            <a:ext cx="891957" cy="6445252"/>
          </a:xfrm>
          <a:prstGeom prst="round2SameRect">
            <a:avLst>
              <a:gd fmla="val 8391" name="adj1"/>
              <a:gd fmla="val 0" name="adj2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70000"/>
                </a:schemeClr>
              </a:gs>
              <a:gs pos="85000">
                <a:srgbClr val="CDD9EF">
                  <a:alpha val="70000"/>
                </a:srgbClr>
              </a:gs>
              <a:gs pos="100000">
                <a:schemeClr val="accent1">
                  <a:lumMod val="30000"/>
                  <a:lumOff val="70000"/>
                  <a:alpha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dir="t" rig="contrasting">
              <a:rot lat="0" lon="0" rev="7800000"/>
            </a:lightRig>
          </a:scene3d>
          <a:sp3d>
            <a:bevelT h="139700" w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18B2568-06A8-4535-815F-C8F2B8EA0A7C}"/>
              </a:ext>
            </a:extLst>
          </p:cNvPr>
          <p:cNvSpPr/>
          <p:nvPr userDrawn="1"/>
        </p:nvSpPr>
        <p:spPr>
          <a:xfrm rot="5400000">
            <a:off x="5976399" y="3297982"/>
            <a:ext cx="377716" cy="661591"/>
          </a:xfrm>
          <a:custGeom>
            <a:avLst/>
            <a:gdLst>
              <a:gd fmla="*/ 0 w 377716" name="connsiteX0"/>
              <a:gd fmla="*/ 482420 h 661591" name="connsiteY0"/>
              <a:gd fmla="*/ 0 w 377716" name="connsiteX1"/>
              <a:gd fmla="*/ 0 h 661591" name="connsiteY1"/>
              <a:gd fmla="*/ 377716 w 377716" name="connsiteX2"/>
              <a:gd fmla="*/ 661591 h 661591" name="connsiteY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b="b" l="l" r="r" t="t"/>
            <a:pathLst>
              <a:path h="661591" w="377716">
                <a:moveTo>
                  <a:pt x="0" y="482420"/>
                </a:moveTo>
                <a:lnTo>
                  <a:pt x="0" y="0"/>
                </a:lnTo>
                <a:lnTo>
                  <a:pt x="377716" y="66159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pPr lvl="0"/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5981E-5444-42FF-89D3-E7BF1E285789}"/>
              </a:ext>
            </a:extLst>
          </p:cNvPr>
          <p:cNvSpPr txBox="1"/>
          <p:nvPr userDrawn="1"/>
        </p:nvSpPr>
        <p:spPr>
          <a:xfrm>
            <a:off x="50800" y="2629078"/>
            <a:ext cx="6637557" cy="707886"/>
          </a:xfrm>
          <a:prstGeom prst="rect">
            <a:avLst/>
          </a:prstGeom>
          <a:noFill/>
        </p:spPr>
        <p:txBody>
          <a:bodyPr anchor="ctr" bIns="91440" rtlCol="0" tIns="0" wrap="square">
            <a:spAutoFit/>
          </a:bodyPr>
          <a:lstStyle/>
          <a:p>
            <a:r>
              <a:rPr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ECAP470: </a:t>
            </a:r>
            <a:r>
              <a:rPr baseline="0" cap="small" dirty="0" lang="en-US" sz="4000">
                <a:solidFill>
                  <a:srgbClr val="1E426B"/>
                </a:solidFill>
                <a:latin charset="0" panose="020B0502040204020203" pitchFamily="34" typeface="Bahnschrift SemiBold"/>
              </a:rPr>
              <a:t>Cloud Computing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6DE86AF-27F7-4496-90D7-447B86249746}"/>
              </a:ext>
            </a:extLst>
          </p:cNvPr>
          <p:cNvSpPr/>
          <p:nvPr userDrawn="1"/>
        </p:nvSpPr>
        <p:spPr>
          <a:xfrm>
            <a:off x="4464105" y="5875532"/>
            <a:ext cx="4584969" cy="830997"/>
          </a:xfrm>
          <a:custGeom>
            <a:avLst/>
            <a:gdLst>
              <a:gd fmla="*/ 394187 w 4584969" name="connsiteX0"/>
              <a:gd fmla="*/ 0 h 830997" name="connsiteY0"/>
              <a:gd fmla="*/ 4446467 w 4584969" name="connsiteX1"/>
              <a:gd fmla="*/ 0 h 830997" name="connsiteY1"/>
              <a:gd fmla="*/ 4584969 w 4584969" name="connsiteX2"/>
              <a:gd fmla="*/ 138502 h 830997" name="connsiteY2"/>
              <a:gd fmla="*/ 4584969 w 4584969" name="connsiteX3"/>
              <a:gd fmla="*/ 692495 h 830997" name="connsiteY3"/>
              <a:gd fmla="*/ 4446467 w 4584969" name="connsiteX4"/>
              <a:gd fmla="*/ 830997 h 830997" name="connsiteY4"/>
              <a:gd fmla="*/ 0 w 4584969" name="connsiteX5"/>
              <a:gd fmla="*/ 830997 h 830997" name="connsiteY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b="b" l="l" r="r" t="t"/>
            <a:pathLst>
              <a:path h="830997" w="4584969">
                <a:moveTo>
                  <a:pt x="394187" y="0"/>
                </a:moveTo>
                <a:lnTo>
                  <a:pt x="4446467" y="0"/>
                </a:lnTo>
                <a:cubicBezTo>
                  <a:pt x="4522960" y="0"/>
                  <a:pt x="4584969" y="62009"/>
                  <a:pt x="4584969" y="138502"/>
                </a:cubicBezTo>
                <a:lnTo>
                  <a:pt x="4584969" y="692495"/>
                </a:lnTo>
                <a:cubicBezTo>
                  <a:pt x="4584969" y="768988"/>
                  <a:pt x="4522960" y="830997"/>
                  <a:pt x="4446467" y="830997"/>
                </a:cubicBezTo>
                <a:lnTo>
                  <a:pt x="0" y="830997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 wrap="square">
            <a:noAutofit/>
          </a:bodyPr>
          <a:lstStyle/>
          <a:p>
            <a:endParaRPr lang="en-US" sz="4400">
              <a:latin charset="0" panose="020B0502040204020203" pitchFamily="34" typeface="Bahnschrift Semi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4AF37-FA57-40D3-A0C7-0EC02C6F381A}"/>
              </a:ext>
            </a:extLst>
          </p:cNvPr>
          <p:cNvSpPr txBox="1"/>
          <p:nvPr userDrawn="1"/>
        </p:nvSpPr>
        <p:spPr>
          <a:xfrm>
            <a:off x="4850423" y="5864613"/>
            <a:ext cx="4198651" cy="830997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r"/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Dr. </a:t>
            </a:r>
            <a:r>
              <a:rPr dirty="0" err="1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Tarandeep</a:t>
            </a:r>
            <a:r>
              <a:rPr dirty="0" lang="en-US" sz="2800">
                <a:solidFill>
                  <a:srgbClr val="1E426B"/>
                </a:solidFill>
                <a:latin charset="0" panose="020B0502040204020203" pitchFamily="34" typeface="Bahnschrift SemiBold"/>
              </a:rPr>
              <a:t> Kaur</a:t>
            </a:r>
          </a:p>
          <a:p>
            <a:pPr algn="r"/>
            <a:r>
              <a:rPr dirty="0" lang="en-US" sz="2000">
                <a:solidFill>
                  <a:srgbClr val="1E426B"/>
                </a:solidFill>
                <a:latin charset="0" panose="020B0502040204020203" pitchFamily="34" typeface="Bahnschrift SemiBold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36596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0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8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0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959429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F4F4F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08716"/>
            <a:ext cx="7886700" cy="4308198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90CB2-A495-4AF3-BC7C-1B34E1164439}"/>
              </a:ext>
            </a:extLst>
          </p:cNvPr>
          <p:cNvSpPr txBox="1"/>
          <p:nvPr userDrawn="1"/>
        </p:nvSpPr>
        <p:spPr>
          <a:xfrm>
            <a:off x="628650" y="235182"/>
            <a:ext cx="3429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4F4F5"/>
                </a:solidFill>
                <a:latin typeface="Bahnschrift SemiBold" panose="020B0502040204020203" pitchFamily="34" charset="0"/>
              </a:rPr>
              <a:t>Learning Outcomes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BD9AB8-BE8B-4AD4-8989-7D5BB1CBD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02" b="98622" l="9753" r="89973">
                        <a14:foregroundMark x1="62637" y1="39764" x2="62637" y2="39764"/>
                        <a14:foregroundMark x1="40797" y1="53346" x2="40797" y2="53346"/>
                        <a14:foregroundMark x1="27198" y1="59055" x2="27198" y2="59055"/>
                        <a14:foregroundMark x1="25687" y1="41929" x2="25687" y2="41929"/>
                        <a14:foregroundMark x1="28434" y1="22835" x2="28434" y2="22835"/>
                        <a14:foregroundMark x1="37225" y1="10433" x2="37225" y2="10433"/>
                        <a14:foregroundMark x1="49863" y1="6496" x2="49863" y2="6496"/>
                        <a14:foregroundMark x1="61538" y1="13583" x2="61538" y2="13583"/>
                        <a14:foregroundMark x1="71016" y1="24803" x2="71016" y2="24803"/>
                        <a14:foregroundMark x1="73626" y1="40945" x2="73626" y2="40945"/>
                        <a14:foregroundMark x1="72115" y1="60039" x2="72115" y2="60039"/>
                        <a14:foregroundMark x1="55345" y1="90060" x2="55907" y2="90157"/>
                        <a14:foregroundMark x1="48764" y1="98622" x2="50275" y2="97835"/>
                        <a14:foregroundMark x1="53709" y1="89764" x2="53709" y2="89764"/>
                        <a14:foregroundMark x1="53434" y1="90354" x2="51511" y2="89370"/>
                        <a14:foregroundMark x1="44780" y1="88189" x2="51236" y2="89567"/>
                        <a14:backgroundMark x1="55769" y1="85433" x2="49950" y2="86267"/>
                        <a14:backgroundMark x1="52194" y1="91242" x2="50589" y2="90886"/>
                        <a14:backgroundMark x1="56181" y1="92126" x2="53895" y2="91619"/>
                        <a14:backgroundMark x1="55495" y1="86024" x2="54258" y2="85827"/>
                        <a14:backgroundMark x1="54396" y1="86024" x2="55632" y2="86614"/>
                        <a14:backgroundMark x1="49176" y1="96654" x2="47940" y2="950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619398">
            <a:off x="6397866" y="99256"/>
            <a:ext cx="2389846" cy="16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0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rgbClr val="F4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A4C81D-18A7-452F-9BBC-C8DF7C8B815D}"/>
              </a:ext>
            </a:extLst>
          </p:cNvPr>
          <p:cNvSpPr/>
          <p:nvPr userDrawn="1"/>
        </p:nvSpPr>
        <p:spPr>
          <a:xfrm>
            <a:off x="0" y="0"/>
            <a:ext cx="9144000" cy="1325563"/>
          </a:xfrm>
          <a:prstGeom prst="rect">
            <a:avLst/>
          </a:prstGeom>
          <a:gradFill flip="none" rotWithShape="1">
            <a:gsLst>
              <a:gs pos="0">
                <a:srgbClr val="258989"/>
              </a:gs>
              <a:gs pos="100000">
                <a:srgbClr val="25898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45"/>
            <a:ext cx="7886700" cy="5004884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Bahnschrift" panose="020B0502040204020203" pitchFamily="34" charset="0"/>
              </a:defRPr>
            </a:lvl1pPr>
            <a:lvl2pPr>
              <a:lnSpc>
                <a:spcPct val="150000"/>
              </a:lnSpc>
              <a:defRPr>
                <a:latin typeface="Bahnschrift" panose="020B0502040204020203" pitchFamily="34" charset="0"/>
              </a:defRPr>
            </a:lvl2pPr>
            <a:lvl3pPr>
              <a:lnSpc>
                <a:spcPct val="150000"/>
              </a:lnSpc>
              <a:defRPr>
                <a:latin typeface="Bahnschrift" panose="020B0502040204020203" pitchFamily="34" charset="0"/>
              </a:defRPr>
            </a:lvl3pPr>
            <a:lvl4pPr>
              <a:lnSpc>
                <a:spcPct val="150000"/>
              </a:lnSpc>
              <a:defRPr>
                <a:latin typeface="Bahnschrift" panose="020B0502040204020203" pitchFamily="34" charset="0"/>
              </a:defRPr>
            </a:lvl4pPr>
            <a:lvl5pPr>
              <a:lnSpc>
                <a:spcPct val="150000"/>
              </a:lnSpc>
              <a:defRPr>
                <a:latin typeface="Bahnschrif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74DD10-9343-40FC-87DE-8A1F63F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63" y="0"/>
            <a:ext cx="7886700" cy="1325563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lnSpc>
                <a:spcPct val="100000"/>
              </a:lnSpc>
              <a:defRPr lang="en-US" sz="3600" kern="1200" dirty="0">
                <a:solidFill>
                  <a:srgbClr val="F4F4F5"/>
                </a:solidFill>
                <a:latin typeface="Bahnschrift SemiBold" panose="020B0502040204020203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215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25898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8928101"/>
            <a:ext cx="2057400" cy="365125"/>
          </a:xfrm>
        </p:spPr>
        <p:txBody>
          <a:bodyPr/>
          <a:lstStyle/>
          <a:p>
            <a:fld id="{71BC5188-02C1-4612-A2C7-F501CF181F2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8928101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8928101"/>
            <a:ext cx="2057400" cy="365125"/>
          </a:xfrm>
        </p:spPr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D0141E-891B-4C49-A1C4-D9497F151474}"/>
              </a:ext>
            </a:extLst>
          </p:cNvPr>
          <p:cNvSpPr/>
          <p:nvPr userDrawn="1"/>
        </p:nvSpPr>
        <p:spPr>
          <a:xfrm>
            <a:off x="1529895" y="2703285"/>
            <a:ext cx="6037944" cy="1451430"/>
          </a:xfrm>
          <a:custGeom>
            <a:avLst/>
            <a:gdLst>
              <a:gd name="connsiteX0" fmla="*/ 3018972 w 6037944"/>
              <a:gd name="connsiteY0" fmla="*/ 0 h 1451430"/>
              <a:gd name="connsiteX1" fmla="*/ 6037944 w 6037944"/>
              <a:gd name="connsiteY1" fmla="*/ 725715 h 1451430"/>
              <a:gd name="connsiteX2" fmla="*/ 3018972 w 6037944"/>
              <a:gd name="connsiteY2" fmla="*/ 1451430 h 1451430"/>
              <a:gd name="connsiteX3" fmla="*/ 0 w 6037944"/>
              <a:gd name="connsiteY3" fmla="*/ 725715 h 1451430"/>
              <a:gd name="connsiteX4" fmla="*/ 3018972 w 6037944"/>
              <a:gd name="connsiteY4" fmla="*/ 0 h 14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451430">
                <a:moveTo>
                  <a:pt x="3018972" y="0"/>
                </a:moveTo>
                <a:cubicBezTo>
                  <a:pt x="4686304" y="0"/>
                  <a:pt x="6037944" y="324914"/>
                  <a:pt x="6037944" y="725715"/>
                </a:cubicBezTo>
                <a:cubicBezTo>
                  <a:pt x="6037944" y="1126516"/>
                  <a:pt x="4686304" y="1451430"/>
                  <a:pt x="3018972" y="1451430"/>
                </a:cubicBezTo>
                <a:cubicBezTo>
                  <a:pt x="1351640" y="1451430"/>
                  <a:pt x="0" y="1126516"/>
                  <a:pt x="0" y="725715"/>
                </a:cubicBezTo>
                <a:cubicBezTo>
                  <a:pt x="0" y="324914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31520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8AD4718-0501-403B-AFBC-33331BEC043B}"/>
              </a:ext>
            </a:extLst>
          </p:cNvPr>
          <p:cNvSpPr/>
          <p:nvPr userDrawn="1"/>
        </p:nvSpPr>
        <p:spPr>
          <a:xfrm>
            <a:off x="1529895" y="2282371"/>
            <a:ext cx="6037944" cy="1146629"/>
          </a:xfrm>
          <a:custGeom>
            <a:avLst/>
            <a:gdLst>
              <a:gd name="connsiteX0" fmla="*/ 3018972 w 6037944"/>
              <a:gd name="connsiteY0" fmla="*/ 0 h 1146629"/>
              <a:gd name="connsiteX1" fmla="*/ 6037944 w 6037944"/>
              <a:gd name="connsiteY1" fmla="*/ 1146629 h 1146629"/>
              <a:gd name="connsiteX2" fmla="*/ 3018972 w 6037944"/>
              <a:gd name="connsiteY2" fmla="*/ 420914 h 1146629"/>
              <a:gd name="connsiteX3" fmla="*/ 0 w 6037944"/>
              <a:gd name="connsiteY3" fmla="*/ 1146629 h 1146629"/>
              <a:gd name="connsiteX4" fmla="*/ 3018972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3018972" y="0"/>
                </a:moveTo>
                <a:cubicBezTo>
                  <a:pt x="4686304" y="0"/>
                  <a:pt x="6037944" y="513363"/>
                  <a:pt x="6037944" y="1146629"/>
                </a:cubicBezTo>
                <a:cubicBezTo>
                  <a:pt x="6037944" y="745828"/>
                  <a:pt x="4686304" y="420914"/>
                  <a:pt x="3018972" y="420914"/>
                </a:cubicBezTo>
                <a:cubicBezTo>
                  <a:pt x="1351640" y="420914"/>
                  <a:pt x="0" y="745828"/>
                  <a:pt x="0" y="1146629"/>
                </a:cubicBezTo>
                <a:cubicBezTo>
                  <a:pt x="0" y="513363"/>
                  <a:pt x="1351640" y="0"/>
                  <a:pt x="30189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8861B3F-8E45-4BA3-97F7-23CB90BE0433}"/>
              </a:ext>
            </a:extLst>
          </p:cNvPr>
          <p:cNvSpPr/>
          <p:nvPr userDrawn="1"/>
        </p:nvSpPr>
        <p:spPr>
          <a:xfrm>
            <a:off x="1529895" y="3429000"/>
            <a:ext cx="6037944" cy="1146629"/>
          </a:xfrm>
          <a:custGeom>
            <a:avLst/>
            <a:gdLst>
              <a:gd name="connsiteX0" fmla="*/ 0 w 6037944"/>
              <a:gd name="connsiteY0" fmla="*/ 0 h 1146629"/>
              <a:gd name="connsiteX1" fmla="*/ 3018972 w 6037944"/>
              <a:gd name="connsiteY1" fmla="*/ 725715 h 1146629"/>
              <a:gd name="connsiteX2" fmla="*/ 6037944 w 6037944"/>
              <a:gd name="connsiteY2" fmla="*/ 0 h 1146629"/>
              <a:gd name="connsiteX3" fmla="*/ 3018972 w 6037944"/>
              <a:gd name="connsiteY3" fmla="*/ 1146629 h 1146629"/>
              <a:gd name="connsiteX4" fmla="*/ 0 w 6037944"/>
              <a:gd name="connsiteY4" fmla="*/ 0 h 114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7944" h="1146629">
                <a:moveTo>
                  <a:pt x="0" y="0"/>
                </a:moveTo>
                <a:cubicBezTo>
                  <a:pt x="0" y="400801"/>
                  <a:pt x="1351640" y="725715"/>
                  <a:pt x="3018972" y="725715"/>
                </a:cubicBezTo>
                <a:cubicBezTo>
                  <a:pt x="4686304" y="725715"/>
                  <a:pt x="6037944" y="400801"/>
                  <a:pt x="6037944" y="0"/>
                </a:cubicBezTo>
                <a:cubicBezTo>
                  <a:pt x="6037944" y="633266"/>
                  <a:pt x="4686304" y="1146629"/>
                  <a:pt x="3018972" y="1146629"/>
                </a:cubicBezTo>
                <a:cubicBezTo>
                  <a:pt x="1351640" y="1146629"/>
                  <a:pt x="0" y="63326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rgbClr val="258989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81908F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/>
            <a:endParaRPr lang="en-US" sz="3600" dirty="0">
              <a:solidFill>
                <a:srgbClr val="4B898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3C37F6-66F0-4125-B2E0-B93F212BA9B3}"/>
              </a:ext>
            </a:extLst>
          </p:cNvPr>
          <p:cNvSpPr txBox="1"/>
          <p:nvPr userDrawn="1"/>
        </p:nvSpPr>
        <p:spPr>
          <a:xfrm>
            <a:off x="2360497" y="3075057"/>
            <a:ext cx="4423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Bahnschrift SemiBold" panose="020B0502040204020203" pitchFamily="34" charset="0"/>
              </a:rPr>
              <a:t>That’s all for now…</a:t>
            </a:r>
          </a:p>
        </p:txBody>
      </p:sp>
    </p:spTree>
    <p:extLst>
      <p:ext uri="{BB962C8B-B14F-4D97-AF65-F5344CB8AC3E}">
        <p14:creationId xmlns:p14="http://schemas.microsoft.com/office/powerpoint/2010/main" val="78096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0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5188-02C1-4612-A2C7-F501CF181F2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5188-02C1-4612-A2C7-F501CF181F2E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DFBB-2C77-4C22-A6ED-B339E4E2C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 ?><Relationships xmlns="http://schemas.openxmlformats.org/package/2006/relationships"><Relationship Id="rId2" Target="../media/image6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lendarhub.com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 ?><Relationships xmlns="http://schemas.openxmlformats.org/package/2006/relationships"><Relationship Id="rId2" Target="../media/image7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otlet.net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 ?><Relationships xmlns="http://schemas.openxmlformats.org/package/2006/relationships"><Relationship Id="rId2" Target="../media/image9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 ?><Relationships xmlns="http://schemas.openxmlformats.org/package/2006/relationships"><Relationship Id="rId2" Target="../media/image3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 ?><Relationships xmlns="http://schemas.openxmlformats.org/package/2006/relationships"><Relationship Id="rId2" Target="../media/image4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3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723086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Collaboration on Calendar - </a:t>
            </a:r>
            <a:r>
              <a:rPr lang="en-US" sz="3200" dirty="0">
                <a:solidFill>
                  <a:schemeClr val="bg1"/>
                </a:solidFill>
              </a:rPr>
              <a:t>Yahoo! Calendar</a:t>
            </a:r>
            <a:endParaRPr lang="en-US" sz="3200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E1B68BA-E72D-45C4-A959-05E2317763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92" y="1669142"/>
            <a:ext cx="7399408" cy="4806453"/>
          </a:xfrm>
          <a:prstGeom prst="rect">
            <a:avLst/>
          </a:prstGeom>
          <a:noFill/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09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41" y="0"/>
            <a:ext cx="8608088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Collaboration on Calendar - </a:t>
            </a:r>
            <a:r>
              <a:rPr lang="en-GB" sz="3200" dirty="0">
                <a:solidFill>
                  <a:schemeClr val="bg1"/>
                </a:solidFill>
              </a:rPr>
              <a:t>Windows Live Calendar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10-C207-42CD-BB77-8E929A31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11" y="1415998"/>
            <a:ext cx="7312967" cy="515257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buClr>
                <a:srgbClr val="258989"/>
              </a:buClr>
              <a:buNone/>
            </a:pPr>
            <a:r>
              <a:rPr lang="en-GB" dirty="0">
                <a:solidFill>
                  <a:srgbClr val="C00000"/>
                </a:solidFill>
              </a:rPr>
              <a:t>Windows Live Calendar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Windows Live Calendar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(mail.live.com/mail/calendar.aspx) </a:t>
            </a:r>
            <a:r>
              <a:rPr lang="en-IN" dirty="0"/>
              <a:t>is Microsoft’s web-based calendar, actually part of the Windows Live Hotmail email service. </a:t>
            </a:r>
          </a:p>
        </p:txBody>
      </p:sp>
    </p:spTree>
    <p:extLst>
      <p:ext uri="{BB962C8B-B14F-4D97-AF65-F5344CB8AC3E}">
        <p14:creationId xmlns:p14="http://schemas.microsoft.com/office/powerpoint/2010/main" val="3823557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71" y="102717"/>
            <a:ext cx="8897257" cy="1122363"/>
          </a:xfrm>
        </p:spPr>
        <p:txBody>
          <a:bodyPr>
            <a:noAutofit/>
          </a:bodyPr>
          <a:lstStyle/>
          <a:p>
            <a:pPr algn="just"/>
            <a:r>
              <a:rPr lang="en-US" sz="3200" dirty="0">
                <a:solidFill>
                  <a:schemeClr val="bg1"/>
                </a:solidFill>
              </a:rPr>
              <a:t>Collaboration on Calendar - </a:t>
            </a:r>
            <a:r>
              <a:rPr lang="en-GB" sz="3200" dirty="0">
                <a:solidFill>
                  <a:schemeClr val="bg1"/>
                </a:solidFill>
              </a:rPr>
              <a:t>Apple MobileMe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10-C207-42CD-BB77-8E929A31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54" y="1502228"/>
            <a:ext cx="7780775" cy="5152572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258989"/>
              </a:buClr>
              <a:buNone/>
            </a:pPr>
            <a:r>
              <a:rPr lang="en-GB" dirty="0">
                <a:solidFill>
                  <a:srgbClr val="C00000"/>
                </a:solidFill>
              </a:rPr>
              <a:t>Apple MobileMe Calendar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Apple’s MobileMe (www.me.com) is a new competitor in the web-based apps market. </a:t>
            </a:r>
          </a:p>
        </p:txBody>
      </p:sp>
    </p:spTree>
    <p:extLst>
      <p:ext uri="{BB962C8B-B14F-4D97-AF65-F5344CB8AC3E}">
        <p14:creationId xmlns:p14="http://schemas.microsoft.com/office/powerpoint/2010/main" val="1300195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723086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bg1"/>
                </a:solidFill>
              </a:rPr>
              <a:t>Collaboration on Calendar - </a:t>
            </a:r>
            <a:r>
              <a:rPr lang="en-IN" sz="3200" dirty="0">
                <a:solidFill>
                  <a:schemeClr val="bg1"/>
                </a:solidFill>
              </a:rPr>
              <a:t>AOL Calendar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10-C207-42CD-BB77-8E929A31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95" y="1490506"/>
            <a:ext cx="7871210" cy="5152572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258989"/>
              </a:buClr>
              <a:buNone/>
            </a:pPr>
            <a:r>
              <a:rPr lang="en-IN" dirty="0">
                <a:solidFill>
                  <a:srgbClr val="C00000"/>
                </a:solidFill>
              </a:rPr>
              <a:t>AOL Calendar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America Online isn’t quite the powerhouse that it used to be, but it still has millions of users, both paid subscribers and free web users.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4457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723086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bg1"/>
                </a:solidFill>
              </a:rPr>
              <a:t>Collaboration on Calendar - </a:t>
            </a:r>
            <a:r>
              <a:rPr lang="en-IN" sz="3200" dirty="0">
                <a:solidFill>
                  <a:schemeClr val="bg1"/>
                </a:solidFill>
              </a:rPr>
              <a:t>AOL Calendar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52708921-BA01-42F4-99F8-4FC588BD9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886" y="1596571"/>
            <a:ext cx="8461828" cy="4969128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0729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781143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bg1"/>
                </a:solidFill>
              </a:rPr>
              <a:t>Collaboration on Calendar - </a:t>
            </a:r>
            <a:r>
              <a:rPr lang="en-US" sz="3200" dirty="0" err="1">
                <a:solidFill>
                  <a:schemeClr val="bg1"/>
                </a:solidFill>
              </a:rPr>
              <a:t>CalendarHub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10-C207-42CD-BB77-8E929A31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841" y="1420168"/>
            <a:ext cx="8172660" cy="5152572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258989"/>
              </a:buClr>
              <a:buNone/>
            </a:pPr>
            <a:r>
              <a:rPr lang="en-IN" dirty="0" err="1">
                <a:solidFill>
                  <a:srgbClr val="C00000"/>
                </a:solidFill>
              </a:rPr>
              <a:t>CalendarHub</a:t>
            </a:r>
            <a:endParaRPr lang="en-IN" dirty="0">
              <a:solidFill>
                <a:srgbClr val="C00000"/>
              </a:solidFill>
            </a:endParaRPr>
          </a:p>
          <a:p>
            <a:pPr algn="just">
              <a:buClr>
                <a:srgbClr val="258989"/>
              </a:buClr>
            </a:pPr>
            <a:r>
              <a:rPr lang="en-IN" dirty="0"/>
              <a:t>Beyond Google, Yahoo!, Apple, and their ilk, many independent sites offer full-featured web-based calendars. Perhaps, the most notable of these is </a:t>
            </a:r>
            <a:r>
              <a:rPr lang="en-IN" dirty="0" err="1"/>
              <a:t>CalendarHub</a:t>
            </a:r>
            <a:r>
              <a:rPr lang="en-IN" dirty="0"/>
              <a:t> (</a:t>
            </a:r>
            <a:r>
              <a:rPr lang="en-IN" dirty="0">
                <a:hlinkClick r:id="rId2"/>
              </a:rPr>
              <a:t>www.calendarhub.com</a:t>
            </a:r>
            <a:r>
              <a:rPr lang="en-IN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263515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781143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bg1"/>
                </a:solidFill>
              </a:rPr>
              <a:t>Collaboration on Calendar - </a:t>
            </a:r>
            <a:r>
              <a:rPr lang="en-US" sz="3200" dirty="0" err="1">
                <a:solidFill>
                  <a:schemeClr val="bg1"/>
                </a:solidFill>
              </a:rPr>
              <a:t>CalendarHub</a:t>
            </a:r>
            <a:endParaRPr lang="en-US" sz="3200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ADA119F-E01C-41EB-BD55-9A2B7103B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457" y="1495355"/>
            <a:ext cx="8345714" cy="518116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3437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723086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Collaboration on Calendar - </a:t>
            </a:r>
            <a:r>
              <a:rPr lang="en-US" sz="3200" dirty="0" err="1"/>
              <a:t>HuntCalendars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10-C207-42CD-BB77-8E929A31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83" y="1325563"/>
            <a:ext cx="8333434" cy="515257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Clr>
                <a:srgbClr val="258989"/>
              </a:buClr>
              <a:buNone/>
            </a:pPr>
            <a:r>
              <a:rPr lang="en-IN" dirty="0">
                <a:solidFill>
                  <a:srgbClr val="C00000"/>
                </a:solidFill>
              </a:rPr>
              <a:t>Hunt Calendars </a:t>
            </a:r>
            <a:r>
              <a:rPr lang="en-IN" dirty="0"/>
              <a:t>(www.huntcal.com)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Offer event-based web calendars.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Useful features include </a:t>
            </a:r>
            <a:r>
              <a:rPr lang="en-IN" dirty="0">
                <a:solidFill>
                  <a:srgbClr val="C00000"/>
                </a:solidFill>
              </a:rPr>
              <a:t>email reminders, notification of event conflicts, notification of new and updated events, and the like. </a:t>
            </a:r>
          </a:p>
        </p:txBody>
      </p:sp>
    </p:spTree>
    <p:extLst>
      <p:ext uri="{BB962C8B-B14F-4D97-AF65-F5344CB8AC3E}">
        <p14:creationId xmlns:p14="http://schemas.microsoft.com/office/powerpoint/2010/main" val="6767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752114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Collaboration on Calendar - </a:t>
            </a:r>
            <a:r>
              <a:rPr lang="en-US" sz="3200" dirty="0" err="1"/>
              <a:t>Famundo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10-C207-42CD-BB77-8E929A31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331" y="1325563"/>
            <a:ext cx="8313338" cy="5152572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Clr>
                <a:srgbClr val="258989"/>
              </a:buClr>
              <a:buNone/>
            </a:pPr>
            <a:r>
              <a:rPr lang="en-IN" dirty="0" err="1">
                <a:solidFill>
                  <a:srgbClr val="C00000"/>
                </a:solidFill>
              </a:rPr>
              <a:t>Famundo</a:t>
            </a:r>
            <a:endParaRPr lang="en-IN" dirty="0">
              <a:solidFill>
                <a:srgbClr val="C00000"/>
              </a:solidFill>
            </a:endParaRP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If you keep the schedule for a community group, check out </a:t>
            </a:r>
            <a:r>
              <a:rPr lang="en-IN" dirty="0" err="1"/>
              <a:t>Famundo</a:t>
            </a:r>
            <a:r>
              <a:rPr lang="en-IN" dirty="0"/>
              <a:t> (www.famundo.com).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Offers </a:t>
            </a:r>
            <a:r>
              <a:rPr lang="en-IN" dirty="0" err="1"/>
              <a:t>Famundo</a:t>
            </a:r>
            <a:r>
              <a:rPr lang="en-IN" dirty="0"/>
              <a:t> for Organizations, </a:t>
            </a:r>
            <a:r>
              <a:rPr lang="en-IN" dirty="0">
                <a:solidFill>
                  <a:srgbClr val="C00000"/>
                </a:solidFill>
              </a:rPr>
              <a:t>a free web-based calendar ideal for schools, churches, sports teams, and the like. 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9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752114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Collaboration on Calendar - </a:t>
            </a:r>
            <a:r>
              <a:rPr lang="en-US" sz="3200" dirty="0" err="1"/>
              <a:t>Famundo</a:t>
            </a:r>
            <a:endParaRPr lang="en-US" sz="3200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3734828F-7A36-406B-A773-8A07B3586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476" y="1724518"/>
            <a:ext cx="7791048" cy="4493371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963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346668-0819-425B-B455-1C1643981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08716"/>
            <a:ext cx="7641143" cy="43081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After this lecture, you will be able to,</a:t>
            </a:r>
          </a:p>
          <a:p>
            <a:pPr marL="536575" indent="-3619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2600" dirty="0"/>
              <a:t>know about </a:t>
            </a:r>
            <a:r>
              <a:rPr lang="en-IN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collaborating on calendars</a:t>
            </a:r>
            <a:endParaRPr lang="en-IN" sz="2600" dirty="0">
              <a:solidFill>
                <a:srgbClr val="000000"/>
              </a:solidFill>
              <a:ea typeface="Arial" panose="020B0604020202020204" pitchFamily="34" charset="0"/>
            </a:endParaRPr>
          </a:p>
          <a:p>
            <a:pPr marL="536575" indent="-361950"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sz="2600" dirty="0">
                <a:solidFill>
                  <a:srgbClr val="000000"/>
                </a:solidFill>
                <a:ea typeface="Arial" panose="020B0604020202020204" pitchFamily="34" charset="0"/>
              </a:rPr>
              <a:t>p</a:t>
            </a:r>
            <a:r>
              <a:rPr lang="en-IN" sz="26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ractically explore the collaborations using Google Calendar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0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795657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Collaboration on Calendar - </a:t>
            </a:r>
            <a:r>
              <a:rPr lang="en-US" sz="3200" dirty="0" err="1"/>
              <a:t>eStudio</a:t>
            </a:r>
            <a:r>
              <a:rPr lang="en-US" sz="3200" dirty="0"/>
              <a:t> Calendar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10-C207-42CD-BB77-8E929A31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6" y="1325563"/>
            <a:ext cx="8011887" cy="515257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Clr>
                <a:srgbClr val="258989"/>
              </a:buClr>
              <a:buNone/>
            </a:pPr>
            <a:r>
              <a:rPr lang="en-IN" dirty="0" err="1">
                <a:solidFill>
                  <a:srgbClr val="C00000"/>
                </a:solidFill>
              </a:rPr>
              <a:t>eStudio</a:t>
            </a:r>
            <a:r>
              <a:rPr lang="en-IN" dirty="0">
                <a:solidFill>
                  <a:srgbClr val="C00000"/>
                </a:solidFill>
              </a:rPr>
              <a:t> Calendar </a:t>
            </a:r>
          </a:p>
          <a:p>
            <a:pPr marL="0" indent="0">
              <a:spcBef>
                <a:spcPts val="0"/>
              </a:spcBef>
              <a:buClr>
                <a:srgbClr val="258989"/>
              </a:buClr>
              <a:buNone/>
            </a:pPr>
            <a:r>
              <a:rPr lang="en-IN" dirty="0"/>
              <a:t>(www.same-page.com/calendar-software.html) 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dirty="0"/>
              <a:t>Designed specifically for business use. You get three types of calendars in a single interface:</a:t>
            </a:r>
          </a:p>
          <a:p>
            <a:pPr marL="974725" lvl="1" indent="-342900" algn="just">
              <a:spcBef>
                <a:spcPts val="0"/>
              </a:spcBef>
              <a:buClr>
                <a:srgbClr val="258989"/>
              </a:buClr>
              <a:buFont typeface="Bahnschrift" panose="020B0502040204020203" pitchFamily="34" charset="0"/>
              <a:buChar char="–"/>
            </a:pPr>
            <a:r>
              <a:rPr lang="en-IN" dirty="0">
                <a:solidFill>
                  <a:srgbClr val="C00000"/>
                </a:solidFill>
              </a:rPr>
              <a:t>Member Event calendar</a:t>
            </a:r>
            <a:endParaRPr lang="en-IN" dirty="0"/>
          </a:p>
          <a:p>
            <a:pPr marL="974725" lvl="1" indent="-342900" algn="just">
              <a:spcBef>
                <a:spcPts val="0"/>
              </a:spcBef>
              <a:buClr>
                <a:srgbClr val="258989"/>
              </a:buClr>
              <a:buFont typeface="Bahnschrift" panose="020B0502040204020203" pitchFamily="34" charset="0"/>
              <a:buChar char="–"/>
            </a:pPr>
            <a:r>
              <a:rPr lang="en-IN" dirty="0">
                <a:solidFill>
                  <a:srgbClr val="C00000"/>
                </a:solidFill>
              </a:rPr>
              <a:t>Team Event calendar</a:t>
            </a:r>
            <a:endParaRPr lang="en-IN" dirty="0"/>
          </a:p>
          <a:p>
            <a:pPr marL="974725" lvl="1" indent="-342900" algn="just">
              <a:spcBef>
                <a:spcPts val="0"/>
              </a:spcBef>
              <a:buClr>
                <a:srgbClr val="258989"/>
              </a:buClr>
              <a:buFont typeface="Bahnschrift" panose="020B0502040204020203" pitchFamily="34" charset="0"/>
              <a:buChar char="–"/>
            </a:pPr>
            <a:r>
              <a:rPr lang="en-IN" dirty="0">
                <a:solidFill>
                  <a:srgbClr val="C00000"/>
                </a:solidFill>
              </a:rPr>
              <a:t>Supervisor calendar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725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839200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Collaboration on Calendar - </a:t>
            </a:r>
            <a:r>
              <a:rPr lang="en-US" sz="3200" dirty="0" err="1"/>
              <a:t>Trumba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10-C207-42CD-BB77-8E929A31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24" y="1325563"/>
            <a:ext cx="8232951" cy="5152572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258989"/>
              </a:buClr>
              <a:buNone/>
            </a:pPr>
            <a:r>
              <a:rPr lang="en-IN" dirty="0" err="1">
                <a:solidFill>
                  <a:srgbClr val="C00000"/>
                </a:solidFill>
              </a:rPr>
              <a:t>Trumba</a:t>
            </a:r>
            <a:endParaRPr lang="en-IN" dirty="0">
              <a:solidFill>
                <a:srgbClr val="C00000"/>
              </a:solidFill>
            </a:endParaRPr>
          </a:p>
          <a:p>
            <a:pPr algn="just">
              <a:buClr>
                <a:srgbClr val="258989"/>
              </a:buClr>
            </a:pPr>
            <a:r>
              <a:rPr lang="en-IN" dirty="0" err="1"/>
              <a:t>Trumba</a:t>
            </a:r>
            <a:r>
              <a:rPr lang="en-IN" dirty="0"/>
              <a:t> (www.trumba.com) offers web-based calendars </a:t>
            </a:r>
            <a:r>
              <a:rPr lang="en-IN" dirty="0">
                <a:solidFill>
                  <a:srgbClr val="C00000"/>
                </a:solidFill>
              </a:rPr>
              <a:t>ideal for community organizations, schools, and similar public entities. 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483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795657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Collaboration on Calendar - </a:t>
            </a:r>
            <a:r>
              <a:rPr lang="en-IN" sz="3200" dirty="0"/>
              <a:t>Calendars Net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10-C207-42CD-BB77-8E929A31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77" y="1325563"/>
            <a:ext cx="8222902" cy="5152572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dirty="0"/>
              <a:t>Calendars Net (www.calendars.net) is a free web-based calendar </a:t>
            </a:r>
            <a:r>
              <a:rPr lang="en-IN" dirty="0">
                <a:solidFill>
                  <a:srgbClr val="C00000"/>
                </a:solidFill>
              </a:rPr>
              <a:t>designed for companies or individuals who want to add interactive calendars to their websites.</a:t>
            </a:r>
          </a:p>
        </p:txBody>
      </p:sp>
    </p:spTree>
    <p:extLst>
      <p:ext uri="{BB962C8B-B14F-4D97-AF65-F5344CB8AC3E}">
        <p14:creationId xmlns:p14="http://schemas.microsoft.com/office/powerpoint/2010/main" val="3265625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766629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Collaboration on Calendar - </a:t>
            </a:r>
            <a:r>
              <a:rPr lang="en-IN" sz="3200" dirty="0" err="1"/>
              <a:t>Jotlet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A110-C207-42CD-BB77-8E929A31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71" y="1325563"/>
            <a:ext cx="8494206" cy="5152572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dirty="0"/>
              <a:t>Another way to add web-based calendar functionality to your website (</a:t>
            </a:r>
            <a:r>
              <a:rPr lang="en-IN" dirty="0">
                <a:hlinkClick r:id="rId2"/>
              </a:rPr>
              <a:t>www.jotlet.net</a:t>
            </a:r>
            <a:r>
              <a:rPr lang="en-IN" dirty="0"/>
              <a:t>).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A JavaScript API and library that you can use to build rich calendar functionality into any web page.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If you’re skilled in HTML programming, this is a </a:t>
            </a:r>
            <a:r>
              <a:rPr lang="en-IN" dirty="0">
                <a:solidFill>
                  <a:srgbClr val="C00000"/>
                </a:solidFill>
              </a:rPr>
              <a:t>good way to build a calendar-based page. </a:t>
            </a:r>
          </a:p>
        </p:txBody>
      </p:sp>
    </p:spTree>
    <p:extLst>
      <p:ext uri="{BB962C8B-B14F-4D97-AF65-F5344CB8AC3E}">
        <p14:creationId xmlns:p14="http://schemas.microsoft.com/office/powerpoint/2010/main" val="79057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8766630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Collaboration on Calendar - </a:t>
            </a:r>
            <a:r>
              <a:rPr lang="en-US" sz="3200" dirty="0" err="1"/>
              <a:t>Trumba</a:t>
            </a:r>
            <a:endParaRPr lang="en-US" sz="32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B1079D6-B0E0-4233-8343-80639D397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039" y="1697055"/>
            <a:ext cx="7571921" cy="4451794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7041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03" y="1477420"/>
            <a:ext cx="7630049" cy="5004884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US" sz="2700" dirty="0"/>
              <a:t>Opening Calendar</a:t>
            </a:r>
          </a:p>
          <a:p>
            <a:pPr algn="just">
              <a:buClr>
                <a:srgbClr val="258989"/>
              </a:buClr>
            </a:pPr>
            <a:r>
              <a:rPr lang="en-US" sz="2700" dirty="0"/>
              <a:t>Day, Week, Month, Year, Schedule and 4 Days View</a:t>
            </a:r>
          </a:p>
          <a:p>
            <a:pPr algn="just">
              <a:buClr>
                <a:srgbClr val="258989"/>
              </a:buClr>
            </a:pPr>
            <a:r>
              <a:rPr lang="en-US" sz="2700" dirty="0"/>
              <a:t>Holidays View</a:t>
            </a:r>
          </a:p>
          <a:p>
            <a:pPr algn="just">
              <a:buClr>
                <a:srgbClr val="258989"/>
              </a:buClr>
            </a:pPr>
            <a:r>
              <a:rPr lang="en-US" sz="2700" dirty="0"/>
              <a:t>Birthday View</a:t>
            </a:r>
          </a:p>
          <a:p>
            <a:pPr algn="just"/>
            <a:endParaRPr lang="en-US" sz="2700" dirty="0"/>
          </a:p>
          <a:p>
            <a:pPr algn="just"/>
            <a:endParaRPr lang="en-US" sz="27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781143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Collaboration on Calendar - Google Calendar</a:t>
            </a:r>
          </a:p>
        </p:txBody>
      </p:sp>
    </p:spTree>
    <p:extLst>
      <p:ext uri="{BB962C8B-B14F-4D97-AF65-F5344CB8AC3E}">
        <p14:creationId xmlns:p14="http://schemas.microsoft.com/office/powerpoint/2010/main" val="1304675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089" y="1410118"/>
            <a:ext cx="8152563" cy="5152572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258989"/>
              </a:buClr>
              <a:buNone/>
            </a:pPr>
            <a:r>
              <a:rPr lang="en-IN" dirty="0">
                <a:solidFill>
                  <a:srgbClr val="C00000"/>
                </a:solidFill>
              </a:rPr>
              <a:t>Types of calendars can you create with Google Calendar:</a:t>
            </a:r>
          </a:p>
          <a:p>
            <a:pPr algn="just">
              <a:buClr>
                <a:srgbClr val="258989"/>
              </a:buClr>
            </a:pPr>
            <a:r>
              <a:rPr lang="en-IN" sz="2600" dirty="0">
                <a:solidFill>
                  <a:srgbClr val="C00000"/>
                </a:solidFill>
              </a:rPr>
              <a:t>Personal calendars</a:t>
            </a:r>
            <a:r>
              <a:rPr lang="en-IN" sz="2600" dirty="0"/>
              <a:t>, like your default calendar.</a:t>
            </a:r>
          </a:p>
          <a:p>
            <a:pPr algn="just">
              <a:buClr>
                <a:srgbClr val="258989"/>
              </a:buClr>
            </a:pPr>
            <a:r>
              <a:rPr lang="en-IN" sz="2600" dirty="0">
                <a:solidFill>
                  <a:srgbClr val="C00000"/>
                </a:solidFill>
              </a:rPr>
              <a:t>Public calendars</a:t>
            </a:r>
            <a:r>
              <a:rPr lang="en-IN" sz="2600" dirty="0"/>
              <a:t>, which others can access via the web.</a:t>
            </a:r>
          </a:p>
          <a:p>
            <a:pPr algn="just">
              <a:buClr>
                <a:srgbClr val="258989"/>
              </a:buClr>
            </a:pPr>
            <a:r>
              <a:rPr lang="en-IN" sz="2600" dirty="0">
                <a:solidFill>
                  <a:srgbClr val="C00000"/>
                </a:solidFill>
              </a:rPr>
              <a:t>Friends’ calendars, </a:t>
            </a:r>
            <a:r>
              <a:rPr lang="en-IN" sz="2600" dirty="0"/>
              <a:t>which you import from their Google Calendar web pages.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679543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Collaboration on Calendar - Google Calendar</a:t>
            </a:r>
          </a:p>
        </p:txBody>
      </p:sp>
    </p:spTree>
    <p:extLst>
      <p:ext uri="{BB962C8B-B14F-4D97-AF65-F5344CB8AC3E}">
        <p14:creationId xmlns:p14="http://schemas.microsoft.com/office/powerpoint/2010/main" val="29750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089" y="1410118"/>
            <a:ext cx="8152563" cy="5152572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258989"/>
              </a:buClr>
              <a:buNone/>
            </a:pPr>
            <a:r>
              <a:rPr lang="en-IN" dirty="0">
                <a:solidFill>
                  <a:srgbClr val="C00000"/>
                </a:solidFill>
              </a:rPr>
              <a:t>Types of calendars can you create with Google Calendar:</a:t>
            </a:r>
          </a:p>
          <a:p>
            <a:pPr algn="just">
              <a:buClr>
                <a:srgbClr val="258989"/>
              </a:buClr>
            </a:pPr>
            <a:r>
              <a:rPr lang="en-IN" sz="2600" dirty="0">
                <a:solidFill>
                  <a:srgbClr val="C00000"/>
                </a:solidFill>
              </a:rPr>
              <a:t>Holiday calendars</a:t>
            </a:r>
            <a:r>
              <a:rPr lang="en-IN" sz="2600" dirty="0"/>
              <a:t>, which add national holidays to a basic calendar.</a:t>
            </a:r>
            <a:endParaRPr lang="en-US" sz="2600" dirty="0"/>
          </a:p>
          <a:p>
            <a:pPr algn="just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679543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Collaboration on Calendar - Google Calendar</a:t>
            </a:r>
          </a:p>
        </p:txBody>
      </p:sp>
    </p:spTree>
    <p:extLst>
      <p:ext uri="{BB962C8B-B14F-4D97-AF65-F5344CB8AC3E}">
        <p14:creationId xmlns:p14="http://schemas.microsoft.com/office/powerpoint/2010/main" val="401461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13" y="1417130"/>
            <a:ext cx="7368791" cy="5004884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US" dirty="0"/>
              <a:t>Create Events</a:t>
            </a:r>
          </a:p>
          <a:p>
            <a:pPr algn="just">
              <a:buClr>
                <a:srgbClr val="258989"/>
              </a:buClr>
            </a:pPr>
            <a:r>
              <a:rPr lang="en-US" dirty="0"/>
              <a:t>Add title</a:t>
            </a:r>
          </a:p>
          <a:p>
            <a:pPr algn="just">
              <a:buClr>
                <a:srgbClr val="258989"/>
              </a:buClr>
            </a:pPr>
            <a:r>
              <a:rPr lang="en-US" dirty="0"/>
              <a:t>Time-zone settings</a:t>
            </a:r>
          </a:p>
          <a:p>
            <a:pPr algn="just">
              <a:buClr>
                <a:srgbClr val="258989"/>
              </a:buClr>
            </a:pPr>
            <a:r>
              <a:rPr lang="en-US" dirty="0"/>
              <a:t>Add notifications/ Email notifications</a:t>
            </a:r>
          </a:p>
          <a:p>
            <a:pPr algn="just">
              <a:buClr>
                <a:srgbClr val="258989"/>
              </a:buClr>
            </a:pPr>
            <a:r>
              <a:rPr lang="en-US" dirty="0"/>
              <a:t>Add location</a:t>
            </a:r>
          </a:p>
          <a:p>
            <a:pPr algn="just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824686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Collaboration on Calendar - Google Calendar</a:t>
            </a:r>
          </a:p>
        </p:txBody>
      </p:sp>
    </p:spTree>
    <p:extLst>
      <p:ext uri="{BB962C8B-B14F-4D97-AF65-F5344CB8AC3E}">
        <p14:creationId xmlns:p14="http://schemas.microsoft.com/office/powerpoint/2010/main" val="613655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356" y="1500866"/>
            <a:ext cx="8303288" cy="5004884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US" dirty="0"/>
              <a:t>Customize event timings (Does not repeat etc.)</a:t>
            </a:r>
          </a:p>
          <a:p>
            <a:pPr algn="just">
              <a:buClr>
                <a:srgbClr val="258989"/>
              </a:buClr>
            </a:pPr>
            <a:r>
              <a:rPr lang="en-US" dirty="0"/>
              <a:t>Setting an all-day Event</a:t>
            </a:r>
          </a:p>
          <a:p>
            <a:pPr algn="just">
              <a:buClr>
                <a:srgbClr val="258989"/>
              </a:buClr>
            </a:pPr>
            <a:r>
              <a:rPr lang="en-US" dirty="0"/>
              <a:t>Setting colors</a:t>
            </a:r>
          </a:p>
          <a:p>
            <a:pPr algn="just">
              <a:buClr>
                <a:srgbClr val="258989"/>
              </a:buClr>
            </a:pPr>
            <a:r>
              <a:rPr lang="en-US" dirty="0"/>
              <a:t>Setting visibility of calendar</a:t>
            </a:r>
          </a:p>
          <a:p>
            <a:pPr algn="just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795657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Collaboration on Calendar - Google Calendar</a:t>
            </a:r>
          </a:p>
        </p:txBody>
      </p:sp>
    </p:spTree>
    <p:extLst>
      <p:ext uri="{BB962C8B-B14F-4D97-AF65-F5344CB8AC3E}">
        <p14:creationId xmlns:p14="http://schemas.microsoft.com/office/powerpoint/2010/main" val="315085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07" y="1567855"/>
            <a:ext cx="8323385" cy="5004884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sz="2600" dirty="0"/>
              <a:t>Most computer users today have embraced keeping their schedules on their PCs. </a:t>
            </a:r>
          </a:p>
          <a:p>
            <a:pPr algn="just">
              <a:buClr>
                <a:srgbClr val="258989"/>
              </a:buClr>
            </a:pPr>
            <a:r>
              <a:rPr lang="en-IN" sz="2600" dirty="0"/>
              <a:t>Not that the old-fashioned wall-hanging calendar is dead, it’s just that </a:t>
            </a:r>
            <a:r>
              <a:rPr lang="en-IN" sz="2600" dirty="0">
                <a:solidFill>
                  <a:srgbClr val="C00000"/>
                </a:solidFill>
              </a:rPr>
              <a:t>it’s a whole lot easier to track appointments and events electronically; </a:t>
            </a:r>
            <a:r>
              <a:rPr lang="en-IN" sz="2600" dirty="0"/>
              <a:t>the computer does all the busywork for you.</a:t>
            </a:r>
            <a:endParaRPr lang="en-US" sz="2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0"/>
            <a:ext cx="8050892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Collaboration on Calendar</a:t>
            </a:r>
          </a:p>
        </p:txBody>
      </p:sp>
    </p:spTree>
    <p:extLst>
      <p:ext uri="{BB962C8B-B14F-4D97-AF65-F5344CB8AC3E}">
        <p14:creationId xmlns:p14="http://schemas.microsoft.com/office/powerpoint/2010/main" val="38088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536" y="1547758"/>
            <a:ext cx="7459227" cy="5004884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US" dirty="0"/>
              <a:t>Adding web-conference</a:t>
            </a:r>
          </a:p>
          <a:p>
            <a:pPr algn="just">
              <a:buClr>
                <a:srgbClr val="258989"/>
              </a:buClr>
            </a:pPr>
            <a:r>
              <a:rPr lang="en-US" dirty="0"/>
              <a:t>Adding guests</a:t>
            </a:r>
          </a:p>
          <a:p>
            <a:pPr algn="just">
              <a:buClr>
                <a:srgbClr val="258989"/>
              </a:buClr>
            </a:pPr>
            <a:r>
              <a:rPr lang="en-US" dirty="0"/>
              <a:t>Giving guest permissions</a:t>
            </a:r>
          </a:p>
          <a:p>
            <a:pPr algn="just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70857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Collaboration on Calendar - Google Calendar</a:t>
            </a:r>
          </a:p>
        </p:txBody>
      </p:sp>
    </p:spTree>
    <p:extLst>
      <p:ext uri="{BB962C8B-B14F-4D97-AF65-F5344CB8AC3E}">
        <p14:creationId xmlns:p14="http://schemas.microsoft.com/office/powerpoint/2010/main" val="1728585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309" y="1547758"/>
            <a:ext cx="7017100" cy="5004884"/>
          </a:xfrm>
        </p:spPr>
        <p:txBody>
          <a:bodyPr/>
          <a:lstStyle/>
          <a:p>
            <a:pPr algn="just">
              <a:buClr>
                <a:srgbClr val="258989"/>
              </a:buClr>
            </a:pPr>
            <a:r>
              <a:rPr lang="en-US" dirty="0"/>
              <a:t>Settings</a:t>
            </a:r>
          </a:p>
          <a:p>
            <a:pPr algn="just">
              <a:buClr>
                <a:srgbClr val="258989"/>
              </a:buClr>
            </a:pPr>
            <a:r>
              <a:rPr lang="en-US" dirty="0"/>
              <a:t>Trash Tasks</a:t>
            </a:r>
          </a:p>
          <a:p>
            <a:pPr algn="just">
              <a:buClr>
                <a:srgbClr val="258989"/>
              </a:buClr>
            </a:pPr>
            <a:r>
              <a:rPr lang="en-US" dirty="0"/>
              <a:t>Print Calendar</a:t>
            </a:r>
          </a:p>
          <a:p>
            <a:pPr algn="just">
              <a:buClr>
                <a:srgbClr val="258989"/>
              </a:buClr>
            </a:pPr>
            <a:r>
              <a:rPr lang="en-US" dirty="0"/>
              <a:t>Search Option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694057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Collaboration on Calendar - Google Calendar</a:t>
            </a:r>
          </a:p>
        </p:txBody>
      </p:sp>
    </p:spTree>
    <p:extLst>
      <p:ext uri="{BB962C8B-B14F-4D97-AF65-F5344CB8AC3E}">
        <p14:creationId xmlns:p14="http://schemas.microsoft.com/office/powerpoint/2010/main" val="1581755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202" y="1401186"/>
            <a:ext cx="7723833" cy="510009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dirty="0">
                <a:solidFill>
                  <a:srgbClr val="C00000"/>
                </a:solidFill>
              </a:rPr>
              <a:t>Practical Example-</a:t>
            </a:r>
          </a:p>
          <a:p>
            <a:pPr marL="342900" indent="-342900" algn="just">
              <a:lnSpc>
                <a:spcPct val="16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GB" dirty="0">
                <a:effectLst/>
                <a:ea typeface="Calibri" panose="020F0502020204030204" pitchFamily="34" charset="0"/>
                <a:cs typeface="Raavi" panose="020B0502040204020203" pitchFamily="34" charset="0"/>
              </a:rPr>
              <a:t>Create 2 events in Google Calendar out of which 1 is a full-day event.</a:t>
            </a:r>
          </a:p>
          <a:p>
            <a:pPr marL="342900" indent="-342900" algn="just">
              <a:lnSpc>
                <a:spcPct val="16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GB" dirty="0">
                <a:effectLst/>
                <a:ea typeface="Calibri" panose="020F0502020204030204" pitchFamily="34" charset="0"/>
                <a:cs typeface="Raavi" panose="020B0502040204020203" pitchFamily="34" charset="0"/>
              </a:rPr>
              <a:t>Add 2 Guests to it.</a:t>
            </a:r>
          </a:p>
          <a:p>
            <a:pPr marL="342900" indent="-342900" algn="just">
              <a:lnSpc>
                <a:spcPct val="16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GB" dirty="0">
                <a:effectLst/>
                <a:ea typeface="Calibri" panose="020F0502020204030204" pitchFamily="34" charset="0"/>
                <a:cs typeface="Raavi" panose="020B0502040204020203" pitchFamily="34" charset="0"/>
              </a:rPr>
              <a:t>Add </a:t>
            </a:r>
            <a:r>
              <a:rPr lang="en-GB" dirty="0">
                <a:ea typeface="Calibri" panose="020F0502020204030204" pitchFamily="34" charset="0"/>
                <a:cs typeface="Raavi" panose="020B0502040204020203" pitchFamily="34" charset="0"/>
              </a:rPr>
              <a:t>colours</a:t>
            </a:r>
            <a:r>
              <a:rPr lang="en-GB" dirty="0">
                <a:effectLst/>
                <a:ea typeface="Calibri" panose="020F0502020204030204" pitchFamily="34" charset="0"/>
                <a:cs typeface="Raavi" panose="020B0502040204020203" pitchFamily="34" charset="0"/>
              </a:rPr>
              <a:t> to the events.</a:t>
            </a:r>
          </a:p>
          <a:p>
            <a:pPr marL="342900" indent="-342900" algn="just">
              <a:lnSpc>
                <a:spcPct val="16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GB" dirty="0">
                <a:effectLst/>
                <a:ea typeface="Calibri" panose="020F0502020204030204" pitchFamily="34" charset="0"/>
                <a:cs typeface="Raavi" panose="020B0502040204020203" pitchFamily="34" charset="0"/>
              </a:rPr>
              <a:t>Add video conferencing to at least 1 event.</a:t>
            </a:r>
          </a:p>
          <a:p>
            <a:pPr marL="342900" indent="-342900" algn="just">
              <a:lnSpc>
                <a:spcPct val="16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GB" dirty="0">
                <a:effectLst/>
                <a:ea typeface="Calibri" panose="020F0502020204030204" pitchFamily="34" charset="0"/>
                <a:cs typeface="Raavi" panose="020B0502040204020203" pitchFamily="34" charset="0"/>
              </a:rPr>
              <a:t>Add email notification for the event.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621486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Collaboration on Calendar - Google Calendar</a:t>
            </a:r>
          </a:p>
        </p:txBody>
      </p:sp>
    </p:spTree>
    <p:extLst>
      <p:ext uri="{BB962C8B-B14F-4D97-AF65-F5344CB8AC3E}">
        <p14:creationId xmlns:p14="http://schemas.microsoft.com/office/powerpoint/2010/main" val="323290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1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8" y="1517613"/>
            <a:ext cx="8165961" cy="5004884"/>
          </a:xfrm>
        </p:spPr>
        <p:txBody>
          <a:bodyPr>
            <a:normAutofit fontScale="92500" lnSpcReduction="20000"/>
          </a:bodyPr>
          <a:lstStyle/>
          <a:p>
            <a:pPr algn="just">
              <a:buClr>
                <a:srgbClr val="258989"/>
              </a:buClr>
            </a:pPr>
            <a:r>
              <a:rPr lang="en-IN" dirty="0"/>
              <a:t>That’s why, instead of using a calendar that’s wedded to a single computer, </a:t>
            </a:r>
            <a:r>
              <a:rPr lang="en-IN" dirty="0">
                <a:solidFill>
                  <a:srgbClr val="C00000"/>
                </a:solidFill>
              </a:rPr>
              <a:t>many users are moving to web-based calendars. </a:t>
            </a:r>
          </a:p>
          <a:p>
            <a:pPr algn="just">
              <a:buClr>
                <a:srgbClr val="258989"/>
              </a:buClr>
            </a:pPr>
            <a:r>
              <a:rPr lang="en-IN" dirty="0">
                <a:solidFill>
                  <a:srgbClr val="C00000"/>
                </a:solidFill>
              </a:rPr>
              <a:t>Stores your calendars on the Internet, where they can be accessed from any computer that has an Internet connection. </a:t>
            </a:r>
          </a:p>
          <a:p>
            <a:pPr algn="just">
              <a:buClr>
                <a:srgbClr val="258989"/>
              </a:buClr>
            </a:pPr>
            <a:r>
              <a:rPr lang="en-IN" dirty="0"/>
              <a:t>Are also extremely easy to share with other users in any location, which make them </a:t>
            </a:r>
            <a:r>
              <a:rPr lang="en-IN" dirty="0">
                <a:solidFill>
                  <a:srgbClr val="C00000"/>
                </a:solidFill>
              </a:rPr>
              <a:t>great for collaborative projects.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0"/>
            <a:ext cx="8021863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Collaboration on Calendar</a:t>
            </a:r>
          </a:p>
        </p:txBody>
      </p:sp>
    </p:spTree>
    <p:extLst>
      <p:ext uri="{BB962C8B-B14F-4D97-AF65-F5344CB8AC3E}">
        <p14:creationId xmlns:p14="http://schemas.microsoft.com/office/powerpoint/2010/main" val="49318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864" y="1479341"/>
            <a:ext cx="7914752" cy="4810927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258989"/>
              </a:buClr>
            </a:pPr>
            <a:r>
              <a:rPr lang="en-IN" sz="2600" dirty="0"/>
              <a:t>Most popular web-based calendar today, no doubt due to association with the web’s most-used search engine, is Google Calendar (calendar.google.com). </a:t>
            </a:r>
          </a:p>
          <a:p>
            <a:pPr algn="just">
              <a:buClr>
                <a:srgbClr val="258989"/>
              </a:buClr>
            </a:pPr>
            <a:r>
              <a:rPr lang="en-IN" sz="2600" dirty="0">
                <a:solidFill>
                  <a:srgbClr val="C00000"/>
                </a:solidFill>
              </a:rPr>
              <a:t>Free, full featured, and easy to use. </a:t>
            </a:r>
          </a:p>
          <a:p>
            <a:pPr algn="just">
              <a:buClr>
                <a:srgbClr val="258989"/>
              </a:buClr>
            </a:pPr>
            <a:r>
              <a:rPr lang="en-IN" sz="2600" dirty="0"/>
              <a:t>Lets you create both personal and shared calendars, which makes it ideal for tracking business group, family, and community schedules.</a:t>
            </a:r>
            <a:endParaRPr lang="en-US" sz="2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737600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Collaboration on Calendars - Google Calendar</a:t>
            </a:r>
          </a:p>
        </p:txBody>
      </p:sp>
    </p:spTree>
    <p:extLst>
      <p:ext uri="{BB962C8B-B14F-4D97-AF65-F5344CB8AC3E}">
        <p14:creationId xmlns:p14="http://schemas.microsoft.com/office/powerpoint/2010/main" val="392918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766629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Collaboration on Calendar - Google Calendar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5CDFC4-E727-47B5-A2A9-C0135FCED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18" y="1454324"/>
            <a:ext cx="8069942" cy="5004884"/>
          </a:xfrm>
        </p:spPr>
        <p:txBody>
          <a:bodyPr>
            <a:normAutofit/>
          </a:bodyPr>
          <a:lstStyle/>
          <a:p>
            <a:pPr algn="just">
              <a:buClr>
                <a:srgbClr val="258989"/>
              </a:buClr>
            </a:pPr>
            <a:r>
              <a:rPr lang="en-IN" sz="2600" dirty="0"/>
              <a:t>Like all web-based calendars, all your events are stored in the cloud (in this case, the cloud created by Google’s own network of servers), not on your own computer. 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305639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65C20A-8952-4FF4-828C-5E4D9CF42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885" y="1635649"/>
            <a:ext cx="8178241" cy="4896146"/>
          </a:xfr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781143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Collaboration on Calendar - Google Calendar</a:t>
            </a:r>
          </a:p>
        </p:txBody>
      </p:sp>
    </p:spTree>
    <p:extLst>
      <p:ext uri="{BB962C8B-B14F-4D97-AF65-F5344CB8AC3E}">
        <p14:creationId xmlns:p14="http://schemas.microsoft.com/office/powerpoint/2010/main" val="206508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40E506-2740-40B5-B07C-EB2B78B66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307" y="1489389"/>
            <a:ext cx="8323385" cy="5123543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600" dirty="0">
                <a:solidFill>
                  <a:srgbClr val="C00000"/>
                </a:solidFill>
              </a:rPr>
              <a:t>Yahoo! Calendar</a:t>
            </a:r>
          </a:p>
          <a:p>
            <a:pPr algn="just">
              <a:spcBef>
                <a:spcPts val="0"/>
              </a:spcBef>
              <a:buClr>
                <a:srgbClr val="258989"/>
              </a:buClr>
            </a:pPr>
            <a:r>
              <a:rPr lang="en-IN" sz="2600" dirty="0"/>
              <a:t>One of Google Calendar’s primary competitors is Yahoo! Calendar (calendar.yahoo.com), hosted by its search competitor Yahoo!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8392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Collaboration on Calendar - Yahoo! Calendar</a:t>
            </a:r>
          </a:p>
        </p:txBody>
      </p:sp>
    </p:spTree>
    <p:extLst>
      <p:ext uri="{BB962C8B-B14F-4D97-AF65-F5344CB8AC3E}">
        <p14:creationId xmlns:p14="http://schemas.microsoft.com/office/powerpoint/2010/main" val="402292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8EE530-7ED5-4400-9E39-EA2FF8821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703" y="1635527"/>
            <a:ext cx="8066593" cy="4861325"/>
          </a:xfrm>
          <a:ln>
            <a:solidFill>
              <a:srgbClr val="0020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0BC1B81-60A5-4B1A-86D2-FFB78E15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8766629" cy="132556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Collaboration on Calendar - </a:t>
            </a:r>
            <a:r>
              <a:rPr lang="en-US" sz="3200" dirty="0">
                <a:solidFill>
                  <a:schemeClr val="bg1"/>
                </a:solidFill>
              </a:rPr>
              <a:t>Yahoo! Calendar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787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1397</TotalTime>
  <Words>948</Words>
  <Application>Microsoft Office PowerPoint</Application>
  <PresentationFormat>On-screen Show (4:3)</PresentationFormat>
  <Paragraphs>103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Bahnschrift</vt:lpstr>
      <vt:lpstr>Bahnschrift SemiBold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Collaboration on Calendar</vt:lpstr>
      <vt:lpstr>Collaboration on Calendar</vt:lpstr>
      <vt:lpstr>Collaboration on Calendars - Google Calendar</vt:lpstr>
      <vt:lpstr>Collaboration on Calendar - Google Calendar</vt:lpstr>
      <vt:lpstr>Collaboration on Calendar - Google Calendar</vt:lpstr>
      <vt:lpstr>Collaboration on Calendar - Yahoo! Calendar</vt:lpstr>
      <vt:lpstr>Collaboration on Calendar - Yahoo! Calendar</vt:lpstr>
      <vt:lpstr>Collaboration on Calendar - Yahoo! Calendar</vt:lpstr>
      <vt:lpstr>Collaboration on Calendar - Windows Live Calendar</vt:lpstr>
      <vt:lpstr>Collaboration on Calendar - Apple MobileMe</vt:lpstr>
      <vt:lpstr>Collaboration on Calendar - AOL Calendar</vt:lpstr>
      <vt:lpstr>Collaboration on Calendar - AOL Calendar</vt:lpstr>
      <vt:lpstr>Collaboration on Calendar - CalendarHub</vt:lpstr>
      <vt:lpstr>Collaboration on Calendar - CalendarHub</vt:lpstr>
      <vt:lpstr>Collaboration on Calendar - HuntCalendars</vt:lpstr>
      <vt:lpstr>Collaboration on Calendar - Famundo</vt:lpstr>
      <vt:lpstr>Collaboration on Calendar - Famundo</vt:lpstr>
      <vt:lpstr>Collaboration on Calendar - eStudio Calendar</vt:lpstr>
      <vt:lpstr>Collaboration on Calendar - Trumba</vt:lpstr>
      <vt:lpstr>Collaboration on Calendar - Calendars Net</vt:lpstr>
      <vt:lpstr>Collaboration on Calendar - Jotlet</vt:lpstr>
      <vt:lpstr>Collaboration on Calendar - Trumba</vt:lpstr>
      <vt:lpstr>Collaboration on Calendar - Google Calendar</vt:lpstr>
      <vt:lpstr>Collaboration on Calendar - Google Calendar</vt:lpstr>
      <vt:lpstr>Collaboration on Calendar - Google Calendar</vt:lpstr>
      <vt:lpstr>Collaboration on Calendar - Google Calendar</vt:lpstr>
      <vt:lpstr>Collaboration on Calendar - Google Calendar</vt:lpstr>
      <vt:lpstr>Collaboration on Calendar - Google Calendar</vt:lpstr>
      <vt:lpstr>Collaboration on Calendar - Google Calendar</vt:lpstr>
      <vt:lpstr>Collaboration on Calendar - Google Calendar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video recording 1</dc:creator>
  <cp:lastModifiedBy>video recording 1</cp:lastModifiedBy>
  <cp:revision>284</cp:revision>
  <dcterms:created xsi:type="dcterms:W3CDTF">2021-05-13T17:45:44Z</dcterms:created>
  <dcterms:modified xsi:type="dcterms:W3CDTF">2021-08-05T04:20:03Z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535187</vt:lpwstr>
  </property>
  <property fmtid="{D5CDD505-2E9C-101B-9397-08002B2CF9AE}" name="NXPowerLiteSettings" pid="3">
    <vt:lpwstr>E700052003A000</vt:lpwstr>
  </property>
  <property fmtid="{D5CDD505-2E9C-101B-9397-08002B2CF9AE}" name="NXPowerLiteVersion" pid="4">
    <vt:lpwstr>D9.1.4</vt:lpwstr>
  </property>
</Properties>
</file>