
<file path=[Content_Types].xml><?xml version="1.0" encoding="utf-8"?>
<Types xmlns="http://schemas.openxmlformats.org/package/2006/content-types">
  <Default ContentType="image/x-emf" Extension="emf"/>
  <Default ContentType="image/jpeg" Extension="jpeg"/>
  <Default ContentType="image/png" Extension="png"/>
  <Default ContentType="application/vnd.openxmlformats-package.relationships+xml" Extension="rels"/>
  <Default ContentType="image/vnd.ms-photo" Extension="wdp"/>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handoutMaster+xml" PartName="/ppt/handoutMasters/handout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theme+xml" PartName="/ppt/theme/theme2.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33"/>
  </p:handoutMasterIdLst>
  <p:sldIdLst>
    <p:sldId id="259" r:id="rId2"/>
    <p:sldId id="297" r:id="rId3"/>
    <p:sldId id="300" r:id="rId4"/>
    <p:sldId id="342" r:id="rId5"/>
    <p:sldId id="345" r:id="rId6"/>
    <p:sldId id="349" r:id="rId7"/>
    <p:sldId id="330" r:id="rId8"/>
    <p:sldId id="370" r:id="rId9"/>
    <p:sldId id="402" r:id="rId10"/>
    <p:sldId id="374" r:id="rId11"/>
    <p:sldId id="376" r:id="rId12"/>
    <p:sldId id="403" r:id="rId13"/>
    <p:sldId id="341" r:id="rId14"/>
    <p:sldId id="379" r:id="rId15"/>
    <p:sldId id="380" r:id="rId16"/>
    <p:sldId id="382" r:id="rId17"/>
    <p:sldId id="387" r:id="rId18"/>
    <p:sldId id="261" r:id="rId19"/>
    <p:sldId id="298" r:id="rId20"/>
    <p:sldId id="299" r:id="rId21"/>
    <p:sldId id="404" r:id="rId22"/>
    <p:sldId id="392" r:id="rId23"/>
    <p:sldId id="401" r:id="rId24"/>
    <p:sldId id="393" r:id="rId25"/>
    <p:sldId id="355" r:id="rId26"/>
    <p:sldId id="338" r:id="rId27"/>
    <p:sldId id="360" r:id="rId28"/>
    <p:sldId id="361" r:id="rId29"/>
    <p:sldId id="363" r:id="rId30"/>
    <p:sldId id="365" r:id="rId31"/>
    <p:sldId id="263"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FBAC"/>
    <a:srgbClr val="258989"/>
    <a:srgbClr val="E6E6E6"/>
    <a:srgbClr val="1E426B"/>
    <a:srgbClr val="217C7F"/>
    <a:srgbClr val="1F3154"/>
    <a:srgbClr val="498682"/>
    <a:srgbClr val="9BABC8"/>
    <a:srgbClr val="ABD1CE"/>
    <a:srgbClr val="F4F4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68" autoAdjust="0"/>
    <p:restoredTop sz="94660"/>
  </p:normalViewPr>
  <p:slideViewPr>
    <p:cSldViewPr snapToGrid="0">
      <p:cViewPr varScale="1">
        <p:scale>
          <a:sx n="76" d="100"/>
          <a:sy n="76" d="100"/>
        </p:scale>
        <p:origin x="922" y="48"/>
      </p:cViewPr>
      <p:guideLst/>
    </p:cSldViewPr>
  </p:slideViewPr>
  <p:notesTextViewPr>
    <p:cViewPr>
      <p:scale>
        <a:sx n="1" d="1"/>
        <a:sy n="1" d="1"/>
      </p:scale>
      <p:origin x="0" y="0"/>
    </p:cViewPr>
  </p:notesTextViewPr>
  <p:notesViewPr>
    <p:cSldViewPr snapToGrid="0">
      <p:cViewPr varScale="1">
        <p:scale>
          <a:sx n="49" d="100"/>
          <a:sy n="49" d="100"/>
        </p:scale>
        <p:origin x="2910"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6C33EAC-57B8-431D-95E9-C90B04D0A6F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6D1628D-69F0-4B63-A19C-A0FC446EBB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AEB377A-8226-4F90-9398-64E2554DACD2}" type="datetimeFigureOut">
              <a:rPr lang="en-US" smtClean="0"/>
              <a:t>8/9/2021</a:t>
            </a:fld>
            <a:endParaRPr lang="en-US"/>
          </a:p>
        </p:txBody>
      </p:sp>
      <p:sp>
        <p:nvSpPr>
          <p:cNvPr id="4" name="Footer Placeholder 3">
            <a:extLst>
              <a:ext uri="{FF2B5EF4-FFF2-40B4-BE49-F238E27FC236}">
                <a16:creationId xmlns:a16="http://schemas.microsoft.com/office/drawing/2014/main" id="{58DBE7A7-68DC-4292-ACC3-797A6549AA3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200731138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preserve="1" userDrawn="1">
  <p:cSld name="Title Slide">
    <p:spTree>
      <p:nvGrpSpPr>
        <p:cNvPr id="1" name=""/>
        <p:cNvGrpSpPr/>
        <p:nvPr/>
      </p:nvGrpSpPr>
      <p:grpSpPr>
        <a:xfrm>
          <a:off x="0" y="0"/>
          <a:ext cx="0" cy="0"/>
          <a:chOff x="0" y="0"/>
          <a:chExt cx="0" cy="0"/>
        </a:xfrm>
      </p:grpSpPr>
      <p:pic>
        <p:nvPicPr>
          <p:cNvPr descr="A picture containing sky, light, electronic&#10;&#10;Description automatically generated" id="12" name="Picture 11">
            <a:extLst>
              <a:ext uri="{FF2B5EF4-FFF2-40B4-BE49-F238E27FC236}">
                <a16:creationId xmlns:a16="http://schemas.microsoft.com/office/drawing/2014/main" id="{12EC47E8-B0B5-4C35-877A-C039559BC6A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8"/>
          <a:stretch/>
        </p:blipFill>
        <p:spPr>
          <a:xfrm>
            <a:off x="-24208" y="-12769"/>
            <a:ext cx="9192416" cy="6883539"/>
          </a:xfrm>
          <a:prstGeom prst="rect">
            <a:avLst/>
          </a:prstGeom>
        </p:spPr>
      </p:pic>
      <p:sp>
        <p:nvSpPr>
          <p:cNvPr id="8" name="Rectangle 7">
            <a:extLst>
              <a:ext uri="{FF2B5EF4-FFF2-40B4-BE49-F238E27FC236}">
                <a16:creationId xmlns:a16="http://schemas.microsoft.com/office/drawing/2014/main" id="{C925F5D0-0EF2-4964-B69C-D312A8140A58}"/>
              </a:ext>
            </a:extLst>
          </p:cNvPr>
          <p:cNvSpPr/>
          <p:nvPr userDrawn="1"/>
        </p:nvSpPr>
        <p:spPr>
          <a:xfrm>
            <a:off x="0" y="0"/>
            <a:ext cx="9144000" cy="6868918"/>
          </a:xfrm>
          <a:prstGeom prst="rect">
            <a:avLst/>
          </a:prstGeom>
          <a:solidFill>
            <a:schemeClr val="bg1">
              <a:lumMod val="50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dirty="0" lang="en-US"/>
          </a:p>
        </p:txBody>
      </p:sp>
      <p:sp>
        <p:nvSpPr>
          <p:cNvPr id="26" name="Freeform: Shape 25">
            <a:extLst>
              <a:ext uri="{FF2B5EF4-FFF2-40B4-BE49-F238E27FC236}">
                <a16:creationId xmlns:a16="http://schemas.microsoft.com/office/drawing/2014/main" id="{B23160FA-1191-4FA3-B9ED-2E554AC801FB}"/>
              </a:ext>
            </a:extLst>
          </p:cNvPr>
          <p:cNvSpPr/>
          <p:nvPr userDrawn="1"/>
        </p:nvSpPr>
        <p:spPr>
          <a:xfrm>
            <a:off x="4392254" y="0"/>
            <a:ext cx="4751746" cy="6858000"/>
          </a:xfrm>
          <a:custGeom>
            <a:avLst/>
            <a:gdLst>
              <a:gd fmla="*/ 5086350 w 7429500" name="connsiteX0"/>
              <a:gd fmla="*/ 0 h 6858000" name="connsiteY0"/>
              <a:gd fmla="*/ 7429500 w 7429500" name="connsiteX1"/>
              <a:gd fmla="*/ 0 h 6858000" name="connsiteY1"/>
              <a:gd fmla="*/ 7429500 w 7429500" name="connsiteX2"/>
              <a:gd fmla="*/ 6858000 h 6858000" name="connsiteY2"/>
              <a:gd fmla="*/ 5086350 w 7429500" name="connsiteX3"/>
              <a:gd fmla="*/ 6858000 h 6858000" name="connsiteY3"/>
              <a:gd fmla="*/ 0 w 7429500" name="connsiteX4"/>
              <a:gd fmla="*/ 6858000 h 6858000"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6858000" w="7429500">
                <a:moveTo>
                  <a:pt x="5086350" y="0"/>
                </a:moveTo>
                <a:lnTo>
                  <a:pt x="7429500" y="0"/>
                </a:lnTo>
                <a:lnTo>
                  <a:pt x="7429500" y="6858000"/>
                </a:lnTo>
                <a:lnTo>
                  <a:pt x="5086350" y="6858000"/>
                </a:lnTo>
                <a:lnTo>
                  <a:pt x="0" y="6858000"/>
                </a:lnTo>
                <a:close/>
              </a:path>
            </a:pathLst>
          </a:custGeom>
          <a:solidFill>
            <a:srgbClr val="F4F4F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algn="ctr"/>
            <a:endParaRPr dirty="0" lang="en-US"/>
          </a:p>
        </p:txBody>
      </p:sp>
      <p:sp>
        <p:nvSpPr>
          <p:cNvPr id="3" name="Rectangle: Top Corners Rounded 2">
            <a:extLst>
              <a:ext uri="{FF2B5EF4-FFF2-40B4-BE49-F238E27FC236}">
                <a16:creationId xmlns:a16="http://schemas.microsoft.com/office/drawing/2014/main" id="{761D5D31-85A0-42C4-BB7C-4497ADB7294F}"/>
              </a:ext>
            </a:extLst>
          </p:cNvPr>
          <p:cNvSpPr/>
          <p:nvPr userDrawn="1"/>
        </p:nvSpPr>
        <p:spPr>
          <a:xfrm rot="16200000">
            <a:off x="2827448" y="-239605"/>
            <a:ext cx="891957" cy="6445252"/>
          </a:xfrm>
          <a:prstGeom prst="round2SameRect">
            <a:avLst>
              <a:gd fmla="val 8391" name="adj1"/>
              <a:gd fmla="val 0" name="adj2"/>
            </a:avLst>
          </a:prstGeom>
          <a:gradFill>
            <a:gsLst>
              <a:gs pos="0">
                <a:schemeClr val="accent1">
                  <a:lumMod val="5000"/>
                  <a:lumOff val="95000"/>
                  <a:alpha val="70000"/>
                </a:schemeClr>
              </a:gs>
              <a:gs pos="85000">
                <a:srgbClr val="CDD9EF">
                  <a:alpha val="70000"/>
                </a:srgbClr>
              </a:gs>
              <a:gs pos="100000">
                <a:schemeClr val="accent1">
                  <a:lumMod val="30000"/>
                  <a:lumOff val="70000"/>
                  <a:alpha val="70000"/>
                </a:schemeClr>
              </a:gs>
            </a:gsLst>
            <a:lin ang="5400000" scaled="1"/>
          </a:gradFill>
          <a:ln>
            <a:solidFill>
              <a:srgbClr val="81908F"/>
            </a:solidFill>
          </a:ln>
          <a:effectLst>
            <a:glow rad="101600">
              <a:schemeClr val="accent3">
                <a:satMod val="175000"/>
                <a:alpha val="40000"/>
              </a:schemeClr>
            </a:glow>
          </a:effectLst>
          <a:scene3d>
            <a:camera prst="orthographicFront">
              <a:rot lat="0" lon="0" rev="0"/>
            </a:camera>
            <a:lightRig dir="t" rig="contrasting">
              <a:rot lat="0" lon="0" rev="7800000"/>
            </a:lightRig>
          </a:scene3d>
          <a:sp3d>
            <a:bevelT h="139700" w="139700"/>
          </a:sp3d>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lvl="0"/>
            <a:endParaRPr lang="en-US" sz="4400">
              <a:latin charset="0" panose="020B0502040204020203" pitchFamily="34" typeface="Bahnschrift SemiBold"/>
            </a:endParaRPr>
          </a:p>
        </p:txBody>
      </p:sp>
      <p:sp>
        <p:nvSpPr>
          <p:cNvPr id="29" name="Freeform: Shape 28">
            <a:extLst>
              <a:ext uri="{FF2B5EF4-FFF2-40B4-BE49-F238E27FC236}">
                <a16:creationId xmlns:a16="http://schemas.microsoft.com/office/drawing/2014/main" id="{418B2568-06A8-4535-815F-C8F2B8EA0A7C}"/>
              </a:ext>
            </a:extLst>
          </p:cNvPr>
          <p:cNvSpPr/>
          <p:nvPr userDrawn="1"/>
        </p:nvSpPr>
        <p:spPr>
          <a:xfrm rot="5400000">
            <a:off x="5976399" y="3297982"/>
            <a:ext cx="377716" cy="661591"/>
          </a:xfrm>
          <a:custGeom>
            <a:avLst/>
            <a:gdLst>
              <a:gd fmla="*/ 0 w 377716" name="connsiteX0"/>
              <a:gd fmla="*/ 482420 h 661591" name="connsiteY0"/>
              <a:gd fmla="*/ 0 w 377716" name="connsiteX1"/>
              <a:gd fmla="*/ 0 h 661591" name="connsiteY1"/>
              <a:gd fmla="*/ 377716 w 377716" name="connsiteX2"/>
              <a:gd fmla="*/ 661591 h 661591" name="connsiteY2"/>
            </a:gdLst>
            <a:ahLst/>
            <a:cxnLst>
              <a:cxn ang="0">
                <a:pos x="connsiteX0" y="connsiteY0"/>
              </a:cxn>
              <a:cxn ang="0">
                <a:pos x="connsiteX1" y="connsiteY1"/>
              </a:cxn>
              <a:cxn ang="0">
                <a:pos x="connsiteX2" y="connsiteY2"/>
              </a:cxn>
            </a:cxnLst>
            <a:rect b="b" l="l" r="r" t="t"/>
            <a:pathLst>
              <a:path h="661591" w="377716">
                <a:moveTo>
                  <a:pt x="0" y="482420"/>
                </a:moveTo>
                <a:lnTo>
                  <a:pt x="0" y="0"/>
                </a:lnTo>
                <a:lnTo>
                  <a:pt x="377716" y="661591"/>
                </a:ln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lvl="0"/>
            <a:endParaRPr lang="en-US" sz="4400">
              <a:latin charset="0" panose="020B0502040204020203" pitchFamily="34" typeface="Bahnschrift SemiBold"/>
            </a:endParaRPr>
          </a:p>
        </p:txBody>
      </p:sp>
      <p:sp>
        <p:nvSpPr>
          <p:cNvPr id="13" name="TextBox 12">
            <a:extLst>
              <a:ext uri="{FF2B5EF4-FFF2-40B4-BE49-F238E27FC236}">
                <a16:creationId xmlns:a16="http://schemas.microsoft.com/office/drawing/2014/main" id="{2235981E-5444-42FF-89D3-E7BF1E285789}"/>
              </a:ext>
            </a:extLst>
          </p:cNvPr>
          <p:cNvSpPr txBox="1"/>
          <p:nvPr userDrawn="1"/>
        </p:nvSpPr>
        <p:spPr>
          <a:xfrm>
            <a:off x="50800" y="2629078"/>
            <a:ext cx="6637557" cy="707886"/>
          </a:xfrm>
          <a:prstGeom prst="rect">
            <a:avLst/>
          </a:prstGeom>
          <a:noFill/>
        </p:spPr>
        <p:txBody>
          <a:bodyPr anchor="ctr" bIns="91440" rtlCol="0" tIns="0" wrap="square">
            <a:spAutoFit/>
          </a:bodyPr>
          <a:lstStyle/>
          <a:p>
            <a:r>
              <a:rPr dirty="0" lang="en-US" sz="4000">
                <a:solidFill>
                  <a:srgbClr val="1E426B"/>
                </a:solidFill>
                <a:latin charset="0" panose="020B0502040204020203" pitchFamily="34" typeface="Bahnschrift SemiBold"/>
              </a:rPr>
              <a:t>ECAP470: </a:t>
            </a:r>
            <a:r>
              <a:rPr baseline="0" cap="small" dirty="0" lang="en-US" sz="4000">
                <a:solidFill>
                  <a:srgbClr val="1E426B"/>
                </a:solidFill>
                <a:latin charset="0" panose="020B0502040204020203" pitchFamily="34" typeface="Bahnschrift SemiBold"/>
              </a:rPr>
              <a:t>Cloud Computing</a:t>
            </a:r>
          </a:p>
        </p:txBody>
      </p:sp>
      <p:sp>
        <p:nvSpPr>
          <p:cNvPr id="10" name="Freeform: Shape 9">
            <a:extLst>
              <a:ext uri="{FF2B5EF4-FFF2-40B4-BE49-F238E27FC236}">
                <a16:creationId xmlns:a16="http://schemas.microsoft.com/office/drawing/2014/main" id="{E6DE86AF-27F7-4496-90D7-447B86249746}"/>
              </a:ext>
            </a:extLst>
          </p:cNvPr>
          <p:cNvSpPr/>
          <p:nvPr userDrawn="1"/>
        </p:nvSpPr>
        <p:spPr>
          <a:xfrm>
            <a:off x="4464105" y="5875532"/>
            <a:ext cx="4584969" cy="830997"/>
          </a:xfrm>
          <a:custGeom>
            <a:avLst/>
            <a:gdLst>
              <a:gd fmla="*/ 394187 w 4584969" name="connsiteX0"/>
              <a:gd fmla="*/ 0 h 830997" name="connsiteY0"/>
              <a:gd fmla="*/ 4446467 w 4584969" name="connsiteX1"/>
              <a:gd fmla="*/ 0 h 830997" name="connsiteY1"/>
              <a:gd fmla="*/ 4584969 w 4584969" name="connsiteX2"/>
              <a:gd fmla="*/ 138502 h 830997" name="connsiteY2"/>
              <a:gd fmla="*/ 4584969 w 4584969" name="connsiteX3"/>
              <a:gd fmla="*/ 692495 h 830997" name="connsiteY3"/>
              <a:gd fmla="*/ 4446467 w 4584969" name="connsiteX4"/>
              <a:gd fmla="*/ 830997 h 830997" name="connsiteY4"/>
              <a:gd fmla="*/ 0 w 4584969" name="connsiteX5"/>
              <a:gd fmla="*/ 830997 h 830997" name="connsiteY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b="b" l="l" r="r" t="t"/>
            <a:pathLst>
              <a:path h="830997" w="4584969">
                <a:moveTo>
                  <a:pt x="394187" y="0"/>
                </a:moveTo>
                <a:lnTo>
                  <a:pt x="4446467" y="0"/>
                </a:lnTo>
                <a:cubicBezTo>
                  <a:pt x="4522960" y="0"/>
                  <a:pt x="4584969" y="62009"/>
                  <a:pt x="4584969" y="138502"/>
                </a:cubicBezTo>
                <a:lnTo>
                  <a:pt x="4584969" y="692495"/>
                </a:lnTo>
                <a:cubicBezTo>
                  <a:pt x="4584969" y="768988"/>
                  <a:pt x="4522960" y="830997"/>
                  <a:pt x="4446467" y="830997"/>
                </a:cubicBezTo>
                <a:lnTo>
                  <a:pt x="0" y="830997"/>
                </a:ln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endParaRPr lang="en-US" sz="4400">
              <a:latin charset="0" panose="020B0502040204020203" pitchFamily="34" typeface="Bahnschrift SemiBold"/>
            </a:endParaRPr>
          </a:p>
        </p:txBody>
      </p:sp>
      <p:sp>
        <p:nvSpPr>
          <p:cNvPr id="11" name="TextBox 10">
            <a:extLst>
              <a:ext uri="{FF2B5EF4-FFF2-40B4-BE49-F238E27FC236}">
                <a16:creationId xmlns:a16="http://schemas.microsoft.com/office/drawing/2014/main" id="{3DB4AF37-FA57-40D3-A0C7-0EC02C6F381A}"/>
              </a:ext>
            </a:extLst>
          </p:cNvPr>
          <p:cNvSpPr txBox="1"/>
          <p:nvPr userDrawn="1"/>
        </p:nvSpPr>
        <p:spPr>
          <a:xfrm>
            <a:off x="4850423" y="5864613"/>
            <a:ext cx="4198651" cy="830997"/>
          </a:xfrm>
          <a:prstGeom prst="rect">
            <a:avLst/>
          </a:prstGeom>
          <a:noFill/>
        </p:spPr>
        <p:txBody>
          <a:bodyPr rtlCol="0" wrap="square">
            <a:spAutoFit/>
          </a:bodyPr>
          <a:lstStyle/>
          <a:p>
            <a:pPr algn="r"/>
            <a:r>
              <a:rPr dirty="0" lang="en-US" sz="2800">
                <a:solidFill>
                  <a:srgbClr val="1E426B"/>
                </a:solidFill>
                <a:latin charset="0" panose="020B0502040204020203" pitchFamily="34" typeface="Bahnschrift SemiBold"/>
              </a:rPr>
              <a:t>Dr. </a:t>
            </a:r>
            <a:r>
              <a:rPr dirty="0" err="1" lang="en-US" sz="2800">
                <a:solidFill>
                  <a:srgbClr val="1E426B"/>
                </a:solidFill>
                <a:latin charset="0" panose="020B0502040204020203" pitchFamily="34" typeface="Bahnschrift SemiBold"/>
              </a:rPr>
              <a:t>Tarandeep</a:t>
            </a:r>
            <a:r>
              <a:rPr dirty="0" lang="en-US" sz="2800">
                <a:solidFill>
                  <a:srgbClr val="1E426B"/>
                </a:solidFill>
                <a:latin charset="0" panose="020B0502040204020203" pitchFamily="34" typeface="Bahnschrift SemiBold"/>
              </a:rPr>
              <a:t> Kaur</a:t>
            </a:r>
          </a:p>
          <a:p>
            <a:pPr algn="r"/>
            <a:r>
              <a:rPr dirty="0" lang="en-US" sz="2000">
                <a:solidFill>
                  <a:srgbClr val="1E426B"/>
                </a:solidFill>
                <a:latin charset="0" panose="020B0502040204020203" pitchFamily="34" typeface="Bahnschrift SemiBold"/>
              </a:rPr>
              <a:t>Assistant Professor</a:t>
            </a:r>
          </a:p>
        </p:txBody>
      </p:sp>
    </p:spTree>
    <p:extLst>
      <p:ext uri="{BB962C8B-B14F-4D97-AF65-F5344CB8AC3E}">
        <p14:creationId xmlns:p14="http://schemas.microsoft.com/office/powerpoint/2010/main" val="1365964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t>8/9/2021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474809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t>8/9/2021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383882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344260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230408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rgbClr val="F4F4F5"/>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A4C81D-18A7-452F-9BBC-C8DF7C8B815D}"/>
              </a:ext>
            </a:extLst>
          </p:cNvPr>
          <p:cNvSpPr/>
          <p:nvPr userDrawn="1"/>
        </p:nvSpPr>
        <p:spPr>
          <a:xfrm>
            <a:off x="0" y="0"/>
            <a:ext cx="9144000" cy="1959429"/>
          </a:xfrm>
          <a:prstGeom prst="rect">
            <a:avLst/>
          </a:prstGeom>
          <a:gradFill flip="none" rotWithShape="1">
            <a:gsLst>
              <a:gs pos="0">
                <a:srgbClr val="258989"/>
              </a:gs>
              <a:gs pos="100000">
                <a:srgbClr val="F4F4F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28650" y="2208716"/>
            <a:ext cx="7886700" cy="4308198"/>
          </a:xfrm>
        </p:spPr>
        <p:txBody>
          <a:bodyPr/>
          <a:lstStyle>
            <a:lvl1pPr>
              <a:lnSpc>
                <a:spcPct val="150000"/>
              </a:lnSpc>
              <a:defRPr>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66F90CB2-A495-4AF3-BC7C-1B34E1164439}"/>
              </a:ext>
            </a:extLst>
          </p:cNvPr>
          <p:cNvSpPr txBox="1"/>
          <p:nvPr userDrawn="1"/>
        </p:nvSpPr>
        <p:spPr>
          <a:xfrm>
            <a:off x="628650" y="235182"/>
            <a:ext cx="3429000" cy="1446550"/>
          </a:xfrm>
          <a:prstGeom prst="rect">
            <a:avLst/>
          </a:prstGeom>
          <a:noFill/>
        </p:spPr>
        <p:txBody>
          <a:bodyPr wrap="square" rtlCol="0">
            <a:spAutoFit/>
          </a:bodyPr>
          <a:lstStyle/>
          <a:p>
            <a:r>
              <a:rPr lang="en-US" sz="4400" dirty="0">
                <a:solidFill>
                  <a:srgbClr val="F4F4F5"/>
                </a:solidFill>
                <a:latin typeface="Bahnschrift SemiBold" panose="020B0502040204020203" pitchFamily="34" charset="0"/>
              </a:rPr>
              <a:t>Learning Outcomes</a:t>
            </a:r>
          </a:p>
        </p:txBody>
      </p:sp>
      <p:pic>
        <p:nvPicPr>
          <p:cNvPr id="12" name="Picture 11">
            <a:extLst>
              <a:ext uri="{FF2B5EF4-FFF2-40B4-BE49-F238E27FC236}">
                <a16:creationId xmlns:a16="http://schemas.microsoft.com/office/drawing/2014/main" id="{70BD9AB8-BE8B-4AD4-8989-7D5BB1CBD5C5}"/>
              </a:ext>
            </a:extLst>
          </p:cNvPr>
          <p:cNvPicPr>
            <a:picLocks noChangeAspect="1"/>
          </p:cNvPicPr>
          <p:nvPr userDrawn="1"/>
        </p:nvPicPr>
        <p:blipFill>
          <a:blip r:embed="rId2">
            <a:extLst>
              <a:ext uri="{BEBA8EAE-BF5A-486C-A8C5-ECC9F3942E4B}">
                <a14:imgProps xmlns:a14="http://schemas.microsoft.com/office/drawing/2010/main">
                  <a14:imgLayer r:embed="rId3">
                    <a14:imgEffect>
                      <a14:backgroundRemoval t="6102" b="98622" l="9753" r="89973">
                        <a14:foregroundMark x1="62637" y1="39764" x2="62637" y2="39764"/>
                        <a14:foregroundMark x1="40797" y1="53346" x2="40797" y2="53346"/>
                        <a14:foregroundMark x1="27198" y1="59055" x2="27198" y2="59055"/>
                        <a14:foregroundMark x1="25687" y1="41929" x2="25687" y2="41929"/>
                        <a14:foregroundMark x1="28434" y1="22835" x2="28434" y2="22835"/>
                        <a14:foregroundMark x1="37225" y1="10433" x2="37225" y2="10433"/>
                        <a14:foregroundMark x1="49863" y1="6496" x2="49863" y2="6496"/>
                        <a14:foregroundMark x1="61538" y1="13583" x2="61538" y2="13583"/>
                        <a14:foregroundMark x1="71016" y1="24803" x2="71016" y2="24803"/>
                        <a14:foregroundMark x1="73626" y1="40945" x2="73626" y2="40945"/>
                        <a14:foregroundMark x1="72115" y1="60039" x2="72115" y2="60039"/>
                        <a14:foregroundMark x1="55345" y1="90060" x2="55907" y2="90157"/>
                        <a14:foregroundMark x1="48764" y1="98622" x2="50275" y2="97835"/>
                        <a14:foregroundMark x1="53709" y1="89764" x2="53709" y2="89764"/>
                        <a14:foregroundMark x1="53434" y1="90354" x2="51511" y2="89370"/>
                        <a14:foregroundMark x1="44780" y1="88189" x2="51236" y2="89567"/>
                        <a14:backgroundMark x1="55769" y1="85433" x2="49950" y2="86267"/>
                        <a14:backgroundMark x1="52194" y1="91242" x2="50589" y2="90886"/>
                        <a14:backgroundMark x1="56181" y1="92126" x2="53895" y2="91619"/>
                        <a14:backgroundMark x1="55495" y1="86024" x2="54258" y2="85827"/>
                        <a14:backgroundMark x1="54396" y1="86024" x2="55632" y2="86614"/>
                        <a14:backgroundMark x1="49176" y1="96654" x2="47940" y2="95079"/>
                      </a14:backgroundRemoval>
                    </a14:imgEffect>
                  </a14:imgLayer>
                </a14:imgProps>
              </a:ext>
            </a:extLst>
          </a:blip>
          <a:stretch>
            <a:fillRect/>
          </a:stretch>
        </p:blipFill>
        <p:spPr>
          <a:xfrm rot="19619398">
            <a:off x="6397866" y="99256"/>
            <a:ext cx="2389846" cy="1667640"/>
          </a:xfrm>
          <a:prstGeom prst="rect">
            <a:avLst/>
          </a:prstGeom>
        </p:spPr>
      </p:pic>
    </p:spTree>
    <p:extLst>
      <p:ext uri="{BB962C8B-B14F-4D97-AF65-F5344CB8AC3E}">
        <p14:creationId xmlns:p14="http://schemas.microsoft.com/office/powerpoint/2010/main" val="220990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rgbClr val="F4F4F5"/>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A4C81D-18A7-452F-9BBC-C8DF7C8B815D}"/>
              </a:ext>
            </a:extLst>
          </p:cNvPr>
          <p:cNvSpPr/>
          <p:nvPr userDrawn="1"/>
        </p:nvSpPr>
        <p:spPr>
          <a:xfrm>
            <a:off x="0" y="0"/>
            <a:ext cx="9144000" cy="1325563"/>
          </a:xfrm>
          <a:prstGeom prst="rect">
            <a:avLst/>
          </a:prstGeom>
          <a:gradFill flip="none" rotWithShape="1">
            <a:gsLst>
              <a:gs pos="0">
                <a:srgbClr val="258989"/>
              </a:gs>
              <a:gs pos="100000">
                <a:srgbClr val="25898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28650" y="1628145"/>
            <a:ext cx="7886700" cy="5004884"/>
          </a:xfrm>
        </p:spPr>
        <p:txBody>
          <a:bodyPr/>
          <a:lstStyle>
            <a:lvl1pPr>
              <a:lnSpc>
                <a:spcPct val="150000"/>
              </a:lnSpc>
              <a:defRPr>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a:extLst>
              <a:ext uri="{FF2B5EF4-FFF2-40B4-BE49-F238E27FC236}">
                <a16:creationId xmlns:a16="http://schemas.microsoft.com/office/drawing/2014/main" id="{D674DD10-9343-40FC-87DE-8A1F63FF11A0}"/>
              </a:ext>
            </a:extLst>
          </p:cNvPr>
          <p:cNvSpPr>
            <a:spLocks noGrp="1"/>
          </p:cNvSpPr>
          <p:nvPr>
            <p:ph type="title"/>
          </p:nvPr>
        </p:nvSpPr>
        <p:spPr>
          <a:xfrm>
            <a:off x="338363" y="0"/>
            <a:ext cx="7886700" cy="1325563"/>
          </a:xfrm>
        </p:spPr>
        <p:txBody>
          <a:bodyPr>
            <a:normAutofit/>
          </a:bodyPr>
          <a:lstStyle>
            <a:lvl1pPr marL="0" algn="l" defTabSz="457200" rtl="0" eaLnBrk="1" latinLnBrk="0" hangingPunct="1">
              <a:lnSpc>
                <a:spcPct val="100000"/>
              </a:lnSpc>
              <a:defRPr lang="en-US" sz="3600" kern="1200" dirty="0">
                <a:solidFill>
                  <a:srgbClr val="F4F4F5"/>
                </a:solidFill>
                <a:latin typeface="Bahnschrift SemiBold" panose="020B0502040204020203" pitchFamily="34" charset="0"/>
                <a:ea typeface="+mn-ea"/>
                <a:cs typeface="+mn-cs"/>
              </a:defRPr>
            </a:lvl1pPr>
          </a:lstStyle>
          <a:p>
            <a:r>
              <a:rPr lang="en-US" dirty="0"/>
              <a:t>Click to edit Master title style</a:t>
            </a:r>
          </a:p>
        </p:txBody>
      </p:sp>
    </p:spTree>
    <p:extLst>
      <p:ext uri="{BB962C8B-B14F-4D97-AF65-F5344CB8AC3E}">
        <p14:creationId xmlns:p14="http://schemas.microsoft.com/office/powerpoint/2010/main" val="2192153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bg>
      <p:bgPr>
        <a:gradFill flip="none" rotWithShape="1">
          <a:gsLst>
            <a:gs pos="0">
              <a:schemeClr val="accent1">
                <a:lumMod val="5000"/>
                <a:lumOff val="95000"/>
              </a:schemeClr>
            </a:gs>
            <a:gs pos="100000">
              <a:srgbClr val="258989"/>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8928101"/>
            <a:ext cx="2057400" cy="365125"/>
          </a:xfrm>
        </p:spPr>
        <p:txBody>
          <a:bodyPr/>
          <a:lstStyle/>
          <a:p>
            <a:fld id="{71BC5188-02C1-4612-A2C7-F501CF181F2E}" type="datetimeFigureOut">
              <a:rPr lang="en-US" smtClean="0"/>
              <a:t>8/9/2021</a:t>
            </a:fld>
            <a:endParaRPr lang="en-US"/>
          </a:p>
        </p:txBody>
      </p:sp>
      <p:sp>
        <p:nvSpPr>
          <p:cNvPr id="5" name="Footer Placeholder 4"/>
          <p:cNvSpPr>
            <a:spLocks noGrp="1"/>
          </p:cNvSpPr>
          <p:nvPr>
            <p:ph type="ftr" sz="quarter" idx="11"/>
          </p:nvPr>
        </p:nvSpPr>
        <p:spPr>
          <a:xfrm>
            <a:off x="3028950" y="8928101"/>
            <a:ext cx="3086100" cy="365125"/>
          </a:xfrm>
        </p:spPr>
        <p:txBody>
          <a:bodyPr/>
          <a:lstStyle/>
          <a:p>
            <a:endParaRPr lang="en-US"/>
          </a:p>
        </p:txBody>
      </p:sp>
      <p:sp>
        <p:nvSpPr>
          <p:cNvPr id="6" name="Slide Number Placeholder 5"/>
          <p:cNvSpPr>
            <a:spLocks noGrp="1"/>
          </p:cNvSpPr>
          <p:nvPr>
            <p:ph type="sldNum" sz="quarter" idx="12"/>
          </p:nvPr>
        </p:nvSpPr>
        <p:spPr>
          <a:xfrm>
            <a:off x="6457950" y="8928101"/>
            <a:ext cx="2057400" cy="365125"/>
          </a:xfrm>
        </p:spPr>
        <p:txBody>
          <a:bodyPr/>
          <a:lstStyle/>
          <a:p>
            <a:fld id="{0E4DDFBB-2C77-4C22-A6ED-B339E4E2C87F}" type="slidenum">
              <a:rPr lang="en-US" smtClean="0"/>
              <a:t>‹#›</a:t>
            </a:fld>
            <a:endParaRPr lang="en-US"/>
          </a:p>
        </p:txBody>
      </p:sp>
      <p:sp>
        <p:nvSpPr>
          <p:cNvPr id="19" name="Freeform: Shape 18">
            <a:extLst>
              <a:ext uri="{FF2B5EF4-FFF2-40B4-BE49-F238E27FC236}">
                <a16:creationId xmlns:a16="http://schemas.microsoft.com/office/drawing/2014/main" id="{89D0141E-891B-4C49-A1C4-D9497F151474}"/>
              </a:ext>
            </a:extLst>
          </p:cNvPr>
          <p:cNvSpPr/>
          <p:nvPr userDrawn="1"/>
        </p:nvSpPr>
        <p:spPr>
          <a:xfrm>
            <a:off x="1529895" y="2703285"/>
            <a:ext cx="6037944" cy="1451430"/>
          </a:xfrm>
          <a:custGeom>
            <a:avLst/>
            <a:gdLst>
              <a:gd name="connsiteX0" fmla="*/ 3018972 w 6037944"/>
              <a:gd name="connsiteY0" fmla="*/ 0 h 1451430"/>
              <a:gd name="connsiteX1" fmla="*/ 6037944 w 6037944"/>
              <a:gd name="connsiteY1" fmla="*/ 725715 h 1451430"/>
              <a:gd name="connsiteX2" fmla="*/ 3018972 w 6037944"/>
              <a:gd name="connsiteY2" fmla="*/ 1451430 h 1451430"/>
              <a:gd name="connsiteX3" fmla="*/ 0 w 6037944"/>
              <a:gd name="connsiteY3" fmla="*/ 725715 h 1451430"/>
              <a:gd name="connsiteX4" fmla="*/ 3018972 w 6037944"/>
              <a:gd name="connsiteY4" fmla="*/ 0 h 1451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451430">
                <a:moveTo>
                  <a:pt x="3018972" y="0"/>
                </a:moveTo>
                <a:cubicBezTo>
                  <a:pt x="4686304" y="0"/>
                  <a:pt x="6037944" y="324914"/>
                  <a:pt x="6037944" y="725715"/>
                </a:cubicBezTo>
                <a:cubicBezTo>
                  <a:pt x="6037944" y="1126516"/>
                  <a:pt x="4686304" y="1451430"/>
                  <a:pt x="3018972" y="1451430"/>
                </a:cubicBezTo>
                <a:cubicBezTo>
                  <a:pt x="1351640" y="1451430"/>
                  <a:pt x="0" y="1126516"/>
                  <a:pt x="0" y="725715"/>
                </a:cubicBezTo>
                <a:cubicBezTo>
                  <a:pt x="0" y="324914"/>
                  <a:pt x="1351640" y="0"/>
                  <a:pt x="3018972" y="0"/>
                </a:cubicBezTo>
                <a:close/>
              </a:path>
            </a:pathLst>
          </a:custGeom>
          <a:gradFill flip="none" rotWithShape="1">
            <a:gsLst>
              <a:gs pos="0">
                <a:schemeClr val="bg1"/>
              </a:gs>
              <a:gs pos="100000">
                <a:srgbClr val="258989"/>
              </a:gs>
            </a:gsLst>
            <a:path path="circle">
              <a:fillToRect l="50000" t="50000" r="50000" b="50000"/>
            </a:path>
            <a:tileRect/>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tIns="731520" rtlCol="0" anchor="ctr">
            <a:noAutofit/>
          </a:bodyPr>
          <a:lstStyle/>
          <a:p>
            <a:pPr lvl="0"/>
            <a:endParaRPr lang="en-US" sz="3600" dirty="0">
              <a:solidFill>
                <a:srgbClr val="4B8985"/>
              </a:solidFill>
              <a:latin typeface="Bahnschrift SemiBold" panose="020B0502040204020203" pitchFamily="34" charset="0"/>
            </a:endParaRPr>
          </a:p>
        </p:txBody>
      </p:sp>
      <p:sp>
        <p:nvSpPr>
          <p:cNvPr id="18" name="Freeform: Shape 17">
            <a:extLst>
              <a:ext uri="{FF2B5EF4-FFF2-40B4-BE49-F238E27FC236}">
                <a16:creationId xmlns:a16="http://schemas.microsoft.com/office/drawing/2014/main" id="{C8AD4718-0501-403B-AFBC-33331BEC043B}"/>
              </a:ext>
            </a:extLst>
          </p:cNvPr>
          <p:cNvSpPr/>
          <p:nvPr userDrawn="1"/>
        </p:nvSpPr>
        <p:spPr>
          <a:xfrm>
            <a:off x="1529895" y="2282371"/>
            <a:ext cx="6037944" cy="1146629"/>
          </a:xfrm>
          <a:custGeom>
            <a:avLst/>
            <a:gdLst>
              <a:gd name="connsiteX0" fmla="*/ 3018972 w 6037944"/>
              <a:gd name="connsiteY0" fmla="*/ 0 h 1146629"/>
              <a:gd name="connsiteX1" fmla="*/ 6037944 w 6037944"/>
              <a:gd name="connsiteY1" fmla="*/ 1146629 h 1146629"/>
              <a:gd name="connsiteX2" fmla="*/ 3018972 w 6037944"/>
              <a:gd name="connsiteY2" fmla="*/ 420914 h 1146629"/>
              <a:gd name="connsiteX3" fmla="*/ 0 w 6037944"/>
              <a:gd name="connsiteY3" fmla="*/ 1146629 h 1146629"/>
              <a:gd name="connsiteX4" fmla="*/ 3018972 w 6037944"/>
              <a:gd name="connsiteY4" fmla="*/ 0 h 1146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146629">
                <a:moveTo>
                  <a:pt x="3018972" y="0"/>
                </a:moveTo>
                <a:cubicBezTo>
                  <a:pt x="4686304" y="0"/>
                  <a:pt x="6037944" y="513363"/>
                  <a:pt x="6037944" y="1146629"/>
                </a:cubicBezTo>
                <a:cubicBezTo>
                  <a:pt x="6037944" y="745828"/>
                  <a:pt x="4686304" y="420914"/>
                  <a:pt x="3018972" y="420914"/>
                </a:cubicBezTo>
                <a:cubicBezTo>
                  <a:pt x="1351640" y="420914"/>
                  <a:pt x="0" y="745828"/>
                  <a:pt x="0" y="1146629"/>
                </a:cubicBezTo>
                <a:cubicBezTo>
                  <a:pt x="0" y="513363"/>
                  <a:pt x="1351640" y="0"/>
                  <a:pt x="3018972" y="0"/>
                </a:cubicBezTo>
                <a:close/>
              </a:path>
            </a:pathLst>
          </a:custGeom>
          <a:gradFill flip="none" rotWithShape="1">
            <a:gsLst>
              <a:gs pos="0">
                <a:schemeClr val="bg1"/>
              </a:gs>
              <a:gs pos="100000">
                <a:srgbClr val="258989"/>
              </a:gs>
            </a:gsLst>
            <a:path path="circle">
              <a:fillToRect l="50000" t="50000" r="50000" b="50000"/>
            </a:path>
            <a:tileRect/>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en-US" sz="3600" dirty="0">
              <a:solidFill>
                <a:srgbClr val="4B8985"/>
              </a:solidFill>
              <a:latin typeface="Bahnschrift SemiBold" panose="020B0502040204020203" pitchFamily="34" charset="0"/>
            </a:endParaRPr>
          </a:p>
        </p:txBody>
      </p:sp>
      <p:sp>
        <p:nvSpPr>
          <p:cNvPr id="17" name="Freeform: Shape 16">
            <a:extLst>
              <a:ext uri="{FF2B5EF4-FFF2-40B4-BE49-F238E27FC236}">
                <a16:creationId xmlns:a16="http://schemas.microsoft.com/office/drawing/2014/main" id="{38861B3F-8E45-4BA3-97F7-23CB90BE0433}"/>
              </a:ext>
            </a:extLst>
          </p:cNvPr>
          <p:cNvSpPr/>
          <p:nvPr userDrawn="1"/>
        </p:nvSpPr>
        <p:spPr>
          <a:xfrm>
            <a:off x="1529895" y="3429000"/>
            <a:ext cx="6037944" cy="1146629"/>
          </a:xfrm>
          <a:custGeom>
            <a:avLst/>
            <a:gdLst>
              <a:gd name="connsiteX0" fmla="*/ 0 w 6037944"/>
              <a:gd name="connsiteY0" fmla="*/ 0 h 1146629"/>
              <a:gd name="connsiteX1" fmla="*/ 3018972 w 6037944"/>
              <a:gd name="connsiteY1" fmla="*/ 725715 h 1146629"/>
              <a:gd name="connsiteX2" fmla="*/ 6037944 w 6037944"/>
              <a:gd name="connsiteY2" fmla="*/ 0 h 1146629"/>
              <a:gd name="connsiteX3" fmla="*/ 3018972 w 6037944"/>
              <a:gd name="connsiteY3" fmla="*/ 1146629 h 1146629"/>
              <a:gd name="connsiteX4" fmla="*/ 0 w 6037944"/>
              <a:gd name="connsiteY4" fmla="*/ 0 h 1146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146629">
                <a:moveTo>
                  <a:pt x="0" y="0"/>
                </a:moveTo>
                <a:cubicBezTo>
                  <a:pt x="0" y="400801"/>
                  <a:pt x="1351640" y="725715"/>
                  <a:pt x="3018972" y="725715"/>
                </a:cubicBezTo>
                <a:cubicBezTo>
                  <a:pt x="4686304" y="725715"/>
                  <a:pt x="6037944" y="400801"/>
                  <a:pt x="6037944" y="0"/>
                </a:cubicBezTo>
                <a:cubicBezTo>
                  <a:pt x="6037944" y="633266"/>
                  <a:pt x="4686304" y="1146629"/>
                  <a:pt x="3018972" y="1146629"/>
                </a:cubicBezTo>
                <a:cubicBezTo>
                  <a:pt x="1351640" y="1146629"/>
                  <a:pt x="0" y="633266"/>
                  <a:pt x="0" y="0"/>
                </a:cubicBezTo>
                <a:close/>
              </a:path>
            </a:pathLst>
          </a:custGeom>
          <a:gradFill flip="none" rotWithShape="1">
            <a:gsLst>
              <a:gs pos="0">
                <a:schemeClr val="bg1"/>
              </a:gs>
              <a:gs pos="100000">
                <a:srgbClr val="258989"/>
              </a:gs>
            </a:gsLst>
            <a:path path="circle">
              <a:fillToRect l="50000" t="50000" r="50000" b="50000"/>
            </a:path>
            <a:tileRect/>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en-US" sz="3600" dirty="0">
              <a:solidFill>
                <a:srgbClr val="4B8985"/>
              </a:solidFill>
              <a:latin typeface="Bahnschrift SemiBold" panose="020B0502040204020203" pitchFamily="34" charset="0"/>
            </a:endParaRPr>
          </a:p>
        </p:txBody>
      </p:sp>
      <p:sp>
        <p:nvSpPr>
          <p:cNvPr id="22" name="TextBox 21">
            <a:extLst>
              <a:ext uri="{FF2B5EF4-FFF2-40B4-BE49-F238E27FC236}">
                <a16:creationId xmlns:a16="http://schemas.microsoft.com/office/drawing/2014/main" id="{513C37F6-66F0-4125-B2E0-B93F212BA9B3}"/>
              </a:ext>
            </a:extLst>
          </p:cNvPr>
          <p:cNvSpPr txBox="1"/>
          <p:nvPr userDrawn="1"/>
        </p:nvSpPr>
        <p:spPr>
          <a:xfrm>
            <a:off x="2360497" y="3075057"/>
            <a:ext cx="4423006" cy="707886"/>
          </a:xfrm>
          <a:prstGeom prst="rect">
            <a:avLst/>
          </a:prstGeom>
          <a:noFill/>
        </p:spPr>
        <p:txBody>
          <a:bodyPr wrap="none" rtlCol="0">
            <a:spAutoFit/>
          </a:bodyPr>
          <a:lstStyle/>
          <a:p>
            <a:r>
              <a:rPr lang="en-US" sz="4000" dirty="0">
                <a:latin typeface="Bahnschrift SemiBold" panose="020B0502040204020203" pitchFamily="34" charset="0"/>
              </a:rPr>
              <a:t>That’s all for now…</a:t>
            </a:r>
          </a:p>
        </p:txBody>
      </p:sp>
    </p:spTree>
    <p:extLst>
      <p:ext uri="{BB962C8B-B14F-4D97-AF65-F5344CB8AC3E}">
        <p14:creationId xmlns:p14="http://schemas.microsoft.com/office/powerpoint/2010/main" val="780960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C5188-02C1-4612-A2C7-F501CF181F2E}" type="datetimeFigureOut">
              <a:rPr lang="en-US" smtClean="0"/>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1078509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BC5188-02C1-4612-A2C7-F501CF181F2E}" type="datetimeFigureOut">
              <a:rPr lang="en-US" smtClean="0"/>
              <a:t>8/9/2021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653003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BC5188-02C1-4612-A2C7-F501CF181F2E}" type="datetimeFigureOut">
              <a:rPr lang="en-US" smtClean="0"/>
              <a:t>8/9/2021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36719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BC5188-02C1-4612-A2C7-F501CF181F2E}" type="datetimeFigureOut">
              <a:rPr lang="en-US" smtClean="0"/>
              <a:t>8/9/2021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77621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C5188-02C1-4612-A2C7-F501CF181F2E}" type="datetimeFigureOut">
              <a:rPr lang="en-US" smtClean="0"/>
              <a:t>8/9/2021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028252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BC5188-02C1-4612-A2C7-F501CF181F2E}" type="datetimeFigureOut">
              <a:rPr lang="en-US" smtClean="0"/>
              <a:t>8/9/2021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4DDFBB-2C77-4C22-A6ED-B339E4E2C87F}" type="slidenum">
              <a:rPr lang="en-US" smtClean="0"/>
              <a:t>‹#›</a:t>
            </a:fld>
            <a:endParaRPr lang="en-US"/>
          </a:p>
        </p:txBody>
      </p:sp>
    </p:spTree>
    <p:extLst>
      <p:ext uri="{BB962C8B-B14F-4D97-AF65-F5344CB8AC3E}">
        <p14:creationId xmlns:p14="http://schemas.microsoft.com/office/powerpoint/2010/main" val="2771957338"/>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4"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arget="../media/image5.jpeg" Type="http://schemas.openxmlformats.org/officeDocument/2006/relationships/image"/><Relationship Id="rId1" Target="../slideLayouts/slideLayout3.xml" Type="http://schemas.openxmlformats.org/officeDocument/2006/relationships/slideLayout"/></Relationships>
</file>

<file path=ppt/slides/_rels/slide16.xml.rels><?xml version="1.0" encoding="UTF-8" standalone="yes" ?><Relationships xmlns="http://schemas.openxmlformats.org/package/2006/relationships"><Relationship Id="rId2" Target="../media/image6.jpeg" Type="http://schemas.openxmlformats.org/officeDocument/2006/relationships/image"/><Relationship Id="rId1" Target="../slideLayouts/slideLayout3.xml" Type="http://schemas.openxmlformats.org/officeDocument/2006/relationships/slideLayout"/></Relationships>
</file>

<file path=ppt/slides/_rels/slide17.xml.rels><?xml version="1.0" encoding="UTF-8" standalone="yes" ?><Relationships xmlns="http://schemas.openxmlformats.org/package/2006/relationships"><Relationship Id="rId2" Target="../media/image7.jpeg" Type="http://schemas.openxmlformats.org/officeDocument/2006/relationships/image"/><Relationship Id="rId1" Target="../slideLayouts/slideLayout3.xml" Type="http://schemas.openxmlformats.org/officeDocument/2006/relationships/slideLayout"/></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arget="../media/image3.jpeg" Type="http://schemas.openxmlformats.org/officeDocument/2006/relationships/image"/><Relationship Id="rId1" Target="../slideLayouts/slideLayout3.xml" Type="http://schemas.openxmlformats.org/officeDocument/2006/relationships/slideLayout"/></Relationships>
</file>

<file path=ppt/slides/_rels/slide6.xml.rels><?xml version="1.0" encoding="UTF-8" standalone="yes" ?><Relationships xmlns="http://schemas.openxmlformats.org/package/2006/relationships"><Relationship Id="rId2" Target="../media/image4.jpeg" Type="http://schemas.openxmlformats.org/officeDocument/2006/relationships/image"/><Relationship Id="rId1" Target="../slideLayouts/slideLayout3.xml" Type="http://schemas.openxmlformats.org/officeDocument/2006/relationships/slideLayout"/></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2438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4FC109-828C-4FCC-8F6D-034B1F68BBFD}"/>
              </a:ext>
            </a:extLst>
          </p:cNvPr>
          <p:cNvSpPr>
            <a:spLocks noGrp="1"/>
          </p:cNvSpPr>
          <p:nvPr>
            <p:ph idx="1"/>
          </p:nvPr>
        </p:nvSpPr>
        <p:spPr>
          <a:xfrm>
            <a:off x="295308" y="1451429"/>
            <a:ext cx="8567895" cy="5181600"/>
          </a:xfrm>
        </p:spPr>
        <p:txBody>
          <a:bodyPr>
            <a:normAutofit/>
          </a:bodyPr>
          <a:lstStyle/>
          <a:p>
            <a:pPr algn="just">
              <a:lnSpc>
                <a:spcPct val="170000"/>
              </a:lnSpc>
              <a:spcBef>
                <a:spcPts val="0"/>
              </a:spcBef>
              <a:buClr>
                <a:srgbClr val="258989"/>
              </a:buClr>
            </a:pPr>
            <a:r>
              <a:rPr lang="en-IN" dirty="0">
                <a:solidFill>
                  <a:srgbClr val="C00000"/>
                </a:solidFill>
              </a:rPr>
              <a:t>Web-based scheduling programs let you schedule both in-person meetings and teleconferences with attendees from multiple locations. </a:t>
            </a:r>
            <a:r>
              <a:rPr lang="en-IN" dirty="0"/>
              <a:t>You’re not limited to just those people located in your office; you can work with the schedules of people around the country and even in different firms.</a:t>
            </a:r>
            <a:endParaRPr lang="en-GB" dirty="0"/>
          </a:p>
        </p:txBody>
      </p:sp>
      <p:sp>
        <p:nvSpPr>
          <p:cNvPr id="3" name="Title 2">
            <a:extLst>
              <a:ext uri="{FF2B5EF4-FFF2-40B4-BE49-F238E27FC236}">
                <a16:creationId xmlns:a16="http://schemas.microsoft.com/office/drawing/2014/main" id="{00C72128-E063-4C3D-BD4D-7FB91349AB65}"/>
              </a:ext>
            </a:extLst>
          </p:cNvPr>
          <p:cNvSpPr>
            <a:spLocks noGrp="1"/>
          </p:cNvSpPr>
          <p:nvPr>
            <p:ph type="title"/>
          </p:nvPr>
        </p:nvSpPr>
        <p:spPr>
          <a:xfrm>
            <a:off x="130628" y="0"/>
            <a:ext cx="8897257" cy="1325563"/>
          </a:xfrm>
        </p:spPr>
        <p:txBody>
          <a:bodyPr vert="horz" lIns="91440" tIns="45720" rIns="91440" bIns="45720" rtlCol="0" anchor="ctr">
            <a:normAutofit/>
          </a:bodyPr>
          <a:lstStyle/>
          <a:p>
            <a:pPr algn="just"/>
            <a:r>
              <a:rPr lang="en-US" dirty="0"/>
              <a:t>Collaboration on Scheduling Meetings</a:t>
            </a:r>
            <a:endParaRPr lang="en-GB" dirty="0"/>
          </a:p>
        </p:txBody>
      </p:sp>
    </p:spTree>
    <p:extLst>
      <p:ext uri="{BB962C8B-B14F-4D97-AF65-F5344CB8AC3E}">
        <p14:creationId xmlns:p14="http://schemas.microsoft.com/office/powerpoint/2010/main" val="425397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4FC109-828C-4FCC-8F6D-034B1F68BBFD}"/>
              </a:ext>
            </a:extLst>
          </p:cNvPr>
          <p:cNvSpPr>
            <a:spLocks noGrp="1"/>
          </p:cNvSpPr>
          <p:nvPr>
            <p:ph idx="1"/>
          </p:nvPr>
        </p:nvSpPr>
        <p:spPr>
          <a:xfrm>
            <a:off x="174171" y="1451429"/>
            <a:ext cx="8567895" cy="5181600"/>
          </a:xfrm>
        </p:spPr>
        <p:txBody>
          <a:bodyPr>
            <a:normAutofit/>
          </a:bodyPr>
          <a:lstStyle/>
          <a:p>
            <a:pPr algn="just">
              <a:spcBef>
                <a:spcPts val="0"/>
              </a:spcBef>
              <a:buClr>
                <a:srgbClr val="258989"/>
              </a:buClr>
            </a:pPr>
            <a:r>
              <a:rPr lang="en-IN" dirty="0"/>
              <a:t>Much of this can be accomplished with </a:t>
            </a:r>
            <a:r>
              <a:rPr lang="en-IN" dirty="0">
                <a:solidFill>
                  <a:srgbClr val="C00000"/>
                </a:solidFill>
              </a:rPr>
              <a:t>simple web-based calendar programs,</a:t>
            </a:r>
            <a:r>
              <a:rPr lang="en-IN" dirty="0"/>
              <a:t> such as Google Calendar (calendar.google.com) and Yahoo! Calendar (calendar.yahoo.com). </a:t>
            </a:r>
          </a:p>
        </p:txBody>
      </p:sp>
      <p:sp>
        <p:nvSpPr>
          <p:cNvPr id="3" name="Title 2">
            <a:extLst>
              <a:ext uri="{FF2B5EF4-FFF2-40B4-BE49-F238E27FC236}">
                <a16:creationId xmlns:a16="http://schemas.microsoft.com/office/drawing/2014/main" id="{00C72128-E063-4C3D-BD4D-7FB91349AB65}"/>
              </a:ext>
            </a:extLst>
          </p:cNvPr>
          <p:cNvSpPr>
            <a:spLocks noGrp="1"/>
          </p:cNvSpPr>
          <p:nvPr>
            <p:ph type="title"/>
          </p:nvPr>
        </p:nvSpPr>
        <p:spPr>
          <a:xfrm>
            <a:off x="130628" y="0"/>
            <a:ext cx="8897257" cy="1325563"/>
          </a:xfrm>
        </p:spPr>
        <p:txBody>
          <a:bodyPr vert="horz" lIns="91440" tIns="45720" rIns="91440" bIns="45720" rtlCol="0" anchor="ctr">
            <a:normAutofit/>
          </a:bodyPr>
          <a:lstStyle/>
          <a:p>
            <a:pPr algn="just"/>
            <a:r>
              <a:rPr lang="en-US" dirty="0"/>
              <a:t>Collaboration on Scheduling Meetings</a:t>
            </a:r>
            <a:endParaRPr lang="en-GB" dirty="0"/>
          </a:p>
        </p:txBody>
      </p:sp>
    </p:spTree>
    <p:extLst>
      <p:ext uri="{BB962C8B-B14F-4D97-AF65-F5344CB8AC3E}">
        <p14:creationId xmlns:p14="http://schemas.microsoft.com/office/powerpoint/2010/main" val="1751214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4FC109-828C-4FCC-8F6D-034B1F68BBFD}"/>
              </a:ext>
            </a:extLst>
          </p:cNvPr>
          <p:cNvSpPr>
            <a:spLocks noGrp="1"/>
          </p:cNvSpPr>
          <p:nvPr>
            <p:ph idx="1"/>
          </p:nvPr>
        </p:nvSpPr>
        <p:spPr>
          <a:xfrm>
            <a:off x="174171" y="1451429"/>
            <a:ext cx="8537750" cy="5181600"/>
          </a:xfrm>
        </p:spPr>
        <p:txBody>
          <a:bodyPr>
            <a:normAutofit/>
          </a:bodyPr>
          <a:lstStyle/>
          <a:p>
            <a:pPr algn="just">
              <a:spcBef>
                <a:spcPts val="0"/>
              </a:spcBef>
              <a:buClr>
                <a:srgbClr val="258989"/>
              </a:buClr>
            </a:pPr>
            <a:r>
              <a:rPr lang="en-IN" dirty="0"/>
              <a:t>To take advantage of the </a:t>
            </a:r>
            <a:r>
              <a:rPr lang="en-IN" dirty="0">
                <a:solidFill>
                  <a:srgbClr val="C00000"/>
                </a:solidFill>
              </a:rPr>
              <a:t>more advanced automatic scheduling features</a:t>
            </a:r>
            <a:r>
              <a:rPr lang="en-IN" dirty="0"/>
              <a:t>, however, you need to use an industrial strength scheduling application, such as </a:t>
            </a:r>
            <a:r>
              <a:rPr lang="en-IN" dirty="0" err="1"/>
              <a:t>AppointmentQuest</a:t>
            </a:r>
            <a:r>
              <a:rPr lang="en-IN" dirty="0"/>
              <a:t> (www.appointmentquest.com), </a:t>
            </a:r>
            <a:r>
              <a:rPr lang="en-IN" dirty="0" err="1"/>
              <a:t>hitAppoint</a:t>
            </a:r>
            <a:r>
              <a:rPr lang="en-IN" dirty="0"/>
              <a:t> (www.hitappoint.com), and </a:t>
            </a:r>
            <a:r>
              <a:rPr lang="en-IN" dirty="0" err="1"/>
              <a:t>Schedulebook</a:t>
            </a:r>
            <a:r>
              <a:rPr lang="en-IN" dirty="0"/>
              <a:t> (www.schedulebook.com). </a:t>
            </a:r>
          </a:p>
        </p:txBody>
      </p:sp>
      <p:sp>
        <p:nvSpPr>
          <p:cNvPr id="3" name="Title 2">
            <a:extLst>
              <a:ext uri="{FF2B5EF4-FFF2-40B4-BE49-F238E27FC236}">
                <a16:creationId xmlns:a16="http://schemas.microsoft.com/office/drawing/2014/main" id="{00C72128-E063-4C3D-BD4D-7FB91349AB65}"/>
              </a:ext>
            </a:extLst>
          </p:cNvPr>
          <p:cNvSpPr>
            <a:spLocks noGrp="1"/>
          </p:cNvSpPr>
          <p:nvPr>
            <p:ph type="title"/>
          </p:nvPr>
        </p:nvSpPr>
        <p:spPr>
          <a:xfrm>
            <a:off x="130628" y="0"/>
            <a:ext cx="8897257" cy="1325563"/>
          </a:xfrm>
        </p:spPr>
        <p:txBody>
          <a:bodyPr vert="horz" lIns="91440" tIns="45720" rIns="91440" bIns="45720" rtlCol="0" anchor="ctr">
            <a:normAutofit/>
          </a:bodyPr>
          <a:lstStyle/>
          <a:p>
            <a:pPr algn="just"/>
            <a:r>
              <a:rPr lang="en-US" dirty="0"/>
              <a:t>Collaboration on Scheduling Meetings</a:t>
            </a:r>
            <a:endParaRPr lang="en-GB" dirty="0"/>
          </a:p>
        </p:txBody>
      </p:sp>
    </p:spTree>
    <p:extLst>
      <p:ext uri="{BB962C8B-B14F-4D97-AF65-F5344CB8AC3E}">
        <p14:creationId xmlns:p14="http://schemas.microsoft.com/office/powerpoint/2010/main" val="360505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BC1B81-60A5-4B1A-86D2-FFB78E15D289}"/>
              </a:ext>
            </a:extLst>
          </p:cNvPr>
          <p:cNvSpPr>
            <a:spLocks noGrp="1"/>
          </p:cNvSpPr>
          <p:nvPr>
            <p:ph type="title"/>
          </p:nvPr>
        </p:nvSpPr>
        <p:spPr>
          <a:xfrm>
            <a:off x="101600" y="0"/>
            <a:ext cx="8853714" cy="1325563"/>
          </a:xfrm>
        </p:spPr>
        <p:txBody>
          <a:bodyPr vert="horz" lIns="91440" tIns="45720" rIns="91440" bIns="45720" rtlCol="0" anchor="ctr">
            <a:normAutofit/>
          </a:bodyPr>
          <a:lstStyle/>
          <a:p>
            <a:pPr algn="just"/>
            <a:r>
              <a:rPr lang="en-US" dirty="0"/>
              <a:t>Collaboration on Scheduling Meetings</a:t>
            </a:r>
          </a:p>
        </p:txBody>
      </p:sp>
      <p:sp>
        <p:nvSpPr>
          <p:cNvPr id="4" name="Content Placeholder 3">
            <a:extLst>
              <a:ext uri="{FF2B5EF4-FFF2-40B4-BE49-F238E27FC236}">
                <a16:creationId xmlns:a16="http://schemas.microsoft.com/office/drawing/2014/main" id="{E9C7A110-C207-42CD-BB77-8E929A31F05A}"/>
              </a:ext>
            </a:extLst>
          </p:cNvPr>
          <p:cNvSpPr>
            <a:spLocks noGrp="1"/>
          </p:cNvSpPr>
          <p:nvPr>
            <p:ph idx="1"/>
          </p:nvPr>
        </p:nvSpPr>
        <p:spPr>
          <a:xfrm>
            <a:off x="217713" y="1480458"/>
            <a:ext cx="8534401" cy="5152572"/>
          </a:xfrm>
        </p:spPr>
        <p:txBody>
          <a:bodyPr>
            <a:normAutofit lnSpcReduction="10000"/>
          </a:bodyPr>
          <a:lstStyle/>
          <a:p>
            <a:pPr algn="just">
              <a:buClr>
                <a:srgbClr val="258989"/>
              </a:buClr>
            </a:pPr>
            <a:r>
              <a:rPr lang="en-IN" dirty="0"/>
              <a:t>Professionals who schedule appointments with their clients—doctors, lawyers, hairdressers, and the like—face similar scheduling challenges. </a:t>
            </a:r>
          </a:p>
          <a:p>
            <a:pPr algn="just">
              <a:buClr>
                <a:srgbClr val="258989"/>
              </a:buClr>
            </a:pPr>
            <a:r>
              <a:rPr lang="en-IN" dirty="0"/>
              <a:t>For this purpose, separate </a:t>
            </a:r>
            <a:r>
              <a:rPr lang="en-IN" dirty="0">
                <a:solidFill>
                  <a:srgbClr val="C00000"/>
                </a:solidFill>
              </a:rPr>
              <a:t>web-based appointment scheduling applications </a:t>
            </a:r>
            <a:r>
              <a:rPr lang="en-IN" dirty="0"/>
              <a:t>exist. These apps function similarly to traditional meeting schedulers, but with a focus on customer appointments.</a:t>
            </a:r>
            <a:endParaRPr lang="en-GB" dirty="0"/>
          </a:p>
        </p:txBody>
      </p:sp>
    </p:spTree>
    <p:extLst>
      <p:ext uri="{BB962C8B-B14F-4D97-AF65-F5344CB8AC3E}">
        <p14:creationId xmlns:p14="http://schemas.microsoft.com/office/powerpoint/2010/main" val="3428436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BC1B81-60A5-4B1A-86D2-FFB78E15D289}"/>
              </a:ext>
            </a:extLst>
          </p:cNvPr>
          <p:cNvSpPr>
            <a:spLocks noGrp="1"/>
          </p:cNvSpPr>
          <p:nvPr>
            <p:ph type="title"/>
          </p:nvPr>
        </p:nvSpPr>
        <p:spPr>
          <a:xfrm>
            <a:off x="101600" y="0"/>
            <a:ext cx="8853714" cy="1325563"/>
          </a:xfrm>
        </p:spPr>
        <p:txBody>
          <a:bodyPr vert="horz" lIns="91440" tIns="45720" rIns="91440" bIns="45720" rtlCol="0" anchor="ctr">
            <a:normAutofit/>
          </a:bodyPr>
          <a:lstStyle/>
          <a:p>
            <a:pPr algn="just"/>
            <a:r>
              <a:rPr lang="en-US" dirty="0"/>
              <a:t>Collaboration on Scheduling Meetings</a:t>
            </a:r>
          </a:p>
        </p:txBody>
      </p:sp>
      <p:sp>
        <p:nvSpPr>
          <p:cNvPr id="4" name="Content Placeholder 3">
            <a:extLst>
              <a:ext uri="{FF2B5EF4-FFF2-40B4-BE49-F238E27FC236}">
                <a16:creationId xmlns:a16="http://schemas.microsoft.com/office/drawing/2014/main" id="{E9C7A110-C207-42CD-BB77-8E929A31F05A}"/>
              </a:ext>
            </a:extLst>
          </p:cNvPr>
          <p:cNvSpPr>
            <a:spLocks noGrp="1"/>
          </p:cNvSpPr>
          <p:nvPr>
            <p:ph idx="1"/>
          </p:nvPr>
        </p:nvSpPr>
        <p:spPr>
          <a:xfrm>
            <a:off x="188686" y="1325563"/>
            <a:ext cx="8824686" cy="5341258"/>
          </a:xfrm>
        </p:spPr>
        <p:txBody>
          <a:bodyPr>
            <a:noAutofit/>
          </a:bodyPr>
          <a:lstStyle/>
          <a:p>
            <a:pPr marL="0" indent="0" algn="just">
              <a:spcBef>
                <a:spcPts val="0"/>
              </a:spcBef>
              <a:buClr>
                <a:srgbClr val="258989"/>
              </a:buClr>
              <a:buNone/>
            </a:pPr>
            <a:r>
              <a:rPr lang="en-GB" sz="2600" i="0" u="none" strike="noStrike" baseline="0" dirty="0"/>
              <a:t>Exploring Online Scheduling Applications-</a:t>
            </a:r>
          </a:p>
          <a:p>
            <a:pPr algn="just">
              <a:spcBef>
                <a:spcPts val="0"/>
              </a:spcBef>
              <a:buClr>
                <a:srgbClr val="258989"/>
              </a:buClr>
            </a:pPr>
            <a:r>
              <a:rPr lang="en-GB" sz="2600" i="0" u="none" strike="noStrike" baseline="0" dirty="0" err="1"/>
              <a:t>Jiffle</a:t>
            </a:r>
            <a:endParaRPr lang="en-GB" sz="2600" i="0" u="none" strike="noStrike" baseline="0" dirty="0"/>
          </a:p>
          <a:p>
            <a:pPr algn="just">
              <a:spcBef>
                <a:spcPts val="0"/>
              </a:spcBef>
              <a:buClr>
                <a:srgbClr val="258989"/>
              </a:buClr>
            </a:pPr>
            <a:r>
              <a:rPr lang="en-GB" sz="2600" dirty="0" err="1"/>
              <a:t>Presdo</a:t>
            </a:r>
            <a:endParaRPr lang="en-GB" sz="2600" dirty="0"/>
          </a:p>
          <a:p>
            <a:pPr algn="just">
              <a:spcBef>
                <a:spcPts val="0"/>
              </a:spcBef>
              <a:buClr>
                <a:srgbClr val="258989"/>
              </a:buClr>
            </a:pPr>
            <a:r>
              <a:rPr lang="en-IN" sz="2600" dirty="0"/>
              <a:t>Diarised</a:t>
            </a:r>
          </a:p>
          <a:p>
            <a:pPr algn="just">
              <a:spcBef>
                <a:spcPts val="0"/>
              </a:spcBef>
              <a:buClr>
                <a:srgbClr val="258989"/>
              </a:buClr>
            </a:pPr>
            <a:r>
              <a:rPr lang="en-GB" sz="2600" dirty="0"/>
              <a:t>Windows Live Events</a:t>
            </a:r>
          </a:p>
          <a:p>
            <a:pPr algn="just">
              <a:spcBef>
                <a:spcPts val="0"/>
              </a:spcBef>
              <a:buClr>
                <a:srgbClr val="258989"/>
              </a:buClr>
            </a:pPr>
            <a:r>
              <a:rPr lang="en-IN" sz="2600" dirty="0" err="1"/>
              <a:t>Schedulebook</a:t>
            </a:r>
            <a:endParaRPr lang="en-IN" sz="2600" dirty="0"/>
          </a:p>
          <a:p>
            <a:pPr algn="just">
              <a:spcBef>
                <a:spcPts val="0"/>
              </a:spcBef>
              <a:buClr>
                <a:srgbClr val="258989"/>
              </a:buClr>
            </a:pPr>
            <a:r>
              <a:rPr lang="en-IN" sz="2600" dirty="0"/>
              <a:t>Acuity Scheduling</a:t>
            </a:r>
          </a:p>
          <a:p>
            <a:pPr algn="just">
              <a:spcBef>
                <a:spcPts val="0"/>
              </a:spcBef>
              <a:buClr>
                <a:srgbClr val="258989"/>
              </a:buClr>
            </a:pPr>
            <a:r>
              <a:rPr lang="en-IN" sz="2600" dirty="0" err="1"/>
              <a:t>AppointmentQuest</a:t>
            </a:r>
            <a:endParaRPr lang="en-IN" sz="2600" dirty="0"/>
          </a:p>
          <a:p>
            <a:pPr algn="just">
              <a:spcBef>
                <a:spcPts val="0"/>
              </a:spcBef>
              <a:buClr>
                <a:srgbClr val="258989"/>
              </a:buClr>
            </a:pPr>
            <a:r>
              <a:rPr lang="en-IN" sz="2600" dirty="0" err="1"/>
              <a:t>hitAppoint</a:t>
            </a:r>
            <a:endParaRPr lang="en-IN" sz="2600" dirty="0"/>
          </a:p>
          <a:p>
            <a:pPr algn="just">
              <a:spcBef>
                <a:spcPts val="0"/>
              </a:spcBef>
              <a:buClr>
                <a:srgbClr val="258989"/>
              </a:buClr>
            </a:pPr>
            <a:endParaRPr lang="en-IN" sz="2600" dirty="0"/>
          </a:p>
          <a:p>
            <a:pPr algn="just">
              <a:spcBef>
                <a:spcPts val="0"/>
              </a:spcBef>
              <a:buClr>
                <a:srgbClr val="258989"/>
              </a:buClr>
            </a:pPr>
            <a:endParaRPr lang="en-GB" sz="2600" dirty="0"/>
          </a:p>
          <a:p>
            <a:pPr marL="0" indent="0" algn="just">
              <a:spcBef>
                <a:spcPts val="0"/>
              </a:spcBef>
              <a:buClr>
                <a:srgbClr val="258989"/>
              </a:buClr>
              <a:buNone/>
            </a:pPr>
            <a:endParaRPr lang="en-GB" sz="2600" b="1" dirty="0"/>
          </a:p>
          <a:p>
            <a:pPr marL="0" indent="0" algn="just">
              <a:spcBef>
                <a:spcPts val="0"/>
              </a:spcBef>
              <a:buClr>
                <a:srgbClr val="258989"/>
              </a:buClr>
              <a:buNone/>
            </a:pPr>
            <a:endParaRPr lang="en-GB" sz="2600" b="1" dirty="0"/>
          </a:p>
          <a:p>
            <a:pPr marL="0" indent="0" algn="just">
              <a:spcBef>
                <a:spcPts val="0"/>
              </a:spcBef>
              <a:buClr>
                <a:srgbClr val="258989"/>
              </a:buClr>
              <a:buNone/>
            </a:pPr>
            <a:endParaRPr lang="en-GB" sz="2600" b="1" i="0" u="none" strike="noStrike" baseline="0" dirty="0"/>
          </a:p>
          <a:p>
            <a:pPr marL="0" indent="0" algn="just">
              <a:spcBef>
                <a:spcPts val="0"/>
              </a:spcBef>
              <a:buClr>
                <a:srgbClr val="258989"/>
              </a:buClr>
              <a:buNone/>
            </a:pPr>
            <a:endParaRPr lang="en-GB" sz="2600" b="1" dirty="0"/>
          </a:p>
        </p:txBody>
      </p:sp>
    </p:spTree>
    <p:extLst>
      <p:ext uri="{BB962C8B-B14F-4D97-AF65-F5344CB8AC3E}">
        <p14:creationId xmlns:p14="http://schemas.microsoft.com/office/powerpoint/2010/main" val="4252657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left)">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wipe(left)">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wipe(left)">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wipe(left)">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wipe(left)">
                                      <p:cBhvr>
                                        <p:cTn id="37" dur="5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wipe(left)">
                                      <p:cBhvr>
                                        <p:cTn id="42"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BC1B81-60A5-4B1A-86D2-FFB78E15D289}"/>
              </a:ext>
            </a:extLst>
          </p:cNvPr>
          <p:cNvSpPr>
            <a:spLocks noGrp="1"/>
          </p:cNvSpPr>
          <p:nvPr>
            <p:ph type="title"/>
          </p:nvPr>
        </p:nvSpPr>
        <p:spPr>
          <a:xfrm>
            <a:off x="101600" y="0"/>
            <a:ext cx="8853714" cy="1325563"/>
          </a:xfrm>
        </p:spPr>
        <p:txBody>
          <a:bodyPr vert="horz" lIns="91440" tIns="45720" rIns="91440" bIns="45720" rtlCol="0" anchor="ctr">
            <a:normAutofit/>
          </a:bodyPr>
          <a:lstStyle/>
          <a:p>
            <a:pPr algn="just"/>
            <a:r>
              <a:rPr lang="en-US" dirty="0"/>
              <a:t>Collaboration on Scheduling Meetings</a:t>
            </a:r>
          </a:p>
        </p:txBody>
      </p:sp>
      <p:pic>
        <p:nvPicPr>
          <p:cNvPr id="5" name="Content Placeholder 4">
            <a:extLst>
              <a:ext uri="{FF2B5EF4-FFF2-40B4-BE49-F238E27FC236}">
                <a16:creationId xmlns:a16="http://schemas.microsoft.com/office/drawing/2014/main" id="{3F7E135A-4E25-49D8-A22E-EBC9C178A646}"/>
              </a:ext>
            </a:extLst>
          </p:cNvPr>
          <p:cNvPicPr>
            <a:picLocks noGrp="1" noChangeAspect="1"/>
          </p:cNvPicPr>
          <p:nvPr>
            <p:ph idx="1"/>
          </p:nvPr>
        </p:nvPicPr>
        <p:blipFill>
          <a:blip r:embed="rId2"/>
          <a:stretch>
            <a:fillRect/>
          </a:stretch>
        </p:blipFill>
        <p:spPr>
          <a:xfrm>
            <a:off x="1349827" y="1481138"/>
            <a:ext cx="7460343" cy="5151437"/>
          </a:xfrm>
          <a:ln>
            <a:solidFill>
              <a:srgbClr val="002060"/>
            </a:solidFill>
          </a:ln>
          <a:effectLst>
            <a:outerShdw blurRad="63500" sx="102000" sy="102000" algn="ctr" rotWithShape="0">
              <a:prstClr val="black">
                <a:alpha val="40000"/>
              </a:prstClr>
            </a:outerShdw>
          </a:effectLst>
        </p:spPr>
      </p:pic>
      <p:sp>
        <p:nvSpPr>
          <p:cNvPr id="6" name="TextBox 5">
            <a:extLst>
              <a:ext uri="{FF2B5EF4-FFF2-40B4-BE49-F238E27FC236}">
                <a16:creationId xmlns:a16="http://schemas.microsoft.com/office/drawing/2014/main" id="{ACE6BA89-E25D-41C0-8991-6FF28FA78631}"/>
              </a:ext>
            </a:extLst>
          </p:cNvPr>
          <p:cNvSpPr txBox="1"/>
          <p:nvPr/>
        </p:nvSpPr>
        <p:spPr>
          <a:xfrm rot="16200000">
            <a:off x="-1500303" y="3639673"/>
            <a:ext cx="4364951" cy="954107"/>
          </a:xfrm>
          <a:prstGeom prst="rect">
            <a:avLst/>
          </a:prstGeom>
          <a:noFill/>
        </p:spPr>
        <p:txBody>
          <a:bodyPr wrap="square" rtlCol="0">
            <a:spAutoFit/>
          </a:bodyPr>
          <a:lstStyle/>
          <a:p>
            <a:pPr algn="ctr"/>
            <a:r>
              <a:rPr lang="en-GB" sz="2800" dirty="0" err="1">
                <a:solidFill>
                  <a:srgbClr val="C00000"/>
                </a:solidFill>
                <a:latin typeface="Bahnschrift" panose="020B0502040204020203" pitchFamily="34" charset="0"/>
              </a:rPr>
              <a:t>Jiffle</a:t>
            </a:r>
            <a:r>
              <a:rPr lang="en-GB" sz="2800" dirty="0">
                <a:solidFill>
                  <a:srgbClr val="C00000"/>
                </a:solidFill>
                <a:latin typeface="Bahnschrift" panose="020B0502040204020203" pitchFamily="34" charset="0"/>
              </a:rPr>
              <a:t> Interface for Scheduling a Meeting</a:t>
            </a:r>
          </a:p>
        </p:txBody>
      </p:sp>
    </p:spTree>
    <p:extLst>
      <p:ext uri="{BB962C8B-B14F-4D97-AF65-F5344CB8AC3E}">
        <p14:creationId xmlns:p14="http://schemas.microsoft.com/office/powerpoint/2010/main" val="3157848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BC1B81-60A5-4B1A-86D2-FFB78E15D289}"/>
              </a:ext>
            </a:extLst>
          </p:cNvPr>
          <p:cNvSpPr>
            <a:spLocks noGrp="1"/>
          </p:cNvSpPr>
          <p:nvPr>
            <p:ph type="title"/>
          </p:nvPr>
        </p:nvSpPr>
        <p:spPr>
          <a:xfrm>
            <a:off x="101600" y="0"/>
            <a:ext cx="8853714" cy="1325563"/>
          </a:xfrm>
        </p:spPr>
        <p:txBody>
          <a:bodyPr vert="horz" lIns="91440" tIns="45720" rIns="91440" bIns="45720" rtlCol="0" anchor="ctr">
            <a:normAutofit/>
          </a:bodyPr>
          <a:lstStyle/>
          <a:p>
            <a:pPr algn="just"/>
            <a:r>
              <a:rPr lang="en-US" dirty="0"/>
              <a:t>Collaboration on Scheduling Meetings</a:t>
            </a:r>
          </a:p>
        </p:txBody>
      </p:sp>
      <p:pic>
        <p:nvPicPr>
          <p:cNvPr id="2" name="Content Placeholder 1">
            <a:extLst>
              <a:ext uri="{FF2B5EF4-FFF2-40B4-BE49-F238E27FC236}">
                <a16:creationId xmlns:a16="http://schemas.microsoft.com/office/drawing/2014/main" id="{E01C08CA-FDDD-48A6-B2AC-4AD1C7ACD80A}"/>
              </a:ext>
            </a:extLst>
          </p:cNvPr>
          <p:cNvPicPr>
            <a:picLocks noGrp="1" noChangeAspect="1"/>
          </p:cNvPicPr>
          <p:nvPr>
            <p:ph idx="1"/>
          </p:nvPr>
        </p:nvPicPr>
        <p:blipFill>
          <a:blip r:embed="rId2"/>
          <a:stretch>
            <a:fillRect/>
          </a:stretch>
        </p:blipFill>
        <p:spPr>
          <a:xfrm>
            <a:off x="667658" y="1524000"/>
            <a:ext cx="7982856" cy="5214985"/>
          </a:xfrm>
          <a:prstGeom prst="rect">
            <a:avLst/>
          </a:prstGeom>
          <a:ln>
            <a:solidFill>
              <a:srgbClr val="002060"/>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545573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BC1B81-60A5-4B1A-86D2-FFB78E15D289}"/>
              </a:ext>
            </a:extLst>
          </p:cNvPr>
          <p:cNvSpPr>
            <a:spLocks noGrp="1"/>
          </p:cNvSpPr>
          <p:nvPr>
            <p:ph type="title"/>
          </p:nvPr>
        </p:nvSpPr>
        <p:spPr>
          <a:xfrm>
            <a:off x="101600" y="0"/>
            <a:ext cx="8853714" cy="1325563"/>
          </a:xfrm>
        </p:spPr>
        <p:txBody>
          <a:bodyPr vert="horz" lIns="91440" tIns="45720" rIns="91440" bIns="45720" rtlCol="0" anchor="ctr">
            <a:normAutofit/>
          </a:bodyPr>
          <a:lstStyle/>
          <a:p>
            <a:pPr algn="just"/>
            <a:r>
              <a:rPr lang="en-US" dirty="0"/>
              <a:t>Collaboration on Scheduling Meetings</a:t>
            </a:r>
          </a:p>
        </p:txBody>
      </p:sp>
      <p:sp>
        <p:nvSpPr>
          <p:cNvPr id="4" name="Content Placeholder 3">
            <a:extLst>
              <a:ext uri="{FF2B5EF4-FFF2-40B4-BE49-F238E27FC236}">
                <a16:creationId xmlns:a16="http://schemas.microsoft.com/office/drawing/2014/main" id="{9CFB5C45-E19B-4663-B559-07A6C98A1EE3}"/>
              </a:ext>
            </a:extLst>
          </p:cNvPr>
          <p:cNvSpPr>
            <a:spLocks noGrp="1"/>
          </p:cNvSpPr>
          <p:nvPr>
            <p:ph idx="1"/>
          </p:nvPr>
        </p:nvSpPr>
        <p:spPr>
          <a:xfrm>
            <a:off x="164192" y="1483002"/>
            <a:ext cx="8820151" cy="5135512"/>
          </a:xfrm>
        </p:spPr>
        <p:txBody>
          <a:bodyPr>
            <a:normAutofit/>
          </a:bodyPr>
          <a:lstStyle/>
          <a:p>
            <a:pPr marL="0" indent="0" algn="ctr">
              <a:buNone/>
            </a:pPr>
            <a:r>
              <a:rPr lang="en-IN" sz="2400" b="1" u="none" strike="noStrike" baseline="0" dirty="0">
                <a:solidFill>
                  <a:srgbClr val="C00000"/>
                </a:solidFill>
              </a:rPr>
              <a:t>Typical Client Scheduling Screen from Acuity Scheduling</a:t>
            </a:r>
          </a:p>
          <a:p>
            <a:pPr marL="0" indent="0" algn="ctr">
              <a:buNone/>
            </a:pPr>
            <a:endParaRPr lang="en-GB" sz="3200" dirty="0">
              <a:solidFill>
                <a:srgbClr val="C00000"/>
              </a:solidFill>
            </a:endParaRPr>
          </a:p>
        </p:txBody>
      </p:sp>
      <p:pic>
        <p:nvPicPr>
          <p:cNvPr id="7" name="Picture 6">
            <a:extLst>
              <a:ext uri="{FF2B5EF4-FFF2-40B4-BE49-F238E27FC236}">
                <a16:creationId xmlns:a16="http://schemas.microsoft.com/office/drawing/2014/main" id="{30B158A7-80A4-4476-AAB6-AF09A471779A}"/>
              </a:ext>
            </a:extLst>
          </p:cNvPr>
          <p:cNvPicPr>
            <a:picLocks noChangeAspect="1"/>
          </p:cNvPicPr>
          <p:nvPr/>
        </p:nvPicPr>
        <p:blipFill>
          <a:blip r:embed="rId2"/>
          <a:stretch>
            <a:fillRect/>
          </a:stretch>
        </p:blipFill>
        <p:spPr>
          <a:xfrm>
            <a:off x="510791" y="2153535"/>
            <a:ext cx="8035332" cy="4464979"/>
          </a:xfrm>
          <a:prstGeom prst="rect">
            <a:avLst/>
          </a:prstGeom>
          <a:ln>
            <a:solidFill>
              <a:srgbClr val="002060"/>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218987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6744" y="1512031"/>
            <a:ext cx="8694056" cy="5004884"/>
          </a:xfrm>
        </p:spPr>
        <p:txBody>
          <a:bodyPr/>
          <a:lstStyle/>
          <a:p>
            <a:pPr algn="just">
              <a:buClr>
                <a:srgbClr val="258989"/>
              </a:buClr>
            </a:pPr>
            <a:r>
              <a:rPr lang="en-IN" dirty="0"/>
              <a:t>Collaborating on To-Do Lists</a:t>
            </a:r>
          </a:p>
          <a:p>
            <a:pPr algn="just">
              <a:buClr>
                <a:srgbClr val="258989"/>
              </a:buClr>
            </a:pPr>
            <a:r>
              <a:rPr lang="en-IN" dirty="0"/>
              <a:t>Collaborating on Task Management</a:t>
            </a:r>
          </a:p>
          <a:p>
            <a:pPr algn="just">
              <a:buClr>
                <a:srgbClr val="258989"/>
              </a:buClr>
            </a:pPr>
            <a:r>
              <a:rPr lang="en-IN" dirty="0"/>
              <a:t>Collaborating on Event Management</a:t>
            </a:r>
          </a:p>
          <a:p>
            <a:pPr algn="just">
              <a:buClr>
                <a:srgbClr val="258989"/>
              </a:buClr>
            </a:pPr>
            <a:r>
              <a:rPr lang="en-IN" dirty="0"/>
              <a:t>Collaborating on Event Marketing</a:t>
            </a:r>
          </a:p>
          <a:p>
            <a:pPr algn="just">
              <a:buClr>
                <a:srgbClr val="258989"/>
              </a:buClr>
            </a:pPr>
            <a:r>
              <a:rPr lang="en-IN" dirty="0"/>
              <a:t>Collaborating on Budgets</a:t>
            </a:r>
          </a:p>
        </p:txBody>
      </p:sp>
      <p:sp>
        <p:nvSpPr>
          <p:cNvPr id="2" name="Title 1"/>
          <p:cNvSpPr>
            <a:spLocks noGrp="1"/>
          </p:cNvSpPr>
          <p:nvPr>
            <p:ph type="title"/>
          </p:nvPr>
        </p:nvSpPr>
        <p:spPr>
          <a:xfrm>
            <a:off x="159657" y="0"/>
            <a:ext cx="8650514" cy="1325563"/>
          </a:xfrm>
        </p:spPr>
        <p:txBody>
          <a:bodyPr vert="horz" lIns="91440" tIns="45720" rIns="91440" bIns="45720" rtlCol="0" anchor="ctr">
            <a:normAutofit/>
          </a:bodyPr>
          <a:lstStyle/>
          <a:p>
            <a:pPr algn="just"/>
            <a:r>
              <a:rPr lang="en-GB" dirty="0"/>
              <a:t>Collaborations in Cloud</a:t>
            </a:r>
            <a:endParaRPr lang="en-IN" dirty="0"/>
          </a:p>
        </p:txBody>
      </p:sp>
    </p:spTree>
    <p:extLst>
      <p:ext uri="{BB962C8B-B14F-4D97-AF65-F5344CB8AC3E}">
        <p14:creationId xmlns:p14="http://schemas.microsoft.com/office/powerpoint/2010/main" val="3618266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40E506-2740-40B5-B07C-EB2B78B663D1}"/>
              </a:ext>
            </a:extLst>
          </p:cNvPr>
          <p:cNvSpPr>
            <a:spLocks noGrp="1"/>
          </p:cNvSpPr>
          <p:nvPr>
            <p:ph idx="1"/>
          </p:nvPr>
        </p:nvSpPr>
        <p:spPr>
          <a:xfrm>
            <a:off x="346110" y="1468488"/>
            <a:ext cx="8451779" cy="5004884"/>
          </a:xfrm>
        </p:spPr>
        <p:txBody>
          <a:bodyPr/>
          <a:lstStyle/>
          <a:p>
            <a:pPr marL="0" indent="0" algn="just">
              <a:buNone/>
            </a:pPr>
            <a:r>
              <a:rPr lang="en-IN" dirty="0"/>
              <a:t>Let’s start with simple task management, in the form of the old-fashioned </a:t>
            </a:r>
            <a:r>
              <a:rPr lang="en-IN" dirty="0" err="1"/>
              <a:t>todo</a:t>
            </a:r>
            <a:r>
              <a:rPr lang="en-IN" dirty="0"/>
              <a:t> list. These are web-based lists that multiple group members can access from any web browser. Tasks are entered (complete with due date) and checked off when completed.</a:t>
            </a:r>
            <a:endParaRPr lang="en-US" dirty="0"/>
          </a:p>
        </p:txBody>
      </p:sp>
      <p:sp>
        <p:nvSpPr>
          <p:cNvPr id="3" name="Title 2">
            <a:extLst>
              <a:ext uri="{FF2B5EF4-FFF2-40B4-BE49-F238E27FC236}">
                <a16:creationId xmlns:a16="http://schemas.microsoft.com/office/drawing/2014/main" id="{70BC1B81-60A5-4B1A-86D2-FFB78E15D289}"/>
              </a:ext>
            </a:extLst>
          </p:cNvPr>
          <p:cNvSpPr>
            <a:spLocks noGrp="1"/>
          </p:cNvSpPr>
          <p:nvPr>
            <p:ph type="title"/>
          </p:nvPr>
        </p:nvSpPr>
        <p:spPr>
          <a:xfrm>
            <a:off x="101600" y="0"/>
            <a:ext cx="8123463" cy="1325563"/>
          </a:xfrm>
        </p:spPr>
        <p:txBody>
          <a:bodyPr vert="horz" lIns="91440" tIns="45720" rIns="91440" bIns="45720" rtlCol="0" anchor="ctr">
            <a:normAutofit/>
          </a:bodyPr>
          <a:lstStyle/>
          <a:p>
            <a:pPr algn="just"/>
            <a:r>
              <a:rPr lang="en-GB" dirty="0"/>
              <a:t>Collaborating on To-Do Lists</a:t>
            </a:r>
            <a:endParaRPr lang="en-US" dirty="0"/>
          </a:p>
        </p:txBody>
      </p:sp>
    </p:spTree>
    <p:extLst>
      <p:ext uri="{BB962C8B-B14F-4D97-AF65-F5344CB8AC3E}">
        <p14:creationId xmlns:p14="http://schemas.microsoft.com/office/powerpoint/2010/main" val="1414789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346668-0819-425B-B455-1C16439819AF}"/>
              </a:ext>
            </a:extLst>
          </p:cNvPr>
          <p:cNvSpPr>
            <a:spLocks noGrp="1"/>
          </p:cNvSpPr>
          <p:nvPr>
            <p:ph idx="1"/>
          </p:nvPr>
        </p:nvSpPr>
        <p:spPr>
          <a:xfrm>
            <a:off x="493764" y="2133910"/>
            <a:ext cx="8156471" cy="4177571"/>
          </a:xfrm>
        </p:spPr>
        <p:txBody>
          <a:bodyPr>
            <a:noAutofit/>
          </a:bodyPr>
          <a:lstStyle/>
          <a:p>
            <a:pPr marL="0" indent="0" algn="just">
              <a:buNone/>
            </a:pPr>
            <a:r>
              <a:rPr lang="en-US" dirty="0">
                <a:solidFill>
                  <a:srgbClr val="FF0000"/>
                </a:solidFill>
              </a:rPr>
              <a:t>After this lecture, you will be able to,</a:t>
            </a:r>
          </a:p>
          <a:p>
            <a:pPr marL="536575" indent="-361950" algn="just">
              <a:buClr>
                <a:srgbClr val="FF0000"/>
              </a:buClr>
              <a:buFont typeface="Wingdings" panose="05000000000000000000" pitchFamily="2" charset="2"/>
              <a:buChar char="ü"/>
            </a:pPr>
            <a:r>
              <a:rPr lang="en-IN" dirty="0">
                <a:solidFill>
                  <a:srgbClr val="000000"/>
                </a:solidFill>
                <a:ea typeface="Arial" panose="020B0604020202020204" pitchFamily="34" charset="0"/>
              </a:rPr>
              <a:t>u</a:t>
            </a:r>
            <a:r>
              <a:rPr lang="en-IN" dirty="0">
                <a:solidFill>
                  <a:srgbClr val="000000"/>
                </a:solidFill>
                <a:effectLst/>
                <a:ea typeface="Arial" panose="020B0604020202020204" pitchFamily="34" charset="0"/>
              </a:rPr>
              <a:t>nderstand schedules and task management </a:t>
            </a:r>
          </a:p>
          <a:p>
            <a:pPr marL="536575" indent="-361950" algn="just">
              <a:buClr>
                <a:srgbClr val="FF0000"/>
              </a:buClr>
              <a:buFont typeface="Wingdings" panose="05000000000000000000" pitchFamily="2" charset="2"/>
              <a:buChar char="ü"/>
            </a:pPr>
            <a:r>
              <a:rPr lang="en-IN" dirty="0">
                <a:solidFill>
                  <a:srgbClr val="000000"/>
                </a:solidFill>
              </a:rPr>
              <a:t>explore </a:t>
            </a:r>
            <a:r>
              <a:rPr lang="en-IN" dirty="0">
                <a:solidFill>
                  <a:srgbClr val="000000"/>
                </a:solidFill>
                <a:effectLst/>
                <a:ea typeface="Arial" panose="020B0604020202020204" pitchFamily="34" charset="0"/>
              </a:rPr>
              <a:t>collaborating on</a:t>
            </a:r>
            <a:r>
              <a:rPr lang="en-IN" dirty="0">
                <a:solidFill>
                  <a:srgbClr val="000000"/>
                </a:solidFill>
                <a:ea typeface="Arial" panose="020B0604020202020204" pitchFamily="34" charset="0"/>
              </a:rPr>
              <a:t> schedules and task management</a:t>
            </a:r>
            <a:endParaRPr lang="en-US" dirty="0"/>
          </a:p>
          <a:p>
            <a:pPr marL="536575" indent="-361950" algn="just">
              <a:buClr>
                <a:srgbClr val="FF0000"/>
              </a:buClr>
              <a:buFont typeface="Wingdings" panose="05000000000000000000" pitchFamily="2" charset="2"/>
              <a:buChar char="ü"/>
            </a:pPr>
            <a:r>
              <a:rPr lang="en-IN" dirty="0"/>
              <a:t>know about creating To-Do lists</a:t>
            </a:r>
          </a:p>
          <a:p>
            <a:pPr marL="174625" indent="0" algn="just">
              <a:buClr>
                <a:srgbClr val="FF0000"/>
              </a:buClr>
              <a:buNone/>
            </a:pPr>
            <a:endParaRPr lang="en-US" dirty="0"/>
          </a:p>
          <a:p>
            <a:pPr marL="0" indent="0" algn="just">
              <a:buNone/>
            </a:pPr>
            <a:r>
              <a:rPr lang="en-US" dirty="0">
                <a:solidFill>
                  <a:srgbClr val="FF0000"/>
                </a:solidFill>
              </a:rPr>
              <a:t> </a:t>
            </a:r>
            <a:endParaRPr lang="en-IN" dirty="0"/>
          </a:p>
          <a:p>
            <a:endParaRPr lang="en-US" dirty="0"/>
          </a:p>
        </p:txBody>
      </p:sp>
    </p:spTree>
    <p:extLst>
      <p:ext uri="{BB962C8B-B14F-4D97-AF65-F5344CB8AC3E}">
        <p14:creationId xmlns:p14="http://schemas.microsoft.com/office/powerpoint/2010/main" val="2535001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A0D233-65F6-4C0D-A062-8768DA6B3812}"/>
              </a:ext>
            </a:extLst>
          </p:cNvPr>
          <p:cNvSpPr>
            <a:spLocks noGrp="1"/>
          </p:cNvSpPr>
          <p:nvPr>
            <p:ph idx="1"/>
          </p:nvPr>
        </p:nvSpPr>
        <p:spPr>
          <a:xfrm>
            <a:off x="217713" y="1509486"/>
            <a:ext cx="8534401" cy="5123543"/>
          </a:xfrm>
        </p:spPr>
        <p:txBody>
          <a:bodyPr>
            <a:normAutofit/>
          </a:bodyPr>
          <a:lstStyle/>
          <a:p>
            <a:pPr algn="just">
              <a:spcBef>
                <a:spcPts val="0"/>
              </a:spcBef>
              <a:buClr>
                <a:srgbClr val="258989"/>
              </a:buClr>
            </a:pPr>
            <a:r>
              <a:rPr lang="en-IN" dirty="0"/>
              <a:t>For managing more complex tasks, a simple to-do list application might not cut the mustard. </a:t>
            </a:r>
          </a:p>
          <a:p>
            <a:pPr algn="just">
              <a:spcBef>
                <a:spcPts val="0"/>
              </a:spcBef>
              <a:buClr>
                <a:srgbClr val="258989"/>
              </a:buClr>
            </a:pPr>
            <a:r>
              <a:rPr lang="en-IN" dirty="0"/>
              <a:t>Instead, using a web-based task management application that lets you manage the multiple pieces and parts of large projects can be considered.</a:t>
            </a:r>
          </a:p>
        </p:txBody>
      </p:sp>
      <p:sp>
        <p:nvSpPr>
          <p:cNvPr id="3" name="Title 2">
            <a:extLst>
              <a:ext uri="{FF2B5EF4-FFF2-40B4-BE49-F238E27FC236}">
                <a16:creationId xmlns:a16="http://schemas.microsoft.com/office/drawing/2014/main" id="{6B6C57B0-0F6C-4CA1-BD70-FE1CCC31A1E0}"/>
              </a:ext>
            </a:extLst>
          </p:cNvPr>
          <p:cNvSpPr>
            <a:spLocks noGrp="1"/>
          </p:cNvSpPr>
          <p:nvPr>
            <p:ph type="title"/>
          </p:nvPr>
        </p:nvSpPr>
        <p:spPr>
          <a:xfrm>
            <a:off x="145143" y="0"/>
            <a:ext cx="8079920" cy="1325563"/>
          </a:xfrm>
        </p:spPr>
        <p:txBody>
          <a:bodyPr vert="horz" lIns="91440" tIns="45720" rIns="91440" bIns="45720" rtlCol="0" anchor="ctr">
            <a:normAutofit/>
          </a:bodyPr>
          <a:lstStyle/>
          <a:p>
            <a:pPr algn="just"/>
            <a:r>
              <a:rPr lang="en-GB" dirty="0"/>
              <a:t>Collaborating on Task Management</a:t>
            </a:r>
          </a:p>
        </p:txBody>
      </p:sp>
    </p:spTree>
    <p:extLst>
      <p:ext uri="{BB962C8B-B14F-4D97-AF65-F5344CB8AC3E}">
        <p14:creationId xmlns:p14="http://schemas.microsoft.com/office/powerpoint/2010/main" val="3677949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A0D233-65F6-4C0D-A062-8768DA6B3812}"/>
              </a:ext>
            </a:extLst>
          </p:cNvPr>
          <p:cNvSpPr>
            <a:spLocks noGrp="1"/>
          </p:cNvSpPr>
          <p:nvPr>
            <p:ph idx="1"/>
          </p:nvPr>
        </p:nvSpPr>
        <p:spPr>
          <a:xfrm>
            <a:off x="217714" y="1509486"/>
            <a:ext cx="8494208" cy="5123543"/>
          </a:xfrm>
        </p:spPr>
        <p:txBody>
          <a:bodyPr>
            <a:normAutofit/>
          </a:bodyPr>
          <a:lstStyle/>
          <a:p>
            <a:pPr algn="just">
              <a:spcBef>
                <a:spcPts val="0"/>
              </a:spcBef>
              <a:buClr>
                <a:srgbClr val="258989"/>
              </a:buClr>
            </a:pPr>
            <a:r>
              <a:rPr lang="en-IN" dirty="0"/>
              <a:t>Basic task management can be accomplished with applications such as </a:t>
            </a:r>
            <a:r>
              <a:rPr lang="en-IN" dirty="0" err="1"/>
              <a:t>HiTask</a:t>
            </a:r>
            <a:r>
              <a:rPr lang="en-IN" dirty="0"/>
              <a:t> (www.hitask.com) and Zoho Planner (planner.zoho.com). For the most complicated projects, consider using a dedicated project management application, such as Basecamp (www.basecamphq.com) or </a:t>
            </a:r>
            <a:r>
              <a:rPr lang="en-IN" dirty="0" err="1"/>
              <a:t>Goplan</a:t>
            </a:r>
            <a:r>
              <a:rPr lang="en-IN" dirty="0"/>
              <a:t> (www.goplan.com). </a:t>
            </a:r>
          </a:p>
        </p:txBody>
      </p:sp>
      <p:sp>
        <p:nvSpPr>
          <p:cNvPr id="3" name="Title 2">
            <a:extLst>
              <a:ext uri="{FF2B5EF4-FFF2-40B4-BE49-F238E27FC236}">
                <a16:creationId xmlns:a16="http://schemas.microsoft.com/office/drawing/2014/main" id="{6B6C57B0-0F6C-4CA1-BD70-FE1CCC31A1E0}"/>
              </a:ext>
            </a:extLst>
          </p:cNvPr>
          <p:cNvSpPr>
            <a:spLocks noGrp="1"/>
          </p:cNvSpPr>
          <p:nvPr>
            <p:ph type="title"/>
          </p:nvPr>
        </p:nvSpPr>
        <p:spPr>
          <a:xfrm>
            <a:off x="145143" y="0"/>
            <a:ext cx="8079920" cy="1325563"/>
          </a:xfrm>
        </p:spPr>
        <p:txBody>
          <a:bodyPr vert="horz" lIns="91440" tIns="45720" rIns="91440" bIns="45720" rtlCol="0" anchor="ctr">
            <a:normAutofit/>
          </a:bodyPr>
          <a:lstStyle/>
          <a:p>
            <a:pPr algn="just"/>
            <a:r>
              <a:rPr lang="en-GB" dirty="0"/>
              <a:t>Collaborating on Task Management</a:t>
            </a:r>
          </a:p>
        </p:txBody>
      </p:sp>
    </p:spTree>
    <p:extLst>
      <p:ext uri="{BB962C8B-B14F-4D97-AF65-F5344CB8AC3E}">
        <p14:creationId xmlns:p14="http://schemas.microsoft.com/office/powerpoint/2010/main" val="312310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BC1B81-60A5-4B1A-86D2-FFB78E15D289}"/>
              </a:ext>
            </a:extLst>
          </p:cNvPr>
          <p:cNvSpPr>
            <a:spLocks noGrp="1"/>
          </p:cNvSpPr>
          <p:nvPr>
            <p:ph type="title"/>
          </p:nvPr>
        </p:nvSpPr>
        <p:spPr>
          <a:xfrm>
            <a:off x="101600" y="0"/>
            <a:ext cx="8853714" cy="1325563"/>
          </a:xfrm>
        </p:spPr>
        <p:txBody>
          <a:bodyPr vert="horz" lIns="91440" tIns="45720" rIns="91440" bIns="45720" rtlCol="0" anchor="ctr">
            <a:normAutofit/>
          </a:bodyPr>
          <a:lstStyle/>
          <a:p>
            <a:pPr algn="just"/>
            <a:r>
              <a:rPr lang="en-US" dirty="0"/>
              <a:t>Collaboration on Task Management</a:t>
            </a:r>
          </a:p>
        </p:txBody>
      </p:sp>
      <p:sp>
        <p:nvSpPr>
          <p:cNvPr id="4" name="Content Placeholder 3">
            <a:extLst>
              <a:ext uri="{FF2B5EF4-FFF2-40B4-BE49-F238E27FC236}">
                <a16:creationId xmlns:a16="http://schemas.microsoft.com/office/drawing/2014/main" id="{E9C7A110-C207-42CD-BB77-8E929A31F05A}"/>
              </a:ext>
            </a:extLst>
          </p:cNvPr>
          <p:cNvSpPr>
            <a:spLocks noGrp="1"/>
          </p:cNvSpPr>
          <p:nvPr>
            <p:ph idx="1"/>
          </p:nvPr>
        </p:nvSpPr>
        <p:spPr>
          <a:xfrm>
            <a:off x="217713" y="1480458"/>
            <a:ext cx="8679543" cy="5152572"/>
          </a:xfrm>
        </p:spPr>
        <p:txBody>
          <a:bodyPr>
            <a:normAutofit/>
          </a:bodyPr>
          <a:lstStyle/>
          <a:p>
            <a:pPr algn="just">
              <a:spcBef>
                <a:spcPts val="0"/>
              </a:spcBef>
              <a:buClr>
                <a:srgbClr val="258989"/>
              </a:buClr>
            </a:pPr>
            <a:r>
              <a:rPr lang="en-IN" dirty="0" err="1"/>
              <a:t>iPrioritize</a:t>
            </a:r>
            <a:endParaRPr lang="en-IN" dirty="0"/>
          </a:p>
          <a:p>
            <a:pPr algn="just">
              <a:spcBef>
                <a:spcPts val="0"/>
              </a:spcBef>
              <a:buClr>
                <a:srgbClr val="258989"/>
              </a:buClr>
            </a:pPr>
            <a:r>
              <a:rPr lang="en-IN" dirty="0" err="1"/>
              <a:t>Hiveminder</a:t>
            </a:r>
            <a:endParaRPr lang="en-IN" dirty="0"/>
          </a:p>
          <a:p>
            <a:pPr algn="just">
              <a:spcBef>
                <a:spcPts val="0"/>
              </a:spcBef>
              <a:buClr>
                <a:srgbClr val="258989"/>
              </a:buClr>
            </a:pPr>
            <a:r>
              <a:rPr lang="en-IN" dirty="0" err="1"/>
              <a:t>Bla-Bla</a:t>
            </a:r>
            <a:r>
              <a:rPr lang="en-IN" dirty="0"/>
              <a:t> List</a:t>
            </a:r>
          </a:p>
          <a:p>
            <a:pPr algn="just">
              <a:spcBef>
                <a:spcPts val="0"/>
              </a:spcBef>
              <a:buClr>
                <a:srgbClr val="258989"/>
              </a:buClr>
            </a:pPr>
            <a:r>
              <a:rPr lang="en-IN" dirty="0"/>
              <a:t>Remember the Milk</a:t>
            </a:r>
          </a:p>
          <a:p>
            <a:pPr algn="just">
              <a:spcBef>
                <a:spcPts val="0"/>
              </a:spcBef>
              <a:buClr>
                <a:srgbClr val="258989"/>
              </a:buClr>
            </a:pPr>
            <a:r>
              <a:rPr lang="en-IN" dirty="0"/>
              <a:t>Ta-da List</a:t>
            </a:r>
          </a:p>
          <a:p>
            <a:pPr algn="just">
              <a:spcBef>
                <a:spcPts val="0"/>
              </a:spcBef>
              <a:buClr>
                <a:srgbClr val="258989"/>
              </a:buClr>
            </a:pPr>
            <a:r>
              <a:rPr lang="en-IN" dirty="0" err="1"/>
              <a:t>Tudu</a:t>
            </a:r>
            <a:r>
              <a:rPr lang="en-IN" dirty="0"/>
              <a:t> List</a:t>
            </a:r>
          </a:p>
          <a:p>
            <a:pPr algn="just">
              <a:spcBef>
                <a:spcPts val="0"/>
              </a:spcBef>
              <a:buClr>
                <a:srgbClr val="258989"/>
              </a:buClr>
            </a:pPr>
            <a:endParaRPr lang="en-IN" dirty="0"/>
          </a:p>
          <a:p>
            <a:pPr algn="just">
              <a:spcBef>
                <a:spcPts val="0"/>
              </a:spcBef>
              <a:buClr>
                <a:srgbClr val="258989"/>
              </a:buClr>
            </a:pPr>
            <a:endParaRPr lang="en-IN" dirty="0"/>
          </a:p>
          <a:p>
            <a:pPr algn="just">
              <a:spcBef>
                <a:spcPts val="0"/>
              </a:spcBef>
              <a:buClr>
                <a:srgbClr val="258989"/>
              </a:buClr>
            </a:pPr>
            <a:endParaRPr lang="en-IN" dirty="0"/>
          </a:p>
          <a:p>
            <a:pPr algn="just">
              <a:spcBef>
                <a:spcPts val="0"/>
              </a:spcBef>
              <a:buClr>
                <a:srgbClr val="258989"/>
              </a:buClr>
            </a:pPr>
            <a:endParaRPr lang="en-IN" dirty="0"/>
          </a:p>
          <a:p>
            <a:pPr algn="just">
              <a:spcBef>
                <a:spcPts val="0"/>
              </a:spcBef>
              <a:buClr>
                <a:srgbClr val="258989"/>
              </a:buClr>
            </a:pPr>
            <a:endParaRPr lang="en-IN" dirty="0"/>
          </a:p>
          <a:p>
            <a:pPr algn="just">
              <a:spcBef>
                <a:spcPts val="0"/>
              </a:spcBef>
              <a:buClr>
                <a:srgbClr val="258989"/>
              </a:buClr>
            </a:pPr>
            <a:endParaRPr lang="en-GB" dirty="0"/>
          </a:p>
        </p:txBody>
      </p:sp>
    </p:spTree>
    <p:extLst>
      <p:ext uri="{BB962C8B-B14F-4D97-AF65-F5344CB8AC3E}">
        <p14:creationId xmlns:p14="http://schemas.microsoft.com/office/powerpoint/2010/main" val="1279727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BC1B81-60A5-4B1A-86D2-FFB78E15D289}"/>
              </a:ext>
            </a:extLst>
          </p:cNvPr>
          <p:cNvSpPr>
            <a:spLocks noGrp="1"/>
          </p:cNvSpPr>
          <p:nvPr>
            <p:ph type="title"/>
          </p:nvPr>
        </p:nvSpPr>
        <p:spPr>
          <a:xfrm>
            <a:off x="101600" y="0"/>
            <a:ext cx="8853714" cy="1325563"/>
          </a:xfrm>
        </p:spPr>
        <p:txBody>
          <a:bodyPr vert="horz" lIns="91440" tIns="45720" rIns="91440" bIns="45720" rtlCol="0" anchor="ctr">
            <a:normAutofit/>
          </a:bodyPr>
          <a:lstStyle/>
          <a:p>
            <a:pPr algn="just"/>
            <a:r>
              <a:rPr lang="en-US" dirty="0"/>
              <a:t>Collaboration on Task Management</a:t>
            </a:r>
          </a:p>
        </p:txBody>
      </p:sp>
      <p:sp>
        <p:nvSpPr>
          <p:cNvPr id="4" name="Content Placeholder 3">
            <a:extLst>
              <a:ext uri="{FF2B5EF4-FFF2-40B4-BE49-F238E27FC236}">
                <a16:creationId xmlns:a16="http://schemas.microsoft.com/office/drawing/2014/main" id="{E9C7A110-C207-42CD-BB77-8E929A31F05A}"/>
              </a:ext>
            </a:extLst>
          </p:cNvPr>
          <p:cNvSpPr>
            <a:spLocks noGrp="1"/>
          </p:cNvSpPr>
          <p:nvPr>
            <p:ph idx="1"/>
          </p:nvPr>
        </p:nvSpPr>
        <p:spPr>
          <a:xfrm>
            <a:off x="217713" y="1480458"/>
            <a:ext cx="8679543" cy="5152572"/>
          </a:xfrm>
        </p:spPr>
        <p:txBody>
          <a:bodyPr>
            <a:normAutofit/>
          </a:bodyPr>
          <a:lstStyle/>
          <a:p>
            <a:pPr algn="just">
              <a:spcBef>
                <a:spcPts val="0"/>
              </a:spcBef>
              <a:buClr>
                <a:srgbClr val="258989"/>
              </a:buClr>
            </a:pPr>
            <a:r>
              <a:rPr lang="en-IN" dirty="0" err="1"/>
              <a:t>TaskTHIS</a:t>
            </a:r>
            <a:endParaRPr lang="en-IN" dirty="0"/>
          </a:p>
          <a:p>
            <a:pPr algn="just">
              <a:spcBef>
                <a:spcPts val="0"/>
              </a:spcBef>
              <a:buClr>
                <a:srgbClr val="258989"/>
              </a:buClr>
            </a:pPr>
            <a:r>
              <a:rPr lang="en-IN" dirty="0"/>
              <a:t>Vitalist</a:t>
            </a:r>
          </a:p>
          <a:p>
            <a:pPr algn="just">
              <a:spcBef>
                <a:spcPts val="0"/>
              </a:spcBef>
              <a:buClr>
                <a:srgbClr val="258989"/>
              </a:buClr>
            </a:pPr>
            <a:r>
              <a:rPr lang="en-IN" dirty="0"/>
              <a:t>Voo2Do</a:t>
            </a:r>
          </a:p>
          <a:p>
            <a:pPr algn="just">
              <a:spcBef>
                <a:spcPts val="0"/>
              </a:spcBef>
              <a:buClr>
                <a:srgbClr val="258989"/>
              </a:buClr>
            </a:pPr>
            <a:r>
              <a:rPr lang="en-IN" dirty="0" err="1"/>
              <a:t>TracksLife</a:t>
            </a:r>
            <a:endParaRPr lang="en-IN" dirty="0"/>
          </a:p>
          <a:p>
            <a:pPr algn="just">
              <a:spcBef>
                <a:spcPts val="0"/>
              </a:spcBef>
              <a:buClr>
                <a:srgbClr val="258989"/>
              </a:buClr>
            </a:pPr>
            <a:r>
              <a:rPr lang="en-IN" dirty="0" err="1"/>
              <a:t>HiTask</a:t>
            </a:r>
            <a:endParaRPr lang="en-IN" dirty="0"/>
          </a:p>
          <a:p>
            <a:pPr algn="just">
              <a:spcBef>
                <a:spcPts val="0"/>
              </a:spcBef>
              <a:buClr>
                <a:srgbClr val="258989"/>
              </a:buClr>
            </a:pPr>
            <a:r>
              <a:rPr lang="en-IN" dirty="0"/>
              <a:t>Zoho Planner</a:t>
            </a:r>
          </a:p>
          <a:p>
            <a:pPr algn="just">
              <a:spcBef>
                <a:spcPts val="0"/>
              </a:spcBef>
              <a:buClr>
                <a:srgbClr val="258989"/>
              </a:buClr>
            </a:pPr>
            <a:endParaRPr lang="en-IN" dirty="0"/>
          </a:p>
          <a:p>
            <a:pPr algn="just">
              <a:spcBef>
                <a:spcPts val="0"/>
              </a:spcBef>
              <a:buClr>
                <a:srgbClr val="258989"/>
              </a:buClr>
            </a:pPr>
            <a:endParaRPr lang="en-IN" dirty="0"/>
          </a:p>
          <a:p>
            <a:pPr algn="just">
              <a:spcBef>
                <a:spcPts val="0"/>
              </a:spcBef>
              <a:buClr>
                <a:srgbClr val="258989"/>
              </a:buClr>
            </a:pPr>
            <a:endParaRPr lang="en-IN" dirty="0"/>
          </a:p>
          <a:p>
            <a:pPr algn="just">
              <a:spcBef>
                <a:spcPts val="0"/>
              </a:spcBef>
              <a:buClr>
                <a:srgbClr val="258989"/>
              </a:buClr>
            </a:pPr>
            <a:endParaRPr lang="en-IN" dirty="0"/>
          </a:p>
          <a:p>
            <a:pPr algn="just">
              <a:spcBef>
                <a:spcPts val="0"/>
              </a:spcBef>
              <a:buClr>
                <a:srgbClr val="258989"/>
              </a:buClr>
            </a:pPr>
            <a:endParaRPr lang="en-IN" dirty="0"/>
          </a:p>
          <a:p>
            <a:pPr algn="just">
              <a:spcBef>
                <a:spcPts val="0"/>
              </a:spcBef>
              <a:buClr>
                <a:srgbClr val="258989"/>
              </a:buClr>
            </a:pPr>
            <a:endParaRPr lang="en-GB" dirty="0"/>
          </a:p>
        </p:txBody>
      </p:sp>
    </p:spTree>
    <p:extLst>
      <p:ext uri="{BB962C8B-B14F-4D97-AF65-F5344CB8AC3E}">
        <p14:creationId xmlns:p14="http://schemas.microsoft.com/office/powerpoint/2010/main" val="3813565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BC1B81-60A5-4B1A-86D2-FFB78E15D289}"/>
              </a:ext>
            </a:extLst>
          </p:cNvPr>
          <p:cNvSpPr>
            <a:spLocks noGrp="1"/>
          </p:cNvSpPr>
          <p:nvPr>
            <p:ph type="title"/>
          </p:nvPr>
        </p:nvSpPr>
        <p:spPr>
          <a:xfrm>
            <a:off x="101600" y="0"/>
            <a:ext cx="8853714" cy="1325563"/>
          </a:xfrm>
        </p:spPr>
        <p:txBody>
          <a:bodyPr vert="horz" lIns="91440" tIns="45720" rIns="91440" bIns="45720" rtlCol="0" anchor="ctr">
            <a:normAutofit/>
          </a:bodyPr>
          <a:lstStyle/>
          <a:p>
            <a:pPr algn="just"/>
            <a:r>
              <a:rPr lang="en-US" dirty="0"/>
              <a:t>Collaboration on Task Management</a:t>
            </a:r>
          </a:p>
        </p:txBody>
      </p:sp>
      <p:sp>
        <p:nvSpPr>
          <p:cNvPr id="7" name="Content Placeholder 6">
            <a:extLst>
              <a:ext uri="{FF2B5EF4-FFF2-40B4-BE49-F238E27FC236}">
                <a16:creationId xmlns:a16="http://schemas.microsoft.com/office/drawing/2014/main" id="{989461D6-1FA2-4708-8E03-0EFA7E8D5F14}"/>
              </a:ext>
            </a:extLst>
          </p:cNvPr>
          <p:cNvSpPr>
            <a:spLocks noGrp="1"/>
          </p:cNvSpPr>
          <p:nvPr>
            <p:ph idx="1"/>
          </p:nvPr>
        </p:nvSpPr>
        <p:spPr>
          <a:xfrm rot="16200000">
            <a:off x="-1836056" y="3577771"/>
            <a:ext cx="5225143" cy="1059541"/>
          </a:xfrm>
        </p:spPr>
        <p:txBody>
          <a:bodyPr>
            <a:normAutofit lnSpcReduction="10000"/>
          </a:bodyPr>
          <a:lstStyle/>
          <a:p>
            <a:pPr marL="0" indent="0" algn="ctr">
              <a:spcBef>
                <a:spcPts val="0"/>
              </a:spcBef>
              <a:buNone/>
            </a:pPr>
            <a:r>
              <a:rPr lang="en-IN" sz="2400" b="0" u="none" strike="noStrike" baseline="0" dirty="0"/>
              <a:t>A simple web-based to-do list from </a:t>
            </a:r>
            <a:r>
              <a:rPr lang="en-IN" sz="2400" b="0" u="none" strike="noStrike" baseline="0" dirty="0" err="1"/>
              <a:t>iPrioritize</a:t>
            </a:r>
            <a:r>
              <a:rPr lang="en-IN" sz="2400" b="0" u="none" strike="noStrike" baseline="0" dirty="0"/>
              <a:t>.</a:t>
            </a:r>
            <a:endParaRPr lang="en-GB" sz="3600" dirty="0"/>
          </a:p>
        </p:txBody>
      </p:sp>
      <p:pic>
        <p:nvPicPr>
          <p:cNvPr id="1026" name="Picture 2" descr="See the source image">
            <a:extLst>
              <a:ext uri="{FF2B5EF4-FFF2-40B4-BE49-F238E27FC236}">
                <a16:creationId xmlns:a16="http://schemas.microsoft.com/office/drawing/2014/main" id="{4899E64C-E385-4A4E-B0A3-476E8BCF1D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7544" y="1467011"/>
            <a:ext cx="7416800" cy="5209559"/>
          </a:xfrm>
          <a:prstGeom prst="rect">
            <a:avLst/>
          </a:prstGeom>
          <a:noFill/>
          <a:ln>
            <a:solidFill>
              <a:srgbClr val="002060"/>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2334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A0D233-65F6-4C0D-A062-8768DA6B3812}"/>
              </a:ext>
            </a:extLst>
          </p:cNvPr>
          <p:cNvSpPr>
            <a:spLocks noGrp="1"/>
          </p:cNvSpPr>
          <p:nvPr>
            <p:ph idx="1"/>
          </p:nvPr>
        </p:nvSpPr>
        <p:spPr>
          <a:xfrm>
            <a:off x="195942" y="1420168"/>
            <a:ext cx="8505931" cy="5152572"/>
          </a:xfrm>
        </p:spPr>
        <p:txBody>
          <a:bodyPr>
            <a:noAutofit/>
          </a:bodyPr>
          <a:lstStyle/>
          <a:p>
            <a:pPr algn="just">
              <a:spcBef>
                <a:spcPts val="0"/>
              </a:spcBef>
              <a:buClr>
                <a:srgbClr val="258989"/>
              </a:buClr>
            </a:pPr>
            <a:r>
              <a:rPr lang="en-IN" sz="2600" dirty="0"/>
              <a:t>When you’re putting on a big event such as a concert or conference, you have a whole new set of challenges to face. Not only do you have to manage the tasks involved with putting together the event, you also have to handle attendee registration, event marketing, ticket sales, and the like. </a:t>
            </a:r>
          </a:p>
          <a:p>
            <a:pPr algn="just">
              <a:spcBef>
                <a:spcPts val="0"/>
              </a:spcBef>
              <a:buClr>
                <a:srgbClr val="258989"/>
              </a:buClr>
            </a:pPr>
            <a:r>
              <a:rPr lang="en-IN" sz="2600" dirty="0"/>
              <a:t>It’s a massive effort—made somewhat easier by web-based event management tools.</a:t>
            </a:r>
          </a:p>
        </p:txBody>
      </p:sp>
      <p:sp>
        <p:nvSpPr>
          <p:cNvPr id="3" name="Title 2">
            <a:extLst>
              <a:ext uri="{FF2B5EF4-FFF2-40B4-BE49-F238E27FC236}">
                <a16:creationId xmlns:a16="http://schemas.microsoft.com/office/drawing/2014/main" id="{6B6C57B0-0F6C-4CA1-BD70-FE1CCC31A1E0}"/>
              </a:ext>
            </a:extLst>
          </p:cNvPr>
          <p:cNvSpPr>
            <a:spLocks noGrp="1"/>
          </p:cNvSpPr>
          <p:nvPr>
            <p:ph type="title"/>
          </p:nvPr>
        </p:nvSpPr>
        <p:spPr>
          <a:xfrm>
            <a:off x="145143" y="0"/>
            <a:ext cx="8853714" cy="1325563"/>
          </a:xfrm>
        </p:spPr>
        <p:txBody>
          <a:bodyPr vert="horz" lIns="91440" tIns="45720" rIns="91440" bIns="45720" rtlCol="0" anchor="ctr">
            <a:normAutofit/>
          </a:bodyPr>
          <a:lstStyle/>
          <a:p>
            <a:pPr algn="just"/>
            <a:r>
              <a:rPr lang="en-GB" dirty="0"/>
              <a:t>Collaborating on Event Management</a:t>
            </a:r>
          </a:p>
        </p:txBody>
      </p:sp>
    </p:spTree>
    <p:extLst>
      <p:ext uri="{BB962C8B-B14F-4D97-AF65-F5344CB8AC3E}">
        <p14:creationId xmlns:p14="http://schemas.microsoft.com/office/powerpoint/2010/main" val="1933881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BC1B81-60A5-4B1A-86D2-FFB78E15D289}"/>
              </a:ext>
            </a:extLst>
          </p:cNvPr>
          <p:cNvSpPr>
            <a:spLocks noGrp="1"/>
          </p:cNvSpPr>
          <p:nvPr>
            <p:ph type="title"/>
          </p:nvPr>
        </p:nvSpPr>
        <p:spPr>
          <a:xfrm>
            <a:off x="101600" y="0"/>
            <a:ext cx="8853714" cy="1325563"/>
          </a:xfrm>
        </p:spPr>
        <p:txBody>
          <a:bodyPr vert="horz" lIns="91440" tIns="45720" rIns="91440" bIns="45720" rtlCol="0" anchor="ctr">
            <a:normAutofit/>
          </a:bodyPr>
          <a:lstStyle/>
          <a:p>
            <a:pPr algn="just"/>
            <a:r>
              <a:rPr lang="en-US" dirty="0"/>
              <a:t>Collaborating on Event Marketing</a:t>
            </a:r>
          </a:p>
        </p:txBody>
      </p:sp>
      <p:sp>
        <p:nvSpPr>
          <p:cNvPr id="4" name="Content Placeholder 3">
            <a:extLst>
              <a:ext uri="{FF2B5EF4-FFF2-40B4-BE49-F238E27FC236}">
                <a16:creationId xmlns:a16="http://schemas.microsoft.com/office/drawing/2014/main" id="{E9C7A110-C207-42CD-BB77-8E929A31F05A}"/>
              </a:ext>
            </a:extLst>
          </p:cNvPr>
          <p:cNvSpPr>
            <a:spLocks noGrp="1"/>
          </p:cNvSpPr>
          <p:nvPr>
            <p:ph idx="1"/>
          </p:nvPr>
        </p:nvSpPr>
        <p:spPr>
          <a:xfrm>
            <a:off x="217714" y="1480458"/>
            <a:ext cx="8484159" cy="5152572"/>
          </a:xfrm>
        </p:spPr>
        <p:txBody>
          <a:bodyPr>
            <a:noAutofit/>
          </a:bodyPr>
          <a:lstStyle/>
          <a:p>
            <a:pPr algn="just">
              <a:spcBef>
                <a:spcPts val="0"/>
              </a:spcBef>
              <a:buClr>
                <a:srgbClr val="258989"/>
              </a:buClr>
            </a:pPr>
            <a:r>
              <a:rPr lang="en-IN" dirty="0"/>
              <a:t>Most event management applications also handle basic event marketing. But when it comes to promoting your community events, you want to go beyond the basics to more creative forms of marketing. </a:t>
            </a:r>
          </a:p>
        </p:txBody>
      </p:sp>
    </p:spTree>
    <p:extLst>
      <p:ext uri="{BB962C8B-B14F-4D97-AF65-F5344CB8AC3E}">
        <p14:creationId xmlns:p14="http://schemas.microsoft.com/office/powerpoint/2010/main" val="3636139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BC1B81-60A5-4B1A-86D2-FFB78E15D289}"/>
              </a:ext>
            </a:extLst>
          </p:cNvPr>
          <p:cNvSpPr>
            <a:spLocks noGrp="1"/>
          </p:cNvSpPr>
          <p:nvPr>
            <p:ph type="title"/>
          </p:nvPr>
        </p:nvSpPr>
        <p:spPr>
          <a:xfrm>
            <a:off x="101600" y="0"/>
            <a:ext cx="8853714" cy="1325563"/>
          </a:xfrm>
        </p:spPr>
        <p:txBody>
          <a:bodyPr vert="horz" lIns="91440" tIns="45720" rIns="91440" bIns="45720" rtlCol="0" anchor="ctr">
            <a:normAutofit/>
          </a:bodyPr>
          <a:lstStyle/>
          <a:p>
            <a:pPr algn="just"/>
            <a:r>
              <a:rPr lang="en-IN" dirty="0"/>
              <a:t>Collaborating on Budgets</a:t>
            </a:r>
          </a:p>
        </p:txBody>
      </p:sp>
      <p:sp>
        <p:nvSpPr>
          <p:cNvPr id="4" name="Content Placeholder 3">
            <a:extLst>
              <a:ext uri="{FF2B5EF4-FFF2-40B4-BE49-F238E27FC236}">
                <a16:creationId xmlns:a16="http://schemas.microsoft.com/office/drawing/2014/main" id="{E9C7A110-C207-42CD-BB77-8E929A31F05A}"/>
              </a:ext>
            </a:extLst>
          </p:cNvPr>
          <p:cNvSpPr>
            <a:spLocks noGrp="1"/>
          </p:cNvSpPr>
          <p:nvPr>
            <p:ph idx="1"/>
          </p:nvPr>
        </p:nvSpPr>
        <p:spPr>
          <a:xfrm>
            <a:off x="145143" y="1480458"/>
            <a:ext cx="8586875" cy="5152572"/>
          </a:xfrm>
        </p:spPr>
        <p:txBody>
          <a:bodyPr>
            <a:noAutofit/>
          </a:bodyPr>
          <a:lstStyle/>
          <a:p>
            <a:pPr algn="just">
              <a:spcBef>
                <a:spcPts val="0"/>
              </a:spcBef>
              <a:buClr>
                <a:srgbClr val="258989"/>
              </a:buClr>
            </a:pPr>
            <a:r>
              <a:rPr lang="en-IN" dirty="0"/>
              <a:t>Every event, small or large, comes with its own set of costs. </a:t>
            </a:r>
          </a:p>
          <a:p>
            <a:pPr algn="just">
              <a:spcBef>
                <a:spcPts val="0"/>
              </a:spcBef>
              <a:buClr>
                <a:srgbClr val="258989"/>
              </a:buClr>
            </a:pPr>
            <a:r>
              <a:rPr lang="en-IN" dirty="0"/>
              <a:t>With community events, those costs are often managed by a group of people, each responsible for a specific operation or group of operations.</a:t>
            </a:r>
          </a:p>
        </p:txBody>
      </p:sp>
    </p:spTree>
    <p:extLst>
      <p:ext uri="{BB962C8B-B14F-4D97-AF65-F5344CB8AC3E}">
        <p14:creationId xmlns:p14="http://schemas.microsoft.com/office/powerpoint/2010/main" val="225056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BC1B81-60A5-4B1A-86D2-FFB78E15D289}"/>
              </a:ext>
            </a:extLst>
          </p:cNvPr>
          <p:cNvSpPr>
            <a:spLocks noGrp="1"/>
          </p:cNvSpPr>
          <p:nvPr>
            <p:ph type="title"/>
          </p:nvPr>
        </p:nvSpPr>
        <p:spPr>
          <a:xfrm>
            <a:off x="101600" y="0"/>
            <a:ext cx="8853714" cy="1325563"/>
          </a:xfrm>
        </p:spPr>
        <p:txBody>
          <a:bodyPr vert="horz" lIns="91440" tIns="45720" rIns="91440" bIns="45720" rtlCol="0" anchor="ctr">
            <a:normAutofit/>
          </a:bodyPr>
          <a:lstStyle/>
          <a:p>
            <a:pPr algn="just"/>
            <a:r>
              <a:rPr lang="en-IN" dirty="0"/>
              <a:t>Collaborating on Budgets</a:t>
            </a:r>
          </a:p>
        </p:txBody>
      </p:sp>
      <p:sp>
        <p:nvSpPr>
          <p:cNvPr id="4" name="Content Placeholder 3">
            <a:extLst>
              <a:ext uri="{FF2B5EF4-FFF2-40B4-BE49-F238E27FC236}">
                <a16:creationId xmlns:a16="http://schemas.microsoft.com/office/drawing/2014/main" id="{E9C7A110-C207-42CD-BB77-8E929A31F05A}"/>
              </a:ext>
            </a:extLst>
          </p:cNvPr>
          <p:cNvSpPr>
            <a:spLocks noGrp="1"/>
          </p:cNvSpPr>
          <p:nvPr>
            <p:ph idx="1"/>
          </p:nvPr>
        </p:nvSpPr>
        <p:spPr>
          <a:xfrm>
            <a:off x="348342" y="1417935"/>
            <a:ext cx="8795658" cy="5152572"/>
          </a:xfrm>
        </p:spPr>
        <p:txBody>
          <a:bodyPr>
            <a:noAutofit/>
          </a:bodyPr>
          <a:lstStyle/>
          <a:p>
            <a:pPr algn="just">
              <a:spcBef>
                <a:spcPts val="0"/>
              </a:spcBef>
              <a:buClr>
                <a:srgbClr val="258989"/>
              </a:buClr>
            </a:pPr>
            <a:r>
              <a:rPr lang="en-IN" dirty="0"/>
              <a:t>For simple events.</a:t>
            </a:r>
          </a:p>
          <a:p>
            <a:pPr algn="just">
              <a:spcBef>
                <a:spcPts val="0"/>
              </a:spcBef>
              <a:buClr>
                <a:srgbClr val="258989"/>
              </a:buClr>
            </a:pPr>
            <a:r>
              <a:rPr lang="en-IN" dirty="0"/>
              <a:t>For larger or more complex events</a:t>
            </a:r>
          </a:p>
          <a:p>
            <a:pPr algn="just">
              <a:spcBef>
                <a:spcPts val="0"/>
              </a:spcBef>
              <a:buClr>
                <a:srgbClr val="258989"/>
              </a:buClr>
            </a:pPr>
            <a:endParaRPr lang="en-IN" dirty="0"/>
          </a:p>
        </p:txBody>
      </p:sp>
    </p:spTree>
    <p:extLst>
      <p:ext uri="{BB962C8B-B14F-4D97-AF65-F5344CB8AC3E}">
        <p14:creationId xmlns:p14="http://schemas.microsoft.com/office/powerpoint/2010/main" val="33052869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A5720AA-2664-478E-AA19-FCBCD63878EE}"/>
              </a:ext>
            </a:extLst>
          </p:cNvPr>
          <p:cNvSpPr>
            <a:spLocks noGrp="1"/>
          </p:cNvSpPr>
          <p:nvPr>
            <p:ph idx="1"/>
          </p:nvPr>
        </p:nvSpPr>
        <p:spPr>
          <a:xfrm>
            <a:off x="195942" y="1419050"/>
            <a:ext cx="8752115" cy="5123543"/>
          </a:xfrm>
        </p:spPr>
        <p:txBody>
          <a:bodyPr>
            <a:normAutofit fontScale="92500"/>
          </a:bodyPr>
          <a:lstStyle/>
          <a:p>
            <a:pPr algn="just">
              <a:spcBef>
                <a:spcPts val="0"/>
              </a:spcBef>
              <a:buClr>
                <a:srgbClr val="258989"/>
              </a:buClr>
            </a:pPr>
            <a:r>
              <a:rPr lang="en-IN" dirty="0"/>
              <a:t>When we think of community organizations, we tend to focus on those groups operating within the confines of a physical community. But not all communities are geographically based; the growth of the Internet has seen the advent of virtual communities, located solely within the cloud.</a:t>
            </a:r>
          </a:p>
          <a:p>
            <a:pPr algn="just">
              <a:spcBef>
                <a:spcPts val="0"/>
              </a:spcBef>
              <a:buClr>
                <a:srgbClr val="258989"/>
              </a:buClr>
            </a:pPr>
            <a:r>
              <a:rPr lang="en-IN" dirty="0">
                <a:solidFill>
                  <a:srgbClr val="C00000"/>
                </a:solidFill>
              </a:rPr>
              <a:t>A virtual community is an assemblage of like-minded individuals, from anywhere in the world, online. </a:t>
            </a:r>
          </a:p>
        </p:txBody>
      </p:sp>
      <p:sp>
        <p:nvSpPr>
          <p:cNvPr id="3" name="Title 2">
            <a:extLst>
              <a:ext uri="{FF2B5EF4-FFF2-40B4-BE49-F238E27FC236}">
                <a16:creationId xmlns:a16="http://schemas.microsoft.com/office/drawing/2014/main" id="{623B9004-63AF-438F-AB3E-E7714595AD73}"/>
              </a:ext>
            </a:extLst>
          </p:cNvPr>
          <p:cNvSpPr>
            <a:spLocks noGrp="1"/>
          </p:cNvSpPr>
          <p:nvPr>
            <p:ph type="title"/>
          </p:nvPr>
        </p:nvSpPr>
        <p:spPr>
          <a:xfrm>
            <a:off x="145143" y="0"/>
            <a:ext cx="8723086" cy="1325563"/>
          </a:xfrm>
        </p:spPr>
        <p:txBody>
          <a:bodyPr vert="horz" lIns="91440" tIns="45720" rIns="91440" bIns="45720" rtlCol="0" anchor="ctr">
            <a:normAutofit/>
          </a:bodyPr>
          <a:lstStyle/>
          <a:p>
            <a:pPr algn="just"/>
            <a:r>
              <a:rPr lang="en-IN" dirty="0"/>
              <a:t>Virtual Communities in the Cloud</a:t>
            </a:r>
            <a:endParaRPr lang="en-GB" dirty="0"/>
          </a:p>
        </p:txBody>
      </p:sp>
    </p:spTree>
    <p:extLst>
      <p:ext uri="{BB962C8B-B14F-4D97-AF65-F5344CB8AC3E}">
        <p14:creationId xmlns:p14="http://schemas.microsoft.com/office/powerpoint/2010/main" val="3526733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0141" y="1325563"/>
            <a:ext cx="8623718" cy="5181600"/>
          </a:xfrm>
        </p:spPr>
        <p:txBody>
          <a:bodyPr>
            <a:normAutofit fontScale="92500"/>
          </a:bodyPr>
          <a:lstStyle/>
          <a:p>
            <a:pPr algn="just">
              <a:buClr>
                <a:srgbClr val="258989"/>
              </a:buClr>
            </a:pPr>
            <a:r>
              <a:rPr lang="en-IN" dirty="0"/>
              <a:t>When it comes to coordinating multiple individuals or families in a community activity, you have your work cut out for you. </a:t>
            </a:r>
          </a:p>
          <a:p>
            <a:pPr algn="just">
              <a:buClr>
                <a:srgbClr val="258989"/>
              </a:buClr>
            </a:pPr>
            <a:r>
              <a:rPr lang="en-IN" dirty="0"/>
              <a:t>Whether it’s a youth sports team, community organization, school event, or some community event, trying to line up who’s free and who’s not on a given duration of time takes a lot of effort—unless, that is, you’re </a:t>
            </a:r>
            <a:r>
              <a:rPr lang="en-IN" dirty="0">
                <a:solidFill>
                  <a:srgbClr val="C00000"/>
                </a:solidFill>
              </a:rPr>
              <a:t>using web-based scheduling tools.</a:t>
            </a:r>
          </a:p>
          <a:p>
            <a:pPr algn="just"/>
            <a:endParaRPr lang="en-IN" dirty="0"/>
          </a:p>
        </p:txBody>
      </p:sp>
      <p:sp>
        <p:nvSpPr>
          <p:cNvPr id="2" name="Title 1"/>
          <p:cNvSpPr>
            <a:spLocks noGrp="1"/>
          </p:cNvSpPr>
          <p:nvPr>
            <p:ph type="title"/>
          </p:nvPr>
        </p:nvSpPr>
        <p:spPr>
          <a:xfrm>
            <a:off x="116114" y="0"/>
            <a:ext cx="8490857" cy="1325563"/>
          </a:xfrm>
        </p:spPr>
        <p:txBody>
          <a:bodyPr>
            <a:normAutofit/>
          </a:bodyPr>
          <a:lstStyle/>
          <a:p>
            <a:pPr algn="just"/>
            <a:r>
              <a:rPr lang="en-IN" dirty="0"/>
              <a:t>Collaborating on Schedules</a:t>
            </a:r>
          </a:p>
        </p:txBody>
      </p:sp>
    </p:spTree>
    <p:extLst>
      <p:ext uri="{BB962C8B-B14F-4D97-AF65-F5344CB8AC3E}">
        <p14:creationId xmlns:p14="http://schemas.microsoft.com/office/powerpoint/2010/main" val="2062947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A5720AA-2664-478E-AA19-FCBCD63878EE}"/>
              </a:ext>
            </a:extLst>
          </p:cNvPr>
          <p:cNvSpPr>
            <a:spLocks noGrp="1"/>
          </p:cNvSpPr>
          <p:nvPr>
            <p:ph idx="1"/>
          </p:nvPr>
        </p:nvSpPr>
        <p:spPr>
          <a:xfrm>
            <a:off x="1024931" y="2612571"/>
            <a:ext cx="7094137" cy="2009671"/>
          </a:xfrm>
          <a:prstGeom prst="snip2DiagRect">
            <a:avLst/>
          </a:prstGeom>
          <a:solidFill>
            <a:srgbClr val="258989"/>
          </a:solidFill>
          <a:ln/>
        </p:spPr>
        <p:style>
          <a:lnRef idx="0">
            <a:schemeClr val="accent4"/>
          </a:lnRef>
          <a:fillRef idx="3">
            <a:schemeClr val="accent4"/>
          </a:fillRef>
          <a:effectRef idx="3">
            <a:schemeClr val="accent4"/>
          </a:effectRef>
          <a:fontRef idx="minor">
            <a:schemeClr val="lt1"/>
          </a:fontRef>
        </p:style>
        <p:txBody>
          <a:bodyPr anchor="ctr">
            <a:normAutofit/>
          </a:bodyPr>
          <a:lstStyle/>
          <a:p>
            <a:pPr marL="0" indent="0" algn="ctr">
              <a:lnSpc>
                <a:spcPct val="100000"/>
              </a:lnSpc>
              <a:spcBef>
                <a:spcPts val="0"/>
              </a:spcBef>
              <a:buClr>
                <a:srgbClr val="258989"/>
              </a:buClr>
              <a:buNone/>
            </a:pPr>
            <a:r>
              <a:rPr lang="en-IN" sz="3200" dirty="0">
                <a:solidFill>
                  <a:srgbClr val="E0FBAC"/>
                </a:solidFill>
              </a:rPr>
              <a:t>Is a virtual community a real community? </a:t>
            </a:r>
          </a:p>
        </p:txBody>
      </p:sp>
      <p:sp>
        <p:nvSpPr>
          <p:cNvPr id="3" name="Title 2">
            <a:extLst>
              <a:ext uri="{FF2B5EF4-FFF2-40B4-BE49-F238E27FC236}">
                <a16:creationId xmlns:a16="http://schemas.microsoft.com/office/drawing/2014/main" id="{623B9004-63AF-438F-AB3E-E7714595AD73}"/>
              </a:ext>
            </a:extLst>
          </p:cNvPr>
          <p:cNvSpPr>
            <a:spLocks noGrp="1"/>
          </p:cNvSpPr>
          <p:nvPr>
            <p:ph type="title"/>
          </p:nvPr>
        </p:nvSpPr>
        <p:spPr>
          <a:xfrm>
            <a:off x="145143" y="0"/>
            <a:ext cx="8723086" cy="1325563"/>
          </a:xfrm>
        </p:spPr>
        <p:txBody>
          <a:bodyPr vert="horz" lIns="91440" tIns="45720" rIns="91440" bIns="45720" rtlCol="0" anchor="ctr">
            <a:normAutofit/>
          </a:bodyPr>
          <a:lstStyle/>
          <a:p>
            <a:pPr algn="just"/>
            <a:r>
              <a:rPr lang="en-IN" dirty="0"/>
              <a:t>Virtual Communities in the Cloud</a:t>
            </a:r>
            <a:endParaRPr lang="en-GB" dirty="0"/>
          </a:p>
        </p:txBody>
      </p:sp>
    </p:spTree>
    <p:extLst>
      <p:ext uri="{BB962C8B-B14F-4D97-AF65-F5344CB8AC3E}">
        <p14:creationId xmlns:p14="http://schemas.microsoft.com/office/powerpoint/2010/main" val="35150004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3614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0089" y="1421284"/>
            <a:ext cx="7608835" cy="5181600"/>
          </a:xfrm>
        </p:spPr>
        <p:txBody>
          <a:bodyPr>
            <a:normAutofit/>
          </a:bodyPr>
          <a:lstStyle/>
          <a:p>
            <a:pPr marL="0" indent="0" algn="just">
              <a:spcBef>
                <a:spcPts val="0"/>
              </a:spcBef>
              <a:buClr>
                <a:srgbClr val="258989"/>
              </a:buClr>
              <a:buNone/>
            </a:pPr>
            <a:r>
              <a:rPr lang="en-US" dirty="0"/>
              <a:t>Examples:</a:t>
            </a:r>
            <a:endParaRPr lang="en-IN" dirty="0"/>
          </a:p>
          <a:p>
            <a:pPr lvl="1">
              <a:spcBef>
                <a:spcPts val="0"/>
              </a:spcBef>
              <a:buClr>
                <a:srgbClr val="258989"/>
              </a:buClr>
            </a:pPr>
            <a:r>
              <a:rPr lang="en-IN" sz="2800" dirty="0"/>
              <a:t>Sports Team Schedules</a:t>
            </a:r>
          </a:p>
          <a:p>
            <a:pPr lvl="1">
              <a:spcBef>
                <a:spcPts val="0"/>
              </a:spcBef>
              <a:buClr>
                <a:srgbClr val="258989"/>
              </a:buClr>
            </a:pPr>
            <a:r>
              <a:rPr lang="en-IN" sz="2800" dirty="0"/>
              <a:t>School Schedules</a:t>
            </a:r>
          </a:p>
          <a:p>
            <a:pPr lvl="1">
              <a:spcBef>
                <a:spcPts val="0"/>
              </a:spcBef>
              <a:buClr>
                <a:srgbClr val="258989"/>
              </a:buClr>
            </a:pPr>
            <a:r>
              <a:rPr lang="en-IN" sz="2800" dirty="0"/>
              <a:t>Community Group Schedules</a:t>
            </a:r>
          </a:p>
          <a:p>
            <a:pPr lvl="1">
              <a:spcBef>
                <a:spcPts val="0"/>
              </a:spcBef>
              <a:buClr>
                <a:srgbClr val="258989"/>
              </a:buClr>
            </a:pPr>
            <a:r>
              <a:rPr lang="en-IN" sz="2800" dirty="0"/>
              <a:t>Event Schedules and Management</a:t>
            </a:r>
          </a:p>
          <a:p>
            <a:pPr algn="just">
              <a:spcBef>
                <a:spcPts val="0"/>
              </a:spcBef>
            </a:pPr>
            <a:endParaRPr lang="en-IN" dirty="0"/>
          </a:p>
        </p:txBody>
      </p:sp>
      <p:sp>
        <p:nvSpPr>
          <p:cNvPr id="2" name="Title 1"/>
          <p:cNvSpPr>
            <a:spLocks noGrp="1"/>
          </p:cNvSpPr>
          <p:nvPr>
            <p:ph type="title"/>
          </p:nvPr>
        </p:nvSpPr>
        <p:spPr>
          <a:xfrm>
            <a:off x="116114" y="0"/>
            <a:ext cx="8490857" cy="1325563"/>
          </a:xfrm>
        </p:spPr>
        <p:txBody>
          <a:bodyPr vert="horz" lIns="91440" tIns="45720" rIns="91440" bIns="45720" rtlCol="0" anchor="ctr">
            <a:normAutofit/>
          </a:bodyPr>
          <a:lstStyle/>
          <a:p>
            <a:pPr algn="just"/>
            <a:r>
              <a:rPr lang="en-IN" dirty="0"/>
              <a:t>Collaborating on Schedules</a:t>
            </a:r>
          </a:p>
        </p:txBody>
      </p:sp>
    </p:spTree>
    <p:extLst>
      <p:ext uri="{BB962C8B-B14F-4D97-AF65-F5344CB8AC3E}">
        <p14:creationId xmlns:p14="http://schemas.microsoft.com/office/powerpoint/2010/main" val="1592426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4FC109-828C-4FCC-8F6D-034B1F68BBFD}"/>
              </a:ext>
            </a:extLst>
          </p:cNvPr>
          <p:cNvSpPr>
            <a:spLocks noGrp="1"/>
          </p:cNvSpPr>
          <p:nvPr>
            <p:ph idx="1"/>
          </p:nvPr>
        </p:nvSpPr>
        <p:spPr>
          <a:xfrm>
            <a:off x="174171" y="1451429"/>
            <a:ext cx="8824686" cy="5181600"/>
          </a:xfrm>
        </p:spPr>
        <p:txBody>
          <a:bodyPr>
            <a:normAutofit/>
          </a:bodyPr>
          <a:lstStyle/>
          <a:p>
            <a:pPr marL="0" indent="0" algn="ctr">
              <a:lnSpc>
                <a:spcPct val="100000"/>
              </a:lnSpc>
              <a:spcBef>
                <a:spcPts val="0"/>
              </a:spcBef>
              <a:buNone/>
            </a:pPr>
            <a:r>
              <a:rPr lang="en-IN" sz="2400" dirty="0"/>
              <a:t>Typical League Athletics site, for the Lakeville (Minnesota) Baseball Association</a:t>
            </a:r>
          </a:p>
          <a:p>
            <a:pPr marL="0" indent="0" algn="just">
              <a:lnSpc>
                <a:spcPct val="100000"/>
              </a:lnSpc>
              <a:spcBef>
                <a:spcPts val="0"/>
              </a:spcBef>
              <a:buNone/>
            </a:pPr>
            <a:endParaRPr lang="en-GB" dirty="0"/>
          </a:p>
        </p:txBody>
      </p:sp>
      <p:sp>
        <p:nvSpPr>
          <p:cNvPr id="3" name="Title 2">
            <a:extLst>
              <a:ext uri="{FF2B5EF4-FFF2-40B4-BE49-F238E27FC236}">
                <a16:creationId xmlns:a16="http://schemas.microsoft.com/office/drawing/2014/main" id="{00C72128-E063-4C3D-BD4D-7FB91349AB65}"/>
              </a:ext>
            </a:extLst>
          </p:cNvPr>
          <p:cNvSpPr>
            <a:spLocks noGrp="1"/>
          </p:cNvSpPr>
          <p:nvPr>
            <p:ph type="title"/>
          </p:nvPr>
        </p:nvSpPr>
        <p:spPr>
          <a:xfrm>
            <a:off x="130628" y="0"/>
            <a:ext cx="8897257" cy="1325563"/>
          </a:xfrm>
        </p:spPr>
        <p:txBody>
          <a:bodyPr vert="horz" lIns="91440" tIns="45720" rIns="91440" bIns="45720" rtlCol="0" anchor="ctr">
            <a:normAutofit/>
          </a:bodyPr>
          <a:lstStyle/>
          <a:p>
            <a:pPr algn="just"/>
            <a:r>
              <a:rPr lang="en-IN" dirty="0"/>
              <a:t>Collaborating on Schedules</a:t>
            </a:r>
            <a:endParaRPr lang="en-GB" dirty="0"/>
          </a:p>
        </p:txBody>
      </p:sp>
      <p:pic>
        <p:nvPicPr>
          <p:cNvPr id="5" name="Picture 4">
            <a:extLst>
              <a:ext uri="{FF2B5EF4-FFF2-40B4-BE49-F238E27FC236}">
                <a16:creationId xmlns:a16="http://schemas.microsoft.com/office/drawing/2014/main" id="{1F80695A-D888-4CF3-BD7C-DC8EC0EDE9D9}"/>
              </a:ext>
            </a:extLst>
          </p:cNvPr>
          <p:cNvPicPr>
            <a:picLocks noChangeAspect="1"/>
          </p:cNvPicPr>
          <p:nvPr/>
        </p:nvPicPr>
        <p:blipFill>
          <a:blip r:embed="rId2"/>
          <a:stretch>
            <a:fillRect/>
          </a:stretch>
        </p:blipFill>
        <p:spPr>
          <a:xfrm>
            <a:off x="595087" y="2278743"/>
            <a:ext cx="8098971" cy="4419600"/>
          </a:xfrm>
          <a:prstGeom prst="rect">
            <a:avLst/>
          </a:prstGeom>
          <a:ln>
            <a:solidFill>
              <a:srgbClr val="002060"/>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900494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4FC109-828C-4FCC-8F6D-034B1F68BBFD}"/>
              </a:ext>
            </a:extLst>
          </p:cNvPr>
          <p:cNvSpPr>
            <a:spLocks noGrp="1"/>
          </p:cNvSpPr>
          <p:nvPr>
            <p:ph idx="1"/>
          </p:nvPr>
        </p:nvSpPr>
        <p:spPr>
          <a:xfrm>
            <a:off x="174171" y="1451429"/>
            <a:ext cx="8824686" cy="5181600"/>
          </a:xfrm>
        </p:spPr>
        <p:txBody>
          <a:bodyPr>
            <a:normAutofit/>
          </a:bodyPr>
          <a:lstStyle/>
          <a:p>
            <a:pPr marL="0" indent="0" algn="ctr">
              <a:lnSpc>
                <a:spcPct val="100000"/>
              </a:lnSpc>
              <a:spcBef>
                <a:spcPts val="0"/>
              </a:spcBef>
              <a:buNone/>
            </a:pPr>
            <a:r>
              <a:rPr lang="en-IN" dirty="0"/>
              <a:t>A  Typical Zvents Community Home Page</a:t>
            </a:r>
          </a:p>
          <a:p>
            <a:pPr marL="0" indent="0" algn="ctr">
              <a:lnSpc>
                <a:spcPct val="100000"/>
              </a:lnSpc>
              <a:spcBef>
                <a:spcPts val="0"/>
              </a:spcBef>
              <a:buNone/>
            </a:pPr>
            <a:endParaRPr lang="en-GB" dirty="0"/>
          </a:p>
        </p:txBody>
      </p:sp>
      <p:sp>
        <p:nvSpPr>
          <p:cNvPr id="3" name="Title 2">
            <a:extLst>
              <a:ext uri="{FF2B5EF4-FFF2-40B4-BE49-F238E27FC236}">
                <a16:creationId xmlns:a16="http://schemas.microsoft.com/office/drawing/2014/main" id="{00C72128-E063-4C3D-BD4D-7FB91349AB65}"/>
              </a:ext>
            </a:extLst>
          </p:cNvPr>
          <p:cNvSpPr>
            <a:spLocks noGrp="1"/>
          </p:cNvSpPr>
          <p:nvPr>
            <p:ph type="title"/>
          </p:nvPr>
        </p:nvSpPr>
        <p:spPr>
          <a:xfrm>
            <a:off x="130628" y="0"/>
            <a:ext cx="8897257" cy="1325563"/>
          </a:xfrm>
        </p:spPr>
        <p:txBody>
          <a:bodyPr vert="horz" lIns="91440" tIns="45720" rIns="91440" bIns="45720" rtlCol="0" anchor="ctr">
            <a:normAutofit/>
          </a:bodyPr>
          <a:lstStyle/>
          <a:p>
            <a:pPr algn="just"/>
            <a:r>
              <a:rPr lang="en-IN" dirty="0"/>
              <a:t>Collaborating on Schedules</a:t>
            </a:r>
            <a:endParaRPr lang="en-GB" dirty="0"/>
          </a:p>
        </p:txBody>
      </p:sp>
      <p:pic>
        <p:nvPicPr>
          <p:cNvPr id="7" name="Picture 6">
            <a:extLst>
              <a:ext uri="{FF2B5EF4-FFF2-40B4-BE49-F238E27FC236}">
                <a16:creationId xmlns:a16="http://schemas.microsoft.com/office/drawing/2014/main" id="{0E70B52C-A6FB-4DA8-A460-D1169BE70B65}"/>
              </a:ext>
            </a:extLst>
          </p:cNvPr>
          <p:cNvPicPr>
            <a:picLocks noChangeAspect="1"/>
          </p:cNvPicPr>
          <p:nvPr/>
        </p:nvPicPr>
        <p:blipFill>
          <a:blip r:embed="rId2"/>
          <a:stretch>
            <a:fillRect/>
          </a:stretch>
        </p:blipFill>
        <p:spPr>
          <a:xfrm>
            <a:off x="290287" y="1973943"/>
            <a:ext cx="8577942" cy="4717107"/>
          </a:xfrm>
          <a:prstGeom prst="rect">
            <a:avLst/>
          </a:prstGeom>
          <a:ln w="38100">
            <a:solidFill>
              <a:srgbClr val="002060"/>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89070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BC1B81-60A5-4B1A-86D2-FFB78E15D289}"/>
              </a:ext>
            </a:extLst>
          </p:cNvPr>
          <p:cNvSpPr>
            <a:spLocks noGrp="1"/>
          </p:cNvSpPr>
          <p:nvPr>
            <p:ph type="title"/>
          </p:nvPr>
        </p:nvSpPr>
        <p:spPr>
          <a:xfrm>
            <a:off x="101600" y="0"/>
            <a:ext cx="8853714" cy="1325563"/>
          </a:xfrm>
        </p:spPr>
        <p:txBody>
          <a:bodyPr vert="horz" lIns="91440" tIns="45720" rIns="91440" bIns="45720" rtlCol="0" anchor="ctr">
            <a:normAutofit/>
          </a:bodyPr>
          <a:lstStyle/>
          <a:p>
            <a:pPr algn="just"/>
            <a:r>
              <a:rPr lang="en-US" dirty="0"/>
              <a:t>Collaboration on Scheduling Meetings</a:t>
            </a:r>
          </a:p>
        </p:txBody>
      </p:sp>
      <p:sp>
        <p:nvSpPr>
          <p:cNvPr id="4" name="Content Placeholder 3">
            <a:extLst>
              <a:ext uri="{FF2B5EF4-FFF2-40B4-BE49-F238E27FC236}">
                <a16:creationId xmlns:a16="http://schemas.microsoft.com/office/drawing/2014/main" id="{E9C7A110-C207-42CD-BB77-8E929A31F05A}"/>
              </a:ext>
            </a:extLst>
          </p:cNvPr>
          <p:cNvSpPr>
            <a:spLocks noGrp="1"/>
          </p:cNvSpPr>
          <p:nvPr>
            <p:ph idx="1"/>
          </p:nvPr>
        </p:nvSpPr>
        <p:spPr>
          <a:xfrm>
            <a:off x="298101" y="1480458"/>
            <a:ext cx="8313338" cy="5152572"/>
          </a:xfrm>
        </p:spPr>
        <p:txBody>
          <a:bodyPr>
            <a:normAutofit/>
          </a:bodyPr>
          <a:lstStyle/>
          <a:p>
            <a:pPr algn="just">
              <a:buClr>
                <a:srgbClr val="258989"/>
              </a:buClr>
            </a:pPr>
            <a:r>
              <a:rPr lang="en-IN" dirty="0"/>
              <a:t>Scheduling a meeting can be a frustrating experience. Not only do you have to clear time from all the attendees’ individual schedules, you also have to make sure that the right-sized meeting room is available at the designated time. </a:t>
            </a:r>
          </a:p>
        </p:txBody>
      </p:sp>
    </p:spTree>
    <p:extLst>
      <p:ext uri="{BB962C8B-B14F-4D97-AF65-F5344CB8AC3E}">
        <p14:creationId xmlns:p14="http://schemas.microsoft.com/office/powerpoint/2010/main" val="386345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4FC109-828C-4FCC-8F6D-034B1F68BBFD}"/>
              </a:ext>
            </a:extLst>
          </p:cNvPr>
          <p:cNvSpPr>
            <a:spLocks noGrp="1"/>
          </p:cNvSpPr>
          <p:nvPr>
            <p:ph idx="1"/>
          </p:nvPr>
        </p:nvSpPr>
        <p:spPr>
          <a:xfrm>
            <a:off x="174171" y="1451429"/>
            <a:ext cx="8577943" cy="5181600"/>
          </a:xfrm>
        </p:spPr>
        <p:txBody>
          <a:bodyPr>
            <a:normAutofit/>
          </a:bodyPr>
          <a:lstStyle/>
          <a:p>
            <a:pPr algn="just">
              <a:spcBef>
                <a:spcPts val="0"/>
              </a:spcBef>
              <a:buClr>
                <a:srgbClr val="258989"/>
              </a:buClr>
            </a:pPr>
            <a:r>
              <a:rPr lang="en-IN" dirty="0"/>
              <a:t>If you work in a large company, you know what a hassle it is to schedule even simple meetings. One person is free on Tuesday at 9:00, but another is out of the office, and yet other attendee is already booked for that time slot. </a:t>
            </a:r>
          </a:p>
        </p:txBody>
      </p:sp>
      <p:sp>
        <p:nvSpPr>
          <p:cNvPr id="3" name="Title 2">
            <a:extLst>
              <a:ext uri="{FF2B5EF4-FFF2-40B4-BE49-F238E27FC236}">
                <a16:creationId xmlns:a16="http://schemas.microsoft.com/office/drawing/2014/main" id="{00C72128-E063-4C3D-BD4D-7FB91349AB65}"/>
              </a:ext>
            </a:extLst>
          </p:cNvPr>
          <p:cNvSpPr>
            <a:spLocks noGrp="1"/>
          </p:cNvSpPr>
          <p:nvPr>
            <p:ph type="title"/>
          </p:nvPr>
        </p:nvSpPr>
        <p:spPr>
          <a:xfrm>
            <a:off x="130628" y="0"/>
            <a:ext cx="8897257" cy="1325563"/>
          </a:xfrm>
        </p:spPr>
        <p:txBody>
          <a:bodyPr vert="horz" lIns="91440" tIns="45720" rIns="91440" bIns="45720" rtlCol="0" anchor="ctr">
            <a:normAutofit/>
          </a:bodyPr>
          <a:lstStyle/>
          <a:p>
            <a:pPr algn="just"/>
            <a:r>
              <a:rPr lang="en-US" dirty="0"/>
              <a:t>Collaboration on Scheduling Meetings</a:t>
            </a:r>
            <a:endParaRPr lang="en-GB" dirty="0"/>
          </a:p>
        </p:txBody>
      </p:sp>
    </p:spTree>
    <p:extLst>
      <p:ext uri="{BB962C8B-B14F-4D97-AF65-F5344CB8AC3E}">
        <p14:creationId xmlns:p14="http://schemas.microsoft.com/office/powerpoint/2010/main" val="2542018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4FC109-828C-4FCC-8F6D-034B1F68BBFD}"/>
              </a:ext>
            </a:extLst>
          </p:cNvPr>
          <p:cNvSpPr>
            <a:spLocks noGrp="1"/>
          </p:cNvSpPr>
          <p:nvPr>
            <p:ph idx="1"/>
          </p:nvPr>
        </p:nvSpPr>
        <p:spPr>
          <a:xfrm>
            <a:off x="214364" y="1421283"/>
            <a:ext cx="8497556" cy="5181600"/>
          </a:xfrm>
        </p:spPr>
        <p:txBody>
          <a:bodyPr>
            <a:normAutofit/>
          </a:bodyPr>
          <a:lstStyle/>
          <a:p>
            <a:pPr algn="just">
              <a:spcBef>
                <a:spcPts val="0"/>
              </a:spcBef>
              <a:buClr>
                <a:srgbClr val="258989"/>
              </a:buClr>
            </a:pPr>
            <a:r>
              <a:rPr lang="en-IN" dirty="0"/>
              <a:t>Plus, you’re not even sure which meeting room is free at that time. You end up sending a flurry of emails back and forth, trying to find the one spot in everybody’s schedules that is free. There has to be a better way.</a:t>
            </a:r>
          </a:p>
          <a:p>
            <a:pPr algn="just">
              <a:spcBef>
                <a:spcPts val="0"/>
              </a:spcBef>
              <a:buClr>
                <a:srgbClr val="258989"/>
              </a:buClr>
            </a:pPr>
            <a:r>
              <a:rPr lang="en-IN" dirty="0"/>
              <a:t>That is, </a:t>
            </a:r>
            <a:r>
              <a:rPr lang="en-IN" dirty="0">
                <a:solidFill>
                  <a:srgbClr val="C00000"/>
                </a:solidFill>
              </a:rPr>
              <a:t>Web-based Scheduling.</a:t>
            </a:r>
            <a:endParaRPr lang="en-GB" dirty="0">
              <a:solidFill>
                <a:srgbClr val="C00000"/>
              </a:solidFill>
            </a:endParaRPr>
          </a:p>
        </p:txBody>
      </p:sp>
      <p:sp>
        <p:nvSpPr>
          <p:cNvPr id="3" name="Title 2">
            <a:extLst>
              <a:ext uri="{FF2B5EF4-FFF2-40B4-BE49-F238E27FC236}">
                <a16:creationId xmlns:a16="http://schemas.microsoft.com/office/drawing/2014/main" id="{00C72128-E063-4C3D-BD4D-7FB91349AB65}"/>
              </a:ext>
            </a:extLst>
          </p:cNvPr>
          <p:cNvSpPr>
            <a:spLocks noGrp="1"/>
          </p:cNvSpPr>
          <p:nvPr>
            <p:ph type="title"/>
          </p:nvPr>
        </p:nvSpPr>
        <p:spPr>
          <a:xfrm>
            <a:off x="130628" y="0"/>
            <a:ext cx="8897257" cy="1325563"/>
          </a:xfrm>
        </p:spPr>
        <p:txBody>
          <a:bodyPr vert="horz" lIns="91440" tIns="45720" rIns="91440" bIns="45720" rtlCol="0" anchor="ctr">
            <a:normAutofit/>
          </a:bodyPr>
          <a:lstStyle/>
          <a:p>
            <a:pPr algn="just"/>
            <a:r>
              <a:rPr lang="en-US" dirty="0"/>
              <a:t>Collaboration on Scheduling Meetings</a:t>
            </a:r>
            <a:endParaRPr lang="en-GB" dirty="0"/>
          </a:p>
        </p:txBody>
      </p:sp>
    </p:spTree>
    <p:extLst>
      <p:ext uri="{BB962C8B-B14F-4D97-AF65-F5344CB8AC3E}">
        <p14:creationId xmlns:p14="http://schemas.microsoft.com/office/powerpoint/2010/main" val="11601908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5380</TotalTime>
  <Words>1024</Words>
  <Application>Microsoft Office PowerPoint</Application>
  <PresentationFormat>On-screen Show (4:3)</PresentationFormat>
  <Paragraphs>107</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Bahnschrift</vt:lpstr>
      <vt:lpstr>Bahnschrift SemiBold</vt:lpstr>
      <vt:lpstr>Calibri</vt:lpstr>
      <vt:lpstr>Calibri Light</vt:lpstr>
      <vt:lpstr>Wingdings</vt:lpstr>
      <vt:lpstr>Office Theme</vt:lpstr>
      <vt:lpstr>PowerPoint Presentation</vt:lpstr>
      <vt:lpstr>PowerPoint Presentation</vt:lpstr>
      <vt:lpstr>Collaborating on Schedules</vt:lpstr>
      <vt:lpstr>Collaborating on Schedules</vt:lpstr>
      <vt:lpstr>Collaborating on Schedules</vt:lpstr>
      <vt:lpstr>Collaborating on Schedules</vt:lpstr>
      <vt:lpstr>Collaboration on Scheduling Meetings</vt:lpstr>
      <vt:lpstr>Collaboration on Scheduling Meetings</vt:lpstr>
      <vt:lpstr>Collaboration on Scheduling Meetings</vt:lpstr>
      <vt:lpstr>Collaboration on Scheduling Meetings</vt:lpstr>
      <vt:lpstr>Collaboration on Scheduling Meetings</vt:lpstr>
      <vt:lpstr>Collaboration on Scheduling Meetings</vt:lpstr>
      <vt:lpstr>Collaboration on Scheduling Meetings</vt:lpstr>
      <vt:lpstr>Collaboration on Scheduling Meetings</vt:lpstr>
      <vt:lpstr>Collaboration on Scheduling Meetings</vt:lpstr>
      <vt:lpstr>Collaboration on Scheduling Meetings</vt:lpstr>
      <vt:lpstr>Collaboration on Scheduling Meetings</vt:lpstr>
      <vt:lpstr>Collaborations in Cloud</vt:lpstr>
      <vt:lpstr>Collaborating on To-Do Lists</vt:lpstr>
      <vt:lpstr>Collaborating on Task Management</vt:lpstr>
      <vt:lpstr>Collaborating on Task Management</vt:lpstr>
      <vt:lpstr>Collaboration on Task Management</vt:lpstr>
      <vt:lpstr>Collaboration on Task Management</vt:lpstr>
      <vt:lpstr>Collaboration on Task Management</vt:lpstr>
      <vt:lpstr>Collaborating on Event Management</vt:lpstr>
      <vt:lpstr>Collaborating on Event Marketing</vt:lpstr>
      <vt:lpstr>Collaborating on Budgets</vt:lpstr>
      <vt:lpstr>Collaborating on Budgets</vt:lpstr>
      <vt:lpstr>Virtual Communities in the Cloud</vt:lpstr>
      <vt:lpstr>Virtual Communities in the Cloud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video recording 1</dc:creator>
  <cp:lastModifiedBy>video recording 1</cp:lastModifiedBy>
  <cp:revision>457</cp:revision>
  <dcterms:created xsi:type="dcterms:W3CDTF">2021-05-13T17:45:44Z</dcterms:created>
  <dcterms:modified xsi:type="dcterms:W3CDTF">2021-08-09T04:29:55Z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530225</vt:lpwstr>
  </property>
  <property fmtid="{D5CDD505-2E9C-101B-9397-08002B2CF9AE}" name="NXPowerLiteSettings" pid="3">
    <vt:lpwstr>E700052003A000</vt:lpwstr>
  </property>
  <property fmtid="{D5CDD505-2E9C-101B-9397-08002B2CF9AE}" name="NXPowerLiteVersion" pid="4">
    <vt:lpwstr>D9.1.4</vt:lpwstr>
  </property>
</Properties>
</file>