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handoutMaster+xml" PartName="/ppt/handoutMasters/handout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theme+xml" PartName="/ppt/theme/theme2.xml"/>
  <Override ContentType="application/vnd.openxmlformats-officedocument.drawingml.diagramData+xml" PartName="/ppt/diagrams/data1.xml"/>
  <Override ContentType="application/vnd.openxmlformats-officedocument.drawingml.diagramLayout+xml" PartName="/ppt/diagrams/layout1.xml"/>
  <Override ContentType="application/vnd.openxmlformats-officedocument.drawingml.diagramStyle+xml" PartName="/ppt/diagrams/quickStyle1.xml"/>
  <Override ContentType="application/vnd.openxmlformats-officedocument.drawingml.diagramColors+xml" PartName="/ppt/diagrams/colors1.xml"/>
  <Override ContentType="application/vnd.ms-office.drawingml.diagramDrawing+xml" PartName="/ppt/diagrams/drawing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5"/>
  </p:handoutMasterIdLst>
  <p:sldIdLst>
    <p:sldId id="259" r:id="rId2"/>
    <p:sldId id="297" r:id="rId3"/>
    <p:sldId id="369" r:id="rId4"/>
    <p:sldId id="384" r:id="rId5"/>
    <p:sldId id="378" r:id="rId6"/>
    <p:sldId id="382" r:id="rId7"/>
    <p:sldId id="385" r:id="rId8"/>
    <p:sldId id="386" r:id="rId9"/>
    <p:sldId id="389" r:id="rId10"/>
    <p:sldId id="383" r:id="rId11"/>
    <p:sldId id="395" r:id="rId12"/>
    <p:sldId id="396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7C7F"/>
    <a:srgbClr val="258989"/>
    <a:srgbClr val="1E426B"/>
    <a:srgbClr val="1F3154"/>
    <a:srgbClr val="498682"/>
    <a:srgbClr val="9BABC8"/>
    <a:srgbClr val="ABD1CE"/>
    <a:srgbClr val="E6E6E6"/>
    <a:srgbClr val="F4F4F5"/>
    <a:srgbClr val="E0FB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91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1EF8B6-2313-4C67-BC3E-D4309192582D}" type="doc">
      <dgm:prSet loTypeId="urn:microsoft.com/office/officeart/2005/8/layout/pyramid4" loCatId="pyramid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32C68B33-25DB-4402-BCBD-DA64DB1F7A33}">
      <dgm:prSet phldrT="[Text]" custT="1"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IN" sz="1600" b="0" i="0" dirty="0">
              <a:effectLst/>
              <a:latin typeface="Bahnschrift" panose="020B0502040204020203" pitchFamily="34" charset="0"/>
            </a:rPr>
            <a:t>Access to data in real time from anywhere</a:t>
          </a:r>
          <a:endParaRPr lang="en-GB" sz="1600" dirty="0">
            <a:latin typeface="Bahnschrift" panose="020B0502040204020203" pitchFamily="34" charset="0"/>
          </a:endParaRPr>
        </a:p>
      </dgm:t>
    </dgm:pt>
    <dgm:pt modelId="{B3432296-13D2-4BD6-A3CB-DC5BEC43A321}" type="parTrans" cxnId="{119173E5-3B76-4D6A-AE41-21099DB075DC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GB" sz="1600">
            <a:latin typeface="Bahnschrift" panose="020B0502040204020203" pitchFamily="34" charset="0"/>
          </a:endParaRPr>
        </a:p>
      </dgm:t>
    </dgm:pt>
    <dgm:pt modelId="{91A37E2B-F58E-4A69-9580-7343F88F7396}" type="sibTrans" cxnId="{119173E5-3B76-4D6A-AE41-21099DB075DC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GB" sz="1600">
            <a:latin typeface="Bahnschrift" panose="020B0502040204020203" pitchFamily="34" charset="0"/>
          </a:endParaRPr>
        </a:p>
      </dgm:t>
    </dgm:pt>
    <dgm:pt modelId="{D6C4FCB7-772A-46F4-A22F-59A4BC769B8D}">
      <dgm:prSet phldrT="[Text]" custT="1"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IN" sz="1600" b="0" i="0" dirty="0">
              <a:effectLst/>
              <a:latin typeface="Bahnschrift" panose="020B0502040204020203" pitchFamily="34" charset="0"/>
            </a:rPr>
            <a:t>Integration of social information</a:t>
          </a:r>
          <a:endParaRPr lang="en-GB" sz="1600" dirty="0">
            <a:latin typeface="Bahnschrift" panose="020B0502040204020203" pitchFamily="34" charset="0"/>
          </a:endParaRPr>
        </a:p>
      </dgm:t>
    </dgm:pt>
    <dgm:pt modelId="{8D476706-070F-4D77-B272-83B01E8772BF}" type="parTrans" cxnId="{11E63F74-6496-4197-96F1-FA628286130A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GB" sz="1600">
            <a:latin typeface="Bahnschrift" panose="020B0502040204020203" pitchFamily="34" charset="0"/>
          </a:endParaRPr>
        </a:p>
      </dgm:t>
    </dgm:pt>
    <dgm:pt modelId="{C1265342-7C72-4937-8F7C-D67EF860E051}" type="sibTrans" cxnId="{11E63F74-6496-4197-96F1-FA628286130A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GB" sz="1600">
            <a:latin typeface="Bahnschrift" panose="020B0502040204020203" pitchFamily="34" charset="0"/>
          </a:endParaRPr>
        </a:p>
      </dgm:t>
    </dgm:pt>
    <dgm:pt modelId="{AE10B073-C714-46B7-8DAD-ECD20495AF64}">
      <dgm:prSet phldrT="[Text]" custT="1"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IN" sz="1600" b="0" i="0" dirty="0">
              <a:solidFill>
                <a:sysClr val="windowText" lastClr="000000"/>
              </a:solidFill>
              <a:effectLst/>
              <a:latin typeface="Bahnschrift" panose="020B0502040204020203" pitchFamily="34" charset="0"/>
            </a:rPr>
            <a:t>Integration of customer information from other sources</a:t>
          </a:r>
          <a:endParaRPr lang="en-GB" sz="1600" dirty="0">
            <a:solidFill>
              <a:sysClr val="windowText" lastClr="000000"/>
            </a:solidFill>
            <a:latin typeface="Bahnschrift" panose="020B0502040204020203" pitchFamily="34" charset="0"/>
          </a:endParaRPr>
        </a:p>
      </dgm:t>
    </dgm:pt>
    <dgm:pt modelId="{5BBAE733-CE0B-4759-8165-BCBC2285BB98}" type="parTrans" cxnId="{609B6CB7-E199-4E94-A493-94F50BEEA8DC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GB" sz="1600">
            <a:latin typeface="Bahnschrift" panose="020B0502040204020203" pitchFamily="34" charset="0"/>
          </a:endParaRPr>
        </a:p>
      </dgm:t>
    </dgm:pt>
    <dgm:pt modelId="{F179D236-AAB4-48C7-AA2D-E8323C102CE3}" type="sibTrans" cxnId="{609B6CB7-E199-4E94-A493-94F50BEEA8DC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GB" sz="1600">
            <a:latin typeface="Bahnschrift" panose="020B0502040204020203" pitchFamily="34" charset="0"/>
          </a:endParaRPr>
        </a:p>
      </dgm:t>
    </dgm:pt>
    <dgm:pt modelId="{79F97C66-FB21-4BC4-B9B8-8EC6EBA2BD10}">
      <dgm:prSet phldrT="[Text]" custT="1"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IN" sz="1500" b="0" i="0" dirty="0">
              <a:effectLst/>
              <a:latin typeface="Bahnschrift" panose="020B0502040204020203" pitchFamily="34" charset="0"/>
            </a:rPr>
            <a:t>Smart collaboration with colleagues</a:t>
          </a:r>
          <a:endParaRPr lang="en-GB" sz="1500" dirty="0">
            <a:latin typeface="Bahnschrift" panose="020B0502040204020203" pitchFamily="34" charset="0"/>
          </a:endParaRPr>
        </a:p>
      </dgm:t>
    </dgm:pt>
    <dgm:pt modelId="{70B9A305-0D32-4B0E-BF89-A9DE77F64C2B}" type="parTrans" cxnId="{96743647-4909-4018-954A-627C7B167297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GB" sz="1600">
            <a:latin typeface="Bahnschrift" panose="020B0502040204020203" pitchFamily="34" charset="0"/>
          </a:endParaRPr>
        </a:p>
      </dgm:t>
    </dgm:pt>
    <dgm:pt modelId="{FDCF6FB1-7137-4E81-B2BD-4F8F8E31548B}" type="sibTrans" cxnId="{96743647-4909-4018-954A-627C7B167297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GB" sz="1600">
            <a:latin typeface="Bahnschrift" panose="020B0502040204020203" pitchFamily="34" charset="0"/>
          </a:endParaRPr>
        </a:p>
      </dgm:t>
    </dgm:pt>
    <dgm:pt modelId="{15B0B3F7-F758-49EE-96FA-BE2199083A12}" type="pres">
      <dgm:prSet presAssocID="{BE1EF8B6-2313-4C67-BC3E-D4309192582D}" presName="compositeShape" presStyleCnt="0">
        <dgm:presLayoutVars>
          <dgm:chMax val="9"/>
          <dgm:dir/>
          <dgm:resizeHandles val="exact"/>
        </dgm:presLayoutVars>
      </dgm:prSet>
      <dgm:spPr/>
    </dgm:pt>
    <dgm:pt modelId="{42F0463D-4F24-4394-BA5F-3FE042BA46FE}" type="pres">
      <dgm:prSet presAssocID="{BE1EF8B6-2313-4C67-BC3E-D4309192582D}" presName="triangle1" presStyleLbl="node1" presStyleIdx="0" presStyleCnt="4">
        <dgm:presLayoutVars>
          <dgm:bulletEnabled val="1"/>
        </dgm:presLayoutVars>
      </dgm:prSet>
      <dgm:spPr/>
    </dgm:pt>
    <dgm:pt modelId="{7148C68C-46D1-49BB-8432-33BFAB26DD64}" type="pres">
      <dgm:prSet presAssocID="{BE1EF8B6-2313-4C67-BC3E-D4309192582D}" presName="triangle2" presStyleLbl="node1" presStyleIdx="1" presStyleCnt="4">
        <dgm:presLayoutVars>
          <dgm:bulletEnabled val="1"/>
        </dgm:presLayoutVars>
      </dgm:prSet>
      <dgm:spPr/>
    </dgm:pt>
    <dgm:pt modelId="{5332C6B8-8567-44C2-BB28-28EA1739C3FC}" type="pres">
      <dgm:prSet presAssocID="{BE1EF8B6-2313-4C67-BC3E-D4309192582D}" presName="triangle3" presStyleLbl="node1" presStyleIdx="2" presStyleCnt="4">
        <dgm:presLayoutVars>
          <dgm:bulletEnabled val="1"/>
        </dgm:presLayoutVars>
      </dgm:prSet>
      <dgm:spPr/>
    </dgm:pt>
    <dgm:pt modelId="{5E48283F-C45C-48CD-9C27-899D058AC598}" type="pres">
      <dgm:prSet presAssocID="{BE1EF8B6-2313-4C67-BC3E-D4309192582D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2BACFD26-12B0-49A5-B01A-9385514A9948}" type="presOf" srcId="{79F97C66-FB21-4BC4-B9B8-8EC6EBA2BD10}" destId="{5E48283F-C45C-48CD-9C27-899D058AC598}" srcOrd="0" destOrd="0" presId="urn:microsoft.com/office/officeart/2005/8/layout/pyramid4"/>
    <dgm:cxn modelId="{E47BF141-C0E9-48E5-851E-1CF5101D8515}" type="presOf" srcId="{32C68B33-25DB-4402-BCBD-DA64DB1F7A33}" destId="{42F0463D-4F24-4394-BA5F-3FE042BA46FE}" srcOrd="0" destOrd="0" presId="urn:microsoft.com/office/officeart/2005/8/layout/pyramid4"/>
    <dgm:cxn modelId="{96743647-4909-4018-954A-627C7B167297}" srcId="{BE1EF8B6-2313-4C67-BC3E-D4309192582D}" destId="{79F97C66-FB21-4BC4-B9B8-8EC6EBA2BD10}" srcOrd="3" destOrd="0" parTransId="{70B9A305-0D32-4B0E-BF89-A9DE77F64C2B}" sibTransId="{FDCF6FB1-7137-4E81-B2BD-4F8F8E31548B}"/>
    <dgm:cxn modelId="{F2601A48-BF58-4386-A74F-F34248328D35}" type="presOf" srcId="{AE10B073-C714-46B7-8DAD-ECD20495AF64}" destId="{5332C6B8-8567-44C2-BB28-28EA1739C3FC}" srcOrd="0" destOrd="0" presId="urn:microsoft.com/office/officeart/2005/8/layout/pyramid4"/>
    <dgm:cxn modelId="{11E63F74-6496-4197-96F1-FA628286130A}" srcId="{BE1EF8B6-2313-4C67-BC3E-D4309192582D}" destId="{D6C4FCB7-772A-46F4-A22F-59A4BC769B8D}" srcOrd="1" destOrd="0" parTransId="{8D476706-070F-4D77-B272-83B01E8772BF}" sibTransId="{C1265342-7C72-4937-8F7C-D67EF860E051}"/>
    <dgm:cxn modelId="{B6F6757F-75DD-492C-8A8D-FE890B75403D}" type="presOf" srcId="{D6C4FCB7-772A-46F4-A22F-59A4BC769B8D}" destId="{7148C68C-46D1-49BB-8432-33BFAB26DD64}" srcOrd="0" destOrd="0" presId="urn:microsoft.com/office/officeart/2005/8/layout/pyramid4"/>
    <dgm:cxn modelId="{BD85348E-777F-472B-8F39-36DB1F3AEA1D}" type="presOf" srcId="{BE1EF8B6-2313-4C67-BC3E-D4309192582D}" destId="{15B0B3F7-F758-49EE-96FA-BE2199083A12}" srcOrd="0" destOrd="0" presId="urn:microsoft.com/office/officeart/2005/8/layout/pyramid4"/>
    <dgm:cxn modelId="{609B6CB7-E199-4E94-A493-94F50BEEA8DC}" srcId="{BE1EF8B6-2313-4C67-BC3E-D4309192582D}" destId="{AE10B073-C714-46B7-8DAD-ECD20495AF64}" srcOrd="2" destOrd="0" parTransId="{5BBAE733-CE0B-4759-8165-BCBC2285BB98}" sibTransId="{F179D236-AAB4-48C7-AA2D-E8323C102CE3}"/>
    <dgm:cxn modelId="{119173E5-3B76-4D6A-AE41-21099DB075DC}" srcId="{BE1EF8B6-2313-4C67-BC3E-D4309192582D}" destId="{32C68B33-25DB-4402-BCBD-DA64DB1F7A33}" srcOrd="0" destOrd="0" parTransId="{B3432296-13D2-4BD6-A3CB-DC5BEC43A321}" sibTransId="{91A37E2B-F58E-4A69-9580-7343F88F7396}"/>
    <dgm:cxn modelId="{4BA7E5C8-1593-46E7-95AF-CFC44AF776C2}" type="presParOf" srcId="{15B0B3F7-F758-49EE-96FA-BE2199083A12}" destId="{42F0463D-4F24-4394-BA5F-3FE042BA46FE}" srcOrd="0" destOrd="0" presId="urn:microsoft.com/office/officeart/2005/8/layout/pyramid4"/>
    <dgm:cxn modelId="{E20E8376-6AF5-4F38-8D7F-9401DC655177}" type="presParOf" srcId="{15B0B3F7-F758-49EE-96FA-BE2199083A12}" destId="{7148C68C-46D1-49BB-8432-33BFAB26DD64}" srcOrd="1" destOrd="0" presId="urn:microsoft.com/office/officeart/2005/8/layout/pyramid4"/>
    <dgm:cxn modelId="{8CBA5D66-B402-4EC6-B917-2292AB2F9D8F}" type="presParOf" srcId="{15B0B3F7-F758-49EE-96FA-BE2199083A12}" destId="{5332C6B8-8567-44C2-BB28-28EA1739C3FC}" srcOrd="2" destOrd="0" presId="urn:microsoft.com/office/officeart/2005/8/layout/pyramid4"/>
    <dgm:cxn modelId="{A4F4CBAD-4662-4F68-AB80-78E1537FB911}" type="presParOf" srcId="{15B0B3F7-F758-49EE-96FA-BE2199083A12}" destId="{5E48283F-C45C-48CD-9C27-899D058AC598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F0463D-4F24-4394-BA5F-3FE042BA46FE}">
      <dsp:nvSpPr>
        <dsp:cNvPr id="0" name=""/>
        <dsp:cNvSpPr/>
      </dsp:nvSpPr>
      <dsp:spPr>
        <a:xfrm>
          <a:off x="4372708" y="0"/>
          <a:ext cx="2627085" cy="2627085"/>
        </a:xfrm>
        <a:prstGeom prst="triangl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IN" sz="1600" b="0" i="0" kern="1200" dirty="0">
              <a:effectLst/>
              <a:latin typeface="Bahnschrift" panose="020B0502040204020203" pitchFamily="34" charset="0"/>
            </a:rPr>
            <a:t>Access to data in real time from anywhere</a:t>
          </a:r>
          <a:endParaRPr lang="en-GB" sz="1600" kern="1200" dirty="0">
            <a:latin typeface="Bahnschrift" panose="020B0502040204020203" pitchFamily="34" charset="0"/>
          </a:endParaRPr>
        </a:p>
      </dsp:txBody>
      <dsp:txXfrm>
        <a:off x="5029479" y="1313543"/>
        <a:ext cx="1313543" cy="1313542"/>
      </dsp:txXfrm>
    </dsp:sp>
    <dsp:sp modelId="{7148C68C-46D1-49BB-8432-33BFAB26DD64}">
      <dsp:nvSpPr>
        <dsp:cNvPr id="0" name=""/>
        <dsp:cNvSpPr/>
      </dsp:nvSpPr>
      <dsp:spPr>
        <a:xfrm>
          <a:off x="3059165" y="2627085"/>
          <a:ext cx="2627085" cy="2627085"/>
        </a:xfrm>
        <a:prstGeom prst="triangl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IN" sz="1600" b="0" i="0" kern="1200" dirty="0">
              <a:effectLst/>
              <a:latin typeface="Bahnschrift" panose="020B0502040204020203" pitchFamily="34" charset="0"/>
            </a:rPr>
            <a:t>Integration of social information</a:t>
          </a:r>
          <a:endParaRPr lang="en-GB" sz="1600" kern="1200" dirty="0">
            <a:latin typeface="Bahnschrift" panose="020B0502040204020203" pitchFamily="34" charset="0"/>
          </a:endParaRPr>
        </a:p>
      </dsp:txBody>
      <dsp:txXfrm>
        <a:off x="3715936" y="3940628"/>
        <a:ext cx="1313543" cy="1313542"/>
      </dsp:txXfrm>
    </dsp:sp>
    <dsp:sp modelId="{5332C6B8-8567-44C2-BB28-28EA1739C3FC}">
      <dsp:nvSpPr>
        <dsp:cNvPr id="0" name=""/>
        <dsp:cNvSpPr/>
      </dsp:nvSpPr>
      <dsp:spPr>
        <a:xfrm rot="10800000">
          <a:off x="4372708" y="2627085"/>
          <a:ext cx="2627085" cy="2627085"/>
        </a:xfrm>
        <a:prstGeom prst="triangl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IN" sz="1600" b="0" i="0" kern="1200" dirty="0">
              <a:solidFill>
                <a:sysClr val="windowText" lastClr="000000"/>
              </a:solidFill>
              <a:effectLst/>
              <a:latin typeface="Bahnschrift" panose="020B0502040204020203" pitchFamily="34" charset="0"/>
            </a:rPr>
            <a:t>Integration of customer information from other sources</a:t>
          </a:r>
          <a:endParaRPr lang="en-GB" sz="1600" kern="1200" dirty="0">
            <a:solidFill>
              <a:sysClr val="windowText" lastClr="000000"/>
            </a:solidFill>
            <a:latin typeface="Bahnschrift" panose="020B0502040204020203" pitchFamily="34" charset="0"/>
          </a:endParaRPr>
        </a:p>
      </dsp:txBody>
      <dsp:txXfrm rot="10800000">
        <a:off x="5029479" y="2627085"/>
        <a:ext cx="1313543" cy="1313542"/>
      </dsp:txXfrm>
    </dsp:sp>
    <dsp:sp modelId="{5E48283F-C45C-48CD-9C27-899D058AC598}">
      <dsp:nvSpPr>
        <dsp:cNvPr id="0" name=""/>
        <dsp:cNvSpPr/>
      </dsp:nvSpPr>
      <dsp:spPr>
        <a:xfrm>
          <a:off x="5686251" y="2627085"/>
          <a:ext cx="2627085" cy="2627085"/>
        </a:xfrm>
        <a:prstGeom prst="triangl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IN" sz="1500" b="0" i="0" kern="1200" dirty="0">
              <a:effectLst/>
              <a:latin typeface="Bahnschrift" panose="020B0502040204020203" pitchFamily="34" charset="0"/>
            </a:rPr>
            <a:t>Smart collaboration with colleagues</a:t>
          </a:r>
          <a:endParaRPr lang="en-GB" sz="1500" kern="1200" dirty="0">
            <a:latin typeface="Bahnschrift" panose="020B0502040204020203" pitchFamily="34" charset="0"/>
          </a:endParaRPr>
        </a:p>
      </dsp:txBody>
      <dsp:txXfrm>
        <a:off x="6343022" y="3940628"/>
        <a:ext cx="1313543" cy="13135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6C33EAC-57B8-431D-95E9-C90B04D0A6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D1628D-69F0-4B63-A19C-A0FC446EBB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B377A-8226-4F90-9398-64E2554DACD2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BE7A7-68DC-4292-ACC3-797A6549AA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11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sky, light, electronic&#10;&#10;Description automatically generated" id="12" name="Picture 11">
            <a:extLst>
              <a:ext uri="{FF2B5EF4-FFF2-40B4-BE49-F238E27FC236}">
                <a16:creationId xmlns:a16="http://schemas.microsoft.com/office/drawing/2014/main" id="{12EC47E8-B0B5-4C35-877A-C039559BC6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8"/>
          <a:stretch/>
        </p:blipFill>
        <p:spPr>
          <a:xfrm>
            <a:off x="-24208" y="-12769"/>
            <a:ext cx="9192416" cy="688353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25F5D0-0EF2-4964-B69C-D312A8140A58}"/>
              </a:ext>
            </a:extLst>
          </p:cNvPr>
          <p:cNvSpPr/>
          <p:nvPr userDrawn="1"/>
        </p:nvSpPr>
        <p:spPr>
          <a:xfrm>
            <a:off x="0" y="0"/>
            <a:ext cx="9144000" cy="6868918"/>
          </a:xfrm>
          <a:prstGeom prst="rect">
            <a:avLst/>
          </a:prstGeom>
          <a:solidFill>
            <a:schemeClr val="bg1">
              <a:lumMod val="5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dirty="0"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23160FA-1191-4FA3-B9ED-2E554AC801FB}"/>
              </a:ext>
            </a:extLst>
          </p:cNvPr>
          <p:cNvSpPr/>
          <p:nvPr userDrawn="1"/>
        </p:nvSpPr>
        <p:spPr>
          <a:xfrm>
            <a:off x="4392254" y="0"/>
            <a:ext cx="4751746" cy="6858000"/>
          </a:xfrm>
          <a:custGeom>
            <a:avLst/>
            <a:gdLst>
              <a:gd fmla="*/ 5086350 w 7429500" name="connsiteX0"/>
              <a:gd fmla="*/ 0 h 6858000" name="connsiteY0"/>
              <a:gd fmla="*/ 7429500 w 7429500" name="connsiteX1"/>
              <a:gd fmla="*/ 0 h 6858000" name="connsiteY1"/>
              <a:gd fmla="*/ 7429500 w 7429500" name="connsiteX2"/>
              <a:gd fmla="*/ 6858000 h 6858000" name="connsiteY2"/>
              <a:gd fmla="*/ 5086350 w 7429500" name="connsiteX3"/>
              <a:gd fmla="*/ 6858000 h 6858000" name="connsiteY3"/>
              <a:gd fmla="*/ 0 w 7429500" name="connsiteX4"/>
              <a:gd fmla="*/ 6858000 h 6858000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6858000" w="7429500">
                <a:moveTo>
                  <a:pt x="5086350" y="0"/>
                </a:moveTo>
                <a:lnTo>
                  <a:pt x="7429500" y="0"/>
                </a:lnTo>
                <a:lnTo>
                  <a:pt x="7429500" y="6858000"/>
                </a:lnTo>
                <a:lnTo>
                  <a:pt x="508635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4F4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dirty="0" lang="en-US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761D5D31-85A0-42C4-BB7C-4497ADB7294F}"/>
              </a:ext>
            </a:extLst>
          </p:cNvPr>
          <p:cNvSpPr/>
          <p:nvPr userDrawn="1"/>
        </p:nvSpPr>
        <p:spPr>
          <a:xfrm rot="16200000">
            <a:off x="2827448" y="-239605"/>
            <a:ext cx="891957" cy="6445252"/>
          </a:xfrm>
          <a:prstGeom prst="round2SameRect">
            <a:avLst>
              <a:gd fmla="val 8391" name="adj1"/>
              <a:gd fmla="val 0" name="adj2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70000"/>
                </a:schemeClr>
              </a:gs>
              <a:gs pos="85000">
                <a:srgbClr val="CDD9EF">
                  <a:alpha val="70000"/>
                </a:srgbClr>
              </a:gs>
              <a:gs pos="100000">
                <a:schemeClr val="accent1">
                  <a:lumMod val="30000"/>
                  <a:lumOff val="70000"/>
                  <a:alpha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dir="t" rig="contrasting">
              <a:rot lat="0" lon="0" rev="7800000"/>
            </a:lightRig>
          </a:scene3d>
          <a:sp3d>
            <a:bevelT h="139700" w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lvl="0"/>
            <a:endParaRPr lang="en-US" sz="4400">
              <a:latin charset="0" panose="020B0502040204020203" pitchFamily="34" typeface="Bahnschrift SemiBold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18B2568-06A8-4535-815F-C8F2B8EA0A7C}"/>
              </a:ext>
            </a:extLst>
          </p:cNvPr>
          <p:cNvSpPr/>
          <p:nvPr userDrawn="1"/>
        </p:nvSpPr>
        <p:spPr>
          <a:xfrm rot="5400000">
            <a:off x="5976399" y="3297982"/>
            <a:ext cx="377716" cy="661591"/>
          </a:xfrm>
          <a:custGeom>
            <a:avLst/>
            <a:gdLst>
              <a:gd fmla="*/ 0 w 377716" name="connsiteX0"/>
              <a:gd fmla="*/ 482420 h 661591" name="connsiteY0"/>
              <a:gd fmla="*/ 0 w 377716" name="connsiteX1"/>
              <a:gd fmla="*/ 0 h 661591" name="connsiteY1"/>
              <a:gd fmla="*/ 377716 w 377716" name="connsiteX2"/>
              <a:gd fmla="*/ 661591 h 661591" name="connsiteY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b="b" l="l" r="r" t="t"/>
            <a:pathLst>
              <a:path h="661591" w="377716">
                <a:moveTo>
                  <a:pt x="0" y="482420"/>
                </a:moveTo>
                <a:lnTo>
                  <a:pt x="0" y="0"/>
                </a:lnTo>
                <a:lnTo>
                  <a:pt x="377716" y="66159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lvl="0"/>
            <a:endParaRPr lang="en-US" sz="4400">
              <a:latin charset="0" panose="020B0502040204020203" pitchFamily="34" typeface="Bahnschrift SemiBol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35981E-5444-42FF-89D3-E7BF1E285789}"/>
              </a:ext>
            </a:extLst>
          </p:cNvPr>
          <p:cNvSpPr txBox="1"/>
          <p:nvPr userDrawn="1"/>
        </p:nvSpPr>
        <p:spPr>
          <a:xfrm>
            <a:off x="50800" y="2629078"/>
            <a:ext cx="6637557" cy="707886"/>
          </a:xfrm>
          <a:prstGeom prst="rect">
            <a:avLst/>
          </a:prstGeom>
          <a:noFill/>
        </p:spPr>
        <p:txBody>
          <a:bodyPr anchor="ctr" bIns="91440" rtlCol="0" tIns="0" wrap="square">
            <a:spAutoFit/>
          </a:bodyPr>
          <a:lstStyle/>
          <a:p>
            <a:r>
              <a:rPr dirty="0" lang="en-US" sz="4000">
                <a:solidFill>
                  <a:srgbClr val="1E426B"/>
                </a:solidFill>
                <a:latin charset="0" panose="020B0502040204020203" pitchFamily="34" typeface="Bahnschrift SemiBold"/>
              </a:rPr>
              <a:t>ECAP470: </a:t>
            </a:r>
            <a:r>
              <a:rPr baseline="0" cap="small" dirty="0" lang="en-US" sz="4000">
                <a:solidFill>
                  <a:srgbClr val="1E426B"/>
                </a:solidFill>
                <a:latin charset="0" panose="020B0502040204020203" pitchFamily="34" typeface="Bahnschrift SemiBold"/>
              </a:rPr>
              <a:t>Cloud Computing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6DE86AF-27F7-4496-90D7-447B86249746}"/>
              </a:ext>
            </a:extLst>
          </p:cNvPr>
          <p:cNvSpPr/>
          <p:nvPr userDrawn="1"/>
        </p:nvSpPr>
        <p:spPr>
          <a:xfrm>
            <a:off x="4464105" y="5875532"/>
            <a:ext cx="4584969" cy="830997"/>
          </a:xfrm>
          <a:custGeom>
            <a:avLst/>
            <a:gdLst>
              <a:gd fmla="*/ 394187 w 4584969" name="connsiteX0"/>
              <a:gd fmla="*/ 0 h 830997" name="connsiteY0"/>
              <a:gd fmla="*/ 4446467 w 4584969" name="connsiteX1"/>
              <a:gd fmla="*/ 0 h 830997" name="connsiteY1"/>
              <a:gd fmla="*/ 4584969 w 4584969" name="connsiteX2"/>
              <a:gd fmla="*/ 138502 h 830997" name="connsiteY2"/>
              <a:gd fmla="*/ 4584969 w 4584969" name="connsiteX3"/>
              <a:gd fmla="*/ 692495 h 830997" name="connsiteY3"/>
              <a:gd fmla="*/ 4446467 w 4584969" name="connsiteX4"/>
              <a:gd fmla="*/ 830997 h 830997" name="connsiteY4"/>
              <a:gd fmla="*/ 0 w 4584969" name="connsiteX5"/>
              <a:gd fmla="*/ 830997 h 830997" name="connsiteY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b="b" l="l" r="r" t="t"/>
            <a:pathLst>
              <a:path h="830997" w="4584969">
                <a:moveTo>
                  <a:pt x="394187" y="0"/>
                </a:moveTo>
                <a:lnTo>
                  <a:pt x="4446467" y="0"/>
                </a:lnTo>
                <a:cubicBezTo>
                  <a:pt x="4522960" y="0"/>
                  <a:pt x="4584969" y="62009"/>
                  <a:pt x="4584969" y="138502"/>
                </a:cubicBezTo>
                <a:lnTo>
                  <a:pt x="4584969" y="692495"/>
                </a:lnTo>
                <a:cubicBezTo>
                  <a:pt x="4584969" y="768988"/>
                  <a:pt x="4522960" y="830997"/>
                  <a:pt x="4446467" y="830997"/>
                </a:cubicBezTo>
                <a:lnTo>
                  <a:pt x="0" y="830997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endParaRPr lang="en-US" sz="4400">
              <a:latin charset="0" panose="020B0502040204020203" pitchFamily="34" typeface="Bahnschrift SemiBol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B4AF37-FA57-40D3-A0C7-0EC02C6F381A}"/>
              </a:ext>
            </a:extLst>
          </p:cNvPr>
          <p:cNvSpPr txBox="1"/>
          <p:nvPr userDrawn="1"/>
        </p:nvSpPr>
        <p:spPr>
          <a:xfrm>
            <a:off x="4850423" y="5864613"/>
            <a:ext cx="4198651" cy="830997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r"/>
            <a:r>
              <a:rPr dirty="0" lang="en-US" sz="2800">
                <a:solidFill>
                  <a:srgbClr val="1E426B"/>
                </a:solidFill>
                <a:latin charset="0" panose="020B0502040204020203" pitchFamily="34" typeface="Bahnschrift SemiBold"/>
              </a:rPr>
              <a:t>Dr. </a:t>
            </a:r>
            <a:r>
              <a:rPr dirty="0" err="1" lang="en-US" sz="2800">
                <a:solidFill>
                  <a:srgbClr val="1E426B"/>
                </a:solidFill>
                <a:latin charset="0" panose="020B0502040204020203" pitchFamily="34" typeface="Bahnschrift SemiBold"/>
              </a:rPr>
              <a:t>Tarandeep</a:t>
            </a:r>
            <a:r>
              <a:rPr dirty="0" lang="en-US" sz="2800">
                <a:solidFill>
                  <a:srgbClr val="1E426B"/>
                </a:solidFill>
                <a:latin charset="0" panose="020B0502040204020203" pitchFamily="34" typeface="Bahnschrift SemiBold"/>
              </a:rPr>
              <a:t> Kaur</a:t>
            </a:r>
          </a:p>
          <a:p>
            <a:pPr algn="r"/>
            <a:r>
              <a:rPr dirty="0" lang="en-US" sz="2000">
                <a:solidFill>
                  <a:srgbClr val="1E426B"/>
                </a:solidFill>
                <a:latin charset="0" panose="020B0502040204020203" pitchFamily="34" typeface="Bahnschrift SemiBold"/>
              </a:rPr>
              <a:t>Assistant Professor</a:t>
            </a:r>
          </a:p>
        </p:txBody>
      </p:sp>
    </p:spTree>
    <p:extLst>
      <p:ext uri="{BB962C8B-B14F-4D97-AF65-F5344CB8AC3E}">
        <p14:creationId xmlns:p14="http://schemas.microsoft.com/office/powerpoint/2010/main" val="1365964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0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82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60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0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959429"/>
          </a:xfrm>
          <a:prstGeom prst="rect">
            <a:avLst/>
          </a:prstGeom>
          <a:gradFill flip="none" rotWithShape="1">
            <a:gsLst>
              <a:gs pos="0">
                <a:srgbClr val="258989"/>
              </a:gs>
              <a:gs pos="100000">
                <a:srgbClr val="F4F4F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08716"/>
            <a:ext cx="7886700" cy="4308198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90CB2-A495-4AF3-BC7C-1B34E1164439}"/>
              </a:ext>
            </a:extLst>
          </p:cNvPr>
          <p:cNvSpPr txBox="1"/>
          <p:nvPr userDrawn="1"/>
        </p:nvSpPr>
        <p:spPr>
          <a:xfrm>
            <a:off x="628650" y="235182"/>
            <a:ext cx="3429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4F4F5"/>
                </a:solidFill>
                <a:latin typeface="Bahnschrift SemiBold" panose="020B0502040204020203" pitchFamily="34" charset="0"/>
              </a:rPr>
              <a:t>Learning Outcomes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BD9AB8-BE8B-4AD4-8989-7D5BB1CBD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02" b="98622" l="9753" r="89973">
                        <a14:foregroundMark x1="62637" y1="39764" x2="62637" y2="39764"/>
                        <a14:foregroundMark x1="40797" y1="53346" x2="40797" y2="53346"/>
                        <a14:foregroundMark x1="27198" y1="59055" x2="27198" y2="59055"/>
                        <a14:foregroundMark x1="25687" y1="41929" x2="25687" y2="41929"/>
                        <a14:foregroundMark x1="28434" y1="22835" x2="28434" y2="22835"/>
                        <a14:foregroundMark x1="37225" y1="10433" x2="37225" y2="10433"/>
                        <a14:foregroundMark x1="49863" y1="6496" x2="49863" y2="6496"/>
                        <a14:foregroundMark x1="61538" y1="13583" x2="61538" y2="13583"/>
                        <a14:foregroundMark x1="71016" y1="24803" x2="71016" y2="24803"/>
                        <a14:foregroundMark x1="73626" y1="40945" x2="73626" y2="40945"/>
                        <a14:foregroundMark x1="72115" y1="60039" x2="72115" y2="60039"/>
                        <a14:foregroundMark x1="55345" y1="90060" x2="55907" y2="90157"/>
                        <a14:foregroundMark x1="48764" y1="98622" x2="50275" y2="97835"/>
                        <a14:foregroundMark x1="53709" y1="89764" x2="53709" y2="89764"/>
                        <a14:foregroundMark x1="53434" y1="90354" x2="51511" y2="89370"/>
                        <a14:foregroundMark x1="44780" y1="88189" x2="51236" y2="89567"/>
                        <a14:backgroundMark x1="55769" y1="85433" x2="49950" y2="86267"/>
                        <a14:backgroundMark x1="52194" y1="91242" x2="50589" y2="90886"/>
                        <a14:backgroundMark x1="56181" y1="92126" x2="53895" y2="91619"/>
                        <a14:backgroundMark x1="55495" y1="86024" x2="54258" y2="85827"/>
                        <a14:backgroundMark x1="54396" y1="86024" x2="55632" y2="86614"/>
                        <a14:backgroundMark x1="49176" y1="96654" x2="47940" y2="950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19398">
            <a:off x="6397866" y="99256"/>
            <a:ext cx="2389846" cy="166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0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325563"/>
          </a:xfrm>
          <a:prstGeom prst="rect">
            <a:avLst/>
          </a:prstGeom>
          <a:gradFill flip="none" rotWithShape="1">
            <a:gsLst>
              <a:gs pos="0">
                <a:srgbClr val="258989"/>
              </a:gs>
              <a:gs pos="100000">
                <a:srgbClr val="25898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145"/>
            <a:ext cx="7886700" cy="5004884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74DD10-9343-40FC-87DE-8A1F63FF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63" y="0"/>
            <a:ext cx="7886700" cy="1325563"/>
          </a:xfrm>
        </p:spPr>
        <p:txBody>
          <a:bodyPr>
            <a:normAutofit/>
          </a:bodyPr>
          <a:lstStyle>
            <a:lvl1pPr marL="0" algn="l" defTabSz="457200" rtl="0" eaLnBrk="1" latinLnBrk="0" hangingPunct="1">
              <a:lnSpc>
                <a:spcPct val="100000"/>
              </a:lnSpc>
              <a:defRPr lang="en-US" sz="3600" kern="1200" dirty="0">
                <a:solidFill>
                  <a:srgbClr val="F4F4F5"/>
                </a:solidFill>
                <a:latin typeface="Bahnschrift SemiBold" panose="020B0502040204020203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215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25898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8928101"/>
            <a:ext cx="2057400" cy="365125"/>
          </a:xfrm>
        </p:spPr>
        <p:txBody>
          <a:bodyPr/>
          <a:lstStyle/>
          <a:p>
            <a:fld id="{71BC5188-02C1-4612-A2C7-F501CF181F2E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892810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8928101"/>
            <a:ext cx="2057400" cy="365125"/>
          </a:xfrm>
        </p:spPr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9D0141E-891B-4C49-A1C4-D9497F151474}"/>
              </a:ext>
            </a:extLst>
          </p:cNvPr>
          <p:cNvSpPr/>
          <p:nvPr userDrawn="1"/>
        </p:nvSpPr>
        <p:spPr>
          <a:xfrm>
            <a:off x="1529895" y="2703285"/>
            <a:ext cx="6037944" cy="1451430"/>
          </a:xfrm>
          <a:custGeom>
            <a:avLst/>
            <a:gdLst>
              <a:gd name="connsiteX0" fmla="*/ 3018972 w 6037944"/>
              <a:gd name="connsiteY0" fmla="*/ 0 h 1451430"/>
              <a:gd name="connsiteX1" fmla="*/ 6037944 w 6037944"/>
              <a:gd name="connsiteY1" fmla="*/ 725715 h 1451430"/>
              <a:gd name="connsiteX2" fmla="*/ 3018972 w 6037944"/>
              <a:gd name="connsiteY2" fmla="*/ 1451430 h 1451430"/>
              <a:gd name="connsiteX3" fmla="*/ 0 w 6037944"/>
              <a:gd name="connsiteY3" fmla="*/ 725715 h 1451430"/>
              <a:gd name="connsiteX4" fmla="*/ 3018972 w 6037944"/>
              <a:gd name="connsiteY4" fmla="*/ 0 h 145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451430">
                <a:moveTo>
                  <a:pt x="3018972" y="0"/>
                </a:moveTo>
                <a:cubicBezTo>
                  <a:pt x="4686304" y="0"/>
                  <a:pt x="6037944" y="324914"/>
                  <a:pt x="6037944" y="725715"/>
                </a:cubicBezTo>
                <a:cubicBezTo>
                  <a:pt x="6037944" y="1126516"/>
                  <a:pt x="4686304" y="1451430"/>
                  <a:pt x="3018972" y="1451430"/>
                </a:cubicBezTo>
                <a:cubicBezTo>
                  <a:pt x="1351640" y="1451430"/>
                  <a:pt x="0" y="1126516"/>
                  <a:pt x="0" y="725715"/>
                </a:cubicBezTo>
                <a:cubicBezTo>
                  <a:pt x="0" y="324914"/>
                  <a:pt x="1351640" y="0"/>
                  <a:pt x="301897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258989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731520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8AD4718-0501-403B-AFBC-33331BEC043B}"/>
              </a:ext>
            </a:extLst>
          </p:cNvPr>
          <p:cNvSpPr/>
          <p:nvPr userDrawn="1"/>
        </p:nvSpPr>
        <p:spPr>
          <a:xfrm>
            <a:off x="1529895" y="2282371"/>
            <a:ext cx="6037944" cy="1146629"/>
          </a:xfrm>
          <a:custGeom>
            <a:avLst/>
            <a:gdLst>
              <a:gd name="connsiteX0" fmla="*/ 3018972 w 6037944"/>
              <a:gd name="connsiteY0" fmla="*/ 0 h 1146629"/>
              <a:gd name="connsiteX1" fmla="*/ 6037944 w 6037944"/>
              <a:gd name="connsiteY1" fmla="*/ 1146629 h 1146629"/>
              <a:gd name="connsiteX2" fmla="*/ 3018972 w 6037944"/>
              <a:gd name="connsiteY2" fmla="*/ 420914 h 1146629"/>
              <a:gd name="connsiteX3" fmla="*/ 0 w 6037944"/>
              <a:gd name="connsiteY3" fmla="*/ 1146629 h 1146629"/>
              <a:gd name="connsiteX4" fmla="*/ 3018972 w 6037944"/>
              <a:gd name="connsiteY4" fmla="*/ 0 h 114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146629">
                <a:moveTo>
                  <a:pt x="3018972" y="0"/>
                </a:moveTo>
                <a:cubicBezTo>
                  <a:pt x="4686304" y="0"/>
                  <a:pt x="6037944" y="513363"/>
                  <a:pt x="6037944" y="1146629"/>
                </a:cubicBezTo>
                <a:cubicBezTo>
                  <a:pt x="6037944" y="745828"/>
                  <a:pt x="4686304" y="420914"/>
                  <a:pt x="3018972" y="420914"/>
                </a:cubicBezTo>
                <a:cubicBezTo>
                  <a:pt x="1351640" y="420914"/>
                  <a:pt x="0" y="745828"/>
                  <a:pt x="0" y="1146629"/>
                </a:cubicBezTo>
                <a:cubicBezTo>
                  <a:pt x="0" y="513363"/>
                  <a:pt x="1351640" y="0"/>
                  <a:pt x="301897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258989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8861B3F-8E45-4BA3-97F7-23CB90BE0433}"/>
              </a:ext>
            </a:extLst>
          </p:cNvPr>
          <p:cNvSpPr/>
          <p:nvPr userDrawn="1"/>
        </p:nvSpPr>
        <p:spPr>
          <a:xfrm>
            <a:off x="1529895" y="3429000"/>
            <a:ext cx="6037944" cy="1146629"/>
          </a:xfrm>
          <a:custGeom>
            <a:avLst/>
            <a:gdLst>
              <a:gd name="connsiteX0" fmla="*/ 0 w 6037944"/>
              <a:gd name="connsiteY0" fmla="*/ 0 h 1146629"/>
              <a:gd name="connsiteX1" fmla="*/ 3018972 w 6037944"/>
              <a:gd name="connsiteY1" fmla="*/ 725715 h 1146629"/>
              <a:gd name="connsiteX2" fmla="*/ 6037944 w 6037944"/>
              <a:gd name="connsiteY2" fmla="*/ 0 h 1146629"/>
              <a:gd name="connsiteX3" fmla="*/ 3018972 w 6037944"/>
              <a:gd name="connsiteY3" fmla="*/ 1146629 h 1146629"/>
              <a:gd name="connsiteX4" fmla="*/ 0 w 6037944"/>
              <a:gd name="connsiteY4" fmla="*/ 0 h 114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146629">
                <a:moveTo>
                  <a:pt x="0" y="0"/>
                </a:moveTo>
                <a:cubicBezTo>
                  <a:pt x="0" y="400801"/>
                  <a:pt x="1351640" y="725715"/>
                  <a:pt x="3018972" y="725715"/>
                </a:cubicBezTo>
                <a:cubicBezTo>
                  <a:pt x="4686304" y="725715"/>
                  <a:pt x="6037944" y="400801"/>
                  <a:pt x="6037944" y="0"/>
                </a:cubicBezTo>
                <a:cubicBezTo>
                  <a:pt x="6037944" y="633266"/>
                  <a:pt x="4686304" y="1146629"/>
                  <a:pt x="3018972" y="1146629"/>
                </a:cubicBezTo>
                <a:cubicBezTo>
                  <a:pt x="1351640" y="1146629"/>
                  <a:pt x="0" y="63326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258989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3C37F6-66F0-4125-B2E0-B93F212BA9B3}"/>
              </a:ext>
            </a:extLst>
          </p:cNvPr>
          <p:cNvSpPr txBox="1"/>
          <p:nvPr userDrawn="1"/>
        </p:nvSpPr>
        <p:spPr>
          <a:xfrm>
            <a:off x="2360497" y="3075057"/>
            <a:ext cx="4423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Bahnschrift SemiBold" panose="020B0502040204020203" pitchFamily="34" charset="0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78096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0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0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1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5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C5188-02C1-4612-A2C7-F501CF181F2E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4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2438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8481EB-9C25-4202-ABF7-5F5958E84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5943" y="2583544"/>
            <a:ext cx="6633028" cy="133531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buClr>
                <a:srgbClr val="217C7F"/>
              </a:buClr>
              <a:buNone/>
            </a:pPr>
            <a:r>
              <a:rPr lang="en-IN" b="0" i="0" dirty="0">
                <a:solidFill>
                  <a:srgbClr val="C00000"/>
                </a:solidFill>
                <a:effectLst/>
              </a:rPr>
              <a:t>Limitations of Contact Management Systems (CMSs)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AF641B-9B2F-48C6-B6B3-C0DF22F23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8" y="0"/>
            <a:ext cx="8519885" cy="1325563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  <a:ea typeface="Arial" panose="020B0604020202020204" pitchFamily="34" charset="0"/>
                <a:cs typeface="Raavi" panose="020B0502040204020203" pitchFamily="34" charset="0"/>
              </a:rPr>
              <a:t>C</a:t>
            </a:r>
            <a:r>
              <a:rPr lang="en-IN" sz="3200" dirty="0">
                <a:solidFill>
                  <a:schemeClr val="bg1"/>
                </a:solidFill>
                <a:effectLst/>
                <a:ea typeface="Arial" panose="020B0604020202020204" pitchFamily="34" charset="0"/>
                <a:cs typeface="Raavi" panose="020B0502040204020203" pitchFamily="34" charset="0"/>
              </a:rPr>
              <a:t>ollaborating on Contact Management</a:t>
            </a:r>
            <a:endParaRPr lang="en-GB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403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8481EB-9C25-4202-ABF7-5F5958E84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363" y="1509486"/>
            <a:ext cx="7789705" cy="5123543"/>
          </a:xfrm>
        </p:spPr>
        <p:txBody>
          <a:bodyPr>
            <a:normAutofit/>
          </a:bodyPr>
          <a:lstStyle/>
          <a:p>
            <a:pPr algn="just">
              <a:buClr>
                <a:srgbClr val="217C7F"/>
              </a:buClr>
            </a:pPr>
            <a:r>
              <a:rPr lang="en-IN" b="0" i="0" dirty="0" err="1">
                <a:effectLst/>
              </a:rPr>
              <a:t>Pobuca</a:t>
            </a:r>
            <a:r>
              <a:rPr lang="en-IN" b="0" i="0" dirty="0">
                <a:effectLst/>
              </a:rPr>
              <a:t> Connect</a:t>
            </a:r>
          </a:p>
          <a:p>
            <a:pPr algn="just">
              <a:buClr>
                <a:srgbClr val="217C7F"/>
              </a:buClr>
            </a:pPr>
            <a:r>
              <a:rPr lang="en-IN" b="0" i="0" dirty="0" err="1">
                <a:effectLst/>
              </a:rPr>
              <a:t>SalesRabbit</a:t>
            </a:r>
            <a:endParaRPr lang="en-IN" b="0" i="0" dirty="0">
              <a:effectLst/>
            </a:endParaRPr>
          </a:p>
          <a:p>
            <a:pPr algn="just">
              <a:buClr>
                <a:srgbClr val="217C7F"/>
              </a:buClr>
            </a:pPr>
            <a:r>
              <a:rPr lang="en-IN" dirty="0" err="1"/>
              <a:t>Lusha</a:t>
            </a:r>
            <a:endParaRPr lang="en-IN" dirty="0"/>
          </a:p>
          <a:p>
            <a:pPr algn="just">
              <a:buClr>
                <a:srgbClr val="217C7F"/>
              </a:buClr>
            </a:pPr>
            <a:r>
              <a:rPr lang="en-IN" dirty="0" err="1"/>
              <a:t>Salesmate</a:t>
            </a:r>
            <a:endParaRPr lang="en-IN" dirty="0"/>
          </a:p>
          <a:p>
            <a:pPr algn="just">
              <a:buClr>
                <a:srgbClr val="217C7F"/>
              </a:buClr>
            </a:pPr>
            <a:r>
              <a:rPr lang="en-IN" b="0" i="0" dirty="0">
                <a:effectLst/>
              </a:rPr>
              <a:t>Bitrix24</a:t>
            </a:r>
          </a:p>
          <a:p>
            <a:pPr algn="just">
              <a:buClr>
                <a:srgbClr val="217C7F"/>
              </a:buClr>
            </a:pPr>
            <a:r>
              <a:rPr lang="en-IN" b="0" i="0" dirty="0" err="1">
                <a:effectLst/>
              </a:rPr>
              <a:t>EngageBay</a:t>
            </a:r>
            <a:endParaRPr lang="en-IN" dirty="0">
              <a:solidFill>
                <a:srgbClr val="C00000"/>
              </a:solidFill>
            </a:endParaRPr>
          </a:p>
          <a:p>
            <a:pPr marL="0" indent="0" algn="just">
              <a:buNone/>
            </a:pPr>
            <a:endParaRPr lang="en-IN" dirty="0">
              <a:solidFill>
                <a:srgbClr val="C00000"/>
              </a:solidFill>
            </a:endParaRPr>
          </a:p>
          <a:p>
            <a:pPr marL="0" indent="0" algn="just">
              <a:buNone/>
            </a:pPr>
            <a:endParaRPr lang="en-IN" b="0" i="0" dirty="0">
              <a:solidFill>
                <a:srgbClr val="C00000"/>
              </a:solidFill>
              <a:effectLst/>
            </a:endParaRPr>
          </a:p>
          <a:p>
            <a:pPr marL="0" indent="0" algn="just">
              <a:buNone/>
            </a:pPr>
            <a:endParaRPr lang="en-IN" b="0" i="0" dirty="0">
              <a:solidFill>
                <a:srgbClr val="C00000"/>
              </a:solidFill>
              <a:effectLst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AF641B-9B2F-48C6-B6B3-C0DF22F23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8" y="0"/>
            <a:ext cx="8519885" cy="1325563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  <a:ea typeface="Arial" panose="020B0604020202020204" pitchFamily="34" charset="0"/>
                <a:cs typeface="Raavi" panose="020B0502040204020203" pitchFamily="34" charset="0"/>
              </a:rPr>
              <a:t>C</a:t>
            </a:r>
            <a:r>
              <a:rPr lang="en-IN" sz="3200" dirty="0">
                <a:solidFill>
                  <a:schemeClr val="bg1"/>
                </a:solidFill>
                <a:effectLst/>
                <a:ea typeface="Arial" panose="020B0604020202020204" pitchFamily="34" charset="0"/>
                <a:cs typeface="Raavi" panose="020B0502040204020203" pitchFamily="34" charset="0"/>
              </a:rPr>
              <a:t>ollaborating on Contact Management</a:t>
            </a:r>
            <a:endParaRPr lang="en-GB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91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8481EB-9C25-4202-ABF7-5F5958E84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686" y="1509486"/>
            <a:ext cx="8824686" cy="5123543"/>
          </a:xfrm>
        </p:spPr>
        <p:txBody>
          <a:bodyPr>
            <a:normAutofit/>
          </a:bodyPr>
          <a:lstStyle/>
          <a:p>
            <a:pPr algn="just">
              <a:buClr>
                <a:srgbClr val="217C7F"/>
              </a:buClr>
            </a:pPr>
            <a:r>
              <a:rPr lang="en-IN" b="0" i="0" dirty="0" err="1">
                <a:effectLst/>
              </a:rPr>
              <a:t>Salesflare</a:t>
            </a:r>
            <a:endParaRPr lang="en-IN" b="0" i="0" dirty="0">
              <a:effectLst/>
            </a:endParaRPr>
          </a:p>
          <a:p>
            <a:pPr algn="just">
              <a:buClr>
                <a:srgbClr val="217C7F"/>
              </a:buClr>
            </a:pPr>
            <a:r>
              <a:rPr lang="en-IN" b="0" i="0" dirty="0">
                <a:effectLst/>
              </a:rPr>
              <a:t>Salesforce Sales Cloud</a:t>
            </a:r>
          </a:p>
          <a:p>
            <a:pPr algn="just">
              <a:buClr>
                <a:srgbClr val="217C7F"/>
              </a:buClr>
            </a:pPr>
            <a:r>
              <a:rPr lang="en-IN" b="0" i="0" dirty="0">
                <a:effectLst/>
              </a:rPr>
              <a:t>Zoho CRM</a:t>
            </a:r>
          </a:p>
          <a:p>
            <a:pPr algn="just">
              <a:buClr>
                <a:srgbClr val="217C7F"/>
              </a:buClr>
            </a:pPr>
            <a:r>
              <a:rPr lang="en-IN" b="0" i="0" dirty="0">
                <a:effectLst/>
              </a:rPr>
              <a:t>Microsoft Dynamics 365</a:t>
            </a:r>
          </a:p>
          <a:p>
            <a:pPr marL="0" indent="0" algn="just">
              <a:buNone/>
            </a:pPr>
            <a:endParaRPr lang="en-IN" dirty="0">
              <a:solidFill>
                <a:srgbClr val="C00000"/>
              </a:solidFill>
            </a:endParaRPr>
          </a:p>
          <a:p>
            <a:pPr marL="0" indent="0" algn="just">
              <a:buNone/>
            </a:pPr>
            <a:endParaRPr lang="en-IN" dirty="0">
              <a:solidFill>
                <a:srgbClr val="C00000"/>
              </a:solidFill>
            </a:endParaRPr>
          </a:p>
          <a:p>
            <a:pPr marL="0" indent="0" algn="just">
              <a:buNone/>
            </a:pPr>
            <a:endParaRPr lang="en-IN" b="0" i="0" dirty="0">
              <a:solidFill>
                <a:srgbClr val="C00000"/>
              </a:solidFill>
              <a:effectLst/>
            </a:endParaRPr>
          </a:p>
          <a:p>
            <a:pPr marL="0" indent="0" algn="just">
              <a:buNone/>
            </a:pPr>
            <a:endParaRPr lang="en-IN" b="0" i="0" dirty="0">
              <a:solidFill>
                <a:srgbClr val="C00000"/>
              </a:solidFill>
              <a:effectLst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AF641B-9B2F-48C6-B6B3-C0DF22F23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8" y="0"/>
            <a:ext cx="8519885" cy="1325563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  <a:ea typeface="Arial" panose="020B0604020202020204" pitchFamily="34" charset="0"/>
                <a:cs typeface="Raavi" panose="020B0502040204020203" pitchFamily="34" charset="0"/>
              </a:rPr>
              <a:t>C</a:t>
            </a:r>
            <a:r>
              <a:rPr lang="en-IN" sz="3200" dirty="0">
                <a:solidFill>
                  <a:schemeClr val="bg1"/>
                </a:solidFill>
                <a:effectLst/>
                <a:ea typeface="Arial" panose="020B0604020202020204" pitchFamily="34" charset="0"/>
                <a:cs typeface="Raavi" panose="020B0502040204020203" pitchFamily="34" charset="0"/>
              </a:rPr>
              <a:t>ollaborating on Contact Management</a:t>
            </a:r>
            <a:endParaRPr lang="en-GB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40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614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346668-0819-425B-B455-1C1643981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078" y="2208716"/>
            <a:ext cx="7886700" cy="430819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>
                <a:solidFill>
                  <a:srgbClr val="FF0000"/>
                </a:solidFill>
              </a:rPr>
              <a:t>After this lecture, you will be able to</a:t>
            </a:r>
          </a:p>
          <a:p>
            <a:pPr marL="536575" indent="-361950" algn="just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IN" sz="26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Raavi" panose="020B0502040204020203" pitchFamily="34" charset="0"/>
              </a:rPr>
              <a:t>Explore </a:t>
            </a:r>
            <a:r>
              <a:rPr lang="en-IN" sz="2600" dirty="0">
                <a:solidFill>
                  <a:srgbClr val="000000"/>
                </a:solidFill>
                <a:ea typeface="Arial" panose="020B0604020202020204" pitchFamily="34" charset="0"/>
                <a:cs typeface="Raavi" panose="020B0502040204020203" pitchFamily="34" charset="0"/>
              </a:rPr>
              <a:t>c</a:t>
            </a:r>
            <a:r>
              <a:rPr lang="en-IN" sz="26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Raavi" panose="020B0502040204020203" pitchFamily="34" charset="0"/>
              </a:rPr>
              <a:t>ollaborating on contact management</a:t>
            </a:r>
            <a:endParaRPr lang="en-GB" sz="2600" dirty="0">
              <a:effectLst/>
              <a:ea typeface="Arial" panose="020B0604020202020204" pitchFamily="34" charset="0"/>
              <a:cs typeface="Raavi" panose="020B0502040204020203" pitchFamily="34" charset="0"/>
            </a:endParaRPr>
          </a:p>
          <a:p>
            <a:pPr marL="536575" indent="-361950" algn="just"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IN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35001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8481EB-9C25-4202-ABF7-5F5958E84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52" y="1469292"/>
            <a:ext cx="8148096" cy="512354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IN" sz="2600" dirty="0">
                <a:solidFill>
                  <a:srgbClr val="C00000"/>
                </a:solidFill>
              </a:rPr>
              <a:t>Managing Contact Lists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IN" sz="2600" dirty="0"/>
              <a:t>Salespeople have to deal with lots and lots of contacts. Not only is their address book full, they need to know when to contact certain clients, when follow-up calls are necessary, what the boss needs them to do today, and the like. </a:t>
            </a:r>
            <a:endParaRPr lang="en-GB" sz="2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AF641B-9B2F-48C6-B6B3-C0DF22F23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8" y="0"/>
            <a:ext cx="8519885" cy="1325563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  <a:ea typeface="Arial" panose="020B0604020202020204" pitchFamily="34" charset="0"/>
                <a:cs typeface="Raavi" panose="020B0502040204020203" pitchFamily="34" charset="0"/>
              </a:rPr>
              <a:t>C</a:t>
            </a:r>
            <a:r>
              <a:rPr lang="en-IN" sz="3200" dirty="0">
                <a:solidFill>
                  <a:schemeClr val="bg1"/>
                </a:solidFill>
                <a:effectLst/>
                <a:ea typeface="Arial" panose="020B0604020202020204" pitchFamily="34" charset="0"/>
                <a:cs typeface="Raavi" panose="020B0502040204020203" pitchFamily="34" charset="0"/>
              </a:rPr>
              <a:t>ollaborating on Contact Management</a:t>
            </a:r>
            <a:endParaRPr lang="en-GB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01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9B7E14-C2B5-4D43-A8C8-A2A692C62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351" y="1325563"/>
            <a:ext cx="8194989" cy="51670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600" dirty="0">
                <a:solidFill>
                  <a:srgbClr val="C00000"/>
                </a:solidFill>
              </a:rPr>
              <a:t>Web-based Contact Management or Customer Resource Management (CRM) Application-</a:t>
            </a:r>
          </a:p>
          <a:p>
            <a:pPr marL="0" indent="0" algn="just">
              <a:buNone/>
            </a:pPr>
            <a:r>
              <a:rPr lang="en-IN" sz="2600" b="0" i="0" dirty="0">
                <a:solidFill>
                  <a:srgbClr val="181818"/>
                </a:solidFill>
                <a:effectLst/>
              </a:rPr>
              <a:t>Contact management is the process of recording contacts’ details and tracking their interactions with a business. Such systems have gradually evolved into an aspect of CRM systems, which allow businesses to improve sales and service levels by leveraging a wider range of data.</a:t>
            </a:r>
            <a:endParaRPr lang="en-GB" sz="2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B4A5F2-9B19-478C-932E-28FCD5BE3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42" y="0"/>
            <a:ext cx="8882743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dirty="0">
                <a:solidFill>
                  <a:schemeClr val="bg1"/>
                </a:solidFill>
                <a:ea typeface="Arial" panose="020B0604020202020204" pitchFamily="34" charset="0"/>
                <a:cs typeface="Raavi" panose="020B0502040204020203" pitchFamily="34" charset="0"/>
              </a:rPr>
              <a:t>C</a:t>
            </a:r>
            <a:r>
              <a:rPr lang="en-IN" sz="3200" dirty="0">
                <a:solidFill>
                  <a:schemeClr val="bg1"/>
                </a:solidFill>
                <a:effectLst/>
                <a:ea typeface="Arial" panose="020B0604020202020204" pitchFamily="34" charset="0"/>
                <a:cs typeface="Raavi" panose="020B0502040204020203" pitchFamily="34" charset="0"/>
              </a:rPr>
              <a:t>ollaborating on Contact Management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539484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8481EB-9C25-4202-ABF7-5F5958E84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747" y="1484923"/>
            <a:ext cx="7586506" cy="5138058"/>
          </a:xfrm>
        </p:spPr>
        <p:txBody>
          <a:bodyPr>
            <a:normAutofit/>
          </a:bodyPr>
          <a:lstStyle/>
          <a:p>
            <a:pPr marL="0" indent="0">
              <a:buClr>
                <a:srgbClr val="258989"/>
              </a:buClr>
              <a:buNone/>
            </a:pPr>
            <a:r>
              <a:rPr lang="en-IN" dirty="0"/>
              <a:t>Most popular of these applications are: </a:t>
            </a:r>
            <a:r>
              <a:rPr lang="en-IN" dirty="0" err="1"/>
              <a:t>BigContacts</a:t>
            </a:r>
            <a:r>
              <a:rPr lang="en-IN" dirty="0"/>
              <a:t> (www.bigcontacts.com), Highrise (www.highrisehq.com), and the </a:t>
            </a:r>
            <a:r>
              <a:rPr lang="en-IN" dirty="0" err="1"/>
              <a:t>marketleading</a:t>
            </a:r>
            <a:r>
              <a:rPr lang="en-IN" dirty="0"/>
              <a:t> Salesforce.com (www.salesforce.com). 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AF641B-9B2F-48C6-B6B3-C0DF22F23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8" y="0"/>
            <a:ext cx="8519885" cy="1325563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  <a:ea typeface="Arial" panose="020B0604020202020204" pitchFamily="34" charset="0"/>
                <a:cs typeface="Raavi" panose="020B0502040204020203" pitchFamily="34" charset="0"/>
              </a:rPr>
              <a:t>C</a:t>
            </a:r>
            <a:r>
              <a:rPr lang="en-IN" sz="3200" dirty="0">
                <a:solidFill>
                  <a:schemeClr val="bg1"/>
                </a:solidFill>
                <a:effectLst/>
                <a:ea typeface="Arial" panose="020B0604020202020204" pitchFamily="34" charset="0"/>
                <a:cs typeface="Raavi" panose="020B0502040204020203" pitchFamily="34" charset="0"/>
              </a:rPr>
              <a:t>ollaborating on Contact Management</a:t>
            </a:r>
            <a:endParaRPr lang="en-GB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6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8481EB-9C25-4202-ABF7-5F5958E84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415" y="1325563"/>
            <a:ext cx="8417170" cy="512354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IN" sz="2600" dirty="0">
                <a:solidFill>
                  <a:srgbClr val="C00000"/>
                </a:solidFill>
              </a:rPr>
              <a:t>How has contact management evolved into customer relationship management?</a:t>
            </a:r>
          </a:p>
          <a:p>
            <a:pPr algn="just">
              <a:lnSpc>
                <a:spcPct val="120000"/>
              </a:lnSpc>
              <a:buClr>
                <a:srgbClr val="258989"/>
              </a:buClr>
            </a:pPr>
            <a:r>
              <a:rPr lang="en-IN" sz="2600" dirty="0"/>
              <a:t>Contact management evolved into customer relationship management as a result of two key developments:</a:t>
            </a:r>
          </a:p>
          <a:p>
            <a:pPr marL="820737" indent="-457200" algn="just">
              <a:lnSpc>
                <a:spcPct val="120000"/>
              </a:lnSpc>
              <a:buClr>
                <a:srgbClr val="258989"/>
              </a:buClr>
              <a:buFont typeface="Bahnschrift" panose="020B0502040204020203" pitchFamily="34" charset="0"/>
              <a:buChar char="–"/>
            </a:pPr>
            <a:r>
              <a:rPr lang="en-IN" sz="2600" dirty="0"/>
              <a:t>The shift in focus from contact details to relationships.</a:t>
            </a:r>
          </a:p>
          <a:p>
            <a:pPr marL="820737" indent="-457200" algn="just">
              <a:lnSpc>
                <a:spcPct val="120000"/>
              </a:lnSpc>
              <a:buClr>
                <a:srgbClr val="258989"/>
              </a:buClr>
              <a:buFont typeface="Bahnschrift" panose="020B0502040204020203" pitchFamily="34" charset="0"/>
              <a:buChar char="–"/>
            </a:pPr>
            <a:r>
              <a:rPr lang="en-IN" sz="2600" dirty="0"/>
              <a:t>The move from individual desktop databases to sharing information business-wide.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AF641B-9B2F-48C6-B6B3-C0DF22F23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8" y="0"/>
            <a:ext cx="8519885" cy="1325563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  <a:ea typeface="Arial" panose="020B0604020202020204" pitchFamily="34" charset="0"/>
                <a:cs typeface="Raavi" panose="020B0502040204020203" pitchFamily="34" charset="0"/>
              </a:rPr>
              <a:t>C</a:t>
            </a:r>
            <a:r>
              <a:rPr lang="en-IN" sz="3200" dirty="0">
                <a:solidFill>
                  <a:schemeClr val="bg1"/>
                </a:solidFill>
                <a:effectLst/>
                <a:ea typeface="Arial" panose="020B0604020202020204" pitchFamily="34" charset="0"/>
                <a:cs typeface="Raavi" panose="020B0502040204020203" pitchFamily="34" charset="0"/>
              </a:rPr>
              <a:t>ollaborating on Contact Management</a:t>
            </a:r>
            <a:endParaRPr lang="en-GB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30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8481EB-9C25-4202-ABF7-5F5958E84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9827" y="2264229"/>
            <a:ext cx="6908802" cy="2046514"/>
          </a:xfrm>
          <a:solidFill>
            <a:srgbClr val="FFC000"/>
          </a:solidFill>
          <a:ln w="38100">
            <a:solidFill>
              <a:srgbClr val="217C7F"/>
            </a:solidFill>
          </a:ln>
        </p:spPr>
        <p:txBody>
          <a:bodyPr anchor="ctr">
            <a:norm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IN" dirty="0">
                <a:solidFill>
                  <a:srgbClr val="C00000"/>
                </a:solidFill>
              </a:rPr>
              <a:t>Putting Customer Relationships at the Heart of the Business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AF641B-9B2F-48C6-B6B3-C0DF22F23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8" y="0"/>
            <a:ext cx="8519885" cy="1325563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  <a:ea typeface="Arial" panose="020B0604020202020204" pitchFamily="34" charset="0"/>
                <a:cs typeface="Raavi" panose="020B0502040204020203" pitchFamily="34" charset="0"/>
              </a:rPr>
              <a:t>C</a:t>
            </a:r>
            <a:r>
              <a:rPr lang="en-IN" sz="3200" dirty="0">
                <a:solidFill>
                  <a:schemeClr val="bg1"/>
                </a:solidFill>
                <a:effectLst/>
                <a:ea typeface="Arial" panose="020B0604020202020204" pitchFamily="34" charset="0"/>
                <a:cs typeface="Raavi" panose="020B0502040204020203" pitchFamily="34" charset="0"/>
              </a:rPr>
              <a:t>ollaborating on Contact Management</a:t>
            </a:r>
            <a:endParaRPr lang="en-GB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319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8481EB-9C25-4202-ABF7-5F5958E84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943" y="1325563"/>
            <a:ext cx="8200570" cy="5123543"/>
          </a:xfrm>
        </p:spPr>
        <p:txBody>
          <a:bodyPr>
            <a:normAutofit fontScale="92500"/>
          </a:bodyPr>
          <a:lstStyle/>
          <a:p>
            <a:pPr marL="0" indent="0" algn="l">
              <a:buNone/>
            </a:pPr>
            <a:r>
              <a:rPr lang="en-IN" b="0" i="0" dirty="0">
                <a:solidFill>
                  <a:srgbClr val="C00000"/>
                </a:solidFill>
                <a:effectLst/>
              </a:rPr>
              <a:t>Cloud-based Contact Management and CRM Systems-</a:t>
            </a:r>
          </a:p>
          <a:p>
            <a:pPr marL="0" indent="0" algn="just">
              <a:buNone/>
            </a:pPr>
            <a:r>
              <a:rPr lang="en-IN" b="0" i="0" dirty="0">
                <a:effectLst/>
              </a:rPr>
              <a:t>A cloud-based system allows employees to update their system with the latest information about a contact wherever they are, from any web-enabled device. This is possible because all data is stored on a single database based on the cloud, so new and updated information is instantly available to all employees.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AF641B-9B2F-48C6-B6B3-C0DF22F23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8" y="0"/>
            <a:ext cx="8519885" cy="1325563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  <a:ea typeface="Arial" panose="020B0604020202020204" pitchFamily="34" charset="0"/>
                <a:cs typeface="Raavi" panose="020B0502040204020203" pitchFamily="34" charset="0"/>
              </a:rPr>
              <a:t>C</a:t>
            </a:r>
            <a:r>
              <a:rPr lang="en-IN" sz="3200" dirty="0">
                <a:solidFill>
                  <a:schemeClr val="bg1"/>
                </a:solidFill>
                <a:effectLst/>
                <a:ea typeface="Arial" panose="020B0604020202020204" pitchFamily="34" charset="0"/>
                <a:cs typeface="Raavi" panose="020B0502040204020203" pitchFamily="34" charset="0"/>
              </a:rPr>
              <a:t>ollaborating on Contact Management</a:t>
            </a:r>
            <a:endParaRPr lang="en-GB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015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8481EB-9C25-4202-ABF7-5F5958E84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4" y="1447801"/>
            <a:ext cx="3356426" cy="168728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N" sz="2400" b="0" i="0" dirty="0">
                <a:solidFill>
                  <a:srgbClr val="C00000"/>
                </a:solidFill>
                <a:effectLst/>
              </a:rPr>
              <a:t>Benefits of Cloud-based CRM and Contact Management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AF641B-9B2F-48C6-B6B3-C0DF22F23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8" y="0"/>
            <a:ext cx="8519885" cy="1325563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  <a:ea typeface="Arial" panose="020B0604020202020204" pitchFamily="34" charset="0"/>
                <a:cs typeface="Raavi" panose="020B0502040204020203" pitchFamily="34" charset="0"/>
              </a:rPr>
              <a:t>C</a:t>
            </a:r>
            <a:r>
              <a:rPr lang="en-IN" sz="3200" dirty="0">
                <a:solidFill>
                  <a:schemeClr val="bg1"/>
                </a:solidFill>
                <a:effectLst/>
                <a:ea typeface="Arial" panose="020B0604020202020204" pitchFamily="34" charset="0"/>
                <a:cs typeface="Raavi" panose="020B0502040204020203" pitchFamily="34" charset="0"/>
              </a:rPr>
              <a:t>ollaborating on Contact Management</a:t>
            </a:r>
            <a:endParaRPr lang="en-GB" sz="3200" dirty="0">
              <a:solidFill>
                <a:schemeClr val="bg1"/>
              </a:solidFill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DABB7C1-B0E9-40DB-A202-B386E90DD8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7670082"/>
              </p:ext>
            </p:extLst>
          </p:nvPr>
        </p:nvGraphicFramePr>
        <p:xfrm>
          <a:off x="-470040" y="1447801"/>
          <a:ext cx="11372502" cy="5254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8768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856</TotalTime>
  <Words>368</Words>
  <Application>Microsoft Office PowerPoint</Application>
  <PresentationFormat>On-screen Show (4:3)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Bahnschrift</vt:lpstr>
      <vt:lpstr>Bahnschrift SemiBold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Collaborating on Contact Management</vt:lpstr>
      <vt:lpstr>Collaborating on Contact Management</vt:lpstr>
      <vt:lpstr>Collaborating on Contact Management</vt:lpstr>
      <vt:lpstr>Collaborating on Contact Management</vt:lpstr>
      <vt:lpstr>Collaborating on Contact Management</vt:lpstr>
      <vt:lpstr>Collaborating on Contact Management</vt:lpstr>
      <vt:lpstr>Collaborating on Contact Management</vt:lpstr>
      <vt:lpstr>Collaborating on Contact Management</vt:lpstr>
      <vt:lpstr>Collaborating on Contact Management</vt:lpstr>
      <vt:lpstr>Collaborating on Contact Management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video recording 1</cp:lastModifiedBy>
  <cp:revision>53</cp:revision>
  <dcterms:created xsi:type="dcterms:W3CDTF">2021-05-13T17:45:44Z</dcterms:created>
  <dcterms:modified xsi:type="dcterms:W3CDTF">2021-08-06T09:36:36Z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302504</vt:lpwstr>
  </property>
  <property fmtid="{D5CDD505-2E9C-101B-9397-08002B2CF9AE}" name="NXPowerLiteSettings" pid="3">
    <vt:lpwstr>E700052003A000</vt:lpwstr>
  </property>
  <property fmtid="{D5CDD505-2E9C-101B-9397-08002B2CF9AE}" name="NXPowerLiteVersion" pid="4">
    <vt:lpwstr>D9.1.4</vt:lpwstr>
  </property>
</Properties>
</file>