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4"/>
  </p:handoutMasterIdLst>
  <p:sldIdLst>
    <p:sldId id="259" r:id="rId2"/>
    <p:sldId id="297" r:id="rId3"/>
    <p:sldId id="257" r:id="rId4"/>
    <p:sldId id="301" r:id="rId5"/>
    <p:sldId id="306" r:id="rId6"/>
    <p:sldId id="300" r:id="rId7"/>
    <p:sldId id="258" r:id="rId8"/>
    <p:sldId id="299" r:id="rId9"/>
    <p:sldId id="309" r:id="rId10"/>
    <p:sldId id="260" r:id="rId11"/>
    <p:sldId id="302" r:id="rId12"/>
    <p:sldId id="261" r:id="rId13"/>
    <p:sldId id="310" r:id="rId14"/>
    <p:sldId id="311" r:id="rId15"/>
    <p:sldId id="303" r:id="rId16"/>
    <p:sldId id="312" r:id="rId17"/>
    <p:sldId id="313" r:id="rId18"/>
    <p:sldId id="304" r:id="rId19"/>
    <p:sldId id="305" r:id="rId20"/>
    <p:sldId id="307" r:id="rId21"/>
    <p:sldId id="308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453A-F972-4540-80C8-23B873CF113C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3414-ABD8-4DA9-B2E3-87956904DB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4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oho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44" y="1480456"/>
            <a:ext cx="8279842" cy="5239657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800" b="1" dirty="0">
                <a:solidFill>
                  <a:srgbClr val="C00000"/>
                </a:solidFill>
                <a:cs typeface="Arial" pitchFamily="34" charset="0"/>
              </a:rPr>
              <a:t>Dashboards and reporting module </a:t>
            </a:r>
            <a:r>
              <a:rPr lang="en-IN" sz="2800" dirty="0">
                <a:cs typeface="Arial" pitchFamily="34" charset="0"/>
              </a:rPr>
              <a:t>help users </a:t>
            </a:r>
            <a:r>
              <a:rPr lang="en-IN" sz="2800" b="1" dirty="0">
                <a:cs typeface="Arial" pitchFamily="34" charset="0"/>
              </a:rPr>
              <a:t>prepare business reports and management summaries</a:t>
            </a:r>
            <a:r>
              <a:rPr lang="en-IN" sz="2800" dirty="0">
                <a:cs typeface="Arial" pitchFamily="34" charset="0"/>
              </a:rPr>
              <a:t>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800" dirty="0">
                <a:cs typeface="Arial" pitchFamily="34" charset="0"/>
              </a:rPr>
              <a:t>Users can </a:t>
            </a:r>
            <a:r>
              <a:rPr lang="en-IN" sz="2800" b="1" dirty="0">
                <a:solidFill>
                  <a:srgbClr val="C00000"/>
                </a:solidFill>
                <a:cs typeface="Arial" pitchFamily="34" charset="0"/>
              </a:rPr>
              <a:t>use Gantt charts </a:t>
            </a:r>
            <a:r>
              <a:rPr lang="en-IN" sz="2800" dirty="0">
                <a:cs typeface="Arial" pitchFamily="34" charset="0"/>
              </a:rPr>
              <a:t>to get a visual presentation on the progress of tasks in comparison to what was planned.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IN" sz="3200" b="1" dirty="0">
                <a:solidFill>
                  <a:schemeClr val="bg1"/>
                </a:solidFill>
                <a:cs typeface="Arial" pitchFamily="34" charset="0"/>
              </a:rPr>
              <a:t> Projects</a:t>
            </a:r>
            <a:endParaRPr 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99" y="1480456"/>
            <a:ext cx="8309987" cy="5239657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800" b="1" dirty="0">
                <a:solidFill>
                  <a:srgbClr val="C00000"/>
                </a:solidFill>
                <a:cs typeface="Arial" pitchFamily="34" charset="0"/>
              </a:rPr>
              <a:t>Resource allocation chart </a:t>
            </a:r>
            <a:r>
              <a:rPr lang="en-IN" sz="2800" dirty="0">
                <a:cs typeface="Arial" pitchFamily="34" charset="0"/>
              </a:rPr>
              <a:t>helps users know how many team members are free and how many are overloaded with tasks.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800" b="1" dirty="0">
                <a:solidFill>
                  <a:srgbClr val="C00000"/>
                </a:solidFill>
                <a:cs typeface="Arial" pitchFamily="34" charset="0"/>
              </a:rPr>
              <a:t>Milestones and </a:t>
            </a:r>
            <a:r>
              <a:rPr lang="en-IN" sz="2800" b="1" dirty="0" err="1">
                <a:solidFill>
                  <a:srgbClr val="C00000"/>
                </a:solidFill>
                <a:cs typeface="Arial" pitchFamily="34" charset="0"/>
              </a:rPr>
              <a:t>tasklists</a:t>
            </a:r>
            <a:r>
              <a:rPr lang="en-IN" sz="2800" dirty="0">
                <a:solidFill>
                  <a:srgbClr val="C00000"/>
                </a:solidFill>
                <a:cs typeface="Arial" pitchFamily="34" charset="0"/>
              </a:rPr>
              <a:t> </a:t>
            </a:r>
            <a:r>
              <a:rPr lang="en-IN" sz="2800" dirty="0">
                <a:cs typeface="Arial" pitchFamily="34" charset="0"/>
              </a:rPr>
              <a:t>help users organize complex projects by breaking them into subtasks.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IN" sz="3200" b="1" dirty="0">
                <a:solidFill>
                  <a:schemeClr val="bg1"/>
                </a:solidFill>
                <a:cs typeface="Arial" pitchFamily="34" charset="0"/>
              </a:rPr>
              <a:t> Projects</a:t>
            </a:r>
            <a:endParaRPr 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0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10" y="1500554"/>
            <a:ext cx="8450664" cy="502194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cs typeface="Arial" pitchFamily="34" charset="0"/>
              </a:rPr>
              <a:t>Create a standalone task or group similar tasks into a task list.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Raise bugs if a feature doesn’t work as per the expected functionality.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Define and automate any process workflow in your project using the blueprint.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81017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What can be done with </a:t>
            </a:r>
            <a:r>
              <a:rPr lang="en-GB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10" y="1500554"/>
            <a:ext cx="8450664" cy="502194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Create a standalone task or group similar tasks into a task list.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cs typeface="Arial" pitchFamily="34" charset="0"/>
              </a:rPr>
              <a:t>Raise bugs if a feature doesn’t work as per the expected functionality.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Define and automate any process workflow in your project using the blueprint.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81017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What can be done with </a:t>
            </a:r>
            <a:r>
              <a:rPr lang="en-GB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9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10" y="1500554"/>
            <a:ext cx="8450664" cy="502194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Create a standalone task or group similar tasks into a task list.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Raise bugs if a feature doesn’t work as per the expected functionality.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cs typeface="Arial" pitchFamily="34" charset="0"/>
              </a:rPr>
              <a:t>Define and automate any process workflow in your project using the blueprint.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81017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What can be done with </a:t>
            </a:r>
            <a:r>
              <a:rPr lang="en-GB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1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37" y="1449196"/>
            <a:ext cx="8336783" cy="433977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cs typeface="Arial" pitchFamily="34" charset="0"/>
              </a:rPr>
              <a:t>Track your project’s budget and generate invoices with the extensible budget module.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Track and manage the daily or weekly efforts of resources using a timesheet.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Handle all your project related updates and the documents in one place.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81017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What can be done with </a:t>
            </a:r>
            <a:r>
              <a:rPr lang="en-GB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4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37" y="1449196"/>
            <a:ext cx="8336783" cy="433977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Track your project’s budget and generate invoices with the extensible budget module.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cs typeface="Arial" pitchFamily="34" charset="0"/>
              </a:rPr>
              <a:t>Track and manage the daily or weekly efforts of resources using a timesheet.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Handle all your project related updates and the documents in one place.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81017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What can be done with </a:t>
            </a:r>
            <a:r>
              <a:rPr lang="en-GB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2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37" y="1449196"/>
            <a:ext cx="8336783" cy="433977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Track your project’s budget and generate invoices with the extensible budget module.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Track and manage the daily or weekly efforts of resources using a timesheet.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cs typeface="Arial" pitchFamily="34" charset="0"/>
              </a:rPr>
              <a:t>Handle all your project related updates and the documents in one place.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81017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What can be done with </a:t>
            </a:r>
            <a:r>
              <a:rPr lang="en-GB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3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40" y="1556084"/>
            <a:ext cx="8308577" cy="492492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>
                <a:cs typeface="Arial" pitchFamily="34" charset="0"/>
              </a:rPr>
              <a:t>Opening </a:t>
            </a:r>
            <a:r>
              <a:rPr lang="en-US" dirty="0" err="1">
                <a:cs typeface="Arial" pitchFamily="34" charset="0"/>
              </a:rPr>
              <a:t>Zoho</a:t>
            </a:r>
            <a:r>
              <a:rPr lang="en-US" dirty="0">
                <a:cs typeface="Arial" pitchFamily="34" charset="0"/>
              </a:rPr>
              <a:t> Portal (</a:t>
            </a:r>
            <a:r>
              <a:rPr lang="en-IN" dirty="0" err="1">
                <a:hlinkClick r:id="rId2"/>
              </a:rPr>
              <a:t>Zoho</a:t>
            </a:r>
            <a:r>
              <a:rPr lang="en-IN" dirty="0">
                <a:hlinkClick r:id="rId2"/>
              </a:rPr>
              <a:t> - Cloud Software Suite and SaaS Applications for Businesses</a:t>
            </a:r>
            <a:r>
              <a:rPr lang="en-IN" dirty="0"/>
              <a:t>)</a:t>
            </a:r>
            <a:endParaRPr lang="en-US" dirty="0">
              <a:cs typeface="Arial" pitchFamily="34" charset="0"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>
                <a:cs typeface="Arial" pitchFamily="34" charset="0"/>
              </a:rPr>
              <a:t>Creating Account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>
                <a:cs typeface="Arial" pitchFamily="34" charset="0"/>
              </a:rPr>
              <a:t>Login to </a:t>
            </a:r>
            <a:r>
              <a:rPr lang="en-US" dirty="0" err="1">
                <a:cs typeface="Arial" pitchFamily="34" charset="0"/>
              </a:rPr>
              <a:t>Zoho</a:t>
            </a:r>
            <a:r>
              <a:rPr lang="en-US" dirty="0">
                <a:cs typeface="Arial" pitchFamily="34" charset="0"/>
              </a:rPr>
              <a:t> Dashboard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>
                <a:cs typeface="Arial" pitchFamily="34" charset="0"/>
              </a:rPr>
              <a:t>Viewing Existing Projects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81017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 Practical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0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890" y="1441675"/>
            <a:ext cx="6732924" cy="511743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800" dirty="0"/>
              <a:t>Creating Projects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800" dirty="0"/>
              <a:t>Creating Milestones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Adding</a:t>
            </a:r>
            <a:r>
              <a:rPr lang="en-US" sz="2800" dirty="0"/>
              <a:t> Task List &amp; Tasks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Adding Users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Adding Client Users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800" dirty="0"/>
              <a:t>Organize Tabs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sz="2800" dirty="0">
                <a:cs typeface="Arial" pitchFamily="34" charset="0"/>
              </a:rPr>
              <a:t>Documents Uploading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81017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 Practical 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8716"/>
            <a:ext cx="7369838" cy="430819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After this lecture, you will be able to,</a:t>
            </a:r>
            <a:endParaRPr lang="en-IN" sz="2800" dirty="0"/>
          </a:p>
          <a:p>
            <a:pPr algn="just">
              <a:buClr>
                <a:srgbClr val="FF0000"/>
              </a:buClr>
            </a:pPr>
            <a:r>
              <a:rPr lang="en-IN" sz="2600" dirty="0"/>
              <a:t>learn about </a:t>
            </a:r>
            <a:r>
              <a:rPr lang="en-IN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Management of project using a Cloud-based project management tool</a:t>
            </a:r>
            <a:r>
              <a:rPr lang="en-IN" sz="2600" dirty="0"/>
              <a:t>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8" y="1491916"/>
            <a:ext cx="7496599" cy="511743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sz="2800" dirty="0">
                <a:cs typeface="Arial" pitchFamily="34" charset="0"/>
              </a:rPr>
              <a:t>Sharing &amp; Adding Collaborators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sz="2800" dirty="0">
                <a:cs typeface="Arial" pitchFamily="34" charset="0"/>
              </a:rPr>
              <a:t>Gantt &amp; Reports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sz="2800" dirty="0">
                <a:cs typeface="Arial" pitchFamily="34" charset="0"/>
              </a:rPr>
              <a:t>Settings (Setup)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>
                <a:cs typeface="Arial" pitchFamily="34" charset="0"/>
              </a:rPr>
              <a:t>Manage Users</a:t>
            </a:r>
            <a:endParaRPr lang="en-GB" sz="2800" dirty="0">
              <a:cs typeface="Arial" pitchFamily="34" charset="0"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sz="2800" dirty="0">
                <a:cs typeface="Arial" pitchFamily="34" charset="0"/>
              </a:rPr>
              <a:t>Data Administration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sz="2800" dirty="0">
                <a:cs typeface="Arial" pitchFamily="34" charset="0"/>
              </a:rPr>
              <a:t>Importing &amp; Exporting Data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81017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GB" sz="3200" b="1" dirty="0">
                <a:solidFill>
                  <a:schemeClr val="bg1"/>
                </a:solidFill>
                <a:cs typeface="Arial" pitchFamily="34" charset="0"/>
              </a:rPr>
              <a:t> Practical 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5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D579BC-F8E9-4B97-AE66-7713C8F2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65268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 err="1"/>
              <a:t>Zoho</a:t>
            </a:r>
            <a:r>
              <a:rPr lang="en-GB" sz="3200" dirty="0"/>
              <a:t>- </a:t>
            </a:r>
            <a:r>
              <a:rPr lang="en-GB" sz="3200" dirty="0">
                <a:cs typeface="Arial" pitchFamily="34" charset="0"/>
              </a:rPr>
              <a:t>Project Settings</a:t>
            </a: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1E4237-8FEF-4949-B72A-8601778A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4" y="2036536"/>
            <a:ext cx="7607051" cy="372761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85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24" y="1594338"/>
            <a:ext cx="8140282" cy="510902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cs typeface="Arial" pitchFamily="34" charset="0"/>
              </a:rPr>
              <a:t>ZOHO offers online business, network and IT infrastructure management applications and software maintenance and support services.</a:t>
            </a:r>
            <a:endParaRPr lang="en-IN" b="1" dirty="0"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686" y="0"/>
            <a:ext cx="8682359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Cloud-based Project Management- </a:t>
            </a:r>
            <a:r>
              <a:rPr lang="en-IN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endParaRPr 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5" y="1524000"/>
            <a:ext cx="8331201" cy="510902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b="1" dirty="0" err="1">
                <a:cs typeface="Arial" pitchFamily="34" charset="0"/>
              </a:rPr>
              <a:t>Zoho</a:t>
            </a:r>
            <a:r>
              <a:rPr lang="en-IN" b="1" dirty="0">
                <a:cs typeface="Arial" pitchFamily="34" charset="0"/>
              </a:rPr>
              <a:t> Projects</a:t>
            </a:r>
            <a:r>
              <a:rPr lang="en-IN" dirty="0">
                <a:cs typeface="Arial" pitchFamily="34" charset="0"/>
              </a:rPr>
              <a:t> is </a:t>
            </a:r>
            <a:r>
              <a:rPr lang="en-IN" dirty="0">
                <a:solidFill>
                  <a:srgbClr val="C00000"/>
                </a:solidFill>
                <a:cs typeface="Arial" pitchFamily="34" charset="0"/>
              </a:rPr>
              <a:t>a cloud based project management solution</a:t>
            </a:r>
            <a:r>
              <a:rPr lang="en-IN" dirty="0">
                <a:cs typeface="Arial" pitchFamily="34" charset="0"/>
              </a:rPr>
              <a:t> designed for small and midsize companies.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 err="1">
                <a:cs typeface="Arial" pitchFamily="34" charset="0"/>
              </a:rPr>
              <a:t>Zoho</a:t>
            </a:r>
            <a:r>
              <a:rPr lang="en-IN" dirty="0">
                <a:cs typeface="Arial" pitchFamily="34" charset="0"/>
              </a:rPr>
              <a:t> Projects is </a:t>
            </a:r>
            <a:r>
              <a:rPr lang="en-IN" dirty="0">
                <a:solidFill>
                  <a:srgbClr val="C00000"/>
                </a:solidFill>
                <a:cs typeface="Arial" pitchFamily="34" charset="0"/>
              </a:rPr>
              <a:t>an online project management software</a:t>
            </a:r>
            <a:r>
              <a:rPr lang="en-IN" dirty="0">
                <a:cs typeface="Arial" pitchFamily="34" charset="0"/>
              </a:rPr>
              <a:t> that helps you run your business with ease.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686" y="0"/>
            <a:ext cx="803637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IN" sz="3200" b="1" dirty="0">
                <a:solidFill>
                  <a:schemeClr val="bg1"/>
                </a:solidFill>
                <a:cs typeface="Arial" pitchFamily="34" charset="0"/>
              </a:rPr>
              <a:t> Projects</a:t>
            </a:r>
            <a:endParaRPr 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4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5" y="1524000"/>
            <a:ext cx="8351297" cy="510902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cs typeface="Arial" pitchFamily="34" charset="0"/>
              </a:rPr>
              <a:t>Stands as a comprehensive solution to your day-to-day problems in project management and adds value to your business by leaps and bounds.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cs typeface="Arial" pitchFamily="34" charset="0"/>
              </a:rPr>
              <a:t>Offers </a:t>
            </a:r>
            <a:r>
              <a:rPr lang="en-IN" dirty="0">
                <a:solidFill>
                  <a:srgbClr val="C00000"/>
                </a:solidFill>
                <a:cs typeface="Arial" pitchFamily="34" charset="0"/>
              </a:rPr>
              <a:t>project scheduling and budgeting, </a:t>
            </a:r>
            <a:r>
              <a:rPr lang="en-IN" dirty="0">
                <a:cs typeface="Arial" pitchFamily="34" charset="0"/>
              </a:rPr>
              <a:t>which allows project managers to define project tasks, assign them to their teams, estimate project costs and follow up on in-progress tasks.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686" y="0"/>
            <a:ext cx="803637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IN" sz="3200" b="1" dirty="0">
                <a:solidFill>
                  <a:schemeClr val="bg1"/>
                </a:solidFill>
                <a:cs typeface="Arial" pitchFamily="34" charset="0"/>
              </a:rPr>
              <a:t> Projects</a:t>
            </a:r>
            <a:endParaRPr 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0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5" y="1524000"/>
            <a:ext cx="8694057" cy="510902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What does </a:t>
            </a:r>
            <a:r>
              <a:rPr lang="en-IN" b="1" dirty="0" err="1">
                <a:solidFill>
                  <a:srgbClr val="C00000"/>
                </a:solidFill>
                <a:cs typeface="Arial" pitchFamily="34" charset="0"/>
              </a:rPr>
              <a:t>Zoho</a:t>
            </a: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 Projects offer?</a:t>
            </a:r>
          </a:p>
          <a:p>
            <a:pPr algn="just">
              <a:spcBef>
                <a:spcPts val="0"/>
              </a:spcBef>
            </a:pPr>
            <a:r>
              <a:rPr lang="en-IN" dirty="0">
                <a:cs typeface="Arial" pitchFamily="34" charset="0"/>
              </a:rPr>
              <a:t>Helps you to plan, track, collaborate, and achieve your business targets with ease. 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686" y="0"/>
            <a:ext cx="803637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IN" sz="3200" b="1" dirty="0">
                <a:solidFill>
                  <a:schemeClr val="bg1"/>
                </a:solidFill>
                <a:cs typeface="Arial" pitchFamily="34" charset="0"/>
              </a:rPr>
              <a:t> Projects</a:t>
            </a:r>
            <a:endParaRPr 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2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11385" y="1528440"/>
            <a:ext cx="6721230" cy="52425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8021863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IN" sz="3200" b="1" dirty="0">
                <a:solidFill>
                  <a:schemeClr val="bg1"/>
                </a:solidFill>
                <a:cs typeface="Arial" pitchFamily="34" charset="0"/>
              </a:rPr>
              <a:t> Projects</a:t>
            </a:r>
            <a:endParaRPr 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21" y="1430215"/>
            <a:ext cx="8280958" cy="515257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Automates document processes </a:t>
            </a:r>
            <a:r>
              <a:rPr lang="en-IN" dirty="0">
                <a:cs typeface="Arial" pitchFamily="34" charset="0"/>
              </a:rPr>
              <a:t>such as revision tracking, access control and search and retrieval.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dirty="0">
                <a:cs typeface="Arial" pitchFamily="34" charset="0"/>
              </a:rPr>
              <a:t>Other product features include </a:t>
            </a: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document management</a:t>
            </a:r>
            <a:r>
              <a:rPr lang="en-IN" dirty="0">
                <a:solidFill>
                  <a:srgbClr val="C00000"/>
                </a:solidFill>
                <a:cs typeface="Arial" pitchFamily="34" charset="0"/>
              </a:rPr>
              <a:t>,</a:t>
            </a:r>
            <a:r>
              <a:rPr lang="en-IN" dirty="0">
                <a:cs typeface="Arial" pitchFamily="34" charset="0"/>
              </a:rPr>
              <a:t> which provides a portal for sharing documents within the team members.</a:t>
            </a:r>
            <a:endParaRPr lang="en-US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IN" sz="3200" b="1" dirty="0">
                <a:solidFill>
                  <a:schemeClr val="bg1"/>
                </a:solidFill>
                <a:cs typeface="Arial" pitchFamily="34" charset="0"/>
              </a:rPr>
              <a:t> Projects</a:t>
            </a:r>
            <a:endParaRPr 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21" y="1430215"/>
            <a:ext cx="8280958" cy="515257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dirty="0">
                <a:cs typeface="Arial" pitchFamily="34" charset="0"/>
              </a:rPr>
              <a:t>Also, </a:t>
            </a: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offers issue management features, which help managers resolve errors in the project tasks.</a:t>
            </a:r>
            <a:endParaRPr lang="en-US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err="1">
                <a:solidFill>
                  <a:schemeClr val="bg1"/>
                </a:solidFill>
                <a:cs typeface="Arial" pitchFamily="34" charset="0"/>
              </a:rPr>
              <a:t>Zoho</a:t>
            </a:r>
            <a:r>
              <a:rPr lang="en-IN" sz="3200" b="1" dirty="0">
                <a:solidFill>
                  <a:schemeClr val="bg1"/>
                </a:solidFill>
                <a:cs typeface="Arial" pitchFamily="34" charset="0"/>
              </a:rPr>
              <a:t> Projects</a:t>
            </a:r>
            <a:endParaRPr 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6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639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Cloud-based Project Management- Zoho</vt:lpstr>
      <vt:lpstr>Zoho Projects</vt:lpstr>
      <vt:lpstr>Zoho Projects</vt:lpstr>
      <vt:lpstr>Zoho Projects</vt:lpstr>
      <vt:lpstr>Zoho Projects</vt:lpstr>
      <vt:lpstr>Zoho Projects</vt:lpstr>
      <vt:lpstr>Zoho Projects</vt:lpstr>
      <vt:lpstr>Zoho Projects</vt:lpstr>
      <vt:lpstr>Zoho Projects</vt:lpstr>
      <vt:lpstr>What can be done with Zoho?</vt:lpstr>
      <vt:lpstr>What can be done with Zoho?</vt:lpstr>
      <vt:lpstr>What can be done with Zoho?</vt:lpstr>
      <vt:lpstr>What can be done with Zoho?</vt:lpstr>
      <vt:lpstr>What can be done with Zoho?</vt:lpstr>
      <vt:lpstr>What can be done with Zoho?</vt:lpstr>
      <vt:lpstr>Zoho Practical</vt:lpstr>
      <vt:lpstr>Zoho Practical </vt:lpstr>
      <vt:lpstr>Zoho Practical </vt:lpstr>
      <vt:lpstr>Zoho- Project Settings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96</cp:revision>
  <dcterms:created xsi:type="dcterms:W3CDTF">2021-05-13T17:45:44Z</dcterms:created>
  <dcterms:modified xsi:type="dcterms:W3CDTF">2021-08-02T09:38:12Z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370554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