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drawingml.diagramData+xml" PartName="/ppt/diagrams/data3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3.xml"/>
  <Override ContentType="application/vnd.openxmlformats-officedocument.drawingml.diagramColors+xml" PartName="/ppt/diagrams/colors3.xml"/>
  <Override ContentType="application/vnd.ms-office.drawingml.diagramDrawing+xml" PartName="/ppt/diagrams/drawing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9" r:id="rId2"/>
    <p:sldId id="297" r:id="rId3"/>
    <p:sldId id="403" r:id="rId4"/>
    <p:sldId id="404" r:id="rId5"/>
    <p:sldId id="473" r:id="rId6"/>
    <p:sldId id="432" r:id="rId7"/>
    <p:sldId id="269" r:id="rId8"/>
    <p:sldId id="405" r:id="rId9"/>
    <p:sldId id="273" r:id="rId10"/>
    <p:sldId id="506" r:id="rId11"/>
    <p:sldId id="275" r:id="rId12"/>
    <p:sldId id="278" r:id="rId13"/>
    <p:sldId id="279" r:id="rId14"/>
    <p:sldId id="281" r:id="rId15"/>
    <p:sldId id="460" r:id="rId16"/>
    <p:sldId id="283" r:id="rId17"/>
    <p:sldId id="277" r:id="rId18"/>
    <p:sldId id="410" r:id="rId19"/>
    <p:sldId id="444" r:id="rId20"/>
    <p:sldId id="420" r:id="rId21"/>
    <p:sldId id="421" r:id="rId22"/>
    <p:sldId id="450" r:id="rId23"/>
    <p:sldId id="454" r:id="rId24"/>
    <p:sldId id="470" r:id="rId25"/>
    <p:sldId id="284" r:id="rId26"/>
    <p:sldId id="491" r:id="rId27"/>
    <p:sldId id="286" r:id="rId28"/>
    <p:sldId id="475" r:id="rId29"/>
    <p:sldId id="258" r:id="rId30"/>
    <p:sldId id="477" r:id="rId31"/>
    <p:sldId id="478" r:id="rId32"/>
    <p:sldId id="507" r:id="rId33"/>
    <p:sldId id="508" r:id="rId34"/>
    <p:sldId id="355" r:id="rId35"/>
    <p:sldId id="287" r:id="rId36"/>
    <p:sldId id="509" r:id="rId37"/>
    <p:sldId id="510" r:id="rId38"/>
    <p:sldId id="511" r:id="rId39"/>
    <p:sldId id="512" r:id="rId40"/>
    <p:sldId id="513" r:id="rId41"/>
    <p:sldId id="504" r:id="rId42"/>
    <p:sldId id="514" r:id="rId43"/>
    <p:sldId id="515" r:id="rId44"/>
    <p:sldId id="516" r:id="rId45"/>
    <p:sldId id="505" r:id="rId46"/>
    <p:sldId id="517" r:id="rId47"/>
    <p:sldId id="263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89"/>
    <a:srgbClr val="FFFFFF"/>
    <a:srgbClr val="1E426B"/>
    <a:srgbClr val="217C7F"/>
    <a:srgbClr val="1F3154"/>
    <a:srgbClr val="498682"/>
    <a:srgbClr val="9BABC8"/>
    <a:srgbClr val="ABD1CE"/>
    <a:srgbClr val="E6E6E6"/>
    <a:srgbClr val="F4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419433-7A74-4434-BE12-C1D219642505}" type="doc">
      <dgm:prSet loTypeId="urn:diagrams.loki3.com/TabbedArc+Icon" loCatId="relationship" qsTypeId="urn:microsoft.com/office/officeart/2005/8/quickstyle/simple5" qsCatId="simple" csTypeId="urn:microsoft.com/office/officeart/2005/8/colors/accent0_3" csCatId="mainScheme" phldr="1"/>
      <dgm:spPr/>
    </dgm:pt>
    <dgm:pt modelId="{3F773F11-6B1B-4D5B-BD2B-F842CE0C9A12}">
      <dgm:prSet phldrT="[Text]" custT="1"/>
      <dgm:spPr>
        <a:solidFill>
          <a:srgbClr val="258989"/>
        </a:solidFill>
      </dgm:spPr>
      <dgm:t>
        <a:bodyPr/>
        <a:lstStyle/>
        <a:p>
          <a:r>
            <a:rPr lang="en-IN" sz="2400" b="0">
              <a:latin typeface="Bahnschrift" panose="020B0502040204020203" pitchFamily="34" charset="0"/>
            </a:rPr>
            <a:t>Reliability &amp; Disaster Recovery</a:t>
          </a:r>
          <a:endParaRPr lang="en-GB" sz="2400" b="0" dirty="0">
            <a:latin typeface="Bahnschrift" panose="020B0502040204020203" pitchFamily="34" charset="0"/>
          </a:endParaRPr>
        </a:p>
      </dgm:t>
    </dgm:pt>
    <dgm:pt modelId="{0A12E86C-DB73-44FC-90DF-FDDF4AC01C62}" type="parTrans" cxnId="{06888967-CB6E-4AA7-BE0C-642DD368CB53}">
      <dgm:prSet/>
      <dgm:spPr/>
      <dgm:t>
        <a:bodyPr/>
        <a:lstStyle/>
        <a:p>
          <a:endParaRPr lang="en-GB" sz="2000">
            <a:latin typeface="Bahnschrift" panose="020B0502040204020203" pitchFamily="34" charset="0"/>
          </a:endParaRPr>
        </a:p>
      </dgm:t>
    </dgm:pt>
    <dgm:pt modelId="{91513F5B-BD88-4B6D-AB58-870143723A7A}" type="sibTrans" cxnId="{06888967-CB6E-4AA7-BE0C-642DD368CB53}">
      <dgm:prSet/>
      <dgm:spPr/>
      <dgm:t>
        <a:bodyPr/>
        <a:lstStyle/>
        <a:p>
          <a:endParaRPr lang="en-GB" sz="2400" b="1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579E65C6-416F-450D-9677-099FD3AA2C94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IN" sz="2400" b="0">
              <a:latin typeface="Bahnschrift" panose="020B0502040204020203" pitchFamily="34" charset="0"/>
            </a:rPr>
            <a:t>Scalability &amp; Performance</a:t>
          </a:r>
          <a:endParaRPr lang="en-GB" sz="2400" b="0" dirty="0">
            <a:latin typeface="Bahnschrift" panose="020B0502040204020203" pitchFamily="34" charset="0"/>
          </a:endParaRPr>
        </a:p>
      </dgm:t>
    </dgm:pt>
    <dgm:pt modelId="{8B28A928-F1C9-4DC1-A09D-CD6CA961896D}" type="parTrans" cxnId="{95455E3E-9653-4E89-9C9F-522475EB0DC1}">
      <dgm:prSet/>
      <dgm:spPr/>
      <dgm:t>
        <a:bodyPr/>
        <a:lstStyle/>
        <a:p>
          <a:endParaRPr lang="en-GB" sz="2000">
            <a:latin typeface="Bahnschrift" panose="020B0502040204020203" pitchFamily="34" charset="0"/>
          </a:endParaRPr>
        </a:p>
      </dgm:t>
    </dgm:pt>
    <dgm:pt modelId="{B267FF7B-8E3C-4EBB-8690-2555E1557FDC}" type="sibTrans" cxnId="{95455E3E-9653-4E89-9C9F-522475EB0DC1}">
      <dgm:prSet/>
      <dgm:spPr/>
      <dgm:t>
        <a:bodyPr/>
        <a:lstStyle/>
        <a:p>
          <a:endParaRPr lang="en-GB" sz="2400" b="1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EDCE58F2-6A91-451D-9122-498E8C9B0A76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IN" sz="2400" b="0">
              <a:latin typeface="Bahnschrift" panose="020B0502040204020203" pitchFamily="34" charset="0"/>
            </a:rPr>
            <a:t>Ease of Access &amp; Agility</a:t>
          </a:r>
          <a:endParaRPr lang="en-GB" sz="2400" b="0" dirty="0">
            <a:latin typeface="Bahnschrift" panose="020B0502040204020203" pitchFamily="34" charset="0"/>
          </a:endParaRPr>
        </a:p>
      </dgm:t>
    </dgm:pt>
    <dgm:pt modelId="{5FB1F6E6-21B2-4BDF-A8CD-38DB83D1A2D8}" type="parTrans" cxnId="{53BFFDE3-EAC5-415B-BEEB-C24516D8910E}">
      <dgm:prSet/>
      <dgm:spPr/>
      <dgm:t>
        <a:bodyPr/>
        <a:lstStyle/>
        <a:p>
          <a:endParaRPr lang="en-GB" sz="2000">
            <a:latin typeface="Bahnschrift" panose="020B0502040204020203" pitchFamily="34" charset="0"/>
          </a:endParaRPr>
        </a:p>
      </dgm:t>
    </dgm:pt>
    <dgm:pt modelId="{81748162-B68D-45A6-BC22-DEEB68A48882}" type="sibTrans" cxnId="{53BFFDE3-EAC5-415B-BEEB-C24516D8910E}">
      <dgm:prSet/>
      <dgm:spPr/>
      <dgm:t>
        <a:bodyPr/>
        <a:lstStyle/>
        <a:p>
          <a:endParaRPr lang="en-GB" sz="2400" b="1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9A8862C0-6D97-49DF-BC80-ACB15A6B9BB3}" type="pres">
      <dgm:prSet presAssocID="{7D419433-7A74-4434-BE12-C1D219642505}" presName="Name0" presStyleCnt="0">
        <dgm:presLayoutVars>
          <dgm:dir/>
          <dgm:resizeHandles val="exact"/>
        </dgm:presLayoutVars>
      </dgm:prSet>
      <dgm:spPr/>
    </dgm:pt>
    <dgm:pt modelId="{A775156D-AA07-4843-B59C-0BD5BB36B9A0}" type="pres">
      <dgm:prSet presAssocID="{3F773F11-6B1B-4D5B-BD2B-F842CE0C9A12}" presName="twoplus" presStyleLbl="node1" presStyleIdx="0" presStyleCnt="3">
        <dgm:presLayoutVars>
          <dgm:bulletEnabled val="1"/>
        </dgm:presLayoutVars>
      </dgm:prSet>
      <dgm:spPr/>
    </dgm:pt>
    <dgm:pt modelId="{B2111A61-4D50-458B-BA84-8A7B266A3560}" type="pres">
      <dgm:prSet presAssocID="{579E65C6-416F-450D-9677-099FD3AA2C94}" presName="twoplus" presStyleLbl="node1" presStyleIdx="1" presStyleCnt="3">
        <dgm:presLayoutVars>
          <dgm:bulletEnabled val="1"/>
        </dgm:presLayoutVars>
      </dgm:prSet>
      <dgm:spPr/>
    </dgm:pt>
    <dgm:pt modelId="{DFB4C3A3-B91A-4E9F-9DF5-1B49ABF45C12}" type="pres">
      <dgm:prSet presAssocID="{EDCE58F2-6A91-451D-9122-498E8C9B0A76}" presName="twoplus" presStyleLbl="node1" presStyleIdx="2" presStyleCnt="3">
        <dgm:presLayoutVars>
          <dgm:bulletEnabled val="1"/>
        </dgm:presLayoutVars>
      </dgm:prSet>
      <dgm:spPr/>
    </dgm:pt>
  </dgm:ptLst>
  <dgm:cxnLst>
    <dgm:cxn modelId="{ED5DD409-C8FE-44E2-B3FA-A5DF77429E69}" type="presOf" srcId="{EDCE58F2-6A91-451D-9122-498E8C9B0A76}" destId="{DFB4C3A3-B91A-4E9F-9DF5-1B49ABF45C12}" srcOrd="0" destOrd="0" presId="urn:diagrams.loki3.com/TabbedArc+Icon"/>
    <dgm:cxn modelId="{726DD635-C7E8-4AFB-8DC1-6EA022476E71}" type="presOf" srcId="{579E65C6-416F-450D-9677-099FD3AA2C94}" destId="{B2111A61-4D50-458B-BA84-8A7B266A3560}" srcOrd="0" destOrd="0" presId="urn:diagrams.loki3.com/TabbedArc+Icon"/>
    <dgm:cxn modelId="{95455E3E-9653-4E89-9C9F-522475EB0DC1}" srcId="{7D419433-7A74-4434-BE12-C1D219642505}" destId="{579E65C6-416F-450D-9677-099FD3AA2C94}" srcOrd="1" destOrd="0" parTransId="{8B28A928-F1C9-4DC1-A09D-CD6CA961896D}" sibTransId="{B267FF7B-8E3C-4EBB-8690-2555E1557FDC}"/>
    <dgm:cxn modelId="{06888967-CB6E-4AA7-BE0C-642DD368CB53}" srcId="{7D419433-7A74-4434-BE12-C1D219642505}" destId="{3F773F11-6B1B-4D5B-BD2B-F842CE0C9A12}" srcOrd="0" destOrd="0" parTransId="{0A12E86C-DB73-44FC-90DF-FDDF4AC01C62}" sibTransId="{91513F5B-BD88-4B6D-AB58-870143723A7A}"/>
    <dgm:cxn modelId="{15073368-A6D8-478B-97AD-70D65519BF11}" type="presOf" srcId="{7D419433-7A74-4434-BE12-C1D219642505}" destId="{9A8862C0-6D97-49DF-BC80-ACB15A6B9BB3}" srcOrd="0" destOrd="0" presId="urn:diagrams.loki3.com/TabbedArc+Icon"/>
    <dgm:cxn modelId="{53BFFDE3-EAC5-415B-BEEB-C24516D8910E}" srcId="{7D419433-7A74-4434-BE12-C1D219642505}" destId="{EDCE58F2-6A91-451D-9122-498E8C9B0A76}" srcOrd="2" destOrd="0" parTransId="{5FB1F6E6-21B2-4BDF-A8CD-38DB83D1A2D8}" sibTransId="{81748162-B68D-45A6-BC22-DEEB68A48882}"/>
    <dgm:cxn modelId="{54884FF9-BC0C-49D7-969C-2234674C4F97}" type="presOf" srcId="{3F773F11-6B1B-4D5B-BD2B-F842CE0C9A12}" destId="{A775156D-AA07-4843-B59C-0BD5BB36B9A0}" srcOrd="0" destOrd="0" presId="urn:diagrams.loki3.com/TabbedArc+Icon"/>
    <dgm:cxn modelId="{D16587EF-6C0D-496B-B48C-EC2316A2D77D}" type="presParOf" srcId="{9A8862C0-6D97-49DF-BC80-ACB15A6B9BB3}" destId="{A775156D-AA07-4843-B59C-0BD5BB36B9A0}" srcOrd="0" destOrd="0" presId="urn:diagrams.loki3.com/TabbedArc+Icon"/>
    <dgm:cxn modelId="{C38B737C-9AD7-4753-8136-85DD885D1858}" type="presParOf" srcId="{9A8862C0-6D97-49DF-BC80-ACB15A6B9BB3}" destId="{B2111A61-4D50-458B-BA84-8A7B266A3560}" srcOrd="1" destOrd="0" presId="urn:diagrams.loki3.com/TabbedArc+Icon"/>
    <dgm:cxn modelId="{8481A702-AC36-490E-BEE0-5D505824E902}" type="presParOf" srcId="{9A8862C0-6D97-49DF-BC80-ACB15A6B9BB3}" destId="{DFB4C3A3-B91A-4E9F-9DF5-1B49ABF45C12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419433-7A74-4434-BE12-C1D219642505}" type="doc">
      <dgm:prSet loTypeId="urn:diagrams.loki3.com/TabbedArc+Icon" loCatId="relationship" qsTypeId="urn:microsoft.com/office/officeart/2005/8/quickstyle/simple5" qsCatId="simple" csTypeId="urn:microsoft.com/office/officeart/2005/8/colors/accent0_3" csCatId="mainScheme" phldr="1"/>
      <dgm:spPr/>
    </dgm:pt>
    <dgm:pt modelId="{3F773F11-6B1B-4D5B-BD2B-F842CE0C9A12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IN" sz="2400" b="0">
              <a:latin typeface="Bahnschrift" panose="020B0502040204020203" pitchFamily="34" charset="0"/>
            </a:rPr>
            <a:t>Reliability &amp; Disaster Recovery</a:t>
          </a:r>
          <a:endParaRPr lang="en-GB" sz="2400" b="0" dirty="0">
            <a:latin typeface="Bahnschrift" panose="020B0502040204020203" pitchFamily="34" charset="0"/>
          </a:endParaRPr>
        </a:p>
      </dgm:t>
    </dgm:pt>
    <dgm:pt modelId="{0A12E86C-DB73-44FC-90DF-FDDF4AC01C62}" type="parTrans" cxnId="{06888967-CB6E-4AA7-BE0C-642DD368CB53}">
      <dgm:prSet/>
      <dgm:spPr/>
      <dgm:t>
        <a:bodyPr/>
        <a:lstStyle/>
        <a:p>
          <a:endParaRPr lang="en-GB" sz="2000">
            <a:latin typeface="Bahnschrift" panose="020B0502040204020203" pitchFamily="34" charset="0"/>
          </a:endParaRPr>
        </a:p>
      </dgm:t>
    </dgm:pt>
    <dgm:pt modelId="{91513F5B-BD88-4B6D-AB58-870143723A7A}" type="sibTrans" cxnId="{06888967-CB6E-4AA7-BE0C-642DD368CB53}">
      <dgm:prSet/>
      <dgm:spPr/>
      <dgm:t>
        <a:bodyPr/>
        <a:lstStyle/>
        <a:p>
          <a:endParaRPr lang="en-GB" sz="2400" b="1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579E65C6-416F-450D-9677-099FD3AA2C94}">
      <dgm:prSet phldrT="[Text]" custT="1"/>
      <dgm:spPr>
        <a:solidFill>
          <a:srgbClr val="258989"/>
        </a:solidFill>
      </dgm:spPr>
      <dgm:t>
        <a:bodyPr/>
        <a:lstStyle/>
        <a:p>
          <a:r>
            <a:rPr lang="en-IN" sz="2400" b="0">
              <a:latin typeface="Bahnschrift" panose="020B0502040204020203" pitchFamily="34" charset="0"/>
            </a:rPr>
            <a:t>Scalability &amp; Performance</a:t>
          </a:r>
          <a:endParaRPr lang="en-GB" sz="2400" b="0" dirty="0">
            <a:latin typeface="Bahnschrift" panose="020B0502040204020203" pitchFamily="34" charset="0"/>
          </a:endParaRPr>
        </a:p>
      </dgm:t>
    </dgm:pt>
    <dgm:pt modelId="{8B28A928-F1C9-4DC1-A09D-CD6CA961896D}" type="parTrans" cxnId="{95455E3E-9653-4E89-9C9F-522475EB0DC1}">
      <dgm:prSet/>
      <dgm:spPr/>
      <dgm:t>
        <a:bodyPr/>
        <a:lstStyle/>
        <a:p>
          <a:endParaRPr lang="en-GB" sz="2000">
            <a:latin typeface="Bahnschrift" panose="020B0502040204020203" pitchFamily="34" charset="0"/>
          </a:endParaRPr>
        </a:p>
      </dgm:t>
    </dgm:pt>
    <dgm:pt modelId="{B267FF7B-8E3C-4EBB-8690-2555E1557FDC}" type="sibTrans" cxnId="{95455E3E-9653-4E89-9C9F-522475EB0DC1}">
      <dgm:prSet/>
      <dgm:spPr/>
      <dgm:t>
        <a:bodyPr/>
        <a:lstStyle/>
        <a:p>
          <a:endParaRPr lang="en-GB" sz="2400" b="1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EDCE58F2-6A91-451D-9122-498E8C9B0A76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IN" sz="2400" b="0">
              <a:latin typeface="Bahnschrift" panose="020B0502040204020203" pitchFamily="34" charset="0"/>
            </a:rPr>
            <a:t>Ease of Access &amp; Agility</a:t>
          </a:r>
          <a:endParaRPr lang="en-GB" sz="2400" b="0" dirty="0">
            <a:latin typeface="Bahnschrift" panose="020B0502040204020203" pitchFamily="34" charset="0"/>
          </a:endParaRPr>
        </a:p>
      </dgm:t>
    </dgm:pt>
    <dgm:pt modelId="{5FB1F6E6-21B2-4BDF-A8CD-38DB83D1A2D8}" type="parTrans" cxnId="{53BFFDE3-EAC5-415B-BEEB-C24516D8910E}">
      <dgm:prSet/>
      <dgm:spPr/>
      <dgm:t>
        <a:bodyPr/>
        <a:lstStyle/>
        <a:p>
          <a:endParaRPr lang="en-GB" sz="2000">
            <a:latin typeface="Bahnschrift" panose="020B0502040204020203" pitchFamily="34" charset="0"/>
          </a:endParaRPr>
        </a:p>
      </dgm:t>
    </dgm:pt>
    <dgm:pt modelId="{81748162-B68D-45A6-BC22-DEEB68A48882}" type="sibTrans" cxnId="{53BFFDE3-EAC5-415B-BEEB-C24516D8910E}">
      <dgm:prSet/>
      <dgm:spPr/>
      <dgm:t>
        <a:bodyPr/>
        <a:lstStyle/>
        <a:p>
          <a:endParaRPr lang="en-GB" sz="2400" b="1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9A8862C0-6D97-49DF-BC80-ACB15A6B9BB3}" type="pres">
      <dgm:prSet presAssocID="{7D419433-7A74-4434-BE12-C1D219642505}" presName="Name0" presStyleCnt="0">
        <dgm:presLayoutVars>
          <dgm:dir/>
          <dgm:resizeHandles val="exact"/>
        </dgm:presLayoutVars>
      </dgm:prSet>
      <dgm:spPr/>
    </dgm:pt>
    <dgm:pt modelId="{A775156D-AA07-4843-B59C-0BD5BB36B9A0}" type="pres">
      <dgm:prSet presAssocID="{3F773F11-6B1B-4D5B-BD2B-F842CE0C9A12}" presName="twoplus" presStyleLbl="node1" presStyleIdx="0" presStyleCnt="3">
        <dgm:presLayoutVars>
          <dgm:bulletEnabled val="1"/>
        </dgm:presLayoutVars>
      </dgm:prSet>
      <dgm:spPr/>
    </dgm:pt>
    <dgm:pt modelId="{B2111A61-4D50-458B-BA84-8A7B266A3560}" type="pres">
      <dgm:prSet presAssocID="{579E65C6-416F-450D-9677-099FD3AA2C94}" presName="twoplus" presStyleLbl="node1" presStyleIdx="1" presStyleCnt="3">
        <dgm:presLayoutVars>
          <dgm:bulletEnabled val="1"/>
        </dgm:presLayoutVars>
      </dgm:prSet>
      <dgm:spPr/>
    </dgm:pt>
    <dgm:pt modelId="{DFB4C3A3-B91A-4E9F-9DF5-1B49ABF45C12}" type="pres">
      <dgm:prSet presAssocID="{EDCE58F2-6A91-451D-9122-498E8C9B0A76}" presName="twoplus" presStyleLbl="node1" presStyleIdx="2" presStyleCnt="3">
        <dgm:presLayoutVars>
          <dgm:bulletEnabled val="1"/>
        </dgm:presLayoutVars>
      </dgm:prSet>
      <dgm:spPr/>
    </dgm:pt>
  </dgm:ptLst>
  <dgm:cxnLst>
    <dgm:cxn modelId="{ED5DD409-C8FE-44E2-B3FA-A5DF77429E69}" type="presOf" srcId="{EDCE58F2-6A91-451D-9122-498E8C9B0A76}" destId="{DFB4C3A3-B91A-4E9F-9DF5-1B49ABF45C12}" srcOrd="0" destOrd="0" presId="urn:diagrams.loki3.com/TabbedArc+Icon"/>
    <dgm:cxn modelId="{726DD635-C7E8-4AFB-8DC1-6EA022476E71}" type="presOf" srcId="{579E65C6-416F-450D-9677-099FD3AA2C94}" destId="{B2111A61-4D50-458B-BA84-8A7B266A3560}" srcOrd="0" destOrd="0" presId="urn:diagrams.loki3.com/TabbedArc+Icon"/>
    <dgm:cxn modelId="{95455E3E-9653-4E89-9C9F-522475EB0DC1}" srcId="{7D419433-7A74-4434-BE12-C1D219642505}" destId="{579E65C6-416F-450D-9677-099FD3AA2C94}" srcOrd="1" destOrd="0" parTransId="{8B28A928-F1C9-4DC1-A09D-CD6CA961896D}" sibTransId="{B267FF7B-8E3C-4EBB-8690-2555E1557FDC}"/>
    <dgm:cxn modelId="{06888967-CB6E-4AA7-BE0C-642DD368CB53}" srcId="{7D419433-7A74-4434-BE12-C1D219642505}" destId="{3F773F11-6B1B-4D5B-BD2B-F842CE0C9A12}" srcOrd="0" destOrd="0" parTransId="{0A12E86C-DB73-44FC-90DF-FDDF4AC01C62}" sibTransId="{91513F5B-BD88-4B6D-AB58-870143723A7A}"/>
    <dgm:cxn modelId="{15073368-A6D8-478B-97AD-70D65519BF11}" type="presOf" srcId="{7D419433-7A74-4434-BE12-C1D219642505}" destId="{9A8862C0-6D97-49DF-BC80-ACB15A6B9BB3}" srcOrd="0" destOrd="0" presId="urn:diagrams.loki3.com/TabbedArc+Icon"/>
    <dgm:cxn modelId="{53BFFDE3-EAC5-415B-BEEB-C24516D8910E}" srcId="{7D419433-7A74-4434-BE12-C1D219642505}" destId="{EDCE58F2-6A91-451D-9122-498E8C9B0A76}" srcOrd="2" destOrd="0" parTransId="{5FB1F6E6-21B2-4BDF-A8CD-38DB83D1A2D8}" sibTransId="{81748162-B68D-45A6-BC22-DEEB68A48882}"/>
    <dgm:cxn modelId="{54884FF9-BC0C-49D7-969C-2234674C4F97}" type="presOf" srcId="{3F773F11-6B1B-4D5B-BD2B-F842CE0C9A12}" destId="{A775156D-AA07-4843-B59C-0BD5BB36B9A0}" srcOrd="0" destOrd="0" presId="urn:diagrams.loki3.com/TabbedArc+Icon"/>
    <dgm:cxn modelId="{D16587EF-6C0D-496B-B48C-EC2316A2D77D}" type="presParOf" srcId="{9A8862C0-6D97-49DF-BC80-ACB15A6B9BB3}" destId="{A775156D-AA07-4843-B59C-0BD5BB36B9A0}" srcOrd="0" destOrd="0" presId="urn:diagrams.loki3.com/TabbedArc+Icon"/>
    <dgm:cxn modelId="{C38B737C-9AD7-4753-8136-85DD885D1858}" type="presParOf" srcId="{9A8862C0-6D97-49DF-BC80-ACB15A6B9BB3}" destId="{B2111A61-4D50-458B-BA84-8A7B266A3560}" srcOrd="1" destOrd="0" presId="urn:diagrams.loki3.com/TabbedArc+Icon"/>
    <dgm:cxn modelId="{8481A702-AC36-490E-BEE0-5D505824E902}" type="presParOf" srcId="{9A8862C0-6D97-49DF-BC80-ACB15A6B9BB3}" destId="{DFB4C3A3-B91A-4E9F-9DF5-1B49ABF45C12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419433-7A74-4434-BE12-C1D219642505}" type="doc">
      <dgm:prSet loTypeId="urn:diagrams.loki3.com/TabbedArc+Icon" loCatId="relationship" qsTypeId="urn:microsoft.com/office/officeart/2005/8/quickstyle/simple5" qsCatId="simple" csTypeId="urn:microsoft.com/office/officeart/2005/8/colors/accent0_3" csCatId="mainScheme" phldr="1"/>
      <dgm:spPr/>
    </dgm:pt>
    <dgm:pt modelId="{3F773F11-6B1B-4D5B-BD2B-F842CE0C9A12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IN" sz="2400" b="0">
              <a:latin typeface="Bahnschrift" panose="020B0502040204020203" pitchFamily="34" charset="0"/>
            </a:rPr>
            <a:t>Reliability &amp; Disaster Recovery</a:t>
          </a:r>
          <a:endParaRPr lang="en-GB" sz="2400" b="0" dirty="0">
            <a:latin typeface="Bahnschrift" panose="020B0502040204020203" pitchFamily="34" charset="0"/>
          </a:endParaRPr>
        </a:p>
      </dgm:t>
    </dgm:pt>
    <dgm:pt modelId="{0A12E86C-DB73-44FC-90DF-FDDF4AC01C62}" type="parTrans" cxnId="{06888967-CB6E-4AA7-BE0C-642DD368CB53}">
      <dgm:prSet/>
      <dgm:spPr/>
      <dgm:t>
        <a:bodyPr/>
        <a:lstStyle/>
        <a:p>
          <a:endParaRPr lang="en-GB" sz="2000">
            <a:latin typeface="Bahnschrift" panose="020B0502040204020203" pitchFamily="34" charset="0"/>
          </a:endParaRPr>
        </a:p>
      </dgm:t>
    </dgm:pt>
    <dgm:pt modelId="{91513F5B-BD88-4B6D-AB58-870143723A7A}" type="sibTrans" cxnId="{06888967-CB6E-4AA7-BE0C-642DD368CB53}">
      <dgm:prSet/>
      <dgm:spPr/>
      <dgm:t>
        <a:bodyPr/>
        <a:lstStyle/>
        <a:p>
          <a:endParaRPr lang="en-GB" sz="2400" b="1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579E65C6-416F-450D-9677-099FD3AA2C94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IN" sz="2400" b="0">
              <a:latin typeface="Bahnschrift" panose="020B0502040204020203" pitchFamily="34" charset="0"/>
            </a:rPr>
            <a:t>Scalability &amp; Performance</a:t>
          </a:r>
          <a:endParaRPr lang="en-GB" sz="2400" b="0" dirty="0">
            <a:latin typeface="Bahnschrift" panose="020B0502040204020203" pitchFamily="34" charset="0"/>
          </a:endParaRPr>
        </a:p>
      </dgm:t>
    </dgm:pt>
    <dgm:pt modelId="{8B28A928-F1C9-4DC1-A09D-CD6CA961896D}" type="parTrans" cxnId="{95455E3E-9653-4E89-9C9F-522475EB0DC1}">
      <dgm:prSet/>
      <dgm:spPr/>
      <dgm:t>
        <a:bodyPr/>
        <a:lstStyle/>
        <a:p>
          <a:endParaRPr lang="en-GB" sz="2000">
            <a:latin typeface="Bahnschrift" panose="020B0502040204020203" pitchFamily="34" charset="0"/>
          </a:endParaRPr>
        </a:p>
      </dgm:t>
    </dgm:pt>
    <dgm:pt modelId="{B267FF7B-8E3C-4EBB-8690-2555E1557FDC}" type="sibTrans" cxnId="{95455E3E-9653-4E89-9C9F-522475EB0DC1}">
      <dgm:prSet/>
      <dgm:spPr/>
      <dgm:t>
        <a:bodyPr/>
        <a:lstStyle/>
        <a:p>
          <a:endParaRPr lang="en-GB" sz="2400" b="1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EDCE58F2-6A91-451D-9122-498E8C9B0A76}">
      <dgm:prSet phldrT="[Text]" custT="1"/>
      <dgm:spPr>
        <a:solidFill>
          <a:srgbClr val="258989"/>
        </a:solidFill>
      </dgm:spPr>
      <dgm:t>
        <a:bodyPr/>
        <a:lstStyle/>
        <a:p>
          <a:r>
            <a:rPr lang="en-IN" sz="2400" b="0">
              <a:latin typeface="Bahnschrift" panose="020B0502040204020203" pitchFamily="34" charset="0"/>
            </a:rPr>
            <a:t>Ease of Access &amp; Agility</a:t>
          </a:r>
          <a:endParaRPr lang="en-GB" sz="2400" b="0" dirty="0">
            <a:latin typeface="Bahnschrift" panose="020B0502040204020203" pitchFamily="34" charset="0"/>
          </a:endParaRPr>
        </a:p>
      </dgm:t>
    </dgm:pt>
    <dgm:pt modelId="{5FB1F6E6-21B2-4BDF-A8CD-38DB83D1A2D8}" type="parTrans" cxnId="{53BFFDE3-EAC5-415B-BEEB-C24516D8910E}">
      <dgm:prSet/>
      <dgm:spPr/>
      <dgm:t>
        <a:bodyPr/>
        <a:lstStyle/>
        <a:p>
          <a:endParaRPr lang="en-GB" sz="2000">
            <a:latin typeface="Bahnschrift" panose="020B0502040204020203" pitchFamily="34" charset="0"/>
          </a:endParaRPr>
        </a:p>
      </dgm:t>
    </dgm:pt>
    <dgm:pt modelId="{81748162-B68D-45A6-BC22-DEEB68A48882}" type="sibTrans" cxnId="{53BFFDE3-EAC5-415B-BEEB-C24516D8910E}">
      <dgm:prSet/>
      <dgm:spPr/>
      <dgm:t>
        <a:bodyPr/>
        <a:lstStyle/>
        <a:p>
          <a:endParaRPr lang="en-GB" sz="2400" b="1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9A8862C0-6D97-49DF-BC80-ACB15A6B9BB3}" type="pres">
      <dgm:prSet presAssocID="{7D419433-7A74-4434-BE12-C1D219642505}" presName="Name0" presStyleCnt="0">
        <dgm:presLayoutVars>
          <dgm:dir/>
          <dgm:resizeHandles val="exact"/>
        </dgm:presLayoutVars>
      </dgm:prSet>
      <dgm:spPr/>
    </dgm:pt>
    <dgm:pt modelId="{A775156D-AA07-4843-B59C-0BD5BB36B9A0}" type="pres">
      <dgm:prSet presAssocID="{3F773F11-6B1B-4D5B-BD2B-F842CE0C9A12}" presName="twoplus" presStyleLbl="node1" presStyleIdx="0" presStyleCnt="3">
        <dgm:presLayoutVars>
          <dgm:bulletEnabled val="1"/>
        </dgm:presLayoutVars>
      </dgm:prSet>
      <dgm:spPr/>
    </dgm:pt>
    <dgm:pt modelId="{B2111A61-4D50-458B-BA84-8A7B266A3560}" type="pres">
      <dgm:prSet presAssocID="{579E65C6-416F-450D-9677-099FD3AA2C94}" presName="twoplus" presStyleLbl="node1" presStyleIdx="1" presStyleCnt="3">
        <dgm:presLayoutVars>
          <dgm:bulletEnabled val="1"/>
        </dgm:presLayoutVars>
      </dgm:prSet>
      <dgm:spPr/>
    </dgm:pt>
    <dgm:pt modelId="{DFB4C3A3-B91A-4E9F-9DF5-1B49ABF45C12}" type="pres">
      <dgm:prSet presAssocID="{EDCE58F2-6A91-451D-9122-498E8C9B0A76}" presName="twoplus" presStyleLbl="node1" presStyleIdx="2" presStyleCnt="3">
        <dgm:presLayoutVars>
          <dgm:bulletEnabled val="1"/>
        </dgm:presLayoutVars>
      </dgm:prSet>
      <dgm:spPr/>
    </dgm:pt>
  </dgm:ptLst>
  <dgm:cxnLst>
    <dgm:cxn modelId="{ED5DD409-C8FE-44E2-B3FA-A5DF77429E69}" type="presOf" srcId="{EDCE58F2-6A91-451D-9122-498E8C9B0A76}" destId="{DFB4C3A3-B91A-4E9F-9DF5-1B49ABF45C12}" srcOrd="0" destOrd="0" presId="urn:diagrams.loki3.com/TabbedArc+Icon"/>
    <dgm:cxn modelId="{726DD635-C7E8-4AFB-8DC1-6EA022476E71}" type="presOf" srcId="{579E65C6-416F-450D-9677-099FD3AA2C94}" destId="{B2111A61-4D50-458B-BA84-8A7B266A3560}" srcOrd="0" destOrd="0" presId="urn:diagrams.loki3.com/TabbedArc+Icon"/>
    <dgm:cxn modelId="{95455E3E-9653-4E89-9C9F-522475EB0DC1}" srcId="{7D419433-7A74-4434-BE12-C1D219642505}" destId="{579E65C6-416F-450D-9677-099FD3AA2C94}" srcOrd="1" destOrd="0" parTransId="{8B28A928-F1C9-4DC1-A09D-CD6CA961896D}" sibTransId="{B267FF7B-8E3C-4EBB-8690-2555E1557FDC}"/>
    <dgm:cxn modelId="{06888967-CB6E-4AA7-BE0C-642DD368CB53}" srcId="{7D419433-7A74-4434-BE12-C1D219642505}" destId="{3F773F11-6B1B-4D5B-BD2B-F842CE0C9A12}" srcOrd="0" destOrd="0" parTransId="{0A12E86C-DB73-44FC-90DF-FDDF4AC01C62}" sibTransId="{91513F5B-BD88-4B6D-AB58-870143723A7A}"/>
    <dgm:cxn modelId="{15073368-A6D8-478B-97AD-70D65519BF11}" type="presOf" srcId="{7D419433-7A74-4434-BE12-C1D219642505}" destId="{9A8862C0-6D97-49DF-BC80-ACB15A6B9BB3}" srcOrd="0" destOrd="0" presId="urn:diagrams.loki3.com/TabbedArc+Icon"/>
    <dgm:cxn modelId="{53BFFDE3-EAC5-415B-BEEB-C24516D8910E}" srcId="{7D419433-7A74-4434-BE12-C1D219642505}" destId="{EDCE58F2-6A91-451D-9122-498E8C9B0A76}" srcOrd="2" destOrd="0" parTransId="{5FB1F6E6-21B2-4BDF-A8CD-38DB83D1A2D8}" sibTransId="{81748162-B68D-45A6-BC22-DEEB68A48882}"/>
    <dgm:cxn modelId="{54884FF9-BC0C-49D7-969C-2234674C4F97}" type="presOf" srcId="{3F773F11-6B1B-4D5B-BD2B-F842CE0C9A12}" destId="{A775156D-AA07-4843-B59C-0BD5BB36B9A0}" srcOrd="0" destOrd="0" presId="urn:diagrams.loki3.com/TabbedArc+Icon"/>
    <dgm:cxn modelId="{D16587EF-6C0D-496B-B48C-EC2316A2D77D}" type="presParOf" srcId="{9A8862C0-6D97-49DF-BC80-ACB15A6B9BB3}" destId="{A775156D-AA07-4843-B59C-0BD5BB36B9A0}" srcOrd="0" destOrd="0" presId="urn:diagrams.loki3.com/TabbedArc+Icon"/>
    <dgm:cxn modelId="{C38B737C-9AD7-4753-8136-85DD885D1858}" type="presParOf" srcId="{9A8862C0-6D97-49DF-BC80-ACB15A6B9BB3}" destId="{B2111A61-4D50-458B-BA84-8A7B266A3560}" srcOrd="1" destOrd="0" presId="urn:diagrams.loki3.com/TabbedArc+Icon"/>
    <dgm:cxn modelId="{8481A702-AC36-490E-BEE0-5D505824E902}" type="presParOf" srcId="{9A8862C0-6D97-49DF-BC80-ACB15A6B9BB3}" destId="{DFB4C3A3-B91A-4E9F-9DF5-1B49ABF45C12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5156D-AA07-4843-B59C-0BD5BB36B9A0}">
      <dsp:nvSpPr>
        <dsp:cNvPr id="0" name=""/>
        <dsp:cNvSpPr/>
      </dsp:nvSpPr>
      <dsp:spPr>
        <a:xfrm rot="19200000">
          <a:off x="1052" y="2291235"/>
          <a:ext cx="2648717" cy="1721666"/>
        </a:xfrm>
        <a:prstGeom prst="round2SameRect">
          <a:avLst/>
        </a:prstGeom>
        <a:solidFill>
          <a:srgbClr val="25898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30480" rIns="9144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>
              <a:latin typeface="Bahnschrift" panose="020B0502040204020203" pitchFamily="34" charset="0"/>
            </a:rPr>
            <a:t>Reliability &amp; Disaster Recovery</a:t>
          </a:r>
          <a:endParaRPr lang="en-GB" sz="2400" b="0" kern="1200" dirty="0">
            <a:latin typeface="Bahnschrift" panose="020B0502040204020203" pitchFamily="34" charset="0"/>
          </a:endParaRPr>
        </a:p>
      </dsp:txBody>
      <dsp:txXfrm>
        <a:off x="112109" y="2365449"/>
        <a:ext cx="2480627" cy="1637621"/>
      </dsp:txXfrm>
    </dsp:sp>
    <dsp:sp modelId="{B2111A61-4D50-458B-BA84-8A7B266A3560}">
      <dsp:nvSpPr>
        <dsp:cNvPr id="0" name=""/>
        <dsp:cNvSpPr/>
      </dsp:nvSpPr>
      <dsp:spPr>
        <a:xfrm>
          <a:off x="3001456" y="1199177"/>
          <a:ext cx="2648717" cy="1721666"/>
        </a:xfrm>
        <a:prstGeom prst="round2SameRect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30480" rIns="9144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>
              <a:latin typeface="Bahnschrift" panose="020B0502040204020203" pitchFamily="34" charset="0"/>
            </a:rPr>
            <a:t>Scalability &amp; Performance</a:t>
          </a:r>
          <a:endParaRPr lang="en-GB" sz="2400" b="0" kern="1200" dirty="0">
            <a:latin typeface="Bahnschrift" panose="020B0502040204020203" pitchFamily="34" charset="0"/>
          </a:endParaRPr>
        </a:p>
      </dsp:txBody>
      <dsp:txXfrm>
        <a:off x="3085501" y="1283222"/>
        <a:ext cx="2480627" cy="1637621"/>
      </dsp:txXfrm>
    </dsp:sp>
    <dsp:sp modelId="{DFB4C3A3-B91A-4E9F-9DF5-1B49ABF45C12}">
      <dsp:nvSpPr>
        <dsp:cNvPr id="0" name=""/>
        <dsp:cNvSpPr/>
      </dsp:nvSpPr>
      <dsp:spPr>
        <a:xfrm rot="2400000">
          <a:off x="6001861" y="2291235"/>
          <a:ext cx="2648717" cy="1721666"/>
        </a:xfrm>
        <a:prstGeom prst="round2SameRect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30480" rIns="9144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>
              <a:latin typeface="Bahnschrift" panose="020B0502040204020203" pitchFamily="34" charset="0"/>
            </a:rPr>
            <a:t>Ease of Access &amp; Agility</a:t>
          </a:r>
          <a:endParaRPr lang="en-GB" sz="2400" b="0" kern="1200" dirty="0">
            <a:latin typeface="Bahnschrift" panose="020B0502040204020203" pitchFamily="34" charset="0"/>
          </a:endParaRPr>
        </a:p>
      </dsp:txBody>
      <dsp:txXfrm>
        <a:off x="6058894" y="2365449"/>
        <a:ext cx="2480627" cy="1637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5156D-AA07-4843-B59C-0BD5BB36B9A0}">
      <dsp:nvSpPr>
        <dsp:cNvPr id="0" name=""/>
        <dsp:cNvSpPr/>
      </dsp:nvSpPr>
      <dsp:spPr>
        <a:xfrm rot="19200000">
          <a:off x="1052" y="2291235"/>
          <a:ext cx="2648717" cy="1721666"/>
        </a:xfrm>
        <a:prstGeom prst="round2SameRect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30480" rIns="9144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>
              <a:latin typeface="Bahnschrift" panose="020B0502040204020203" pitchFamily="34" charset="0"/>
            </a:rPr>
            <a:t>Reliability &amp; Disaster Recovery</a:t>
          </a:r>
          <a:endParaRPr lang="en-GB" sz="2400" b="0" kern="1200" dirty="0">
            <a:latin typeface="Bahnschrift" panose="020B0502040204020203" pitchFamily="34" charset="0"/>
          </a:endParaRPr>
        </a:p>
      </dsp:txBody>
      <dsp:txXfrm>
        <a:off x="112109" y="2365449"/>
        <a:ext cx="2480627" cy="1637621"/>
      </dsp:txXfrm>
    </dsp:sp>
    <dsp:sp modelId="{B2111A61-4D50-458B-BA84-8A7B266A3560}">
      <dsp:nvSpPr>
        <dsp:cNvPr id="0" name=""/>
        <dsp:cNvSpPr/>
      </dsp:nvSpPr>
      <dsp:spPr>
        <a:xfrm>
          <a:off x="3001456" y="1199177"/>
          <a:ext cx="2648717" cy="1721666"/>
        </a:xfrm>
        <a:prstGeom prst="round2SameRect">
          <a:avLst/>
        </a:prstGeom>
        <a:solidFill>
          <a:srgbClr val="25898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30480" rIns="9144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>
              <a:latin typeface="Bahnschrift" panose="020B0502040204020203" pitchFamily="34" charset="0"/>
            </a:rPr>
            <a:t>Scalability &amp; Performance</a:t>
          </a:r>
          <a:endParaRPr lang="en-GB" sz="2400" b="0" kern="1200" dirty="0">
            <a:latin typeface="Bahnschrift" panose="020B0502040204020203" pitchFamily="34" charset="0"/>
          </a:endParaRPr>
        </a:p>
      </dsp:txBody>
      <dsp:txXfrm>
        <a:off x="3085501" y="1283222"/>
        <a:ext cx="2480627" cy="1637621"/>
      </dsp:txXfrm>
    </dsp:sp>
    <dsp:sp modelId="{DFB4C3A3-B91A-4E9F-9DF5-1B49ABF45C12}">
      <dsp:nvSpPr>
        <dsp:cNvPr id="0" name=""/>
        <dsp:cNvSpPr/>
      </dsp:nvSpPr>
      <dsp:spPr>
        <a:xfrm rot="2400000">
          <a:off x="6001861" y="2291235"/>
          <a:ext cx="2648717" cy="1721666"/>
        </a:xfrm>
        <a:prstGeom prst="round2SameRect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30480" rIns="9144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>
              <a:latin typeface="Bahnschrift" panose="020B0502040204020203" pitchFamily="34" charset="0"/>
            </a:rPr>
            <a:t>Ease of Access &amp; Agility</a:t>
          </a:r>
          <a:endParaRPr lang="en-GB" sz="2400" b="0" kern="1200" dirty="0">
            <a:latin typeface="Bahnschrift" panose="020B0502040204020203" pitchFamily="34" charset="0"/>
          </a:endParaRPr>
        </a:p>
      </dsp:txBody>
      <dsp:txXfrm>
        <a:off x="6058894" y="2365449"/>
        <a:ext cx="2480627" cy="1637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5156D-AA07-4843-B59C-0BD5BB36B9A0}">
      <dsp:nvSpPr>
        <dsp:cNvPr id="0" name=""/>
        <dsp:cNvSpPr/>
      </dsp:nvSpPr>
      <dsp:spPr>
        <a:xfrm rot="19200000">
          <a:off x="1052" y="2291235"/>
          <a:ext cx="2648717" cy="1721666"/>
        </a:xfrm>
        <a:prstGeom prst="round2SameRect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30480" rIns="9144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>
              <a:latin typeface="Bahnschrift" panose="020B0502040204020203" pitchFamily="34" charset="0"/>
            </a:rPr>
            <a:t>Reliability &amp; Disaster Recovery</a:t>
          </a:r>
          <a:endParaRPr lang="en-GB" sz="2400" b="0" kern="1200" dirty="0">
            <a:latin typeface="Bahnschrift" panose="020B0502040204020203" pitchFamily="34" charset="0"/>
          </a:endParaRPr>
        </a:p>
      </dsp:txBody>
      <dsp:txXfrm>
        <a:off x="112109" y="2365449"/>
        <a:ext cx="2480627" cy="1637621"/>
      </dsp:txXfrm>
    </dsp:sp>
    <dsp:sp modelId="{B2111A61-4D50-458B-BA84-8A7B266A3560}">
      <dsp:nvSpPr>
        <dsp:cNvPr id="0" name=""/>
        <dsp:cNvSpPr/>
      </dsp:nvSpPr>
      <dsp:spPr>
        <a:xfrm>
          <a:off x="3001456" y="1199177"/>
          <a:ext cx="2648717" cy="1721666"/>
        </a:xfrm>
        <a:prstGeom prst="round2SameRect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30480" rIns="9144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>
              <a:latin typeface="Bahnschrift" panose="020B0502040204020203" pitchFamily="34" charset="0"/>
            </a:rPr>
            <a:t>Scalability &amp; Performance</a:t>
          </a:r>
          <a:endParaRPr lang="en-GB" sz="2400" b="0" kern="1200" dirty="0">
            <a:latin typeface="Bahnschrift" panose="020B0502040204020203" pitchFamily="34" charset="0"/>
          </a:endParaRPr>
        </a:p>
      </dsp:txBody>
      <dsp:txXfrm>
        <a:off x="3085501" y="1283222"/>
        <a:ext cx="2480627" cy="1637621"/>
      </dsp:txXfrm>
    </dsp:sp>
    <dsp:sp modelId="{DFB4C3A3-B91A-4E9F-9DF5-1B49ABF45C12}">
      <dsp:nvSpPr>
        <dsp:cNvPr id="0" name=""/>
        <dsp:cNvSpPr/>
      </dsp:nvSpPr>
      <dsp:spPr>
        <a:xfrm rot="2400000">
          <a:off x="6001861" y="2291235"/>
          <a:ext cx="2648717" cy="1721666"/>
        </a:xfrm>
        <a:prstGeom prst="round2SameRect">
          <a:avLst/>
        </a:prstGeom>
        <a:solidFill>
          <a:srgbClr val="25898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30480" rIns="9144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>
              <a:latin typeface="Bahnschrift" panose="020B0502040204020203" pitchFamily="34" charset="0"/>
            </a:rPr>
            <a:t>Ease of Access &amp; Agility</a:t>
          </a:r>
          <a:endParaRPr lang="en-GB" sz="2400" b="0" kern="1200" dirty="0">
            <a:latin typeface="Bahnschrift" panose="020B0502040204020203" pitchFamily="34" charset="0"/>
          </a:endParaRPr>
        </a:p>
      </dsp:txBody>
      <dsp:txXfrm>
        <a:off x="6058894" y="2365449"/>
        <a:ext cx="2480627" cy="1637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388D2-3AA9-4928-8084-303E4E24B2D5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C4B35-2F18-44F1-A145-8C39E336F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12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228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4" name="Google Shape;264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bg>
      <p:bgPr>
        <a:blipFill dpi="0" rotWithShape="1">
          <a:blip r:embed="rId2">
            <a:alphaModFix amt="1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B271DD-569D-4824-BCE8-9A8F84980FB0}"/>
              </a:ext>
            </a:extLst>
          </p:cNvPr>
          <p:cNvSpPr/>
          <p:nvPr userDrawn="1"/>
        </p:nvSpPr>
        <p:spPr>
          <a:xfrm>
            <a:off x="0" y="-1"/>
            <a:ext cx="9144000" cy="1064871"/>
          </a:xfrm>
          <a:prstGeom prst="rect">
            <a:avLst/>
          </a:prstGeom>
          <a:solidFill>
            <a:srgbClr val="215D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8F71-6993-4278-9FEC-9DDE6AC4852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D014-A928-4C77-8587-40F29E6AE2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8FC9AB-5EFE-442E-8DC9-73C4CB3DE956}"/>
              </a:ext>
            </a:extLst>
          </p:cNvPr>
          <p:cNvSpPr/>
          <p:nvPr userDrawn="1"/>
        </p:nvSpPr>
        <p:spPr>
          <a:xfrm>
            <a:off x="8858250" y="6544221"/>
            <a:ext cx="228600" cy="228600"/>
          </a:xfrm>
          <a:prstGeom prst="ellipse">
            <a:avLst/>
          </a:prstGeom>
          <a:solidFill>
            <a:srgbClr val="215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BCB97-F83E-47EF-842C-75225581C6B3}"/>
              </a:ext>
            </a:extLst>
          </p:cNvPr>
          <p:cNvSpPr/>
          <p:nvPr userDrawn="1"/>
        </p:nvSpPr>
        <p:spPr>
          <a:xfrm>
            <a:off x="0" y="1136955"/>
            <a:ext cx="9144000" cy="91440"/>
          </a:xfrm>
          <a:prstGeom prst="rect">
            <a:avLst/>
          </a:prstGeom>
          <a:solidFill>
            <a:srgbClr val="215D4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4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 ?><Relationships xmlns="http://schemas.openxmlformats.org/package/2006/relationships"><Relationship Id="rId3" Target="../media/image6.jpe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8441-4D50-4AB6-9DE7-FAC871102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582" y="1325563"/>
            <a:ext cx="8566778" cy="518160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collection of information </a:t>
            </a:r>
            <a:r>
              <a:rPr lang="en-IN" dirty="0"/>
              <a:t>that is organized so that it </a:t>
            </a:r>
            <a:r>
              <a:rPr lang="en-IN" dirty="0">
                <a:solidFill>
                  <a:srgbClr val="C00000"/>
                </a:solidFill>
              </a:rPr>
              <a:t>can easily be accessed, managed, and updated.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Databases can be classified </a:t>
            </a:r>
            <a:r>
              <a:rPr lang="en-IN" dirty="0"/>
              <a:t>according to types of content: bibliographic, </a:t>
            </a:r>
            <a:r>
              <a:rPr lang="en-GB" dirty="0"/>
              <a:t>full-text, numeric, and images.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27826-FF26-488B-92F2-2CBAA2EF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853715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Database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3989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30DD-77E1-4C68-BE60-CE3DE7DE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44" y="1439459"/>
            <a:ext cx="8289890" cy="5004884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In computing</a:t>
            </a:r>
            <a:r>
              <a:rPr lang="en-IN" dirty="0"/>
              <a:t>, databases are sometimes classified according to their organizational approach.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The most prevalent approach is the </a:t>
            </a:r>
            <a:r>
              <a:rPr lang="en-IN" dirty="0">
                <a:solidFill>
                  <a:srgbClr val="C00000"/>
                </a:solidFill>
              </a:rPr>
              <a:t>relational database</a:t>
            </a:r>
            <a:r>
              <a:rPr lang="en-IN" dirty="0"/>
              <a:t>, a tabular database in which data is defined so that it can be reorganized and accessed in a number of different ways.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B3290-4885-4F5B-AE03-1580F6DC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0"/>
            <a:ext cx="8094434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Database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3892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30DD-77E1-4C68-BE60-CE3DE7DE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1480457"/>
            <a:ext cx="8621486" cy="51525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Distributed database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Object-oriented programming database</a:t>
            </a:r>
            <a:endParaRPr lang="en-GB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Computer databases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Analytical Database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B3290-4885-4F5B-AE03-1580F6DC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0"/>
            <a:ext cx="8781143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Database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3680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43DBF0-D212-4805-A025-E45101E80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41018"/>
            <a:ext cx="7886700" cy="4979314"/>
          </a:xfrm>
          <a:prstGeom prst="rect">
            <a:avLst/>
          </a:prstGeom>
          <a:ln w="38100">
            <a:solidFill>
              <a:srgbClr val="25898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AFFCCD-C7DB-4B7E-8F4E-A132C3C0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737600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b="1" dirty="0"/>
              <a:t>System Architecture of a Database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3901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F6A0-642B-41D5-A353-7EEABE6F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39460"/>
            <a:ext cx="8558893" cy="5004884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GB" dirty="0">
                <a:solidFill>
                  <a:srgbClr val="C00000"/>
                </a:solidFill>
              </a:rPr>
              <a:t>Data Warehouse: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/>
              <a:t>Data Warehouse Architecture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AFB53-E65A-45DA-AAFB-9C52295D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0"/>
            <a:ext cx="8094434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Types of Database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2207A96-1114-4540-B234-636F7EFA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74" y="2873347"/>
            <a:ext cx="5070593" cy="325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6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B0B5-E3D8-478B-B927-CC220B6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1465943"/>
            <a:ext cx="8548915" cy="5167086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Distributed Database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602CA-8E4F-4CE3-A60F-2F26A004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0"/>
            <a:ext cx="8036377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Types of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08356-000F-4337-A8AA-F8C1B8479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89" y="2470373"/>
            <a:ext cx="5289421" cy="3829803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908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F6A0-642B-41D5-A353-7EEABE6F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3" y="1465943"/>
            <a:ext cx="8577943" cy="5167086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rgbClr val="258989"/>
              </a:buClr>
            </a:pPr>
            <a:r>
              <a:rPr lang="en-GB" dirty="0"/>
              <a:t>End-user Database</a:t>
            </a:r>
          </a:p>
          <a:p>
            <a:pPr algn="just">
              <a:buClr>
                <a:srgbClr val="258989"/>
              </a:buClr>
            </a:pPr>
            <a:r>
              <a:rPr lang="en-GB" dirty="0"/>
              <a:t>External Log Database</a:t>
            </a:r>
          </a:p>
          <a:p>
            <a:pPr algn="just">
              <a:buClr>
                <a:srgbClr val="258989"/>
              </a:buClr>
            </a:pPr>
            <a:r>
              <a:rPr lang="en-GB" dirty="0"/>
              <a:t>Hypermedia Log Database</a:t>
            </a:r>
          </a:p>
          <a:p>
            <a:pPr algn="just">
              <a:buClr>
                <a:srgbClr val="258989"/>
              </a:buClr>
            </a:pPr>
            <a:r>
              <a:rPr lang="en-GB" dirty="0"/>
              <a:t>Operational Log Database</a:t>
            </a:r>
          </a:p>
          <a:p>
            <a:pPr>
              <a:buClr>
                <a:srgbClr val="258989"/>
              </a:buClr>
            </a:pPr>
            <a:r>
              <a:rPr lang="en-IN" dirty="0"/>
              <a:t>Customer databases</a:t>
            </a:r>
          </a:p>
          <a:p>
            <a:pPr>
              <a:buClr>
                <a:srgbClr val="258989"/>
              </a:buClr>
            </a:pPr>
            <a:r>
              <a:rPr lang="en-IN" dirty="0"/>
              <a:t>Personnel databases</a:t>
            </a:r>
          </a:p>
          <a:p>
            <a:pPr>
              <a:buClr>
                <a:srgbClr val="258989"/>
              </a:buClr>
            </a:pPr>
            <a:r>
              <a:rPr lang="en-IN" dirty="0"/>
              <a:t>Enterprise resource planning</a:t>
            </a:r>
          </a:p>
          <a:p>
            <a:pPr>
              <a:buClr>
                <a:srgbClr val="258989"/>
              </a:buClr>
            </a:pPr>
            <a:r>
              <a:rPr lang="en-IN" dirty="0"/>
              <a:t>Financial databases</a:t>
            </a:r>
            <a:endParaRPr lang="en-GB" dirty="0"/>
          </a:p>
          <a:p>
            <a:pPr marL="0" indent="0" algn="just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AFB53-E65A-45DA-AAFB-9C52295D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34" y="0"/>
            <a:ext cx="8631466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Types of Database</a:t>
            </a:r>
          </a:p>
        </p:txBody>
      </p:sp>
    </p:spTree>
    <p:extLst>
      <p:ext uri="{BB962C8B-B14F-4D97-AF65-F5344CB8AC3E}">
        <p14:creationId xmlns:p14="http://schemas.microsoft.com/office/powerpoint/2010/main" val="88022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0D0D-A8B2-4E86-9353-CBF3FE62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347" y="1414584"/>
            <a:ext cx="8498673" cy="5138058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Provides users the capabilities of controlling read/write access, specifying report generation, and analysing usage.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Are prevalent in large mainframe systems, but are also present in smaller distributed workstation and mid-range systems such as the AS/400 and on personal computers. </a:t>
            </a:r>
          </a:p>
          <a:p>
            <a:pPr>
              <a:lnSpc>
                <a:spcPct val="160000"/>
              </a:lnSpc>
              <a:spcBef>
                <a:spcPts val="0"/>
              </a:spcBef>
              <a:buClr>
                <a:srgbClr val="215D4B"/>
              </a:buClr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D970C-6CD5-472B-9D28-8C5A8ED4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0"/>
            <a:ext cx="8694057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Database Managers</a:t>
            </a:r>
          </a:p>
        </p:txBody>
      </p:sp>
    </p:spTree>
    <p:extLst>
      <p:ext uri="{BB962C8B-B14F-4D97-AF65-F5344CB8AC3E}">
        <p14:creationId xmlns:p14="http://schemas.microsoft.com/office/powerpoint/2010/main" val="131002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57" y="410469"/>
            <a:ext cx="806540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z="3200" dirty="0"/>
              <a:t>Database: Three Level Architecture </a:t>
            </a:r>
            <a:endParaRPr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97" y="1623367"/>
            <a:ext cx="7325605" cy="47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60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363" y="379691"/>
            <a:ext cx="788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z="3200" dirty="0"/>
              <a:t>Database: Three Level Architec</a:t>
            </a:r>
            <a:r>
              <a:rPr lang="en-US" dirty="0"/>
              <a:t>ture </a:t>
            </a:r>
            <a:endParaRPr lang="en-US"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458595" y="1438709"/>
            <a:ext cx="8226809" cy="45232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77800" marR="5080" indent="-177800" algn="just">
              <a:lnSpc>
                <a:spcPct val="150000"/>
              </a:lnSpc>
              <a:buClr>
                <a:srgbClr val="217C7F"/>
              </a:buClr>
              <a:buSzPct val="100000"/>
              <a:buFont typeface="Arial" panose="020B0604020202020204" pitchFamily="34" charset="0"/>
              <a:buChar char="•"/>
              <a:tabLst>
                <a:tab pos="546100" algn="l"/>
                <a:tab pos="546735" algn="l"/>
                <a:tab pos="3818890" algn="l"/>
              </a:tabLst>
            </a:pPr>
            <a:r>
              <a:rPr sz="2800" spc="-5" dirty="0">
                <a:solidFill>
                  <a:srgbClr val="C00000"/>
                </a:solidFill>
                <a:latin typeface="Bahnschrift" panose="020B0502040204020203" pitchFamily="34" charset="0"/>
                <a:cs typeface="Arial"/>
              </a:rPr>
              <a:t>Internal/physical level: </a:t>
            </a:r>
            <a:r>
              <a:rPr sz="2800" spc="-5" dirty="0">
                <a:latin typeface="Bahnschrift" panose="020B0502040204020203" pitchFamily="34" charset="0"/>
                <a:cs typeface="Arial"/>
              </a:rPr>
              <a:t>Shows how data are stored inside  the system. </a:t>
            </a:r>
            <a:r>
              <a:rPr sz="2800" dirty="0">
                <a:latin typeface="Bahnschrift" panose="020B0502040204020203" pitchFamily="34" charset="0"/>
                <a:cs typeface="Arial"/>
              </a:rPr>
              <a:t>It </a:t>
            </a:r>
            <a:r>
              <a:rPr sz="2800" spc="-5" dirty="0">
                <a:latin typeface="Bahnschrift" panose="020B0502040204020203" pitchFamily="34" charset="0"/>
                <a:cs typeface="Arial"/>
              </a:rPr>
              <a:t>is </a:t>
            </a:r>
            <a:r>
              <a:rPr sz="2800" dirty="0">
                <a:latin typeface="Bahnschrift" panose="020B0502040204020203" pitchFamily="34" charset="0"/>
                <a:cs typeface="Arial"/>
              </a:rPr>
              <a:t>the </a:t>
            </a:r>
            <a:r>
              <a:rPr sz="2800" spc="-5" dirty="0">
                <a:latin typeface="Bahnschrift" panose="020B0502040204020203" pitchFamily="34" charset="0"/>
                <a:cs typeface="Arial"/>
              </a:rPr>
              <a:t>closest level </a:t>
            </a:r>
            <a:r>
              <a:rPr sz="2800" dirty="0">
                <a:latin typeface="Bahnschrift" panose="020B0502040204020203" pitchFamily="34" charset="0"/>
                <a:cs typeface="Arial"/>
              </a:rPr>
              <a:t>to the </a:t>
            </a:r>
            <a:r>
              <a:rPr sz="2800" spc="-5" dirty="0">
                <a:latin typeface="Bahnschrift" panose="020B0502040204020203" pitchFamily="34" charset="0"/>
                <a:cs typeface="Arial"/>
              </a:rPr>
              <a:t>physical storage.</a:t>
            </a:r>
            <a:endParaRPr lang="en-US" sz="2800" spc="-5" dirty="0">
              <a:latin typeface="Bahnschrift" panose="020B0502040204020203" pitchFamily="34" charset="0"/>
              <a:cs typeface="Arial"/>
            </a:endParaRPr>
          </a:p>
          <a:p>
            <a:pPr marL="177800" marR="5080" indent="-177800" algn="just">
              <a:lnSpc>
                <a:spcPct val="150000"/>
              </a:lnSpc>
              <a:buClr>
                <a:srgbClr val="217C7F"/>
              </a:buClr>
              <a:buSzPct val="100000"/>
              <a:buFont typeface="Arial" panose="020B0604020202020204" pitchFamily="34" charset="0"/>
              <a:buChar char="•"/>
              <a:tabLst>
                <a:tab pos="546100" algn="l"/>
                <a:tab pos="546735" algn="l"/>
                <a:tab pos="3818890" algn="l"/>
              </a:tabLst>
            </a:pPr>
            <a:r>
              <a:rPr sz="2800" spc="-5" dirty="0">
                <a:solidFill>
                  <a:srgbClr val="C00000"/>
                </a:solidFill>
                <a:latin typeface="Bahnschrift" panose="020B0502040204020203" pitchFamily="34" charset="0"/>
                <a:cs typeface="Arial"/>
              </a:rPr>
              <a:t>Conceptual/logical level: </a:t>
            </a:r>
            <a:r>
              <a:rPr sz="2800" spc="-5" dirty="0">
                <a:latin typeface="Bahnschrift" panose="020B0502040204020203" pitchFamily="34" charset="0"/>
                <a:cs typeface="Arial"/>
              </a:rPr>
              <a:t>Deals with the modeling </a:t>
            </a:r>
            <a:r>
              <a:rPr sz="2800" dirty="0">
                <a:latin typeface="Bahnschrift" panose="020B0502040204020203" pitchFamily="34" charset="0"/>
                <a:cs typeface="Arial"/>
              </a:rPr>
              <a:t>of the  </a:t>
            </a:r>
            <a:r>
              <a:rPr sz="2800" spc="-5" dirty="0">
                <a:latin typeface="Bahnschrift" panose="020B0502040204020203" pitchFamily="34" charset="0"/>
                <a:cs typeface="Arial"/>
              </a:rPr>
              <a:t>whole database. </a:t>
            </a:r>
            <a:endParaRPr lang="en-US" sz="2800" spc="-5" dirty="0">
              <a:latin typeface="Bahnschrift" panose="020B0502040204020203" pitchFamily="34" charset="0"/>
              <a:cs typeface="Arial"/>
            </a:endParaRPr>
          </a:p>
          <a:p>
            <a:pPr marL="177800" marR="5080" indent="-177800" algn="just">
              <a:lnSpc>
                <a:spcPct val="150000"/>
              </a:lnSpc>
              <a:buClr>
                <a:srgbClr val="217C7F"/>
              </a:buClr>
              <a:buSzPct val="100000"/>
              <a:buFont typeface="Arial" panose="020B0604020202020204" pitchFamily="34" charset="0"/>
              <a:buChar char="•"/>
              <a:tabLst>
                <a:tab pos="546100" algn="l"/>
                <a:tab pos="546735" algn="l"/>
                <a:tab pos="3818890" algn="l"/>
              </a:tabLst>
            </a:pPr>
            <a:r>
              <a:rPr sz="2800" spc="-5" dirty="0">
                <a:solidFill>
                  <a:srgbClr val="C00000"/>
                </a:solidFill>
                <a:latin typeface="Bahnschrift" panose="020B0502040204020203" pitchFamily="34" charset="0"/>
                <a:cs typeface="Arial"/>
              </a:rPr>
              <a:t>Ex</a:t>
            </a:r>
            <a:r>
              <a:rPr lang="en-US" sz="2800" spc="-5" dirty="0">
                <a:solidFill>
                  <a:srgbClr val="C00000"/>
                </a:solidFill>
                <a:latin typeface="Bahnschrift" panose="020B0502040204020203" pitchFamily="34" charset="0"/>
                <a:cs typeface="Arial"/>
              </a:rPr>
              <a:t>t</a:t>
            </a:r>
            <a:r>
              <a:rPr sz="2800" spc="-5" dirty="0">
                <a:solidFill>
                  <a:srgbClr val="C00000"/>
                </a:solidFill>
                <a:latin typeface="Bahnschrift" panose="020B0502040204020203" pitchFamily="34" charset="0"/>
                <a:cs typeface="Arial"/>
              </a:rPr>
              <a:t>ernal level: </a:t>
            </a:r>
            <a:r>
              <a:rPr lang="en-GB" sz="2800" spc="-5" dirty="0">
                <a:latin typeface="Bahnschrift" panose="020B0502040204020203" pitchFamily="34" charset="0"/>
                <a:cs typeface="Arial"/>
              </a:rPr>
              <a:t>M</a:t>
            </a:r>
            <a:r>
              <a:rPr sz="2800" spc="-5" dirty="0">
                <a:latin typeface="Bahnschrift" panose="020B0502040204020203" pitchFamily="34" charset="0"/>
                <a:cs typeface="Arial"/>
              </a:rPr>
              <a:t>odels a </a:t>
            </a:r>
            <a:r>
              <a:rPr lang="en-US" sz="2800" spc="-5" dirty="0">
                <a:latin typeface="Bahnschrift" panose="020B0502040204020203" pitchFamily="34" charset="0"/>
                <a:cs typeface="Arial"/>
              </a:rPr>
              <a:t>user-oriented</a:t>
            </a:r>
            <a:r>
              <a:rPr sz="2800" spc="-5" dirty="0">
                <a:latin typeface="Bahnschrift" panose="020B0502040204020203" pitchFamily="34" charset="0"/>
                <a:cs typeface="Arial"/>
              </a:rPr>
              <a:t>  description </a:t>
            </a:r>
            <a:r>
              <a:rPr sz="2800" dirty="0">
                <a:latin typeface="Bahnschrift" panose="020B0502040204020203" pitchFamily="34" charset="0"/>
                <a:cs typeface="Arial"/>
              </a:rPr>
              <a:t>of </a:t>
            </a:r>
            <a:r>
              <a:rPr sz="2800" spc="-5" dirty="0">
                <a:latin typeface="Bahnschrift" panose="020B0502040204020203" pitchFamily="34" charset="0"/>
                <a:cs typeface="Arial"/>
              </a:rPr>
              <a:t>part </a:t>
            </a:r>
            <a:r>
              <a:rPr sz="2800" dirty="0">
                <a:latin typeface="Bahnschrift" panose="020B0502040204020203" pitchFamily="34" charset="0"/>
                <a:cs typeface="Arial"/>
              </a:rPr>
              <a:t>of </a:t>
            </a:r>
            <a:r>
              <a:rPr sz="2800" spc="-5" dirty="0">
                <a:latin typeface="Bahnschrift" panose="020B0502040204020203" pitchFamily="34" charset="0"/>
                <a:cs typeface="Arial"/>
              </a:rPr>
              <a:t>the database. </a:t>
            </a:r>
            <a:endParaRPr sz="2800" dirty="0">
              <a:latin typeface="Bahnschrift" panose="020B0502040204020203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493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27" y="2078087"/>
            <a:ext cx="7941546" cy="43081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After this lecture, you will be able to,</a:t>
            </a:r>
          </a:p>
          <a:p>
            <a:pPr marL="536575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600" dirty="0">
                <a:effectLst/>
                <a:ea typeface="Arial" panose="020B0604020202020204" pitchFamily="34" charset="0"/>
              </a:rPr>
              <a:t>understand databases and working of databases</a:t>
            </a:r>
          </a:p>
          <a:p>
            <a:pPr marL="536575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600" dirty="0">
                <a:ea typeface="Arial" panose="020B0604020202020204" pitchFamily="34" charset="0"/>
              </a:rPr>
              <a:t>Know the</a:t>
            </a:r>
            <a:r>
              <a:rPr lang="en-IN" sz="2600" dirty="0">
                <a:effectLst/>
                <a:ea typeface="Arial" panose="020B0604020202020204" pitchFamily="34" charset="0"/>
              </a:rPr>
              <a:t> working of online databases and cloud database</a:t>
            </a:r>
          </a:p>
          <a:p>
            <a:pPr marL="536575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600" dirty="0">
                <a:effectLst/>
                <a:ea typeface="Arial" panose="020B0604020202020204" pitchFamily="34" charset="0"/>
              </a:rPr>
              <a:t>Explore and evaluate some of the existing web-based databases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649E9-6A27-4E4B-8B05-F94BB8BB4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82" y="1322389"/>
            <a:ext cx="8553380" cy="5004884"/>
          </a:xfrm>
        </p:spPr>
        <p:txBody>
          <a:bodyPr>
            <a:noAutofit/>
          </a:bodyPr>
          <a:lstStyle/>
          <a:p>
            <a:pPr marR="5080" algn="just">
              <a:lnSpc>
                <a:spcPct val="150000"/>
              </a:lnSpc>
              <a:spcBef>
                <a:spcPts val="434"/>
              </a:spcBef>
              <a:buClr>
                <a:srgbClr val="258989"/>
              </a:buClr>
              <a:buSzPct val="76785"/>
              <a:tabLst>
                <a:tab pos="267970" algn="l"/>
              </a:tabLst>
            </a:pPr>
            <a:r>
              <a:rPr lang="en-IN" dirty="0">
                <a:cs typeface="Arial"/>
              </a:rPr>
              <a:t>Each </a:t>
            </a:r>
            <a:r>
              <a:rPr lang="en-IN" spc="-5" dirty="0">
                <a:cs typeface="Arial"/>
              </a:rPr>
              <a:t>user </a:t>
            </a:r>
            <a:r>
              <a:rPr lang="en-IN" dirty="0">
                <a:cs typeface="Arial"/>
              </a:rPr>
              <a:t>should </a:t>
            </a:r>
            <a:r>
              <a:rPr lang="en-IN" spc="-5" dirty="0">
                <a:cs typeface="Arial"/>
              </a:rPr>
              <a:t>be </a:t>
            </a:r>
            <a:r>
              <a:rPr lang="en-IN" dirty="0">
                <a:cs typeface="Arial"/>
              </a:rPr>
              <a:t>able </a:t>
            </a:r>
            <a:r>
              <a:rPr lang="en-IN" spc="-5" dirty="0">
                <a:cs typeface="Arial"/>
              </a:rPr>
              <a:t>to access the  same </a:t>
            </a:r>
            <a:r>
              <a:rPr lang="en-IN" dirty="0">
                <a:cs typeface="Arial"/>
              </a:rPr>
              <a:t>data but </a:t>
            </a:r>
            <a:r>
              <a:rPr lang="en-IN" spc="-5" dirty="0">
                <a:cs typeface="Arial"/>
              </a:rPr>
              <a:t>have a different customize  view </a:t>
            </a:r>
            <a:r>
              <a:rPr lang="en-IN" dirty="0">
                <a:cs typeface="Arial"/>
              </a:rPr>
              <a:t>of </a:t>
            </a:r>
            <a:r>
              <a:rPr lang="en-IN" spc="-5" dirty="0">
                <a:cs typeface="Arial"/>
              </a:rPr>
              <a:t>the</a:t>
            </a:r>
            <a:r>
              <a:rPr lang="en-IN" spc="10" dirty="0">
                <a:cs typeface="Arial"/>
              </a:rPr>
              <a:t> </a:t>
            </a:r>
            <a:r>
              <a:rPr lang="en-IN" dirty="0">
                <a:cs typeface="Arial"/>
              </a:rPr>
              <a:t>data.</a:t>
            </a:r>
            <a:endParaRPr lang="en-IN" dirty="0">
              <a:cs typeface="Times New Roman"/>
            </a:endParaRPr>
          </a:p>
          <a:p>
            <a:pPr marR="5080" algn="just">
              <a:lnSpc>
                <a:spcPct val="150000"/>
              </a:lnSpc>
              <a:buClr>
                <a:srgbClr val="258989"/>
              </a:buClr>
              <a:buSzPct val="76785"/>
              <a:tabLst>
                <a:tab pos="267335" algn="l"/>
              </a:tabLst>
            </a:pPr>
            <a:r>
              <a:rPr lang="en-IN" dirty="0">
                <a:cs typeface="Arial"/>
              </a:rPr>
              <a:t>User should not have </a:t>
            </a:r>
            <a:r>
              <a:rPr lang="en-IN" spc="-5" dirty="0">
                <a:cs typeface="Arial"/>
              </a:rPr>
              <a:t>to </a:t>
            </a:r>
            <a:r>
              <a:rPr lang="en-IN" dirty="0">
                <a:cs typeface="Arial"/>
              </a:rPr>
              <a:t>deal directly </a:t>
            </a:r>
            <a:r>
              <a:rPr lang="en-IN" spc="-5" dirty="0">
                <a:cs typeface="Arial"/>
              </a:rPr>
              <a:t>with  physical </a:t>
            </a:r>
            <a:r>
              <a:rPr lang="en-IN" dirty="0">
                <a:cs typeface="Arial"/>
              </a:rPr>
              <a:t>database storage</a:t>
            </a:r>
            <a:r>
              <a:rPr lang="en-IN" spc="35" dirty="0">
                <a:cs typeface="Arial"/>
              </a:rPr>
              <a:t> </a:t>
            </a:r>
            <a:r>
              <a:rPr lang="en-IN" dirty="0">
                <a:cs typeface="Arial"/>
              </a:rPr>
              <a:t>detail.</a:t>
            </a:r>
            <a:endParaRPr lang="en-IN" dirty="0">
              <a:cs typeface="Times New Roman"/>
            </a:endParaRPr>
          </a:p>
          <a:p>
            <a:pPr marR="5080" algn="just">
              <a:lnSpc>
                <a:spcPct val="150000"/>
              </a:lnSpc>
              <a:buClr>
                <a:srgbClr val="258989"/>
              </a:buClr>
              <a:buSzPct val="76785"/>
              <a:tabLst>
                <a:tab pos="267335" algn="l"/>
              </a:tabLst>
            </a:pPr>
            <a:r>
              <a:rPr lang="en-IN" spc="-10" dirty="0">
                <a:cs typeface="Arial"/>
              </a:rPr>
              <a:t>DBA </a:t>
            </a:r>
            <a:r>
              <a:rPr lang="en-IN" dirty="0">
                <a:cs typeface="Arial"/>
              </a:rPr>
              <a:t>should </a:t>
            </a:r>
            <a:r>
              <a:rPr lang="en-IN" spc="-5" dirty="0">
                <a:cs typeface="Arial"/>
              </a:rPr>
              <a:t>be </a:t>
            </a:r>
            <a:r>
              <a:rPr lang="en-IN" dirty="0">
                <a:cs typeface="Arial"/>
              </a:rPr>
              <a:t>able </a:t>
            </a:r>
            <a:r>
              <a:rPr lang="en-IN" spc="-5" dirty="0">
                <a:cs typeface="Arial"/>
              </a:rPr>
              <a:t>to </a:t>
            </a:r>
            <a:r>
              <a:rPr lang="en-IN" dirty="0">
                <a:cs typeface="Arial"/>
              </a:rPr>
              <a:t>change </a:t>
            </a:r>
            <a:r>
              <a:rPr lang="en-IN" spc="-5" dirty="0">
                <a:cs typeface="Arial"/>
              </a:rPr>
              <a:t>the </a:t>
            </a:r>
            <a:r>
              <a:rPr lang="en-IN" dirty="0">
                <a:cs typeface="Arial"/>
              </a:rPr>
              <a:t>database storage </a:t>
            </a:r>
            <a:r>
              <a:rPr lang="en-IN" spc="-5" dirty="0">
                <a:cs typeface="Arial"/>
              </a:rPr>
              <a:t>structure without</a:t>
            </a:r>
            <a:r>
              <a:rPr lang="en-IN" spc="695" dirty="0">
                <a:cs typeface="Arial"/>
              </a:rPr>
              <a:t> </a:t>
            </a:r>
            <a:r>
              <a:rPr lang="en-IN" spc="-5" dirty="0">
                <a:cs typeface="Arial"/>
              </a:rPr>
              <a:t>affecting  the </a:t>
            </a:r>
            <a:r>
              <a:rPr lang="en-IN" dirty="0">
                <a:cs typeface="Arial"/>
              </a:rPr>
              <a:t>users</a:t>
            </a:r>
            <a:r>
              <a:rPr lang="en-IN" spc="10" dirty="0">
                <a:cs typeface="Arial"/>
              </a:rPr>
              <a:t> </a:t>
            </a:r>
            <a:r>
              <a:rPr lang="en-IN" dirty="0">
                <a:cs typeface="Arial"/>
              </a:rPr>
              <a:t>views.</a:t>
            </a:r>
          </a:p>
          <a:p>
            <a:endParaRPr lang="en-GB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686" y="410147"/>
            <a:ext cx="803637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Three Level </a:t>
            </a:r>
            <a:r>
              <a:rPr sz="3200" dirty="0"/>
              <a:t>Architecture</a:t>
            </a:r>
            <a:r>
              <a:rPr sz="3200" spc="-254" dirty="0"/>
              <a:t> </a:t>
            </a:r>
            <a:r>
              <a:rPr sz="3200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913618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9CADB-57EF-4508-ACE5-42AA5B49F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23" y="1309795"/>
            <a:ext cx="8409353" cy="5138058"/>
          </a:xfrm>
        </p:spPr>
        <p:txBody>
          <a:bodyPr>
            <a:normAutofit/>
          </a:bodyPr>
          <a:lstStyle/>
          <a:p>
            <a:pPr marL="177800" marR="5080" indent="-165100" algn="just">
              <a:lnSpc>
                <a:spcPct val="150000"/>
              </a:lnSpc>
              <a:spcBef>
                <a:spcPts val="0"/>
              </a:spcBef>
              <a:buClr>
                <a:srgbClr val="217C7F"/>
              </a:buClr>
              <a:buSzPct val="100000"/>
              <a:tabLst>
                <a:tab pos="285750" algn="l"/>
              </a:tabLst>
            </a:pPr>
            <a:r>
              <a:rPr lang="en-IN" dirty="0">
                <a:cs typeface="Arial"/>
              </a:rPr>
              <a:t>The </a:t>
            </a:r>
            <a:r>
              <a:rPr lang="en-IN" spc="-5" dirty="0">
                <a:cs typeface="Arial"/>
              </a:rPr>
              <a:t>internal structure </a:t>
            </a:r>
            <a:r>
              <a:rPr lang="en-IN" spc="5" dirty="0">
                <a:cs typeface="Arial"/>
              </a:rPr>
              <a:t>of </a:t>
            </a:r>
            <a:r>
              <a:rPr lang="en-IN" dirty="0">
                <a:cs typeface="Arial"/>
              </a:rPr>
              <a:t>the </a:t>
            </a:r>
            <a:r>
              <a:rPr lang="en-IN" spc="-5" dirty="0">
                <a:cs typeface="Arial"/>
              </a:rPr>
              <a:t>database should be unaffected by changes to </a:t>
            </a:r>
            <a:r>
              <a:rPr lang="en-IN" dirty="0">
                <a:cs typeface="Arial"/>
              </a:rPr>
              <a:t>the </a:t>
            </a:r>
            <a:r>
              <a:rPr lang="en-IN" spc="-5" dirty="0">
                <a:cs typeface="Arial"/>
              </a:rPr>
              <a:t>physical </a:t>
            </a:r>
            <a:r>
              <a:rPr lang="en-IN" dirty="0">
                <a:cs typeface="Arial"/>
              </a:rPr>
              <a:t>aspects of</a:t>
            </a:r>
            <a:r>
              <a:rPr lang="en-IN" spc="-30" dirty="0">
                <a:cs typeface="Arial"/>
              </a:rPr>
              <a:t> </a:t>
            </a:r>
            <a:r>
              <a:rPr lang="en-IN" spc="-5" dirty="0">
                <a:cs typeface="Arial"/>
              </a:rPr>
              <a:t>storage.</a:t>
            </a:r>
            <a:endParaRPr lang="en-IN" dirty="0">
              <a:cs typeface="Times New Roman"/>
            </a:endParaRPr>
          </a:p>
          <a:p>
            <a:pPr marL="177800" marR="5080" indent="-165100" algn="just">
              <a:lnSpc>
                <a:spcPct val="150000"/>
              </a:lnSpc>
              <a:spcBef>
                <a:spcPts val="0"/>
              </a:spcBef>
              <a:buClr>
                <a:srgbClr val="217C7F"/>
              </a:buClr>
              <a:buSzPct val="100000"/>
              <a:tabLst>
                <a:tab pos="285115" algn="l"/>
              </a:tabLst>
            </a:pPr>
            <a:r>
              <a:rPr lang="en-IN" dirty="0">
                <a:cs typeface="Arial"/>
              </a:rPr>
              <a:t>DBA </a:t>
            </a:r>
            <a:r>
              <a:rPr lang="en-IN" spc="-5" dirty="0">
                <a:cs typeface="Arial"/>
              </a:rPr>
              <a:t>should be able to change </a:t>
            </a:r>
            <a:r>
              <a:rPr lang="en-IN" dirty="0">
                <a:cs typeface="Arial"/>
              </a:rPr>
              <a:t>the  </a:t>
            </a:r>
            <a:r>
              <a:rPr lang="en-IN" spc="-5" dirty="0">
                <a:cs typeface="Arial"/>
              </a:rPr>
              <a:t>conceptual structure </a:t>
            </a:r>
            <a:r>
              <a:rPr lang="en-IN" dirty="0">
                <a:cs typeface="Arial"/>
              </a:rPr>
              <a:t>of the </a:t>
            </a:r>
            <a:r>
              <a:rPr lang="en-IN" spc="-5" dirty="0">
                <a:cs typeface="Arial"/>
              </a:rPr>
              <a:t>database </a:t>
            </a:r>
            <a:r>
              <a:rPr lang="en-IN" dirty="0">
                <a:cs typeface="Arial"/>
              </a:rPr>
              <a:t>without </a:t>
            </a:r>
            <a:r>
              <a:rPr lang="en-IN" spc="-10" dirty="0">
                <a:cs typeface="Arial"/>
              </a:rPr>
              <a:t>affecting </a:t>
            </a:r>
            <a:r>
              <a:rPr lang="en-IN" dirty="0">
                <a:cs typeface="Arial"/>
              </a:rPr>
              <a:t>all</a:t>
            </a:r>
            <a:r>
              <a:rPr lang="en-IN" spc="-40" dirty="0">
                <a:cs typeface="Arial"/>
              </a:rPr>
              <a:t> </a:t>
            </a:r>
            <a:r>
              <a:rPr lang="en-IN" spc="-5" dirty="0">
                <a:cs typeface="Arial"/>
              </a:rPr>
              <a:t>users.</a:t>
            </a:r>
            <a:endParaRPr lang="en-IN" dirty="0">
              <a:cs typeface="Arial"/>
            </a:endParaRPr>
          </a:p>
          <a:p>
            <a:endParaRPr lang="en-GB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57" y="410147"/>
            <a:ext cx="80654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Three Level </a:t>
            </a:r>
            <a:r>
              <a:rPr sz="3200" dirty="0"/>
              <a:t>Architecture</a:t>
            </a:r>
            <a:r>
              <a:rPr sz="3200" spc="-254" dirty="0"/>
              <a:t> </a:t>
            </a:r>
            <a:r>
              <a:rPr sz="3200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311274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>
            <a:spLocks noGrp="1"/>
          </p:cNvSpPr>
          <p:nvPr>
            <p:ph idx="1"/>
          </p:nvPr>
        </p:nvSpPr>
        <p:spPr>
          <a:xfrm>
            <a:off x="381837" y="1325563"/>
            <a:ext cx="8380325" cy="51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Bef>
                <a:spcPts val="0"/>
              </a:spcBef>
              <a:buClr>
                <a:srgbClr val="215D4B"/>
              </a:buClr>
              <a:buSzPts val="2600"/>
            </a:pPr>
            <a:r>
              <a:rPr lang="en-US" dirty="0"/>
              <a:t>Redundancy can be reduced.</a:t>
            </a:r>
            <a:endParaRPr dirty="0"/>
          </a:p>
          <a:p>
            <a:pPr algn="just">
              <a:spcBef>
                <a:spcPts val="0"/>
              </a:spcBef>
              <a:buClr>
                <a:srgbClr val="215D4B"/>
              </a:buClr>
              <a:buSzPts val="2600"/>
            </a:pPr>
            <a:r>
              <a:rPr lang="en-US" dirty="0"/>
              <a:t>Inconsistency can be avoided.</a:t>
            </a:r>
            <a:endParaRPr dirty="0"/>
          </a:p>
          <a:p>
            <a:pPr algn="just">
              <a:spcBef>
                <a:spcPts val="0"/>
              </a:spcBef>
              <a:buClr>
                <a:srgbClr val="215D4B"/>
              </a:buClr>
              <a:buSzPts val="2600"/>
            </a:pPr>
            <a:r>
              <a:rPr lang="en-US" dirty="0"/>
              <a:t>The data can be shared.</a:t>
            </a:r>
            <a:endParaRPr dirty="0"/>
          </a:p>
          <a:p>
            <a:pPr algn="just">
              <a:spcBef>
                <a:spcPts val="0"/>
              </a:spcBef>
              <a:buClr>
                <a:srgbClr val="215D4B"/>
              </a:buClr>
              <a:buSzPts val="2600"/>
            </a:pPr>
            <a:r>
              <a:rPr lang="en-US" dirty="0"/>
              <a:t>Standards can be enforced.</a:t>
            </a:r>
            <a:endParaRPr dirty="0"/>
          </a:p>
          <a:p>
            <a:pPr algn="just">
              <a:spcBef>
                <a:spcPts val="0"/>
              </a:spcBef>
              <a:buClr>
                <a:srgbClr val="215D4B"/>
              </a:buClr>
              <a:buSzPts val="2600"/>
            </a:pPr>
            <a:r>
              <a:rPr lang="en-US" dirty="0"/>
              <a:t>Security restrictions can be applied; </a:t>
            </a:r>
            <a:r>
              <a:rPr lang="en-IN" dirty="0"/>
              <a:t>Uniform security, privacy, and integrity controls can be maintained.</a:t>
            </a:r>
            <a:r>
              <a:rPr lang="en-US" dirty="0"/>
              <a:t>        </a:t>
            </a:r>
            <a:endParaRPr dirty="0"/>
          </a:p>
        </p:txBody>
      </p:sp>
      <p:sp>
        <p:nvSpPr>
          <p:cNvPr id="267" name="Google Shape;267;p15"/>
          <p:cNvSpPr txBox="1">
            <a:spLocks noGrp="1"/>
          </p:cNvSpPr>
          <p:nvPr>
            <p:ph type="title"/>
          </p:nvPr>
        </p:nvSpPr>
        <p:spPr>
          <a:xfrm>
            <a:off x="101600" y="0"/>
            <a:ext cx="81234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Why Database?</a:t>
            </a:r>
            <a:endParaRPr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>
            <a:spLocks noGrp="1"/>
          </p:cNvSpPr>
          <p:nvPr>
            <p:ph idx="1"/>
          </p:nvPr>
        </p:nvSpPr>
        <p:spPr>
          <a:xfrm>
            <a:off x="482320" y="1437226"/>
            <a:ext cx="8461829" cy="5004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-17780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SzPts val="2600"/>
            </a:pPr>
            <a:r>
              <a:rPr lang="en-US" dirty="0"/>
              <a:t>Provision of data independence.    </a:t>
            </a:r>
          </a:p>
          <a:p>
            <a:pPr marL="177800" lvl="0" indent="-17780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SzPts val="2590"/>
            </a:pPr>
            <a:r>
              <a:rPr lang="en-IN" dirty="0"/>
              <a:t>Ease of application development.</a:t>
            </a:r>
          </a:p>
          <a:p>
            <a:pPr marL="177800" lvl="0" indent="-17780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SzPts val="2590"/>
            </a:pPr>
            <a:r>
              <a:rPr lang="en-IN" dirty="0"/>
              <a:t>Data accessibility and responsiveness.</a:t>
            </a:r>
          </a:p>
          <a:p>
            <a:pPr marL="177800" lvl="0" indent="-17780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SzPts val="2590"/>
            </a:pPr>
            <a:r>
              <a:rPr lang="en-IN" dirty="0"/>
              <a:t>Reduced program maintenance.</a:t>
            </a:r>
            <a:endParaRPr dirty="0"/>
          </a:p>
        </p:txBody>
      </p:sp>
      <p:sp>
        <p:nvSpPr>
          <p:cNvPr id="319" name="Google Shape;319;p19"/>
          <p:cNvSpPr txBox="1">
            <a:spLocks noGrp="1"/>
          </p:cNvSpPr>
          <p:nvPr>
            <p:ph type="title"/>
          </p:nvPr>
        </p:nvSpPr>
        <p:spPr>
          <a:xfrm>
            <a:off x="145143" y="0"/>
            <a:ext cx="521062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</a:pPr>
            <a:r>
              <a:rPr lang="en-US" sz="3200" dirty="0"/>
              <a:t>Why Database?</a:t>
            </a:r>
            <a:endParaRPr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1A1A00-18F8-46BF-80F8-B67B275AA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22" y="1324744"/>
            <a:ext cx="8497556" cy="532644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Databases have been a staple of business computing from the very beginning of the digital era.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In fact, the relational database was born in 1970.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Relational databases have grown in popularity to become the standard. </a:t>
            </a:r>
          </a:p>
          <a:p>
            <a:pPr algn="just">
              <a:spcBef>
                <a:spcPts val="0"/>
              </a:spcBef>
              <a:buClr>
                <a:srgbClr val="217C7F"/>
              </a:buClr>
            </a:pPr>
            <a:r>
              <a:rPr lang="en-IN" sz="2700" dirty="0"/>
              <a:t>Use of Relational Database</a:t>
            </a:r>
          </a:p>
          <a:p>
            <a:pPr algn="just">
              <a:spcBef>
                <a:spcPts val="0"/>
              </a:spcBef>
              <a:buClr>
                <a:srgbClr val="217C7F"/>
              </a:buClr>
            </a:pPr>
            <a:r>
              <a:rPr lang="en-IN" sz="2700" dirty="0"/>
              <a:t>Mathematical relations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130156-5937-46E2-8097-78FDE010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123463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b="1" dirty="0"/>
              <a:t>Working of Databases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08422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064" y="1325563"/>
            <a:ext cx="8650514" cy="516708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A database does many of the same things that a spreadsheet does, but in a different and often more efficient manner.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Many small businesses use spreadsheets for database-like functions.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rgbClr val="C00000"/>
                </a:solidFill>
              </a:rPr>
              <a:t>Local database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rgbClr val="C00000"/>
                </a:solidFill>
              </a:rPr>
              <a:t>Networked database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rgbClr val="C00000"/>
                </a:solidFill>
              </a:rPr>
              <a:t>Online database</a:t>
            </a:r>
            <a:endParaRPr lang="en-IN" sz="2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0"/>
            <a:ext cx="8824686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Collaborating on Databases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4401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25563"/>
            <a:ext cx="8487509" cy="5004884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An online or web-based database </a:t>
            </a:r>
            <a:r>
              <a:rPr lang="en-IN" dirty="0">
                <a:solidFill>
                  <a:srgbClr val="C00000"/>
                </a:solidFill>
              </a:rPr>
              <a:t>stores data on a cloud of servers somewhere on the Internet, </a:t>
            </a:r>
            <a:r>
              <a:rPr lang="en-IN" dirty="0"/>
              <a:t>which is accessible by any authorized user with an Internet connection.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Cloud database is also a type of Online database.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8679543" cy="1325563"/>
          </a:xfrm>
        </p:spPr>
        <p:txBody>
          <a:bodyPr>
            <a:normAutofit/>
          </a:bodyPr>
          <a:lstStyle/>
          <a:p>
            <a:r>
              <a:rPr lang="en-US" sz="3200" dirty="0"/>
              <a:t>Online Database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76900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44" y="1328075"/>
            <a:ext cx="8481925" cy="51380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Data can easily be shared </a:t>
            </a:r>
            <a:endParaRPr lang="en-IN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Users sitting at </a:t>
            </a:r>
            <a:r>
              <a:rPr lang="en-IN" dirty="0">
                <a:solidFill>
                  <a:srgbClr val="C00000"/>
                </a:solidFill>
              </a:rPr>
              <a:t>different location can have easy access</a:t>
            </a:r>
            <a:r>
              <a:rPr lang="en-IN" dirty="0"/>
              <a:t>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Synchronization is not an issue.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Oriented toward quick information sharing among members of workgroups.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Simple and intuitive interfaces.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0"/>
            <a:ext cx="8108949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Advantages of Online Databases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22312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8EA0-C5F4-4B64-9377-3B48AC315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44" y="1325563"/>
            <a:ext cx="8279842" cy="519611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r>
              <a:rPr lang="en-IN" dirty="0">
                <a:solidFill>
                  <a:srgbClr val="C00000"/>
                </a:solidFill>
              </a:rPr>
              <a:t>Collection of informational content, </a:t>
            </a:r>
            <a:r>
              <a:rPr lang="en-IN" dirty="0"/>
              <a:t>either structured or unstructured.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r>
              <a:rPr lang="en-IN" dirty="0"/>
              <a:t>Resides on a private, public or hybrid cloud computing infrastructure platform.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IN" dirty="0"/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46AF1-6835-48B2-BBFD-1DAF08D6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0"/>
            <a:ext cx="8036377" cy="1325563"/>
          </a:xfrm>
        </p:spPr>
        <p:txBody>
          <a:bodyPr>
            <a:normAutofit/>
          </a:bodyPr>
          <a:lstStyle/>
          <a:p>
            <a:r>
              <a:rPr lang="en-IN" sz="3200" dirty="0"/>
              <a:t>Cloud Database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75830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5E69-C761-4103-AE53-D75742C2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96" y="1325563"/>
            <a:ext cx="8277608" cy="521062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r>
              <a:rPr lang="en-IN" dirty="0"/>
              <a:t>“Cloud database” can be one of two distinct things: </a:t>
            </a:r>
            <a:r>
              <a:rPr lang="en-IN" dirty="0">
                <a:solidFill>
                  <a:srgbClr val="C00000"/>
                </a:solidFill>
              </a:rPr>
              <a:t>a traditional or NoSQL database installed and running on a cloud virtual machine, </a:t>
            </a:r>
            <a:r>
              <a:rPr lang="en-IN" dirty="0"/>
              <a:t>or a </a:t>
            </a:r>
            <a:r>
              <a:rPr lang="en-IN" dirty="0">
                <a:solidFill>
                  <a:srgbClr val="C00000"/>
                </a:solidFill>
              </a:rPr>
              <a:t>cloud provider’s fully managed database-as-a-service (DBaaS) offering.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966200-1E99-45F1-97ED-269CA6D2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123463" cy="1325563"/>
          </a:xfrm>
        </p:spPr>
        <p:txBody>
          <a:bodyPr>
            <a:normAutofit/>
          </a:bodyPr>
          <a:lstStyle/>
          <a:p>
            <a:r>
              <a:rPr lang="en-IN" sz="3200" dirty="0"/>
              <a:t>Cloud Database</a:t>
            </a:r>
          </a:p>
        </p:txBody>
      </p:sp>
    </p:spTree>
    <p:extLst>
      <p:ext uri="{BB962C8B-B14F-4D97-AF65-F5344CB8AC3E}">
        <p14:creationId xmlns:p14="http://schemas.microsoft.com/office/powerpoint/2010/main" val="226759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CCA48-CA13-411A-98CF-1227C4FC7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83" y="1483002"/>
            <a:ext cx="8320036" cy="5004884"/>
          </a:xfrm>
        </p:spPr>
        <p:txBody>
          <a:bodyPr>
            <a:noAutofit/>
          </a:bodyPr>
          <a:lstStyle/>
          <a:p>
            <a:pPr marL="177800" indent="-177800" algn="just">
              <a:lnSpc>
                <a:spcPct val="150000"/>
              </a:lnSpc>
              <a:spcBef>
                <a:spcPts val="775"/>
              </a:spcBef>
              <a:buClr>
                <a:srgbClr val="258989"/>
              </a:buClr>
              <a:buSzPct val="100000"/>
              <a:tabLst>
                <a:tab pos="177800" algn="l"/>
                <a:tab pos="5199063" algn="l"/>
              </a:tabLst>
            </a:pPr>
            <a:r>
              <a:rPr lang="en-IN" spc="-5" dirty="0">
                <a:cs typeface="Times New Roman"/>
              </a:rPr>
              <a:t>A </a:t>
            </a:r>
            <a:r>
              <a:rPr lang="en-IN" spc="-5" dirty="0">
                <a:solidFill>
                  <a:srgbClr val="C00000"/>
                </a:solidFill>
                <a:cs typeface="Times New Roman"/>
              </a:rPr>
              <a:t>collection of raw facts &amp;</a:t>
            </a:r>
            <a:r>
              <a:rPr lang="en-IN" spc="-165" dirty="0">
                <a:solidFill>
                  <a:srgbClr val="C00000"/>
                </a:solidFill>
                <a:cs typeface="Times New Roman"/>
              </a:rPr>
              <a:t> </a:t>
            </a:r>
            <a:r>
              <a:rPr lang="en-IN" dirty="0">
                <a:solidFill>
                  <a:srgbClr val="C00000"/>
                </a:solidFill>
                <a:cs typeface="Times New Roman"/>
              </a:rPr>
              <a:t>figures.</a:t>
            </a:r>
          </a:p>
          <a:p>
            <a:pPr marL="177800" indent="-177800" algn="just">
              <a:lnSpc>
                <a:spcPct val="150000"/>
              </a:lnSpc>
              <a:spcBef>
                <a:spcPts val="775"/>
              </a:spcBef>
              <a:buClr>
                <a:srgbClr val="258989"/>
              </a:buClr>
              <a:buSzPct val="100000"/>
              <a:tabLst>
                <a:tab pos="177800" algn="l"/>
                <a:tab pos="5199063" algn="l"/>
              </a:tabLst>
            </a:pPr>
            <a:r>
              <a:rPr lang="en-IN" spc="-10" dirty="0">
                <a:cs typeface="Times New Roman"/>
              </a:rPr>
              <a:t>Raw </a:t>
            </a:r>
            <a:r>
              <a:rPr lang="en-IN" spc="-5" dirty="0">
                <a:cs typeface="Times New Roman"/>
              </a:rPr>
              <a:t>material that </a:t>
            </a:r>
            <a:r>
              <a:rPr lang="en-IN" spc="-10" dirty="0">
                <a:cs typeface="Times New Roman"/>
              </a:rPr>
              <a:t>can </a:t>
            </a:r>
            <a:r>
              <a:rPr lang="en-IN" spc="-5" dirty="0">
                <a:cs typeface="Times New Roman"/>
              </a:rPr>
              <a:t>be processed by </a:t>
            </a:r>
            <a:r>
              <a:rPr lang="en-IN" spc="-10" dirty="0">
                <a:cs typeface="Times New Roman"/>
              </a:rPr>
              <a:t>any  </a:t>
            </a:r>
            <a:r>
              <a:rPr lang="en-IN" spc="-5" dirty="0">
                <a:cs typeface="Times New Roman"/>
              </a:rPr>
              <a:t>computing</a:t>
            </a:r>
            <a:r>
              <a:rPr lang="en-IN" spc="-10" dirty="0">
                <a:cs typeface="Times New Roman"/>
              </a:rPr>
              <a:t> </a:t>
            </a:r>
            <a:r>
              <a:rPr lang="en-IN" spc="-5" dirty="0">
                <a:cs typeface="Times New Roman"/>
              </a:rPr>
              <a:t>machine. </a:t>
            </a:r>
          </a:p>
          <a:p>
            <a:pPr marL="177800" indent="-177800" algn="just">
              <a:lnSpc>
                <a:spcPct val="150000"/>
              </a:lnSpc>
              <a:spcBef>
                <a:spcPts val="775"/>
              </a:spcBef>
              <a:buClr>
                <a:srgbClr val="258989"/>
              </a:buClr>
              <a:buSzPct val="100000"/>
              <a:tabLst>
                <a:tab pos="177800" algn="l"/>
                <a:tab pos="5199063" algn="l"/>
              </a:tabLst>
            </a:pPr>
            <a:r>
              <a:rPr lang="en-IN" spc="-5" dirty="0">
                <a:cs typeface="Times New Roman"/>
              </a:rPr>
              <a:t>A </a:t>
            </a:r>
            <a:r>
              <a:rPr lang="en-IN" spc="-5" dirty="0">
                <a:solidFill>
                  <a:srgbClr val="C00000"/>
                </a:solidFill>
                <a:cs typeface="Times New Roman"/>
              </a:rPr>
              <a:t>collection of facts </a:t>
            </a:r>
            <a:r>
              <a:rPr lang="en-IN" dirty="0">
                <a:cs typeface="Times New Roman"/>
              </a:rPr>
              <a:t>from </a:t>
            </a:r>
            <a:r>
              <a:rPr lang="en-IN" spc="-5" dirty="0">
                <a:cs typeface="Times New Roman"/>
              </a:rPr>
              <a:t>which conclusions</a:t>
            </a:r>
            <a:r>
              <a:rPr lang="en-IN" spc="-155" dirty="0">
                <a:cs typeface="Times New Roman"/>
              </a:rPr>
              <a:t> </a:t>
            </a:r>
            <a:r>
              <a:rPr lang="en-IN" spc="-10" dirty="0">
                <a:cs typeface="Times New Roman"/>
              </a:rPr>
              <a:t>may  </a:t>
            </a:r>
            <a:r>
              <a:rPr lang="en-IN" spc="-5" dirty="0">
                <a:cs typeface="Times New Roman"/>
              </a:rPr>
              <a:t>be</a:t>
            </a:r>
            <a:r>
              <a:rPr lang="en-IN" spc="-10" dirty="0">
                <a:cs typeface="Times New Roman"/>
              </a:rPr>
              <a:t> </a:t>
            </a:r>
            <a:r>
              <a:rPr lang="en-IN" spc="-5" dirty="0">
                <a:cs typeface="Times New Roman"/>
              </a:rPr>
              <a:t>drawn.</a:t>
            </a:r>
            <a:endParaRPr lang="en-IN" dirty="0">
              <a:cs typeface="Times New Roman"/>
            </a:endParaRPr>
          </a:p>
          <a:p>
            <a:endParaRPr lang="en-GB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114" y="410469"/>
            <a:ext cx="810894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uFill>
                  <a:solidFill>
                    <a:srgbClr val="FFFFFF"/>
                  </a:solidFill>
                </a:uFill>
                <a:cs typeface="Times New Roman"/>
              </a:rPr>
              <a:t>What is Data</a:t>
            </a:r>
            <a:r>
              <a:rPr sz="3200" spc="-70" dirty="0">
                <a:uFill>
                  <a:solidFill>
                    <a:srgbClr val="FFFFFF"/>
                  </a:solidFill>
                </a:uFill>
                <a:cs typeface="Times New Roman"/>
              </a:rPr>
              <a:t> </a:t>
            </a:r>
            <a:r>
              <a:rPr sz="3200" spc="-5" dirty="0">
                <a:cs typeface="Times New Roman"/>
              </a:rPr>
              <a:t>?</a:t>
            </a:r>
            <a:endParaRPr sz="3200" dirty="0"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4620" y="4417924"/>
            <a:ext cx="2568000" cy="2158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7176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CEE93-951E-4499-9CBC-76B7AABD6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93" y="1325563"/>
            <a:ext cx="8454013" cy="510902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r>
              <a:rPr lang="en-IN" dirty="0"/>
              <a:t>Accessible from anywhere, scalable from day one,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r>
              <a:rPr lang="en-IN" dirty="0"/>
              <a:t>Offer flexible, affordable, and scalable database management.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r>
              <a:rPr lang="en-IN" dirty="0"/>
              <a:t>Provides a robust and efficient connection to a database.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r>
              <a:rPr lang="en-IN" dirty="0"/>
              <a:t>Functional, flexible, and secure database.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74786-353C-4356-AA01-2C92CC60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065406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Benefits of Using a Cloud Database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08365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786-353C-4356-AA01-2C92CC60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079920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Benefits of Using a Cloud Database</a:t>
            </a:r>
            <a:endParaRPr lang="en-GB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EA203A-EA9F-489B-BF10-CC0ECB7476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2760236"/>
              </p:ext>
            </p:extLst>
          </p:nvPr>
        </p:nvGraphicFramePr>
        <p:xfrm>
          <a:off x="246184" y="1064870"/>
          <a:ext cx="8651631" cy="521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223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786-353C-4356-AA01-2C92CC60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079920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Benefits of Using a Cloud Database</a:t>
            </a:r>
            <a:endParaRPr lang="en-GB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EA203A-EA9F-489B-BF10-CC0ECB7476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8904150"/>
              </p:ext>
            </p:extLst>
          </p:nvPr>
        </p:nvGraphicFramePr>
        <p:xfrm>
          <a:off x="246184" y="1064870"/>
          <a:ext cx="8651631" cy="521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244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786-353C-4356-AA01-2C92CC60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079920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Benefits of Using a Cloud Database</a:t>
            </a:r>
            <a:endParaRPr lang="en-GB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EA203A-EA9F-489B-BF10-CC0ECB7476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832945"/>
              </p:ext>
            </p:extLst>
          </p:nvPr>
        </p:nvGraphicFramePr>
        <p:xfrm>
          <a:off x="246184" y="1064870"/>
          <a:ext cx="8651631" cy="521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864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769C-D150-4361-85F7-9F02BBE5D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056" y="2377306"/>
            <a:ext cx="5979887" cy="1662132"/>
          </a:xfrm>
          <a:solidFill>
            <a:srgbClr val="FFC000"/>
          </a:solidFill>
          <a:ln w="38100">
            <a:solidFill>
              <a:srgbClr val="002060"/>
            </a:solidFill>
            <a:prstDash val="dash"/>
          </a:ln>
        </p:spPr>
        <p:txBody>
          <a:bodyPr anchor="ctr">
            <a:normAutofit/>
          </a:bodyPr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MongoDB Atlas Cloud Database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A6C9E-2554-4AE4-82FC-6F2E8BB1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r>
              <a:rPr lang="en-GB" sz="3200" dirty="0"/>
              <a:t>Example of Cloud Database Service</a:t>
            </a:r>
          </a:p>
        </p:txBody>
      </p:sp>
    </p:spTree>
    <p:extLst>
      <p:ext uri="{BB962C8B-B14F-4D97-AF65-F5344CB8AC3E}">
        <p14:creationId xmlns:p14="http://schemas.microsoft.com/office/powerpoint/2010/main" val="2425713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1509486"/>
            <a:ext cx="6487885" cy="5123543"/>
          </a:xfrm>
        </p:spPr>
        <p:txBody>
          <a:bodyPr>
            <a:normAutofit/>
          </a:bodyPr>
          <a:lstStyle/>
          <a:p>
            <a:pPr>
              <a:buClr>
                <a:srgbClr val="217C7F"/>
              </a:buClr>
            </a:pPr>
            <a:r>
              <a:rPr lang="en-US" dirty="0" err="1"/>
              <a:t>Blist</a:t>
            </a:r>
            <a:endParaRPr lang="en-US" dirty="0"/>
          </a:p>
          <a:p>
            <a:pPr>
              <a:buClr>
                <a:srgbClr val="217C7F"/>
              </a:buClr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Cebase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rgbClr val="217C7F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Dabble DB</a:t>
            </a:r>
          </a:p>
          <a:p>
            <a:pPr>
              <a:buClr>
                <a:srgbClr val="217C7F"/>
              </a:buClr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Lazybase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rgbClr val="217C7F"/>
              </a:buClr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MyWebDB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rgbClr val="217C7F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QuickBase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Exploring Web-Based Databases</a:t>
            </a:r>
          </a:p>
        </p:txBody>
      </p:sp>
    </p:spTree>
    <p:extLst>
      <p:ext uri="{BB962C8B-B14F-4D97-AF65-F5344CB8AC3E}">
        <p14:creationId xmlns:p14="http://schemas.microsoft.com/office/powerpoint/2010/main" val="2733406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1509486"/>
            <a:ext cx="6487885" cy="5123543"/>
          </a:xfrm>
        </p:spPr>
        <p:txBody>
          <a:bodyPr>
            <a:normAutofit/>
          </a:bodyPr>
          <a:lstStyle/>
          <a:p>
            <a:pPr>
              <a:buClr>
                <a:srgbClr val="217C7F"/>
              </a:buClr>
            </a:pPr>
            <a:r>
              <a:rPr lang="en-US" dirty="0" err="1"/>
              <a:t>Blist</a:t>
            </a:r>
            <a:endParaRPr lang="en-US" dirty="0"/>
          </a:p>
          <a:p>
            <a:pPr>
              <a:buClr>
                <a:srgbClr val="217C7F"/>
              </a:buClr>
            </a:pPr>
            <a:r>
              <a:rPr lang="en-US" dirty="0" err="1"/>
              <a:t>Cebase</a:t>
            </a:r>
            <a:endParaRPr lang="en-US" dirty="0"/>
          </a:p>
          <a:p>
            <a:pPr>
              <a:buClr>
                <a:srgbClr val="217C7F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Dabble DB</a:t>
            </a:r>
          </a:p>
          <a:p>
            <a:pPr>
              <a:buClr>
                <a:srgbClr val="217C7F"/>
              </a:buClr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Lazybase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rgbClr val="217C7F"/>
              </a:buClr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MyWebDB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rgbClr val="217C7F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QuickBase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Exploring Web-Based Databases</a:t>
            </a:r>
          </a:p>
        </p:txBody>
      </p:sp>
    </p:spTree>
    <p:extLst>
      <p:ext uri="{BB962C8B-B14F-4D97-AF65-F5344CB8AC3E}">
        <p14:creationId xmlns:p14="http://schemas.microsoft.com/office/powerpoint/2010/main" val="1564615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1509486"/>
            <a:ext cx="6487885" cy="5123543"/>
          </a:xfrm>
        </p:spPr>
        <p:txBody>
          <a:bodyPr>
            <a:normAutofit/>
          </a:bodyPr>
          <a:lstStyle/>
          <a:p>
            <a:pPr>
              <a:buClr>
                <a:srgbClr val="217C7F"/>
              </a:buClr>
            </a:pPr>
            <a:r>
              <a:rPr lang="en-US" dirty="0" err="1"/>
              <a:t>Blist</a:t>
            </a:r>
            <a:endParaRPr lang="en-US" dirty="0"/>
          </a:p>
          <a:p>
            <a:pPr>
              <a:buClr>
                <a:srgbClr val="217C7F"/>
              </a:buClr>
            </a:pPr>
            <a:r>
              <a:rPr lang="en-US" dirty="0" err="1"/>
              <a:t>Cebase</a:t>
            </a:r>
            <a:endParaRPr lang="en-US" dirty="0"/>
          </a:p>
          <a:p>
            <a:pPr>
              <a:buClr>
                <a:srgbClr val="217C7F"/>
              </a:buClr>
            </a:pPr>
            <a:r>
              <a:rPr lang="en-US" dirty="0"/>
              <a:t>Dabble DB</a:t>
            </a:r>
          </a:p>
          <a:p>
            <a:pPr>
              <a:buClr>
                <a:srgbClr val="217C7F"/>
              </a:buClr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Lazybase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rgbClr val="217C7F"/>
              </a:buClr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MyWebDB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rgbClr val="217C7F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QuickBase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Exploring Web-Based Databases</a:t>
            </a:r>
          </a:p>
        </p:txBody>
      </p:sp>
    </p:spTree>
    <p:extLst>
      <p:ext uri="{BB962C8B-B14F-4D97-AF65-F5344CB8AC3E}">
        <p14:creationId xmlns:p14="http://schemas.microsoft.com/office/powerpoint/2010/main" val="1571979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1509486"/>
            <a:ext cx="6487885" cy="5123543"/>
          </a:xfrm>
        </p:spPr>
        <p:txBody>
          <a:bodyPr>
            <a:normAutofit/>
          </a:bodyPr>
          <a:lstStyle/>
          <a:p>
            <a:pPr>
              <a:buClr>
                <a:srgbClr val="217C7F"/>
              </a:buClr>
            </a:pPr>
            <a:r>
              <a:rPr lang="en-US" dirty="0" err="1"/>
              <a:t>Blist</a:t>
            </a:r>
            <a:endParaRPr lang="en-US" dirty="0"/>
          </a:p>
          <a:p>
            <a:pPr>
              <a:buClr>
                <a:srgbClr val="217C7F"/>
              </a:buClr>
            </a:pPr>
            <a:r>
              <a:rPr lang="en-US" dirty="0" err="1"/>
              <a:t>Cebase</a:t>
            </a:r>
            <a:endParaRPr lang="en-US" dirty="0"/>
          </a:p>
          <a:p>
            <a:pPr>
              <a:buClr>
                <a:srgbClr val="217C7F"/>
              </a:buClr>
            </a:pPr>
            <a:r>
              <a:rPr lang="en-US" dirty="0"/>
              <a:t>Dabble DB</a:t>
            </a:r>
          </a:p>
          <a:p>
            <a:pPr>
              <a:buClr>
                <a:srgbClr val="217C7F"/>
              </a:buClr>
            </a:pPr>
            <a:r>
              <a:rPr lang="en-US" dirty="0" err="1"/>
              <a:t>Lazybase</a:t>
            </a:r>
            <a:endParaRPr lang="en-US" dirty="0"/>
          </a:p>
          <a:p>
            <a:pPr>
              <a:buClr>
                <a:srgbClr val="217C7F"/>
              </a:buClr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MyWebDB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rgbClr val="217C7F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QuickBase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Exploring Web-Based Databases</a:t>
            </a:r>
          </a:p>
        </p:txBody>
      </p:sp>
    </p:spTree>
    <p:extLst>
      <p:ext uri="{BB962C8B-B14F-4D97-AF65-F5344CB8AC3E}">
        <p14:creationId xmlns:p14="http://schemas.microsoft.com/office/powerpoint/2010/main" val="1389958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1509486"/>
            <a:ext cx="6487885" cy="5123543"/>
          </a:xfrm>
        </p:spPr>
        <p:txBody>
          <a:bodyPr>
            <a:normAutofit/>
          </a:bodyPr>
          <a:lstStyle/>
          <a:p>
            <a:pPr>
              <a:buClr>
                <a:srgbClr val="217C7F"/>
              </a:buClr>
            </a:pPr>
            <a:r>
              <a:rPr lang="en-US" dirty="0" err="1"/>
              <a:t>Blist</a:t>
            </a:r>
            <a:endParaRPr lang="en-US" dirty="0"/>
          </a:p>
          <a:p>
            <a:pPr>
              <a:buClr>
                <a:srgbClr val="217C7F"/>
              </a:buClr>
            </a:pPr>
            <a:r>
              <a:rPr lang="en-US" dirty="0" err="1"/>
              <a:t>Cebase</a:t>
            </a:r>
            <a:endParaRPr lang="en-US" dirty="0"/>
          </a:p>
          <a:p>
            <a:pPr>
              <a:buClr>
                <a:srgbClr val="217C7F"/>
              </a:buClr>
            </a:pPr>
            <a:r>
              <a:rPr lang="en-US" dirty="0"/>
              <a:t>Dabble DB</a:t>
            </a:r>
          </a:p>
          <a:p>
            <a:pPr>
              <a:buClr>
                <a:srgbClr val="217C7F"/>
              </a:buClr>
            </a:pPr>
            <a:r>
              <a:rPr lang="en-US" dirty="0" err="1"/>
              <a:t>Lazybase</a:t>
            </a:r>
            <a:endParaRPr lang="en-US" dirty="0"/>
          </a:p>
          <a:p>
            <a:pPr>
              <a:buClr>
                <a:srgbClr val="217C7F"/>
              </a:buClr>
            </a:pPr>
            <a:r>
              <a:rPr lang="en-US" dirty="0" err="1"/>
              <a:t>MyWebDB</a:t>
            </a:r>
            <a:endParaRPr lang="en-US" dirty="0"/>
          </a:p>
          <a:p>
            <a:pPr>
              <a:buClr>
                <a:srgbClr val="217C7F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QuickBase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Exploring Web-Based Databases</a:t>
            </a:r>
          </a:p>
        </p:txBody>
      </p:sp>
    </p:spTree>
    <p:extLst>
      <p:ext uri="{BB962C8B-B14F-4D97-AF65-F5344CB8AC3E}">
        <p14:creationId xmlns:p14="http://schemas.microsoft.com/office/powerpoint/2010/main" val="73173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704D0-0C9F-4C15-AC49-FEA67D1AC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436914"/>
            <a:ext cx="8259745" cy="5196115"/>
          </a:xfrm>
        </p:spPr>
        <p:txBody>
          <a:bodyPr>
            <a:noAutofit/>
          </a:bodyPr>
          <a:lstStyle/>
          <a:p>
            <a:pPr marL="177800" indent="-177800"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  <a:buSzPct val="100000"/>
              <a:tabLst>
                <a:tab pos="95250" algn="l"/>
              </a:tabLst>
            </a:pPr>
            <a:r>
              <a:rPr lang="en-IN" spc="-5" dirty="0">
                <a:solidFill>
                  <a:srgbClr val="C00000"/>
                </a:solidFill>
                <a:cs typeface="Times New Roman"/>
              </a:rPr>
              <a:t>Systematic </a:t>
            </a:r>
            <a:r>
              <a:rPr lang="en-IN" spc="-10" dirty="0">
                <a:solidFill>
                  <a:srgbClr val="C00000"/>
                </a:solidFill>
                <a:cs typeface="Times New Roman"/>
              </a:rPr>
              <a:t>and </a:t>
            </a:r>
            <a:r>
              <a:rPr lang="en-IN" spc="-5" dirty="0">
                <a:solidFill>
                  <a:srgbClr val="C00000"/>
                </a:solidFill>
                <a:cs typeface="Times New Roman"/>
              </a:rPr>
              <a:t>meaningful </a:t>
            </a:r>
            <a:r>
              <a:rPr lang="en-IN" dirty="0">
                <a:cs typeface="Times New Roman"/>
              </a:rPr>
              <a:t>form </a:t>
            </a:r>
            <a:r>
              <a:rPr lang="en-IN" spc="-5" dirty="0">
                <a:cs typeface="Times New Roman"/>
              </a:rPr>
              <a:t>of data.</a:t>
            </a:r>
            <a:endParaRPr lang="en-IN" dirty="0">
              <a:cs typeface="Times New Roman"/>
            </a:endParaRPr>
          </a:p>
          <a:p>
            <a:pPr marL="177800" indent="-177800"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  <a:buSzPct val="100000"/>
              <a:tabLst>
                <a:tab pos="95250" algn="l"/>
              </a:tabLst>
            </a:pPr>
            <a:r>
              <a:rPr lang="en-IN" spc="-5" dirty="0">
                <a:cs typeface="Times New Roman"/>
              </a:rPr>
              <a:t>Knowledge acquired </a:t>
            </a:r>
            <a:r>
              <a:rPr lang="en-IN" dirty="0">
                <a:cs typeface="Times New Roman"/>
              </a:rPr>
              <a:t>through study </a:t>
            </a:r>
            <a:r>
              <a:rPr lang="en-IN" spc="-5" dirty="0">
                <a:cs typeface="Times New Roman"/>
              </a:rPr>
              <a:t>or experience.</a:t>
            </a:r>
            <a:endParaRPr lang="en-IN" dirty="0">
              <a:cs typeface="Times New Roman"/>
            </a:endParaRPr>
          </a:p>
          <a:p>
            <a:pPr marL="177800" marR="125095" indent="-177800"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  <a:buSzPct val="100000"/>
              <a:tabLst>
                <a:tab pos="95250" algn="l"/>
              </a:tabLst>
            </a:pPr>
            <a:r>
              <a:rPr lang="en-IN" spc="-5" dirty="0">
                <a:cs typeface="Times New Roman"/>
              </a:rPr>
              <a:t>Information helps human beings in their </a:t>
            </a:r>
            <a:r>
              <a:rPr lang="en-IN" spc="-5" dirty="0">
                <a:solidFill>
                  <a:srgbClr val="C00000"/>
                </a:solidFill>
                <a:cs typeface="Times New Roman"/>
              </a:rPr>
              <a:t>decision  making.</a:t>
            </a:r>
            <a:endParaRPr lang="en-IN" dirty="0">
              <a:solidFill>
                <a:srgbClr val="C00000"/>
              </a:solidFill>
              <a:cs typeface="Times New Roman"/>
            </a:endParaRPr>
          </a:p>
          <a:p>
            <a:pPr algn="just">
              <a:lnSpc>
                <a:spcPct val="160000"/>
              </a:lnSpc>
            </a:pPr>
            <a:endParaRPr lang="en-GB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212" y="271949"/>
            <a:ext cx="8428266" cy="6507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95"/>
              </a:spcBef>
            </a:pPr>
            <a:r>
              <a:rPr sz="3200" spc="-5" dirty="0">
                <a:uFill>
                  <a:solidFill>
                    <a:srgbClr val="FFFFFF"/>
                  </a:solidFill>
                </a:uFill>
                <a:cs typeface="Times New Roman"/>
              </a:rPr>
              <a:t>What is</a:t>
            </a:r>
            <a:r>
              <a:rPr sz="3200" spc="-30" dirty="0">
                <a:uFill>
                  <a:solidFill>
                    <a:srgbClr val="FFFFFF"/>
                  </a:solidFill>
                </a:uFill>
                <a:cs typeface="Times New Roman"/>
              </a:rPr>
              <a:t> </a:t>
            </a:r>
            <a:r>
              <a:rPr sz="3200" spc="-5" dirty="0">
                <a:uFill>
                  <a:solidFill>
                    <a:srgbClr val="FFFFFF"/>
                  </a:solidFill>
                </a:uFill>
                <a:cs typeface="Times New Roman"/>
              </a:rPr>
              <a:t>Information</a:t>
            </a:r>
            <a:r>
              <a:rPr sz="3200" spc="-5" dirty="0"/>
              <a:t>?</a:t>
            </a:r>
            <a:endParaRPr sz="3200" dirty="0"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4650" y="4034971"/>
            <a:ext cx="4708211" cy="1833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6933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1509486"/>
            <a:ext cx="6487885" cy="5123543"/>
          </a:xfrm>
        </p:spPr>
        <p:txBody>
          <a:bodyPr>
            <a:normAutofit/>
          </a:bodyPr>
          <a:lstStyle/>
          <a:p>
            <a:pPr>
              <a:buClr>
                <a:srgbClr val="217C7F"/>
              </a:buClr>
            </a:pPr>
            <a:r>
              <a:rPr lang="en-US" dirty="0" err="1"/>
              <a:t>Blist</a:t>
            </a:r>
            <a:endParaRPr lang="en-US" dirty="0"/>
          </a:p>
          <a:p>
            <a:pPr>
              <a:buClr>
                <a:srgbClr val="217C7F"/>
              </a:buClr>
            </a:pPr>
            <a:r>
              <a:rPr lang="en-US" dirty="0" err="1"/>
              <a:t>Cebase</a:t>
            </a:r>
            <a:endParaRPr lang="en-US" dirty="0"/>
          </a:p>
          <a:p>
            <a:pPr>
              <a:buClr>
                <a:srgbClr val="217C7F"/>
              </a:buClr>
            </a:pPr>
            <a:r>
              <a:rPr lang="en-US" dirty="0"/>
              <a:t>Dabble DB</a:t>
            </a:r>
          </a:p>
          <a:p>
            <a:pPr>
              <a:buClr>
                <a:srgbClr val="217C7F"/>
              </a:buClr>
            </a:pPr>
            <a:r>
              <a:rPr lang="en-US" dirty="0" err="1"/>
              <a:t>Lazybase</a:t>
            </a:r>
            <a:endParaRPr lang="en-US" dirty="0"/>
          </a:p>
          <a:p>
            <a:pPr>
              <a:buClr>
                <a:srgbClr val="217C7F"/>
              </a:buClr>
            </a:pPr>
            <a:r>
              <a:rPr lang="en-US" dirty="0" err="1"/>
              <a:t>MyWebDB</a:t>
            </a:r>
            <a:endParaRPr lang="en-US" dirty="0"/>
          </a:p>
          <a:p>
            <a:pPr>
              <a:buClr>
                <a:srgbClr val="217C7F"/>
              </a:buClr>
            </a:pPr>
            <a:r>
              <a:rPr lang="en-US" dirty="0"/>
              <a:t>QuickBase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Exploring Web-Based Databases</a:t>
            </a:r>
          </a:p>
        </p:txBody>
      </p:sp>
    </p:spTree>
    <p:extLst>
      <p:ext uri="{BB962C8B-B14F-4D97-AF65-F5344CB8AC3E}">
        <p14:creationId xmlns:p14="http://schemas.microsoft.com/office/powerpoint/2010/main" val="4093895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875" y="1509486"/>
            <a:ext cx="8050892" cy="5123543"/>
          </a:xfrm>
        </p:spPr>
        <p:txBody>
          <a:bodyPr>
            <a:normAutofit/>
          </a:bodyPr>
          <a:lstStyle/>
          <a:p>
            <a:pPr>
              <a:buClr>
                <a:srgbClr val="217C7F"/>
              </a:buClr>
            </a:pPr>
            <a:r>
              <a:rPr lang="en-US" dirty="0" err="1"/>
              <a:t>TeamDesk</a:t>
            </a:r>
            <a:endParaRPr lang="en-US" dirty="0"/>
          </a:p>
          <a:p>
            <a:pPr>
              <a:buClr>
                <a:srgbClr val="217C7F"/>
              </a:buClr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Trackvia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rgbClr val="217C7F"/>
              </a:buClr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Zoho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Creator</a:t>
            </a:r>
          </a:p>
          <a:p>
            <a:pPr>
              <a:buClr>
                <a:srgbClr val="217C7F"/>
              </a:buClr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Zoho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DB and Reports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Exploring Web-Based Databases</a:t>
            </a:r>
          </a:p>
        </p:txBody>
      </p:sp>
    </p:spTree>
    <p:extLst>
      <p:ext uri="{BB962C8B-B14F-4D97-AF65-F5344CB8AC3E}">
        <p14:creationId xmlns:p14="http://schemas.microsoft.com/office/powerpoint/2010/main" val="4293301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875" y="1509486"/>
            <a:ext cx="8050892" cy="5123543"/>
          </a:xfrm>
        </p:spPr>
        <p:txBody>
          <a:bodyPr>
            <a:normAutofit/>
          </a:bodyPr>
          <a:lstStyle/>
          <a:p>
            <a:pPr>
              <a:buClr>
                <a:srgbClr val="217C7F"/>
              </a:buClr>
            </a:pPr>
            <a:r>
              <a:rPr lang="en-US" dirty="0" err="1"/>
              <a:t>TeamDesk</a:t>
            </a:r>
            <a:endParaRPr lang="en-US" dirty="0"/>
          </a:p>
          <a:p>
            <a:pPr>
              <a:buClr>
                <a:srgbClr val="217C7F"/>
              </a:buClr>
            </a:pPr>
            <a:r>
              <a:rPr lang="en-US" dirty="0" err="1"/>
              <a:t>Trackvia</a:t>
            </a:r>
            <a:endParaRPr lang="en-US" dirty="0"/>
          </a:p>
          <a:p>
            <a:pPr>
              <a:buClr>
                <a:srgbClr val="217C7F"/>
              </a:buClr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Zoho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Creator</a:t>
            </a:r>
          </a:p>
          <a:p>
            <a:pPr>
              <a:buClr>
                <a:srgbClr val="217C7F"/>
              </a:buClr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Zoho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DB and Reports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Exploring Web-Based Databases</a:t>
            </a:r>
          </a:p>
        </p:txBody>
      </p:sp>
    </p:spTree>
    <p:extLst>
      <p:ext uri="{BB962C8B-B14F-4D97-AF65-F5344CB8AC3E}">
        <p14:creationId xmlns:p14="http://schemas.microsoft.com/office/powerpoint/2010/main" val="2084460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875" y="1509486"/>
            <a:ext cx="8050892" cy="5123543"/>
          </a:xfrm>
        </p:spPr>
        <p:txBody>
          <a:bodyPr>
            <a:normAutofit/>
          </a:bodyPr>
          <a:lstStyle/>
          <a:p>
            <a:pPr>
              <a:buClr>
                <a:srgbClr val="217C7F"/>
              </a:buClr>
            </a:pPr>
            <a:r>
              <a:rPr lang="en-US" dirty="0" err="1"/>
              <a:t>TeamDesk</a:t>
            </a:r>
            <a:endParaRPr lang="en-US" dirty="0"/>
          </a:p>
          <a:p>
            <a:pPr>
              <a:buClr>
                <a:srgbClr val="217C7F"/>
              </a:buClr>
            </a:pPr>
            <a:r>
              <a:rPr lang="en-US" dirty="0" err="1"/>
              <a:t>Trackvia</a:t>
            </a:r>
            <a:endParaRPr lang="en-US" dirty="0"/>
          </a:p>
          <a:p>
            <a:pPr>
              <a:buClr>
                <a:srgbClr val="217C7F"/>
              </a:buClr>
            </a:pPr>
            <a:r>
              <a:rPr lang="en-US" dirty="0" err="1"/>
              <a:t>Zoho</a:t>
            </a:r>
            <a:r>
              <a:rPr lang="en-US" dirty="0"/>
              <a:t> Creator</a:t>
            </a:r>
          </a:p>
          <a:p>
            <a:pPr>
              <a:buClr>
                <a:srgbClr val="217C7F"/>
              </a:buClr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Zoho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DB and Reports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Exploring Web-Based Databases</a:t>
            </a:r>
          </a:p>
        </p:txBody>
      </p:sp>
    </p:spTree>
    <p:extLst>
      <p:ext uri="{BB962C8B-B14F-4D97-AF65-F5344CB8AC3E}">
        <p14:creationId xmlns:p14="http://schemas.microsoft.com/office/powerpoint/2010/main" val="1648534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875" y="1509486"/>
            <a:ext cx="8050892" cy="5123543"/>
          </a:xfrm>
        </p:spPr>
        <p:txBody>
          <a:bodyPr>
            <a:normAutofit/>
          </a:bodyPr>
          <a:lstStyle/>
          <a:p>
            <a:pPr>
              <a:buClr>
                <a:srgbClr val="217C7F"/>
              </a:buClr>
            </a:pPr>
            <a:r>
              <a:rPr lang="en-US" dirty="0" err="1"/>
              <a:t>TeamDesk</a:t>
            </a:r>
            <a:endParaRPr lang="en-US" dirty="0"/>
          </a:p>
          <a:p>
            <a:pPr>
              <a:buClr>
                <a:srgbClr val="217C7F"/>
              </a:buClr>
            </a:pPr>
            <a:r>
              <a:rPr lang="en-US" dirty="0" err="1"/>
              <a:t>Trackvia</a:t>
            </a:r>
            <a:endParaRPr lang="en-US" dirty="0"/>
          </a:p>
          <a:p>
            <a:pPr>
              <a:buClr>
                <a:srgbClr val="217C7F"/>
              </a:buClr>
            </a:pPr>
            <a:r>
              <a:rPr lang="en-US" dirty="0" err="1"/>
              <a:t>Zoho</a:t>
            </a:r>
            <a:r>
              <a:rPr lang="en-US" dirty="0"/>
              <a:t> Creator</a:t>
            </a:r>
          </a:p>
          <a:p>
            <a:pPr>
              <a:buClr>
                <a:srgbClr val="217C7F"/>
              </a:buClr>
            </a:pPr>
            <a:r>
              <a:rPr lang="en-US" dirty="0" err="1"/>
              <a:t>Zoho</a:t>
            </a:r>
            <a:r>
              <a:rPr lang="en-US" dirty="0"/>
              <a:t> DB and Reports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Exploring Web-Based Databases</a:t>
            </a:r>
          </a:p>
        </p:txBody>
      </p:sp>
    </p:spTree>
    <p:extLst>
      <p:ext uri="{BB962C8B-B14F-4D97-AF65-F5344CB8AC3E}">
        <p14:creationId xmlns:p14="http://schemas.microsoft.com/office/powerpoint/2010/main" val="1523200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5543D3-4F09-4431-B4B0-BC8C3A75B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33" y="1325563"/>
            <a:ext cx="8543333" cy="5138058"/>
          </a:xfrm>
        </p:spPr>
        <p:txBody>
          <a:bodyPr>
            <a:normAutofit/>
          </a:bodyPr>
          <a:lstStyle/>
          <a:p>
            <a:pPr marL="174625" indent="-174625"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When you’re trying to decide which online database to use, it seems as if there’s QuickBase and then there’s everything else. </a:t>
            </a:r>
          </a:p>
          <a:p>
            <a:pPr marL="174625" indent="-174625"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If your needs are more modest, however, a number of the applications discussed above can be explored.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75BBDE-6C79-4D23-999F-5342D7A8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123463" cy="1325563"/>
          </a:xfrm>
        </p:spPr>
        <p:txBody>
          <a:bodyPr>
            <a:normAutofit/>
          </a:bodyPr>
          <a:lstStyle/>
          <a:p>
            <a:r>
              <a:rPr lang="en-GB" sz="3200" dirty="0"/>
              <a:t>Evaluating Online Databases</a:t>
            </a:r>
          </a:p>
        </p:txBody>
      </p:sp>
    </p:spTree>
    <p:extLst>
      <p:ext uri="{BB962C8B-B14F-4D97-AF65-F5344CB8AC3E}">
        <p14:creationId xmlns:p14="http://schemas.microsoft.com/office/powerpoint/2010/main" val="2463747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5543D3-4F09-4431-B4B0-BC8C3A75B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23" y="1424633"/>
            <a:ext cx="8432801" cy="5138058"/>
          </a:xfrm>
        </p:spPr>
        <p:txBody>
          <a:bodyPr>
            <a:normAutofit/>
          </a:bodyPr>
          <a:lstStyle/>
          <a:p>
            <a:pPr marL="174625" indent="-174625"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I’m particularly partial to </a:t>
            </a:r>
            <a:r>
              <a:rPr lang="en-IN" dirty="0" err="1"/>
              <a:t>Zoho’s</a:t>
            </a:r>
            <a:r>
              <a:rPr lang="en-IN" dirty="0"/>
              <a:t> two offerings, Creator (for smaller needs) and DB &amp; Reports (for larger databases and more sophisticated applications). </a:t>
            </a:r>
          </a:p>
          <a:p>
            <a:pPr marL="174625" indent="-174625"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T</a:t>
            </a:r>
            <a:r>
              <a:rPr lang="en-IN" sz="2800" dirty="0"/>
              <a:t>here are a lot of differences between the web-based database applications available today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75BBDE-6C79-4D23-999F-5342D7A8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123463" cy="1325563"/>
          </a:xfrm>
        </p:spPr>
        <p:txBody>
          <a:bodyPr>
            <a:normAutofit/>
          </a:bodyPr>
          <a:lstStyle/>
          <a:p>
            <a:r>
              <a:rPr lang="en-GB" sz="3200" dirty="0"/>
              <a:t>Evaluating Online Databases</a:t>
            </a:r>
          </a:p>
        </p:txBody>
      </p:sp>
    </p:spTree>
    <p:extLst>
      <p:ext uri="{BB962C8B-B14F-4D97-AF65-F5344CB8AC3E}">
        <p14:creationId xmlns:p14="http://schemas.microsoft.com/office/powerpoint/2010/main" val="3719941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>
            <a:spLocks noGrp="1"/>
          </p:cNvSpPr>
          <p:nvPr>
            <p:ph idx="1"/>
          </p:nvPr>
        </p:nvSpPr>
        <p:spPr>
          <a:xfrm>
            <a:off x="315405" y="1325563"/>
            <a:ext cx="8513187" cy="519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dirty="0"/>
              <a:t>Data that have been processed in such a way as to increase the knowledge of the person who uses the data. </a:t>
            </a:r>
            <a:endParaRPr dirty="0"/>
          </a:p>
        </p:txBody>
      </p:sp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101600" y="0"/>
            <a:ext cx="81234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Information</a:t>
            </a:r>
            <a:endParaRPr sz="3200" dirty="0"/>
          </a:p>
        </p:txBody>
      </p:sp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64" y="3429000"/>
            <a:ext cx="6976671" cy="3042138"/>
          </a:xfrm>
          <a:prstGeom prst="rect">
            <a:avLst/>
          </a:prstGeom>
          <a:noFill/>
          <a:ln w="28575">
            <a:solidFill>
              <a:srgbClr val="258989"/>
            </a:solidFill>
          </a:ln>
        </p:spPr>
      </p:pic>
    </p:spTree>
    <p:extLst>
      <p:ext uri="{BB962C8B-B14F-4D97-AF65-F5344CB8AC3E}">
        <p14:creationId xmlns:p14="http://schemas.microsoft.com/office/powerpoint/2010/main" val="165455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94" y="1445846"/>
            <a:ext cx="8467411" cy="5167086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Understanding based on extensive experience dealing with information on a subject.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Example: Mount Everest.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/>
          </a:p>
          <a:p>
            <a:pPr algn="just">
              <a:spcBef>
                <a:spcPts val="0"/>
              </a:spcBef>
              <a:buClr>
                <a:srgbClr val="215D4B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6" y="0"/>
            <a:ext cx="8563429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Knowledge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561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9211-95BC-4E49-9D64-7D027B634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52" y="1407886"/>
            <a:ext cx="8567895" cy="522514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7C7F"/>
              </a:buClr>
            </a:pPr>
            <a:r>
              <a:rPr lang="en-IN" sz="2600" dirty="0"/>
              <a:t>Data is encountered in our day-to-day life everyday. </a:t>
            </a:r>
          </a:p>
          <a:p>
            <a:pPr algn="just">
              <a:spcBef>
                <a:spcPts val="0"/>
              </a:spcBef>
              <a:buClr>
                <a:srgbClr val="217C7F"/>
              </a:buClr>
            </a:pPr>
            <a:r>
              <a:rPr lang="en-IN" sz="2600" dirty="0">
                <a:solidFill>
                  <a:srgbClr val="C00000"/>
                </a:solidFill>
              </a:rPr>
              <a:t>Difficult to memorise </a:t>
            </a:r>
            <a:r>
              <a:rPr lang="en-IN" sz="2600" dirty="0"/>
              <a:t>all such information for a large number of individuals.</a:t>
            </a:r>
          </a:p>
          <a:p>
            <a:pPr algn="just">
              <a:spcBef>
                <a:spcPts val="0"/>
              </a:spcBef>
              <a:buClr>
                <a:srgbClr val="217C7F"/>
              </a:buClr>
            </a:pPr>
            <a:r>
              <a:rPr lang="en-IN" sz="2600" dirty="0">
                <a:solidFill>
                  <a:srgbClr val="C00000"/>
                </a:solidFill>
              </a:rPr>
              <a:t>Example.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z="2600" dirty="0">
                <a:solidFill>
                  <a:srgbClr val="C00000"/>
                </a:solidFill>
              </a:rPr>
              <a:t>To deal with such problems we construct a database.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Arrange all information about students in a tabular form.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Keep all the records.</a:t>
            </a:r>
            <a:endParaRPr lang="en-GB" sz="2600" dirty="0"/>
          </a:p>
          <a:p>
            <a:pPr algn="just">
              <a:spcBef>
                <a:spcPts val="0"/>
              </a:spcBef>
              <a:buClr>
                <a:srgbClr val="217C7F"/>
              </a:buClr>
            </a:pPr>
            <a:endParaRPr lang="en-IN" sz="2600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7C7F"/>
              </a:buClr>
            </a:pPr>
            <a:endParaRPr lang="en-IN" sz="2600" dirty="0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F4805-3A9B-4EC6-BD1A-C5A1455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108949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Data to Database</a:t>
            </a:r>
          </a:p>
        </p:txBody>
      </p:sp>
    </p:spTree>
    <p:extLst>
      <p:ext uri="{BB962C8B-B14F-4D97-AF65-F5344CB8AC3E}">
        <p14:creationId xmlns:p14="http://schemas.microsoft.com/office/powerpoint/2010/main" val="132186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156F44-8819-4AEF-89ED-9A9C2BD8C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451429"/>
            <a:ext cx="8455130" cy="5167086"/>
          </a:xfrm>
        </p:spPr>
        <p:txBody>
          <a:bodyPr>
            <a:noAutofit/>
          </a:bodyPr>
          <a:lstStyle/>
          <a:p>
            <a:pPr marL="177800" indent="-17780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SzPct val="100000"/>
              <a:tabLst>
                <a:tab pos="177800" algn="l"/>
              </a:tabLst>
            </a:pPr>
            <a:r>
              <a:rPr lang="en-IN" spc="-5" dirty="0">
                <a:cs typeface="Times New Roman"/>
              </a:rPr>
              <a:t>A </a:t>
            </a:r>
            <a:r>
              <a:rPr lang="en-IN" dirty="0">
                <a:cs typeface="Arial"/>
              </a:rPr>
              <a:t>safekeeping </a:t>
            </a:r>
            <a:r>
              <a:rPr lang="en-IN" spc="-5" dirty="0">
                <a:cs typeface="Times New Roman"/>
              </a:rPr>
              <a:t>of logically related and similar</a:t>
            </a:r>
            <a:r>
              <a:rPr lang="en-IN" spc="-125" dirty="0">
                <a:cs typeface="Times New Roman"/>
              </a:rPr>
              <a:t> </a:t>
            </a:r>
            <a:r>
              <a:rPr lang="en-IN" spc="-5" dirty="0">
                <a:cs typeface="Times New Roman"/>
              </a:rPr>
              <a:t>data.</a:t>
            </a:r>
            <a:endParaRPr lang="en-IN" dirty="0">
              <a:cs typeface="Times New Roman"/>
            </a:endParaRPr>
          </a:p>
          <a:p>
            <a:pPr marL="177800" marR="48895" indent="-17780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SzPct val="100000"/>
              <a:tabLst>
                <a:tab pos="177800" algn="l"/>
              </a:tabLst>
            </a:pPr>
            <a:r>
              <a:rPr lang="en-IN" spc="-5" dirty="0">
                <a:cs typeface="Times New Roman"/>
              </a:rPr>
              <a:t>An </a:t>
            </a:r>
            <a:r>
              <a:rPr lang="en-IN" spc="-10" dirty="0">
                <a:solidFill>
                  <a:srgbClr val="C00000"/>
                </a:solidFill>
                <a:cs typeface="Times New Roman"/>
              </a:rPr>
              <a:t>organized </a:t>
            </a:r>
            <a:r>
              <a:rPr lang="en-IN" spc="-5" dirty="0">
                <a:solidFill>
                  <a:srgbClr val="C00000"/>
                </a:solidFill>
                <a:cs typeface="Times New Roman"/>
              </a:rPr>
              <a:t>collection of related information </a:t>
            </a:r>
            <a:r>
              <a:rPr lang="en-IN" spc="-5" dirty="0">
                <a:cs typeface="Times New Roman"/>
              </a:rPr>
              <a:t>so  that it </a:t>
            </a:r>
            <a:r>
              <a:rPr lang="en-IN" spc="-10" dirty="0">
                <a:cs typeface="Times New Roman"/>
              </a:rPr>
              <a:t>can </a:t>
            </a:r>
            <a:r>
              <a:rPr lang="en-IN" spc="-5" dirty="0">
                <a:cs typeface="Times New Roman"/>
              </a:rPr>
              <a:t>easily be accessed, managed and updated.  </a:t>
            </a:r>
          </a:p>
          <a:p>
            <a:pPr marL="177800" marR="48895" indent="-17780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SzPct val="100000"/>
              <a:tabLst>
                <a:tab pos="177800" algn="l"/>
              </a:tabLst>
            </a:pPr>
            <a:endParaRPr lang="en-IN" dirty="0">
              <a:cs typeface="Times New Roman"/>
            </a:endParaRPr>
          </a:p>
          <a:p>
            <a:endParaRPr lang="en-GB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" y="410469"/>
            <a:ext cx="812346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>
                <a:uFill>
                  <a:solidFill>
                    <a:srgbClr val="FFFFFF"/>
                  </a:solidFill>
                </a:uFill>
                <a:cs typeface="Times New Roman"/>
              </a:rPr>
              <a:t>What is  </a:t>
            </a:r>
            <a:r>
              <a:rPr sz="3200" spc="-5" dirty="0">
                <a:uFill>
                  <a:solidFill>
                    <a:srgbClr val="FFFFFF"/>
                  </a:solidFill>
                </a:uFill>
                <a:cs typeface="Times New Roman"/>
              </a:rPr>
              <a:t>Database</a:t>
            </a:r>
            <a:r>
              <a:rPr lang="en-US" sz="3200" spc="-5" dirty="0">
                <a:uFill>
                  <a:solidFill>
                    <a:srgbClr val="FFFFFF"/>
                  </a:solidFill>
                </a:uFill>
                <a:cs typeface="Times New Roman"/>
              </a:rPr>
              <a:t> ?</a:t>
            </a:r>
            <a:endParaRPr sz="32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722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8441-4D50-4AB6-9DE7-FAC871102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582" y="1325563"/>
            <a:ext cx="8566778" cy="518160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Digital databases</a:t>
            </a:r>
            <a:r>
              <a:rPr lang="en-IN" dirty="0"/>
              <a:t> are managed using </a:t>
            </a:r>
            <a:r>
              <a:rPr lang="en-IN" dirty="0">
                <a:solidFill>
                  <a:srgbClr val="C00000"/>
                </a:solidFill>
              </a:rPr>
              <a:t>database management systems, </a:t>
            </a:r>
            <a:r>
              <a:rPr lang="en-IN" dirty="0"/>
              <a:t>which store database contents, allowing data creation and maintenance, and search and other </a:t>
            </a:r>
            <a:r>
              <a:rPr lang="en-GB" dirty="0"/>
              <a:t>access.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27826-FF26-488B-92F2-2CBAA2EF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853715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Database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0292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1628</TotalTime>
  <Words>1193</Words>
  <Application>Microsoft Office PowerPoint</Application>
  <PresentationFormat>On-screen Show (4:3)</PresentationFormat>
  <Paragraphs>196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Bahnschrift</vt:lpstr>
      <vt:lpstr>Bahnschrift SemiBold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What is Data ?</vt:lpstr>
      <vt:lpstr>What is Information?</vt:lpstr>
      <vt:lpstr>Information</vt:lpstr>
      <vt:lpstr>Knowledge</vt:lpstr>
      <vt:lpstr>Data to Database</vt:lpstr>
      <vt:lpstr>What is  Database ?</vt:lpstr>
      <vt:lpstr>Database Classification</vt:lpstr>
      <vt:lpstr>Database Classification</vt:lpstr>
      <vt:lpstr>Database Classification</vt:lpstr>
      <vt:lpstr>Database Classification</vt:lpstr>
      <vt:lpstr>System Architecture of a Database</vt:lpstr>
      <vt:lpstr>Types of Database</vt:lpstr>
      <vt:lpstr>Types of Database</vt:lpstr>
      <vt:lpstr>Types of Database</vt:lpstr>
      <vt:lpstr>Database Managers</vt:lpstr>
      <vt:lpstr>Database: Three Level Architecture </vt:lpstr>
      <vt:lpstr>Database: Three Level Architecture </vt:lpstr>
      <vt:lpstr>Three Level Architecture Objectives</vt:lpstr>
      <vt:lpstr>Three Level Architecture Objectives</vt:lpstr>
      <vt:lpstr>Why Database?</vt:lpstr>
      <vt:lpstr>Why Database?</vt:lpstr>
      <vt:lpstr>Working of Databases</vt:lpstr>
      <vt:lpstr>Collaborating on Databases</vt:lpstr>
      <vt:lpstr>Online Database</vt:lpstr>
      <vt:lpstr>Advantages of Online Databases</vt:lpstr>
      <vt:lpstr>Cloud Database</vt:lpstr>
      <vt:lpstr>Cloud Database</vt:lpstr>
      <vt:lpstr>Benefits of Using a Cloud Database</vt:lpstr>
      <vt:lpstr>Benefits of Using a Cloud Database</vt:lpstr>
      <vt:lpstr>Benefits of Using a Cloud Database</vt:lpstr>
      <vt:lpstr>Benefits of Using a Cloud Database</vt:lpstr>
      <vt:lpstr>Example of Cloud Database Service</vt:lpstr>
      <vt:lpstr>Exploring Web-Based Databases</vt:lpstr>
      <vt:lpstr>Exploring Web-Based Databases</vt:lpstr>
      <vt:lpstr>Exploring Web-Based Databases</vt:lpstr>
      <vt:lpstr>Exploring Web-Based Databases</vt:lpstr>
      <vt:lpstr>Exploring Web-Based Databases</vt:lpstr>
      <vt:lpstr>Exploring Web-Based Databases</vt:lpstr>
      <vt:lpstr>Exploring Web-Based Databases</vt:lpstr>
      <vt:lpstr>Exploring Web-Based Databases</vt:lpstr>
      <vt:lpstr>Exploring Web-Based Databases</vt:lpstr>
      <vt:lpstr>Exploring Web-Based Databases</vt:lpstr>
      <vt:lpstr>Evaluating Online Databases</vt:lpstr>
      <vt:lpstr>Evaluating Online Databases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249</cp:revision>
  <dcterms:created xsi:type="dcterms:W3CDTF">2021-05-13T17:45:44Z</dcterms:created>
  <dcterms:modified xsi:type="dcterms:W3CDTF">2021-08-09T10:09:59Z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849487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