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9" r:id="rId2"/>
    <p:sldId id="297" r:id="rId3"/>
    <p:sldId id="298" r:id="rId4"/>
    <p:sldId id="405" r:id="rId5"/>
    <p:sldId id="365" r:id="rId6"/>
    <p:sldId id="367" r:id="rId7"/>
    <p:sldId id="368" r:id="rId8"/>
    <p:sldId id="371" r:id="rId9"/>
    <p:sldId id="375" r:id="rId10"/>
    <p:sldId id="376" r:id="rId11"/>
    <p:sldId id="406" r:id="rId12"/>
    <p:sldId id="379" r:id="rId13"/>
    <p:sldId id="404" r:id="rId14"/>
    <p:sldId id="393" r:id="rId15"/>
    <p:sldId id="400" r:id="rId16"/>
    <p:sldId id="397" r:id="rId17"/>
    <p:sldId id="401" r:id="rId18"/>
    <p:sldId id="40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24AAB-0CCB-4868-86E1-94C176136772}" type="doc">
      <dgm:prSet loTypeId="urn:microsoft.com/office/officeart/2005/8/layout/arrow5" loCatId="relationship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0A46B5F8-89AE-442B-9FE9-E60A4CFD44C8}">
      <dgm:prSet phldrT="[Text]" custT="1"/>
      <dgm:spPr/>
      <dgm:t>
        <a:bodyPr/>
        <a:lstStyle/>
        <a:p>
          <a:r>
            <a:rPr lang="en-IN" sz="4400" dirty="0">
              <a:latin typeface="Bahnschrift" panose="020B0502040204020203" pitchFamily="34" charset="0"/>
            </a:rPr>
            <a:t>Facebook</a:t>
          </a:r>
          <a:endParaRPr lang="en-GB" sz="4400" dirty="0">
            <a:latin typeface="Bahnschrift" panose="020B0502040204020203" pitchFamily="34" charset="0"/>
          </a:endParaRPr>
        </a:p>
      </dgm:t>
    </dgm:pt>
    <dgm:pt modelId="{668C7615-C8C1-4FDF-9770-4190E5A6FA20}" type="parTrans" cxnId="{FF625D71-580A-4B1F-877E-6E34DF3FABED}">
      <dgm:prSet/>
      <dgm:spPr/>
      <dgm:t>
        <a:bodyPr/>
        <a:lstStyle/>
        <a:p>
          <a:endParaRPr lang="en-GB" sz="1600">
            <a:latin typeface="Bahnschrift" panose="020B0502040204020203" pitchFamily="34" charset="0"/>
          </a:endParaRPr>
        </a:p>
      </dgm:t>
    </dgm:pt>
    <dgm:pt modelId="{5394FE80-8CA1-4CB7-BCB4-79D8ED9F9BAD}" type="sibTrans" cxnId="{FF625D71-580A-4B1F-877E-6E34DF3FABED}">
      <dgm:prSet/>
      <dgm:spPr/>
      <dgm:t>
        <a:bodyPr/>
        <a:lstStyle/>
        <a:p>
          <a:endParaRPr lang="en-GB" sz="1600">
            <a:latin typeface="Bahnschrift" panose="020B0502040204020203" pitchFamily="34" charset="0"/>
          </a:endParaRPr>
        </a:p>
      </dgm:t>
    </dgm:pt>
    <dgm:pt modelId="{A4A8E740-4579-4C78-ADE6-138D169F3A24}">
      <dgm:prSet phldrT="[Text]" custT="1"/>
      <dgm:spPr/>
      <dgm:t>
        <a:bodyPr/>
        <a:lstStyle/>
        <a:p>
          <a:r>
            <a:rPr lang="en-IN" sz="44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MySpace</a:t>
          </a:r>
          <a:endParaRPr lang="en-GB" sz="44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DD52393D-659C-4CA8-8FBF-2C78ABAE5A88}" type="parTrans" cxnId="{C6772EBB-ED54-4976-B997-8C3E68542AAA}">
      <dgm:prSet/>
      <dgm:spPr/>
      <dgm:t>
        <a:bodyPr/>
        <a:lstStyle/>
        <a:p>
          <a:endParaRPr lang="en-GB" sz="1600">
            <a:latin typeface="Bahnschrift" panose="020B0502040204020203" pitchFamily="34" charset="0"/>
          </a:endParaRPr>
        </a:p>
      </dgm:t>
    </dgm:pt>
    <dgm:pt modelId="{D5404B05-E754-4BA1-8A78-0C209345B6AC}" type="sibTrans" cxnId="{C6772EBB-ED54-4976-B997-8C3E68542AAA}">
      <dgm:prSet/>
      <dgm:spPr/>
      <dgm:t>
        <a:bodyPr/>
        <a:lstStyle/>
        <a:p>
          <a:endParaRPr lang="en-GB" sz="1600">
            <a:latin typeface="Bahnschrift" panose="020B0502040204020203" pitchFamily="34" charset="0"/>
          </a:endParaRPr>
        </a:p>
      </dgm:t>
    </dgm:pt>
    <dgm:pt modelId="{D35F8466-BF0C-4028-8D5E-07D382B3B13E}" type="pres">
      <dgm:prSet presAssocID="{6B324AAB-0CCB-4868-86E1-94C176136772}" presName="diagram" presStyleCnt="0">
        <dgm:presLayoutVars>
          <dgm:dir/>
          <dgm:resizeHandles val="exact"/>
        </dgm:presLayoutVars>
      </dgm:prSet>
      <dgm:spPr/>
    </dgm:pt>
    <dgm:pt modelId="{67EED6D7-73DA-4F93-9A94-9FB56337DB87}" type="pres">
      <dgm:prSet presAssocID="{0A46B5F8-89AE-442B-9FE9-E60A4CFD44C8}" presName="arrow" presStyleLbl="node1" presStyleIdx="0" presStyleCnt="2">
        <dgm:presLayoutVars>
          <dgm:bulletEnabled val="1"/>
        </dgm:presLayoutVars>
      </dgm:prSet>
      <dgm:spPr/>
    </dgm:pt>
    <dgm:pt modelId="{88DCA12D-7B9C-45D2-BA46-DF8CC0B75CB6}" type="pres">
      <dgm:prSet presAssocID="{A4A8E740-4579-4C78-ADE6-138D169F3A24}" presName="arrow" presStyleLbl="node1" presStyleIdx="1" presStyleCnt="2">
        <dgm:presLayoutVars>
          <dgm:bulletEnabled val="1"/>
        </dgm:presLayoutVars>
      </dgm:prSet>
      <dgm:spPr/>
    </dgm:pt>
  </dgm:ptLst>
  <dgm:cxnLst>
    <dgm:cxn modelId="{4D838B4B-8C1D-4F93-9C6A-6AA438367374}" type="presOf" srcId="{A4A8E740-4579-4C78-ADE6-138D169F3A24}" destId="{88DCA12D-7B9C-45D2-BA46-DF8CC0B75CB6}" srcOrd="0" destOrd="0" presId="urn:microsoft.com/office/officeart/2005/8/layout/arrow5"/>
    <dgm:cxn modelId="{FF625D71-580A-4B1F-877E-6E34DF3FABED}" srcId="{6B324AAB-0CCB-4868-86E1-94C176136772}" destId="{0A46B5F8-89AE-442B-9FE9-E60A4CFD44C8}" srcOrd="0" destOrd="0" parTransId="{668C7615-C8C1-4FDF-9770-4190E5A6FA20}" sibTransId="{5394FE80-8CA1-4CB7-BCB4-79D8ED9F9BAD}"/>
    <dgm:cxn modelId="{69EA6D71-6909-466A-A23E-1EAA530284C4}" type="presOf" srcId="{0A46B5F8-89AE-442B-9FE9-E60A4CFD44C8}" destId="{67EED6D7-73DA-4F93-9A94-9FB56337DB87}" srcOrd="0" destOrd="0" presId="urn:microsoft.com/office/officeart/2005/8/layout/arrow5"/>
    <dgm:cxn modelId="{75F62672-58B1-4E1B-90BC-6680F611A273}" type="presOf" srcId="{6B324AAB-0CCB-4868-86E1-94C176136772}" destId="{D35F8466-BF0C-4028-8D5E-07D382B3B13E}" srcOrd="0" destOrd="0" presId="urn:microsoft.com/office/officeart/2005/8/layout/arrow5"/>
    <dgm:cxn modelId="{C6772EBB-ED54-4976-B997-8C3E68542AAA}" srcId="{6B324AAB-0CCB-4868-86E1-94C176136772}" destId="{A4A8E740-4579-4C78-ADE6-138D169F3A24}" srcOrd="1" destOrd="0" parTransId="{DD52393D-659C-4CA8-8FBF-2C78ABAE5A88}" sibTransId="{D5404B05-E754-4BA1-8A78-0C209345B6AC}"/>
    <dgm:cxn modelId="{614B9568-EB65-4C20-BFFB-FD52BC740FD4}" type="presParOf" srcId="{D35F8466-BF0C-4028-8D5E-07D382B3B13E}" destId="{67EED6D7-73DA-4F93-9A94-9FB56337DB87}" srcOrd="0" destOrd="0" presId="urn:microsoft.com/office/officeart/2005/8/layout/arrow5"/>
    <dgm:cxn modelId="{F4B94716-EB64-4BA9-9D39-6D9A25EBB35E}" type="presParOf" srcId="{D35F8466-BF0C-4028-8D5E-07D382B3B13E}" destId="{88DCA12D-7B9C-45D2-BA46-DF8CC0B75CB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ED6D7-73DA-4F93-9A94-9FB56337DB87}">
      <dsp:nvSpPr>
        <dsp:cNvPr id="0" name=""/>
        <dsp:cNvSpPr/>
      </dsp:nvSpPr>
      <dsp:spPr>
        <a:xfrm rot="16200000">
          <a:off x="751" y="55905"/>
          <a:ext cx="3713262" cy="371326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Bahnschrift" panose="020B0502040204020203" pitchFamily="34" charset="0"/>
            </a:rPr>
            <a:t>Facebook</a:t>
          </a:r>
          <a:endParaRPr lang="en-GB" sz="4400" kern="1200" dirty="0">
            <a:latin typeface="Bahnschrift" panose="020B0502040204020203" pitchFamily="34" charset="0"/>
          </a:endParaRPr>
        </a:p>
      </dsp:txBody>
      <dsp:txXfrm rot="5400000">
        <a:off x="751" y="984220"/>
        <a:ext cx="3063441" cy="1856631"/>
      </dsp:txXfrm>
    </dsp:sp>
    <dsp:sp modelId="{88DCA12D-7B9C-45D2-BA46-DF8CC0B75CB6}">
      <dsp:nvSpPr>
        <dsp:cNvPr id="0" name=""/>
        <dsp:cNvSpPr/>
      </dsp:nvSpPr>
      <dsp:spPr>
        <a:xfrm rot="5400000">
          <a:off x="3905987" y="55905"/>
          <a:ext cx="3713262" cy="371326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MySpace</a:t>
          </a:r>
          <a:endParaRPr lang="en-GB" sz="44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 rot="-5400000">
        <a:off x="4555808" y="984221"/>
        <a:ext cx="3063441" cy="185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6" y="1430216"/>
            <a:ext cx="8546682" cy="51525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For larger businesses, a social networking group probably won’t suffice. What you need instead is a collection of web-based collaborative tools that help your team members not only communicate with each other but also manage their group projects.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This type of solution is commonly known as groupware, and when it’s based in the cloud it’s called online groupware.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"/>
            <a:ext cx="8781144" cy="1346478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Online Groupware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7661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546682" cy="515257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 a nutshell, </a:t>
            </a:r>
            <a:r>
              <a:rPr lang="en-IN" dirty="0">
                <a:solidFill>
                  <a:srgbClr val="C00000"/>
                </a:solidFill>
              </a:rPr>
              <a:t>groupware is collaboration software for workgroups. </a:t>
            </a:r>
            <a:r>
              <a:rPr lang="en-IN" dirty="0"/>
              <a:t>Online groupware does away with the physical constraints of traditional groupware, letting members from throughout an organization, in any location, access group assets.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"/>
            <a:ext cx="8781144" cy="1346478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Online Groupware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0824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05" y="1383323"/>
            <a:ext cx="8363578" cy="523965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2600" dirty="0"/>
              <a:t>Online groupware typically includes some or all of the following tools: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File and document uploading and sharing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Web calendar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Task/project manager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GB" sz="2600" b="0" i="0" u="none" strike="noStrike" baseline="0" dirty="0">
                <a:solidFill>
                  <a:srgbClr val="000000"/>
                </a:solidFill>
              </a:rPr>
              <a:t>Message boards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600" b="0" i="0" u="none" strike="noStrike" baseline="0" dirty="0">
                <a:solidFill>
                  <a:srgbClr val="000000"/>
                </a:solidFill>
              </a:rPr>
              <a:t>Text-based chat rooms / instant messaging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GB" sz="2600" b="0" i="0" u="none" strike="noStrike" baseline="0" dirty="0">
                <a:solidFill>
                  <a:srgbClr val="000000"/>
                </a:solidFill>
              </a:rPr>
              <a:t>Wiki-like collaborative pages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GB" sz="2600" b="0" i="0" u="none" strike="noStrike" baseline="0" dirty="0">
                <a:solidFill>
                  <a:srgbClr val="000000"/>
                </a:solidFill>
              </a:rPr>
              <a:t>Blogs</a:t>
            </a:r>
            <a:endParaRPr lang="en-GB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Online Groupware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8435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16" y="1426865"/>
            <a:ext cx="8868229" cy="519611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2400" dirty="0">
                <a:solidFill>
                  <a:srgbClr val="C00000"/>
                </a:solidFill>
              </a:rPr>
              <a:t>Why use Online Groupware?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 err="1"/>
              <a:t>AirSet</a:t>
            </a:r>
            <a:endParaRPr lang="en-IN" sz="24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 err="1"/>
              <a:t>ContactOffice</a:t>
            </a:r>
            <a:endParaRPr lang="en-IN" sz="24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/>
              <a:t>Google Sites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/>
              <a:t>Huddle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 err="1"/>
              <a:t>Nexo</a:t>
            </a:r>
            <a:endParaRPr lang="en-IN" sz="24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 err="1"/>
              <a:t>OpenTeams</a:t>
            </a:r>
            <a:endParaRPr lang="en-IN" sz="24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 err="1"/>
              <a:t>ProjectSpaces</a:t>
            </a:r>
            <a:endParaRPr lang="en-IN" sz="24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400" dirty="0" err="1"/>
              <a:t>teamspace</a:t>
            </a:r>
            <a:endParaRPr lang="en-IN" sz="2400" dirty="0"/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Online Groupware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6733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76" y="1474875"/>
            <a:ext cx="8389256" cy="5036458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Group projects are all about collaboration and communication, so it pays to seek out every possible way to communicate with other group members.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Blogs and wikis can both be housed in the cloud or on dedicated servers, depending on the service. But the point is that they’re both web-based and they both facilitate group collaboration.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Autofit/>
          </a:bodyPr>
          <a:lstStyle/>
          <a:p>
            <a:r>
              <a:rPr lang="en-GB" sz="3200" b="1" i="0" u="none" strike="noStrike" baseline="0" dirty="0"/>
              <a:t>Collaborating via Blogs and</a:t>
            </a:r>
            <a:r>
              <a:rPr lang="en-GB" sz="3200" b="1" i="0" u="none" strike="noStrike" dirty="0"/>
              <a:t> </a:t>
            </a:r>
            <a:r>
              <a:rPr lang="en-GB" sz="3200" b="1" i="0" u="none" strike="noStrike" baseline="0" dirty="0"/>
              <a:t>Wikis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6" y="1526232"/>
            <a:ext cx="8174893" cy="50364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Blog-hosting Communities to </a:t>
            </a:r>
            <a:r>
              <a:rPr lang="en-GB" b="0" i="0" u="none" strike="noStrike" baseline="0" dirty="0"/>
              <a:t>create private group blogs.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Blogger</a:t>
            </a:r>
          </a:p>
          <a:p>
            <a:pPr>
              <a:buClr>
                <a:srgbClr val="258989"/>
              </a:buClr>
            </a:pPr>
            <a:r>
              <a:rPr lang="en-IN" dirty="0" err="1"/>
              <a:t>TypePad</a:t>
            </a:r>
            <a:endParaRPr lang="en-IN" dirty="0"/>
          </a:p>
          <a:p>
            <a:pPr>
              <a:buClr>
                <a:srgbClr val="258989"/>
              </a:buClr>
            </a:pPr>
            <a:r>
              <a:rPr lang="en-IN" dirty="0"/>
              <a:t>WordPress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Blogs for Collaboration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79863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8" y="1398954"/>
            <a:ext cx="8496440" cy="5109029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Wikipedia is, in essence, a giant online encyclopaedia—but with a twist. Wikipedia’s content is created solely by the site’s users, resulting in the world’s largest online collaboration.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Wikipedia articles are written, edited, and elaborated on by people of all types, from students, to subject-matter experts and professional researchers, to interested amateurs. It’s a true group collaboration.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Wikis for Collaboration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37820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3" y="1479340"/>
            <a:ext cx="8345714" cy="50364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A group wiki </a:t>
            </a:r>
            <a:r>
              <a:rPr lang="en-IN" dirty="0">
                <a:solidFill>
                  <a:srgbClr val="C00000"/>
                </a:solidFill>
              </a:rPr>
              <a:t>can be public </a:t>
            </a:r>
            <a:r>
              <a:rPr lang="en-IN" dirty="0"/>
              <a:t>(open to all users), as Wikipedia is, </a:t>
            </a:r>
            <a:r>
              <a:rPr lang="en-IN" dirty="0">
                <a:solidFill>
                  <a:srgbClr val="C00000"/>
                </a:solidFill>
              </a:rPr>
              <a:t>or private</a:t>
            </a:r>
            <a:r>
              <a:rPr lang="en-IN" dirty="0"/>
              <a:t>—which is ideal for project groups, businesses, and other organizations. A private wiki invites all group members to create new pages on the wiki site or to edit any existing pages.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Wikis for Collaboration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422160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5" y="1528466"/>
            <a:ext cx="7139913" cy="5094515"/>
          </a:xfrm>
        </p:spPr>
        <p:txBody>
          <a:bodyPr>
            <a:normAutofit/>
          </a:bodyPr>
          <a:lstStyle/>
          <a:p>
            <a:pPr marL="363538" indent="-363538" algn="just">
              <a:buFont typeface="+mj-lt"/>
              <a:buAutoNum type="arabicPeriod"/>
            </a:pPr>
            <a:r>
              <a:rPr lang="en-IN" dirty="0" err="1"/>
              <a:t>Pbwiki</a:t>
            </a:r>
            <a:endParaRPr lang="en-IN" dirty="0"/>
          </a:p>
          <a:p>
            <a:pPr marL="363538" indent="-363538" algn="just">
              <a:buFont typeface="+mj-lt"/>
              <a:buAutoNum type="arabicPeriod"/>
            </a:pPr>
            <a:r>
              <a:rPr lang="en-IN" sz="2800" dirty="0" err="1"/>
              <a:t>Versionate</a:t>
            </a:r>
            <a:endParaRPr lang="en-IN" dirty="0"/>
          </a:p>
          <a:p>
            <a:pPr marL="363538" indent="-363538" algn="just">
              <a:buFont typeface="+mj-lt"/>
              <a:buAutoNum type="arabicPeriod"/>
            </a:pPr>
            <a:r>
              <a:rPr lang="en-IN" sz="2800" dirty="0"/>
              <a:t>wikihost.org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159657"/>
            <a:ext cx="8781144" cy="105954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u="none" strike="noStrike" baseline="0" dirty="0"/>
              <a:t>Evaluating Wikis for Collaboration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38482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6" y="2237745"/>
            <a:ext cx="7886700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know about </a:t>
            </a:r>
            <a:r>
              <a:rPr lang="en-IN" dirty="0">
                <a:effectLst/>
                <a:ea typeface="Arial" panose="020B0604020202020204" pitchFamily="34" charset="0"/>
                <a:cs typeface="Raavi" panose="020B0502040204020203" pitchFamily="34" charset="0"/>
              </a:rPr>
              <a:t>social networks and groupware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dirty="0">
                <a:ea typeface="Arial" panose="020B0604020202020204" pitchFamily="34" charset="0"/>
                <a:cs typeface="Raavi" panose="020B0502040204020203" pitchFamily="34" charset="0"/>
              </a:rPr>
              <a:t>learn about </a:t>
            </a:r>
            <a:r>
              <a:rPr lang="en-IN" dirty="0">
                <a:effectLst/>
                <a:ea typeface="Arial" panose="020B0604020202020204" pitchFamily="34" charset="0"/>
                <a:cs typeface="Raavi" panose="020B0502040204020203" pitchFamily="34" charset="0"/>
              </a:rPr>
              <a:t>blogs and wikis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509486"/>
            <a:ext cx="8555613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When it comes to collaborating with a group of people who may or may not share the same physical location, one naturally turns to the web.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When all team members have access to the Internet, why not use the Internet to connect the members of the group—to enable communication, file sharing, and the like?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8827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509486"/>
            <a:ext cx="8555613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When it comes to collaborating with a group of people who may or may not share the same physical location, one naturally turns to the web.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When all team members have access to the Internet, why not use the Internet to connect the members of the group—to enable communication, file sharing, and the like?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8827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77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55" y="1596571"/>
            <a:ext cx="8506489" cy="50364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Creating Groups on Social Networks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You’re probably already familiar with social networks such as Facebook and </a:t>
            </a:r>
            <a:r>
              <a:rPr lang="en-IN" dirty="0" err="1"/>
              <a:t>MySpace</a:t>
            </a:r>
            <a:r>
              <a:rPr lang="en-IN" dirty="0"/>
              <a:t>. The typical social network is a hosted site that aims to create a community of users, each of whom posts his or her own personal profile on the site.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592457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757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86" y="1325563"/>
            <a:ext cx="8373627" cy="516708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Given that social networks are personal in nature, what value do they hold for businesses, community groups, and families? Lots, if you use them properly.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You see, most social networking sites let you </a:t>
            </a:r>
            <a:r>
              <a:rPr lang="en-IN" dirty="0">
                <a:solidFill>
                  <a:srgbClr val="C00000"/>
                </a:solidFill>
              </a:rPr>
              <a:t>create your own topic-specific groups</a:t>
            </a:r>
            <a:r>
              <a:rPr lang="en-IN" dirty="0"/>
              <a:t>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social network group is like a virtual meeting or community room.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592457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75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96571"/>
            <a:ext cx="8420519" cy="4934858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Social network groups are especially useful for community groups, far-flung friends, and families.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However, </a:t>
            </a:r>
            <a:r>
              <a:rPr lang="en-IN" dirty="0"/>
              <a:t>there are situations where these social network groups are less useful for larger businesses. 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781144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10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592457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E2A058-F0E3-467A-A9C5-549110D4F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523330"/>
              </p:ext>
            </p:extLst>
          </p:nvPr>
        </p:nvGraphicFramePr>
        <p:xfrm>
          <a:off x="761999" y="1822100"/>
          <a:ext cx="7620001" cy="3825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6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40586-CB63-483C-A062-320F6796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5" y="1421284"/>
            <a:ext cx="6088184" cy="510902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Other Web Groups-</a:t>
            </a: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Google Groups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Yahoo! Groups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E2640-F23A-4032-8987-F72B1930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592457" cy="1325563"/>
          </a:xfrm>
        </p:spPr>
        <p:txBody>
          <a:bodyPr>
            <a:normAutofit/>
          </a:bodyPr>
          <a:lstStyle/>
          <a:p>
            <a:r>
              <a:rPr lang="en-IN" sz="3200" dirty="0"/>
              <a:t>Collaborating via Social Networks and Groupware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000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4259</TotalTime>
  <Words>722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Collaborating via Social Networks and Groupware</vt:lpstr>
      <vt:lpstr>Collaborating via Social Networks and Groupware</vt:lpstr>
      <vt:lpstr>Collaborating via Social Networks and Groupware</vt:lpstr>
      <vt:lpstr>Collaborating via Social Networks and Groupware</vt:lpstr>
      <vt:lpstr>Collaborating via Social Networks and Groupware</vt:lpstr>
      <vt:lpstr>Collaborating via Social Networks and Groupware</vt:lpstr>
      <vt:lpstr>Collaborating via Social Networks and Groupware</vt:lpstr>
      <vt:lpstr>Evaluating Online Groupware</vt:lpstr>
      <vt:lpstr>Evaluating Online Groupware</vt:lpstr>
      <vt:lpstr>Evaluating Online Groupware</vt:lpstr>
      <vt:lpstr>Evaluating Online Groupware</vt:lpstr>
      <vt:lpstr>Collaborating via Blogs and Wikis</vt:lpstr>
      <vt:lpstr>Evaluating Blogs for Collaboration</vt:lpstr>
      <vt:lpstr>Evaluating Wikis for Collaboration</vt:lpstr>
      <vt:lpstr>Evaluating Wikis for Collaboration</vt:lpstr>
      <vt:lpstr>Evaluating Wikis for Collaboration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161</cp:revision>
  <dcterms:created xsi:type="dcterms:W3CDTF">2021-05-13T17:45:44Z</dcterms:created>
  <dcterms:modified xsi:type="dcterms:W3CDTF">2021-08-17T07:31:53Z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311807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