
<file path=[Content_Types].xml><?xml version="1.0" encoding="utf-8"?>
<Types xmlns="http://schemas.openxmlformats.org/package/2006/content-types">
  <Default ContentType="image/x-emf" Extension="emf"/>
  <Default ContentType="image/gif" Extension="gif"/>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56"/>
  </p:handoutMasterIdLst>
  <p:sldIdLst>
    <p:sldId id="259" r:id="rId2"/>
    <p:sldId id="297" r:id="rId3"/>
    <p:sldId id="257" r:id="rId4"/>
    <p:sldId id="425" r:id="rId5"/>
    <p:sldId id="285" r:id="rId6"/>
    <p:sldId id="426" r:id="rId7"/>
    <p:sldId id="427" r:id="rId8"/>
    <p:sldId id="312" r:id="rId9"/>
    <p:sldId id="340" r:id="rId10"/>
    <p:sldId id="341" r:id="rId11"/>
    <p:sldId id="342" r:id="rId12"/>
    <p:sldId id="317" r:id="rId13"/>
    <p:sldId id="378" r:id="rId14"/>
    <p:sldId id="298" r:id="rId15"/>
    <p:sldId id="424" r:id="rId16"/>
    <p:sldId id="306" r:id="rId17"/>
    <p:sldId id="323" r:id="rId18"/>
    <p:sldId id="324" r:id="rId19"/>
    <p:sldId id="386" r:id="rId20"/>
    <p:sldId id="382" r:id="rId21"/>
    <p:sldId id="375" r:id="rId22"/>
    <p:sldId id="428" r:id="rId23"/>
    <p:sldId id="429" r:id="rId24"/>
    <p:sldId id="394" r:id="rId25"/>
    <p:sldId id="318" r:id="rId26"/>
    <p:sldId id="391" r:id="rId27"/>
    <p:sldId id="388" r:id="rId28"/>
    <p:sldId id="325" r:id="rId29"/>
    <p:sldId id="430" r:id="rId30"/>
    <p:sldId id="403" r:id="rId31"/>
    <p:sldId id="405" r:id="rId32"/>
    <p:sldId id="329" r:id="rId33"/>
    <p:sldId id="330" r:id="rId34"/>
    <p:sldId id="398" r:id="rId35"/>
    <p:sldId id="410" r:id="rId36"/>
    <p:sldId id="408" r:id="rId37"/>
    <p:sldId id="409" r:id="rId38"/>
    <p:sldId id="413" r:id="rId39"/>
    <p:sldId id="412" r:id="rId40"/>
    <p:sldId id="414" r:id="rId41"/>
    <p:sldId id="415" r:id="rId42"/>
    <p:sldId id="417" r:id="rId43"/>
    <p:sldId id="419" r:id="rId44"/>
    <p:sldId id="420" r:id="rId45"/>
    <p:sldId id="423" r:id="rId46"/>
    <p:sldId id="422" r:id="rId47"/>
    <p:sldId id="331" r:id="rId48"/>
    <p:sldId id="334" r:id="rId49"/>
    <p:sldId id="346" r:id="rId50"/>
    <p:sldId id="431" r:id="rId51"/>
    <p:sldId id="432" r:id="rId52"/>
    <p:sldId id="433" r:id="rId53"/>
    <p:sldId id="368" r:id="rId54"/>
    <p:sldId id="434"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989"/>
    <a:srgbClr val="1E426B"/>
    <a:srgbClr val="217C7F"/>
    <a:srgbClr val="1F3154"/>
    <a:srgbClr val="498682"/>
    <a:srgbClr val="9BABC8"/>
    <a:srgbClr val="ABD1CE"/>
    <a:srgbClr val="E6E6E6"/>
    <a:srgbClr val="F4F4F5"/>
    <a:srgbClr val="E0F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5721" autoAdjust="0"/>
  </p:normalViewPr>
  <p:slideViewPr>
    <p:cSldViewPr snapToGrid="0">
      <p:cViewPr varScale="1">
        <p:scale>
          <a:sx n="80" d="100"/>
          <a:sy n="80" d="100"/>
        </p:scale>
        <p:origin x="806" y="58"/>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8/24/2021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latin typeface="+mn-lt"/>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B3E61CD0-C5AD-4141-ABFD-0C3E53454250}" type="datetimeFigureOut">
              <a:rPr lang="en-IN" smtClean="0"/>
              <a:pPr/>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84997-E334-4EA8-ABD1-15C35B68FF6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94647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8/24/2021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8/24/2021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arget="../media/image5.jpeg" Type="http://schemas.openxmlformats.org/officeDocument/2006/relationships/image"/><Relationship Id="rId1" Target="../slideLayouts/slideLayout3.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arget="../media/image6.jpeg" Type="http://schemas.openxmlformats.org/officeDocument/2006/relationships/image"/><Relationship Id="rId1" Target="../slideLayouts/slideLayout3.xml" Type="http://schemas.openxmlformats.org/officeDocument/2006/relationships/slideLayout"/></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arget="../media/image9.png" Type="http://schemas.openxmlformats.org/officeDocument/2006/relationships/image"/><Relationship Id="rId1" Target="../slideLayouts/slideLayout3.xml" Type="http://schemas.openxmlformats.org/officeDocument/2006/relationships/slideLayout"/></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arget="../media/image10.png" Type="http://schemas.openxmlformats.org/officeDocument/2006/relationships/image"/><Relationship Id="rId1" Target="../slideLayouts/slideLayout3.xml" Type="http://schemas.openxmlformats.org/officeDocument/2006/relationships/slideLayout"/></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arget="../media/image11.png" Type="http://schemas.openxmlformats.org/officeDocument/2006/relationships/image"/><Relationship Id="rId1" Target="../slideLayouts/slideLayout3.xml" Type="http://schemas.openxmlformats.org/officeDocument/2006/relationships/slideLayout"/></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arget="../media/image12.png" Type="http://schemas.openxmlformats.org/officeDocument/2006/relationships/image"/><Relationship Id="rId1" Target="../slideLayouts/slideLayout3.xml" Type="http://schemas.openxmlformats.org/officeDocument/2006/relationships/slideLayout"/></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arget="../media/image13.jpeg" Type="http://schemas.openxmlformats.org/officeDocument/2006/relationships/image"/><Relationship Id="rId1" Target="../slideLayouts/slideLayout3.xml" Type="http://schemas.openxmlformats.org/officeDocument/2006/relationships/slideLayout"/></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arget="../media/image14.png" Type="http://schemas.openxmlformats.org/officeDocument/2006/relationships/image"/><Relationship Id="rId1" Target="../slideLayouts/slideLayout3.xml" Type="http://schemas.openxmlformats.org/officeDocument/2006/relationships/slideLayout"/></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arget="../media/image15.png" Type="http://schemas.openxmlformats.org/officeDocument/2006/relationships/image"/><Relationship Id="rId1" Target="../slideLayouts/slideLayout3.xml" Type="http://schemas.openxmlformats.org/officeDocument/2006/relationships/slideLayout"/></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B7AE0F75-87D7-4DEA-937A-385DA980813F}"/>
              </a:ext>
            </a:extLst>
          </p:cNvPr>
          <p:cNvSpPr>
            <a:spLocks noGrp="1" noChangeArrowheads="1"/>
          </p:cNvSpPr>
          <p:nvPr>
            <p:ph idx="1"/>
          </p:nvPr>
        </p:nvSpPr>
        <p:spPr>
          <a:xfrm>
            <a:off x="419100" y="1524000"/>
            <a:ext cx="8594271" cy="5109029"/>
          </a:xfrm>
        </p:spPr>
        <p:txBody>
          <a:bodyPr>
            <a:noAutofit/>
          </a:bodyPr>
          <a:lstStyle/>
          <a:p>
            <a:pPr algn="just" eaLnBrk="1" hangingPunct="1">
              <a:spcBef>
                <a:spcPts val="0"/>
              </a:spcBef>
              <a:buClr>
                <a:srgbClr val="258989"/>
              </a:buClr>
            </a:pPr>
            <a:r>
              <a:rPr lang="en-US" altLang="en-US" dirty="0">
                <a:solidFill>
                  <a:srgbClr val="C00000"/>
                </a:solidFill>
              </a:rPr>
              <a:t>More than scalability - </a:t>
            </a:r>
            <a:r>
              <a:rPr lang="en-US" altLang="en-US" b="1" dirty="0">
                <a:solidFill>
                  <a:srgbClr val="C00000"/>
                </a:solidFill>
              </a:rPr>
              <a:t>elasticity</a:t>
            </a:r>
            <a:r>
              <a:rPr lang="en-US" altLang="en-US" dirty="0">
                <a:solidFill>
                  <a:srgbClr val="C00000"/>
                </a:solidFill>
              </a:rPr>
              <a:t>!</a:t>
            </a:r>
          </a:p>
          <a:p>
            <a:pPr lvl="1" algn="just" eaLnBrk="1" hangingPunct="1">
              <a:spcBef>
                <a:spcPts val="0"/>
              </a:spcBef>
              <a:buClr>
                <a:srgbClr val="258989"/>
              </a:buClr>
            </a:pPr>
            <a:endParaRPr lang="en-US" altLang="en-US" dirty="0"/>
          </a:p>
        </p:txBody>
      </p:sp>
      <p:sp>
        <p:nvSpPr>
          <p:cNvPr id="24580" name="Rectangle 2">
            <a:extLst>
              <a:ext uri="{FF2B5EF4-FFF2-40B4-BE49-F238E27FC236}">
                <a16:creationId xmlns:a16="http://schemas.microsoft.com/office/drawing/2014/main" id="{5262F4C1-C601-4F26-BA16-F4C1C07EA970}"/>
              </a:ext>
            </a:extLst>
          </p:cNvPr>
          <p:cNvSpPr>
            <a:spLocks noGrp="1" noChangeArrowheads="1"/>
          </p:cNvSpPr>
          <p:nvPr>
            <p:ph type="title"/>
          </p:nvPr>
        </p:nvSpPr>
        <p:spPr>
          <a:xfrm>
            <a:off x="116114" y="0"/>
            <a:ext cx="8897257" cy="1325563"/>
          </a:xfrm>
        </p:spPr>
        <p:txBody>
          <a:bodyPr>
            <a:normAutofit/>
          </a:bodyPr>
          <a:lstStyle/>
          <a:p>
            <a:pPr algn="just" eaLnBrk="1" hangingPunct="1">
              <a:lnSpc>
                <a:spcPct val="150000"/>
              </a:lnSpc>
            </a:pPr>
            <a:r>
              <a:rPr lang="en-US" altLang="en-US" sz="3200" dirty="0"/>
              <a:t>Goal 2- Business Agility</a:t>
            </a:r>
          </a:p>
        </p:txBody>
      </p:sp>
    </p:spTree>
    <p:extLst>
      <p:ext uri="{BB962C8B-B14F-4D97-AF65-F5344CB8AC3E}">
        <p14:creationId xmlns:p14="http://schemas.microsoft.com/office/powerpoint/2010/main" val="208640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a:extLst>
              <a:ext uri="{FF2B5EF4-FFF2-40B4-BE49-F238E27FC236}">
                <a16:creationId xmlns:a16="http://schemas.microsoft.com/office/drawing/2014/main" id="{973A2575-9C38-492C-808E-FE76E0471DB8}"/>
              </a:ext>
            </a:extLst>
          </p:cNvPr>
          <p:cNvSpPr>
            <a:spLocks noGrp="1" noChangeArrowheads="1"/>
          </p:cNvSpPr>
          <p:nvPr>
            <p:ph idx="1"/>
          </p:nvPr>
        </p:nvSpPr>
        <p:spPr>
          <a:xfrm>
            <a:off x="383722" y="1516742"/>
            <a:ext cx="7731578" cy="5239657"/>
          </a:xfrm>
        </p:spPr>
        <p:txBody>
          <a:bodyPr>
            <a:noAutofit/>
          </a:bodyPr>
          <a:lstStyle/>
          <a:p>
            <a:pPr eaLnBrk="1" hangingPunct="1">
              <a:spcBef>
                <a:spcPts val="0"/>
              </a:spcBef>
              <a:buClr>
                <a:srgbClr val="258989"/>
              </a:buClr>
            </a:pPr>
            <a:r>
              <a:rPr lang="en-US" altLang="en-US" dirty="0">
                <a:solidFill>
                  <a:srgbClr val="C00000"/>
                </a:solidFill>
              </a:rPr>
              <a:t>Most companies don’t want to do system administration. </a:t>
            </a:r>
            <a:endParaRPr lang="en-US" altLang="en-US" sz="2800" dirty="0"/>
          </a:p>
        </p:txBody>
      </p:sp>
      <p:sp>
        <p:nvSpPr>
          <p:cNvPr id="25604" name="Rectangle 2">
            <a:extLst>
              <a:ext uri="{FF2B5EF4-FFF2-40B4-BE49-F238E27FC236}">
                <a16:creationId xmlns:a16="http://schemas.microsoft.com/office/drawing/2014/main" id="{BDACD3EB-1DD0-418A-A304-6776A842DBAE}"/>
              </a:ext>
            </a:extLst>
          </p:cNvPr>
          <p:cNvSpPr>
            <a:spLocks noGrp="1" noChangeArrowheads="1"/>
          </p:cNvSpPr>
          <p:nvPr>
            <p:ph type="title"/>
          </p:nvPr>
        </p:nvSpPr>
        <p:spPr>
          <a:xfrm>
            <a:off x="159656" y="101601"/>
            <a:ext cx="8781143" cy="1103086"/>
          </a:xfrm>
        </p:spPr>
        <p:txBody>
          <a:bodyPr>
            <a:normAutofit/>
          </a:bodyPr>
          <a:lstStyle/>
          <a:p>
            <a:pPr algn="just" eaLnBrk="1" hangingPunct="1">
              <a:lnSpc>
                <a:spcPct val="150000"/>
              </a:lnSpc>
            </a:pPr>
            <a:r>
              <a:rPr lang="en-US" altLang="en-US" sz="3200" dirty="0"/>
              <a:t>Goal 3- Stick to Our Business</a:t>
            </a:r>
          </a:p>
        </p:txBody>
      </p:sp>
    </p:spTree>
    <p:extLst>
      <p:ext uri="{BB962C8B-B14F-4D97-AF65-F5344CB8AC3E}">
        <p14:creationId xmlns:p14="http://schemas.microsoft.com/office/powerpoint/2010/main" val="392861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CE3A8-B64E-4D44-8D61-ADAC63CFA40B}"/>
              </a:ext>
            </a:extLst>
          </p:cNvPr>
          <p:cNvSpPr>
            <a:spLocks noGrp="1"/>
          </p:cNvSpPr>
          <p:nvPr>
            <p:ph idx="1"/>
          </p:nvPr>
        </p:nvSpPr>
        <p:spPr>
          <a:xfrm>
            <a:off x="391886" y="1436914"/>
            <a:ext cx="8360227" cy="5196115"/>
          </a:xfrm>
        </p:spPr>
        <p:txBody>
          <a:bodyPr>
            <a:noAutofit/>
          </a:bodyPr>
          <a:lstStyle/>
          <a:p>
            <a:pPr algn="just">
              <a:spcBef>
                <a:spcPts val="0"/>
              </a:spcBef>
              <a:buClr>
                <a:srgbClr val="258989"/>
              </a:buClr>
            </a:pPr>
            <a:r>
              <a:rPr lang="en-IN" b="0" i="0" u="none" strike="noStrike" baseline="0" dirty="0">
                <a:solidFill>
                  <a:srgbClr val="000000"/>
                </a:solidFill>
              </a:rPr>
              <a:t>Virtualization covers a wide range of emulation techniques that are applied to different areas of computing. </a:t>
            </a:r>
          </a:p>
          <a:p>
            <a:pPr algn="just">
              <a:spcBef>
                <a:spcPts val="0"/>
              </a:spcBef>
              <a:buClr>
                <a:srgbClr val="258989"/>
              </a:buClr>
            </a:pPr>
            <a:r>
              <a:rPr lang="en-IN" b="0" i="0" u="none" strike="noStrike" baseline="0" dirty="0"/>
              <a:t>A classification of these techniques helps us better understand their characteristics and use.</a:t>
            </a:r>
          </a:p>
          <a:p>
            <a:pPr algn="just">
              <a:spcBef>
                <a:spcPts val="0"/>
              </a:spcBef>
              <a:buClr>
                <a:srgbClr val="258989"/>
              </a:buClr>
            </a:pPr>
            <a:r>
              <a:rPr lang="en-IN" b="0" i="0" u="none" strike="noStrike" baseline="0" dirty="0">
                <a:solidFill>
                  <a:srgbClr val="C00000"/>
                </a:solidFill>
              </a:rPr>
              <a:t>Protection rings in OSs. </a:t>
            </a:r>
          </a:p>
          <a:p>
            <a:pPr algn="just">
              <a:spcBef>
                <a:spcPts val="0"/>
              </a:spcBef>
              <a:buClr>
                <a:srgbClr val="258989"/>
              </a:buClr>
            </a:pPr>
            <a:endParaRPr lang="en-IN" b="0" i="0" u="none" strike="noStrike" baseline="0" dirty="0">
              <a:solidFill>
                <a:srgbClr val="C00000"/>
              </a:solidFill>
            </a:endParaRPr>
          </a:p>
          <a:p>
            <a:pPr marL="0" indent="0" algn="just">
              <a:spcBef>
                <a:spcPts val="0"/>
              </a:spcBef>
              <a:buNone/>
            </a:pPr>
            <a:endParaRPr lang="en-IN" b="0" i="0" u="none" strike="noStrike" baseline="0" dirty="0">
              <a:solidFill>
                <a:srgbClr val="000000"/>
              </a:solidFill>
            </a:endParaRPr>
          </a:p>
          <a:p>
            <a:pPr marL="0" indent="0" algn="just">
              <a:spcBef>
                <a:spcPts val="0"/>
              </a:spcBef>
              <a:buNone/>
            </a:pPr>
            <a:endParaRPr lang="en-IN" b="0" i="0" u="none" strike="noStrike" baseline="0" dirty="0">
              <a:solidFill>
                <a:srgbClr val="000000"/>
              </a:solidFill>
            </a:endParaRPr>
          </a:p>
        </p:txBody>
      </p:sp>
      <p:sp>
        <p:nvSpPr>
          <p:cNvPr id="2" name="Title 1">
            <a:extLst>
              <a:ext uri="{FF2B5EF4-FFF2-40B4-BE49-F238E27FC236}">
                <a16:creationId xmlns:a16="http://schemas.microsoft.com/office/drawing/2014/main" id="{764995D3-CED5-4074-B298-88C904BA4DE0}"/>
              </a:ext>
            </a:extLst>
          </p:cNvPr>
          <p:cNvSpPr>
            <a:spLocks noGrp="1"/>
          </p:cNvSpPr>
          <p:nvPr>
            <p:ph type="title"/>
          </p:nvPr>
        </p:nvSpPr>
        <p:spPr>
          <a:xfrm>
            <a:off x="101600" y="0"/>
            <a:ext cx="8447313" cy="1325563"/>
          </a:xfrm>
        </p:spPr>
        <p:txBody>
          <a:bodyPr>
            <a:normAutofit/>
          </a:bodyPr>
          <a:lstStyle/>
          <a:p>
            <a:pPr algn="just"/>
            <a:r>
              <a:rPr lang="en-US" sz="3200" dirty="0"/>
              <a:t>Types of Virtualization</a:t>
            </a:r>
            <a:endParaRPr lang="en-IN" sz="3200" dirty="0">
              <a:solidFill>
                <a:schemeClr val="bg1"/>
              </a:solidFill>
            </a:endParaRPr>
          </a:p>
        </p:txBody>
      </p:sp>
    </p:spTree>
    <p:extLst>
      <p:ext uri="{BB962C8B-B14F-4D97-AF65-F5344CB8AC3E}">
        <p14:creationId xmlns:p14="http://schemas.microsoft.com/office/powerpoint/2010/main" val="162118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95D3-CED5-4074-B298-88C904BA4DE0}"/>
              </a:ext>
            </a:extLst>
          </p:cNvPr>
          <p:cNvSpPr>
            <a:spLocks noGrp="1"/>
          </p:cNvSpPr>
          <p:nvPr>
            <p:ph type="title"/>
          </p:nvPr>
        </p:nvSpPr>
        <p:spPr>
          <a:xfrm>
            <a:off x="130630" y="0"/>
            <a:ext cx="8418284" cy="1325563"/>
          </a:xfrm>
        </p:spPr>
        <p:txBody>
          <a:bodyPr>
            <a:normAutofit/>
          </a:bodyPr>
          <a:lstStyle/>
          <a:p>
            <a:pPr algn="just"/>
            <a:r>
              <a:rPr lang="en-US" sz="3200" dirty="0"/>
              <a:t>Types of Virtualization</a:t>
            </a:r>
            <a:endParaRPr lang="en-IN" sz="3200" dirty="0">
              <a:solidFill>
                <a:schemeClr val="bg1"/>
              </a:solidFill>
            </a:endParaRPr>
          </a:p>
        </p:txBody>
      </p:sp>
      <p:sp>
        <p:nvSpPr>
          <p:cNvPr id="9" name="TextBox 8">
            <a:extLst>
              <a:ext uri="{FF2B5EF4-FFF2-40B4-BE49-F238E27FC236}">
                <a16:creationId xmlns:a16="http://schemas.microsoft.com/office/drawing/2014/main" id="{21A22189-FB51-407A-AEB4-DF95F8B8006E}"/>
              </a:ext>
            </a:extLst>
          </p:cNvPr>
          <p:cNvSpPr txBox="1"/>
          <p:nvPr/>
        </p:nvSpPr>
        <p:spPr>
          <a:xfrm>
            <a:off x="2286000" y="5970587"/>
            <a:ext cx="4572000" cy="369332"/>
          </a:xfrm>
          <a:prstGeom prst="rect">
            <a:avLst/>
          </a:prstGeom>
          <a:noFill/>
        </p:spPr>
        <p:txBody>
          <a:bodyPr wrap="square">
            <a:spAutoFit/>
          </a:bodyPr>
          <a:lstStyle/>
          <a:p>
            <a:pPr algn="ctr"/>
            <a:r>
              <a:rPr lang="en-GB" sz="1800" b="0" i="0" u="none" strike="noStrike" baseline="0" dirty="0">
                <a:solidFill>
                  <a:srgbClr val="000000"/>
                </a:solidFill>
                <a:latin typeface="Bahnschrift SemiBold" panose="020B0502040204020203" pitchFamily="34" charset="0"/>
              </a:rPr>
              <a:t>Protection Rings in OSs</a:t>
            </a:r>
            <a:endParaRPr lang="en-GB" dirty="0">
              <a:latin typeface="Bahnschrift SemiBold" panose="020B0502040204020203" pitchFamily="34" charset="0"/>
            </a:endParaRPr>
          </a:p>
        </p:txBody>
      </p:sp>
      <p:pic>
        <p:nvPicPr>
          <p:cNvPr id="7" name="Picture 6" descr="Diagram&#10;&#10;Description automatically generated">
            <a:extLst>
              <a:ext uri="{FF2B5EF4-FFF2-40B4-BE49-F238E27FC236}">
                <a16:creationId xmlns:a16="http://schemas.microsoft.com/office/drawing/2014/main" id="{E8EFE57B-59F6-4E6C-92F5-484C7678B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428" y="1638300"/>
            <a:ext cx="6483144" cy="4019550"/>
          </a:xfrm>
          <a:prstGeom prst="rect">
            <a:avLst/>
          </a:prstGeom>
        </p:spPr>
      </p:pic>
    </p:spTree>
    <p:extLst>
      <p:ext uri="{BB962C8B-B14F-4D97-AF65-F5344CB8AC3E}">
        <p14:creationId xmlns:p14="http://schemas.microsoft.com/office/powerpoint/2010/main" val="198197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333829" y="1465944"/>
            <a:ext cx="8403771" cy="5167086"/>
          </a:xfrm>
        </p:spPr>
        <p:txBody>
          <a:bodyPr>
            <a:normAutofit/>
          </a:bodyPr>
          <a:lstStyle/>
          <a:p>
            <a:pPr algn="just"/>
            <a:r>
              <a:rPr lang="en-US" dirty="0"/>
              <a:t>Depending on the type of virtualization, the hypervisor and guest OS will run at different privilege levels. Normally, the hypervisor will run at the most privileged level, and the guest OS will run at the least privileged level than the hypervisor. </a:t>
            </a:r>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90500" y="0"/>
            <a:ext cx="8619671" cy="1325563"/>
          </a:xfrm>
        </p:spPr>
        <p:txBody>
          <a:bodyPr>
            <a:normAutofit/>
          </a:bodyPr>
          <a:lstStyle/>
          <a:p>
            <a:pPr algn="just"/>
            <a:r>
              <a:rPr lang="en-US" sz="3200" dirty="0"/>
              <a:t>Types of Virtualization</a:t>
            </a:r>
          </a:p>
        </p:txBody>
      </p:sp>
    </p:spTree>
    <p:extLst>
      <p:ext uri="{BB962C8B-B14F-4D97-AF65-F5344CB8AC3E}">
        <p14:creationId xmlns:p14="http://schemas.microsoft.com/office/powerpoint/2010/main" val="239080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AD345-926B-403A-A21B-C7E773A23244}"/>
              </a:ext>
            </a:extLst>
          </p:cNvPr>
          <p:cNvSpPr>
            <a:spLocks noGrp="1"/>
          </p:cNvSpPr>
          <p:nvPr>
            <p:ph idx="1"/>
          </p:nvPr>
        </p:nvSpPr>
        <p:spPr>
          <a:xfrm>
            <a:off x="358321" y="1436915"/>
            <a:ext cx="8321222" cy="5123544"/>
          </a:xfrm>
        </p:spPr>
        <p:txBody>
          <a:bodyPr>
            <a:noAutofit/>
          </a:bodyPr>
          <a:lstStyle/>
          <a:p>
            <a:pPr marL="363538" indent="-363538" algn="just">
              <a:spcBef>
                <a:spcPts val="0"/>
              </a:spcBef>
              <a:buClr>
                <a:srgbClr val="215D4B"/>
              </a:buClr>
              <a:buFont typeface="+mj-lt"/>
              <a:buAutoNum type="arabicPeriod"/>
            </a:pPr>
            <a:r>
              <a:rPr lang="en-IN" sz="2700" dirty="0"/>
              <a:t>Full Virtualization or Emulation (</a:t>
            </a:r>
            <a:r>
              <a:rPr lang="en-GB" sz="2700" dirty="0"/>
              <a:t>Hardware-Assisted/ B</a:t>
            </a:r>
            <a:r>
              <a:rPr lang="en-IN" sz="2700" dirty="0" err="1"/>
              <a:t>inary</a:t>
            </a:r>
            <a:r>
              <a:rPr lang="en-IN" sz="2700" dirty="0"/>
              <a:t> Translation (Software-Assisted))</a:t>
            </a:r>
          </a:p>
          <a:p>
            <a:pPr marL="363538" indent="-363538" algn="just">
              <a:spcBef>
                <a:spcPts val="0"/>
              </a:spcBef>
              <a:buClr>
                <a:srgbClr val="215D4B"/>
              </a:buClr>
              <a:buFont typeface="+mj-lt"/>
              <a:buAutoNum type="arabicPeriod"/>
            </a:pPr>
            <a:r>
              <a:rPr lang="en-IN" sz="2700" dirty="0"/>
              <a:t>Para Virtualization or OS-assisted Virtualization</a:t>
            </a:r>
          </a:p>
          <a:p>
            <a:pPr marL="363538" indent="-363538" algn="just">
              <a:spcBef>
                <a:spcPts val="0"/>
              </a:spcBef>
              <a:buClr>
                <a:srgbClr val="215D4B"/>
              </a:buClr>
              <a:buFont typeface="+mj-lt"/>
              <a:buAutoNum type="arabicPeriod"/>
            </a:pPr>
            <a:r>
              <a:rPr lang="en-IN" sz="2700" dirty="0"/>
              <a:t>Processor Virtualization</a:t>
            </a:r>
          </a:p>
          <a:p>
            <a:pPr marL="363538" indent="-363538" algn="just">
              <a:spcBef>
                <a:spcPts val="0"/>
              </a:spcBef>
              <a:buClr>
                <a:srgbClr val="215D4B"/>
              </a:buClr>
              <a:buFont typeface="+mj-lt"/>
              <a:buAutoNum type="arabicPeriod"/>
            </a:pPr>
            <a:r>
              <a:rPr lang="en-IN" sz="2700" dirty="0"/>
              <a:t>Memory Virtualization</a:t>
            </a:r>
          </a:p>
          <a:p>
            <a:pPr marL="363538" indent="-363538" algn="just">
              <a:spcBef>
                <a:spcPts val="0"/>
              </a:spcBef>
              <a:buClr>
                <a:srgbClr val="215D4B"/>
              </a:buClr>
              <a:buFont typeface="+mj-lt"/>
              <a:buAutoNum type="arabicPeriod"/>
            </a:pPr>
            <a:r>
              <a:rPr lang="en-IN" sz="2700" dirty="0"/>
              <a:t>Storage Virtualization</a:t>
            </a:r>
          </a:p>
          <a:p>
            <a:pPr marL="363538" indent="-363538" algn="just">
              <a:spcBef>
                <a:spcPts val="0"/>
              </a:spcBef>
              <a:buClr>
                <a:srgbClr val="215D4B"/>
              </a:buClr>
              <a:buFont typeface="+mj-lt"/>
              <a:buAutoNum type="arabicPeriod"/>
            </a:pPr>
            <a:r>
              <a:rPr lang="en-IN" sz="2700" dirty="0"/>
              <a:t>Network Virtualization</a:t>
            </a:r>
          </a:p>
          <a:p>
            <a:pPr marL="177800" indent="0">
              <a:spcBef>
                <a:spcPts val="0"/>
              </a:spcBef>
              <a:buClr>
                <a:srgbClr val="215D4B"/>
              </a:buClr>
              <a:buFont typeface="Courier New" panose="02070309020205020404" pitchFamily="49" charset="0"/>
              <a:buChar char="o"/>
            </a:pPr>
            <a:endParaRPr lang="en-IN" sz="2700" dirty="0"/>
          </a:p>
        </p:txBody>
      </p:sp>
      <p:sp>
        <p:nvSpPr>
          <p:cNvPr id="2" name="Title 1">
            <a:extLst>
              <a:ext uri="{FF2B5EF4-FFF2-40B4-BE49-F238E27FC236}">
                <a16:creationId xmlns:a16="http://schemas.microsoft.com/office/drawing/2014/main" id="{FC71525A-9905-458A-9E05-2F0F9C2AFC10}"/>
              </a:ext>
            </a:extLst>
          </p:cNvPr>
          <p:cNvSpPr>
            <a:spLocks noGrp="1"/>
          </p:cNvSpPr>
          <p:nvPr>
            <p:ph type="title"/>
          </p:nvPr>
        </p:nvSpPr>
        <p:spPr>
          <a:xfrm>
            <a:off x="174171" y="0"/>
            <a:ext cx="8505372" cy="1325563"/>
          </a:xfrm>
        </p:spPr>
        <p:txBody>
          <a:bodyPr>
            <a:normAutofit/>
          </a:bodyPr>
          <a:lstStyle/>
          <a:p>
            <a:pPr algn="just"/>
            <a:r>
              <a:rPr lang="en-US" sz="3200" dirty="0"/>
              <a:t>Types of Virtualization</a:t>
            </a:r>
            <a:endParaRPr lang="en-GB" sz="3200" dirty="0"/>
          </a:p>
        </p:txBody>
      </p:sp>
    </p:spTree>
    <p:extLst>
      <p:ext uri="{BB962C8B-B14F-4D97-AF65-F5344CB8AC3E}">
        <p14:creationId xmlns:p14="http://schemas.microsoft.com/office/powerpoint/2010/main" val="383360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AD345-926B-403A-A21B-C7E773A23244}"/>
              </a:ext>
            </a:extLst>
          </p:cNvPr>
          <p:cNvSpPr>
            <a:spLocks noGrp="1"/>
          </p:cNvSpPr>
          <p:nvPr>
            <p:ph idx="1"/>
          </p:nvPr>
        </p:nvSpPr>
        <p:spPr>
          <a:xfrm>
            <a:off x="304800" y="1465943"/>
            <a:ext cx="8665030" cy="5094515"/>
          </a:xfrm>
        </p:spPr>
        <p:txBody>
          <a:bodyPr>
            <a:noAutofit/>
          </a:bodyPr>
          <a:lstStyle/>
          <a:p>
            <a:pPr marL="457200" indent="-457200" algn="just">
              <a:lnSpc>
                <a:spcPct val="160000"/>
              </a:lnSpc>
              <a:spcBef>
                <a:spcPts val="0"/>
              </a:spcBef>
              <a:buClr>
                <a:srgbClr val="215D4B"/>
              </a:buClr>
              <a:buFont typeface="+mj-lt"/>
              <a:buAutoNum type="arabicPeriod" startAt="7"/>
            </a:pPr>
            <a:r>
              <a:rPr lang="en-IN" dirty="0"/>
              <a:t>Data Virtualization</a:t>
            </a:r>
          </a:p>
          <a:p>
            <a:pPr marL="457200" indent="-457200" algn="just">
              <a:lnSpc>
                <a:spcPct val="160000"/>
              </a:lnSpc>
              <a:spcBef>
                <a:spcPts val="0"/>
              </a:spcBef>
              <a:buClr>
                <a:srgbClr val="215D4B"/>
              </a:buClr>
              <a:buFont typeface="+mj-lt"/>
              <a:buAutoNum type="arabicPeriod" startAt="7"/>
            </a:pPr>
            <a:r>
              <a:rPr lang="en-IN" dirty="0"/>
              <a:t>Application Virtualization</a:t>
            </a:r>
          </a:p>
          <a:p>
            <a:pPr marL="457200" indent="-457200" algn="just">
              <a:lnSpc>
                <a:spcPct val="160000"/>
              </a:lnSpc>
              <a:spcBef>
                <a:spcPts val="0"/>
              </a:spcBef>
              <a:buClr>
                <a:srgbClr val="215D4B"/>
              </a:buClr>
              <a:buFont typeface="+mj-lt"/>
              <a:buAutoNum type="arabicPeriod" startAt="7"/>
            </a:pPr>
            <a:r>
              <a:rPr lang="en-IN" dirty="0"/>
              <a:t>Hybrid Virtualization</a:t>
            </a:r>
          </a:p>
          <a:p>
            <a:pPr marL="457200" indent="-457200" algn="just">
              <a:lnSpc>
                <a:spcPct val="160000"/>
              </a:lnSpc>
              <a:spcBef>
                <a:spcPts val="0"/>
              </a:spcBef>
              <a:buClr>
                <a:srgbClr val="215D4B"/>
              </a:buClr>
              <a:buFont typeface="+mj-lt"/>
              <a:buAutoNum type="arabicPeriod" startAt="7"/>
            </a:pPr>
            <a:r>
              <a:rPr lang="en-IN" dirty="0"/>
              <a:t>OS level Virtualization</a:t>
            </a:r>
          </a:p>
          <a:p>
            <a:pPr marL="177800" indent="0">
              <a:lnSpc>
                <a:spcPct val="160000"/>
              </a:lnSpc>
              <a:spcBef>
                <a:spcPts val="0"/>
              </a:spcBef>
              <a:buClr>
                <a:srgbClr val="215D4B"/>
              </a:buClr>
              <a:buFont typeface="Courier New" panose="02070309020205020404" pitchFamily="49" charset="0"/>
              <a:buChar char="o"/>
            </a:pPr>
            <a:endParaRPr lang="en-IN" dirty="0"/>
          </a:p>
        </p:txBody>
      </p:sp>
      <p:sp>
        <p:nvSpPr>
          <p:cNvPr id="2" name="Title 1">
            <a:extLst>
              <a:ext uri="{FF2B5EF4-FFF2-40B4-BE49-F238E27FC236}">
                <a16:creationId xmlns:a16="http://schemas.microsoft.com/office/drawing/2014/main" id="{FC71525A-9905-458A-9E05-2F0F9C2AFC10}"/>
              </a:ext>
            </a:extLst>
          </p:cNvPr>
          <p:cNvSpPr>
            <a:spLocks noGrp="1"/>
          </p:cNvSpPr>
          <p:nvPr>
            <p:ph type="title"/>
          </p:nvPr>
        </p:nvSpPr>
        <p:spPr>
          <a:xfrm>
            <a:off x="174171" y="0"/>
            <a:ext cx="8505372" cy="1325563"/>
          </a:xfrm>
        </p:spPr>
        <p:txBody>
          <a:bodyPr>
            <a:normAutofit/>
          </a:bodyPr>
          <a:lstStyle/>
          <a:p>
            <a:pPr algn="just"/>
            <a:r>
              <a:rPr lang="en-US" sz="3200" dirty="0"/>
              <a:t>Types of Virtualization</a:t>
            </a:r>
            <a:endParaRPr lang="en-GB" sz="3200" dirty="0"/>
          </a:p>
        </p:txBody>
      </p:sp>
    </p:spTree>
    <p:extLst>
      <p:ext uri="{BB962C8B-B14F-4D97-AF65-F5344CB8AC3E}">
        <p14:creationId xmlns:p14="http://schemas.microsoft.com/office/powerpoint/2010/main" val="2624526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virtualization">
            <a:extLst>
              <a:ext uri="{FF2B5EF4-FFF2-40B4-BE49-F238E27FC236}">
                <a16:creationId xmlns:a16="http://schemas.microsoft.com/office/drawing/2014/main" id="{9486F47D-1BC3-4726-90CF-01B4F09856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0939" y="1913123"/>
            <a:ext cx="7902121" cy="4439989"/>
          </a:xfrm>
          <a:prstGeom prst="rect">
            <a:avLst/>
          </a:prstGeom>
          <a:noFill/>
          <a:ln w="38100">
            <a:solidFill>
              <a:srgbClr val="215D4B"/>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759B38-FEED-4F14-8CB7-2DD16A94DCA1}"/>
              </a:ext>
            </a:extLst>
          </p:cNvPr>
          <p:cNvSpPr>
            <a:spLocks noGrp="1"/>
          </p:cNvSpPr>
          <p:nvPr>
            <p:ph type="title"/>
          </p:nvPr>
        </p:nvSpPr>
        <p:spPr>
          <a:xfrm>
            <a:off x="145143" y="0"/>
            <a:ext cx="8079920" cy="1325563"/>
          </a:xfrm>
        </p:spPr>
        <p:txBody>
          <a:bodyPr>
            <a:normAutofit/>
          </a:bodyPr>
          <a:lstStyle/>
          <a:p>
            <a:r>
              <a:rPr lang="en-US" sz="3200" dirty="0"/>
              <a:t>Types of Virtualization</a:t>
            </a:r>
            <a:endParaRPr lang="en-GB" sz="3200" dirty="0"/>
          </a:p>
        </p:txBody>
      </p:sp>
      <p:sp>
        <p:nvSpPr>
          <p:cNvPr id="4" name="Rectangle 3">
            <a:extLst>
              <a:ext uri="{FF2B5EF4-FFF2-40B4-BE49-F238E27FC236}">
                <a16:creationId xmlns:a16="http://schemas.microsoft.com/office/drawing/2014/main" id="{E772DB26-3875-47D3-A608-71FF8C380EBB}"/>
              </a:ext>
            </a:extLst>
          </p:cNvPr>
          <p:cNvSpPr/>
          <p:nvPr/>
        </p:nvSpPr>
        <p:spPr>
          <a:xfrm>
            <a:off x="4314825" y="3105150"/>
            <a:ext cx="144780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755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1208-DC87-45DE-B539-B18F137ECA6F}"/>
              </a:ext>
            </a:extLst>
          </p:cNvPr>
          <p:cNvSpPr>
            <a:spLocks noGrp="1"/>
          </p:cNvSpPr>
          <p:nvPr>
            <p:ph idx="1"/>
          </p:nvPr>
        </p:nvSpPr>
        <p:spPr>
          <a:xfrm>
            <a:off x="203200" y="1473931"/>
            <a:ext cx="8450488" cy="5004884"/>
          </a:xfrm>
        </p:spPr>
        <p:txBody>
          <a:bodyPr>
            <a:normAutofit lnSpcReduction="10000"/>
          </a:bodyPr>
          <a:lstStyle/>
          <a:p>
            <a:pPr algn="just">
              <a:lnSpc>
                <a:spcPct val="170000"/>
              </a:lnSpc>
              <a:spcBef>
                <a:spcPts val="0"/>
              </a:spcBef>
              <a:buClr>
                <a:srgbClr val="258989"/>
              </a:buClr>
            </a:pPr>
            <a:r>
              <a:rPr lang="en-IN" dirty="0"/>
              <a:t>Guest OS is completely abstracted from the underlying infrastructure. </a:t>
            </a:r>
          </a:p>
          <a:p>
            <a:pPr algn="just">
              <a:lnSpc>
                <a:spcPct val="170000"/>
              </a:lnSpc>
              <a:spcBef>
                <a:spcPts val="0"/>
              </a:spcBef>
              <a:buClr>
                <a:srgbClr val="258989"/>
              </a:buClr>
            </a:pPr>
            <a:r>
              <a:rPr lang="en-IN" dirty="0"/>
              <a:t>Full virtualization uses a special kind of software called </a:t>
            </a:r>
            <a:r>
              <a:rPr lang="en-IN" dirty="0">
                <a:solidFill>
                  <a:srgbClr val="C00000"/>
                </a:solidFill>
              </a:rPr>
              <a:t>a hypervisor. </a:t>
            </a:r>
            <a:r>
              <a:rPr lang="en-IN" dirty="0"/>
              <a:t>A virtualization layer or virtual machine manager (VMM) or hypervisor </a:t>
            </a:r>
            <a:r>
              <a:rPr lang="en-IN" dirty="0">
                <a:solidFill>
                  <a:srgbClr val="C00000"/>
                </a:solidFill>
              </a:rPr>
              <a:t>fully decouples the guest OS from the underlying infrastructure.</a:t>
            </a:r>
          </a:p>
          <a:p>
            <a:pPr algn="just">
              <a:lnSpc>
                <a:spcPct val="170000"/>
              </a:lnSpc>
              <a:spcBef>
                <a:spcPts val="0"/>
              </a:spcBef>
              <a:buClr>
                <a:srgbClr val="258989"/>
              </a:buClr>
            </a:pPr>
            <a:endParaRPr lang="en-IN" dirty="0"/>
          </a:p>
        </p:txBody>
      </p:sp>
      <p:sp>
        <p:nvSpPr>
          <p:cNvPr id="2" name="Title 1">
            <a:extLst>
              <a:ext uri="{FF2B5EF4-FFF2-40B4-BE49-F238E27FC236}">
                <a16:creationId xmlns:a16="http://schemas.microsoft.com/office/drawing/2014/main" id="{947B12BC-9885-4C1F-8A89-BC2B2486EBEF}"/>
              </a:ext>
            </a:extLst>
          </p:cNvPr>
          <p:cNvSpPr>
            <a:spLocks noGrp="1"/>
          </p:cNvSpPr>
          <p:nvPr>
            <p:ph type="title"/>
          </p:nvPr>
        </p:nvSpPr>
        <p:spPr>
          <a:xfrm>
            <a:off x="203200" y="0"/>
            <a:ext cx="8021863" cy="1325563"/>
          </a:xfrm>
        </p:spPr>
        <p:txBody>
          <a:bodyPr>
            <a:normAutofit/>
          </a:bodyPr>
          <a:lstStyle/>
          <a:p>
            <a:r>
              <a:rPr lang="en-GB" sz="3200" dirty="0"/>
              <a:t>Full Virtualization</a:t>
            </a:r>
          </a:p>
        </p:txBody>
      </p:sp>
    </p:spTree>
    <p:extLst>
      <p:ext uri="{BB962C8B-B14F-4D97-AF65-F5344CB8AC3E}">
        <p14:creationId xmlns:p14="http://schemas.microsoft.com/office/powerpoint/2010/main" val="385847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38416A-8E0D-4085-89C0-9935BC1B0C23}"/>
              </a:ext>
            </a:extLst>
          </p:cNvPr>
          <p:cNvPicPr>
            <a:picLocks noGrp="1" noChangeAspect="1"/>
          </p:cNvPicPr>
          <p:nvPr>
            <p:ph idx="1"/>
          </p:nvPr>
        </p:nvPicPr>
        <p:blipFill>
          <a:blip r:embed="rId2"/>
          <a:stretch>
            <a:fillRect/>
          </a:stretch>
        </p:blipFill>
        <p:spPr>
          <a:xfrm>
            <a:off x="490537" y="1636921"/>
            <a:ext cx="8162925" cy="4649403"/>
          </a:xfrm>
          <a:ln w="28575">
            <a:solidFill>
              <a:srgbClr val="258989"/>
            </a:solidFill>
          </a:ln>
        </p:spPr>
      </p:pic>
      <p:sp>
        <p:nvSpPr>
          <p:cNvPr id="2" name="Title 1">
            <a:extLst>
              <a:ext uri="{FF2B5EF4-FFF2-40B4-BE49-F238E27FC236}">
                <a16:creationId xmlns:a16="http://schemas.microsoft.com/office/drawing/2014/main" id="{947B12BC-9885-4C1F-8A89-BC2B2486EBEF}"/>
              </a:ext>
            </a:extLst>
          </p:cNvPr>
          <p:cNvSpPr>
            <a:spLocks noGrp="1"/>
          </p:cNvSpPr>
          <p:nvPr>
            <p:ph type="title"/>
          </p:nvPr>
        </p:nvSpPr>
        <p:spPr>
          <a:xfrm>
            <a:off x="203200" y="0"/>
            <a:ext cx="8021863" cy="1325563"/>
          </a:xfrm>
        </p:spPr>
        <p:txBody>
          <a:bodyPr>
            <a:normAutofit/>
          </a:bodyPr>
          <a:lstStyle/>
          <a:p>
            <a:r>
              <a:rPr lang="en-GB" sz="3200" dirty="0"/>
              <a:t>Full Virtualization</a:t>
            </a:r>
          </a:p>
        </p:txBody>
      </p:sp>
    </p:spTree>
    <p:extLst>
      <p:ext uri="{BB962C8B-B14F-4D97-AF65-F5344CB8AC3E}">
        <p14:creationId xmlns:p14="http://schemas.microsoft.com/office/powerpoint/2010/main" val="1899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323851" y="2266772"/>
            <a:ext cx="8355692" cy="4308198"/>
          </a:xfrm>
        </p:spPr>
        <p:txBody>
          <a:bodyPr/>
          <a:lstStyle/>
          <a:p>
            <a:pPr marL="0" indent="0" algn="just">
              <a:buNone/>
            </a:pPr>
            <a:r>
              <a:rPr lang="en-US" dirty="0">
                <a:solidFill>
                  <a:srgbClr val="FF0000"/>
                </a:solidFill>
              </a:rPr>
              <a:t>After this lecture, you will be able to,</a:t>
            </a:r>
          </a:p>
          <a:p>
            <a:pPr marL="536575" indent="-361950" algn="just">
              <a:buClr>
                <a:srgbClr val="FF0000"/>
              </a:buClr>
              <a:buFont typeface="Wingdings" panose="05000000000000000000" pitchFamily="2" charset="2"/>
              <a:buChar char="ü"/>
            </a:pPr>
            <a:r>
              <a:rPr lang="en-US" sz="2600" dirty="0"/>
              <a:t>know about the different </a:t>
            </a:r>
            <a:r>
              <a:rPr lang="en-IN" sz="2600" dirty="0">
                <a:effectLst/>
                <a:ea typeface="Arial" panose="020B0604020202020204" pitchFamily="34" charset="0"/>
                <a:cs typeface="Raavi" panose="020B0502040204020203" pitchFamily="34" charset="0"/>
              </a:rPr>
              <a:t>types of virtualization</a:t>
            </a:r>
          </a:p>
          <a:p>
            <a:pPr marL="536575" indent="-361950" algn="just">
              <a:buClr>
                <a:srgbClr val="FF0000"/>
              </a:buClr>
              <a:buFont typeface="Wingdings" panose="05000000000000000000" pitchFamily="2" charset="2"/>
              <a:buChar char="ü"/>
            </a:pPr>
            <a:r>
              <a:rPr lang="en-IN" sz="2600" dirty="0">
                <a:ea typeface="Arial" panose="020B0604020202020204" pitchFamily="34" charset="0"/>
                <a:cs typeface="Raavi" panose="020B0502040204020203" pitchFamily="34" charset="0"/>
              </a:rPr>
              <a:t>learn the</a:t>
            </a:r>
            <a:r>
              <a:rPr lang="en-IN" sz="2600" dirty="0">
                <a:effectLst/>
                <a:ea typeface="Arial" panose="020B0604020202020204" pitchFamily="34" charset="0"/>
                <a:cs typeface="Raavi" panose="020B0502040204020203" pitchFamily="34" charset="0"/>
              </a:rPr>
              <a:t> pros and cons of virtualization</a:t>
            </a:r>
            <a:endParaRPr lang="en-GB" sz="2600" dirty="0">
              <a:effectLst/>
              <a:ea typeface="Arial" panose="020B0604020202020204" pitchFamily="34" charset="0"/>
              <a:cs typeface="Raavi" panose="020B0502040204020203" pitchFamily="34" charset="0"/>
            </a:endParaRPr>
          </a:p>
          <a:p>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1208-DC87-45DE-B539-B18F137ECA6F}"/>
              </a:ext>
            </a:extLst>
          </p:cNvPr>
          <p:cNvSpPr>
            <a:spLocks noGrp="1"/>
          </p:cNvSpPr>
          <p:nvPr>
            <p:ph idx="1"/>
          </p:nvPr>
        </p:nvSpPr>
        <p:spPr>
          <a:xfrm>
            <a:off x="411163" y="1451429"/>
            <a:ext cx="8321674" cy="5065486"/>
          </a:xfrm>
        </p:spPr>
        <p:txBody>
          <a:bodyPr>
            <a:noAutofit/>
          </a:bodyPr>
          <a:lstStyle/>
          <a:p>
            <a:pPr algn="just">
              <a:lnSpc>
                <a:spcPct val="150000"/>
              </a:lnSpc>
              <a:spcBef>
                <a:spcPts val="0"/>
              </a:spcBef>
              <a:buClr>
                <a:srgbClr val="258989"/>
              </a:buClr>
            </a:pPr>
            <a:r>
              <a:rPr lang="en-IN" dirty="0"/>
              <a:t>This approach </a:t>
            </a:r>
            <a:r>
              <a:rPr lang="en-IN" dirty="0">
                <a:solidFill>
                  <a:srgbClr val="C00000"/>
                </a:solidFill>
              </a:rPr>
              <a:t>uses binary translation and direct execution techniques. </a:t>
            </a:r>
          </a:p>
          <a:p>
            <a:pPr algn="just">
              <a:lnSpc>
                <a:spcPct val="150000"/>
              </a:lnSpc>
              <a:spcBef>
                <a:spcPts val="0"/>
              </a:spcBef>
              <a:buClr>
                <a:srgbClr val="258989"/>
              </a:buClr>
            </a:pPr>
            <a:r>
              <a:rPr lang="en-IN" dirty="0">
                <a:solidFill>
                  <a:srgbClr val="C00000"/>
                </a:solidFill>
              </a:rPr>
              <a:t>Binary translation</a:t>
            </a:r>
          </a:p>
          <a:p>
            <a:pPr algn="just">
              <a:lnSpc>
                <a:spcPct val="150000"/>
              </a:lnSpc>
              <a:spcBef>
                <a:spcPts val="0"/>
              </a:spcBef>
              <a:buClr>
                <a:srgbClr val="258989"/>
              </a:buClr>
            </a:pPr>
            <a:r>
              <a:rPr lang="en-IN" dirty="0"/>
              <a:t>Pros</a:t>
            </a:r>
          </a:p>
          <a:p>
            <a:pPr algn="just">
              <a:lnSpc>
                <a:spcPct val="150000"/>
              </a:lnSpc>
              <a:spcBef>
                <a:spcPts val="0"/>
              </a:spcBef>
              <a:buClr>
                <a:srgbClr val="258989"/>
              </a:buClr>
            </a:pPr>
            <a:r>
              <a:rPr lang="en-IN" dirty="0"/>
              <a:t>Cons</a:t>
            </a:r>
            <a:endParaRPr lang="en-GB" dirty="0"/>
          </a:p>
        </p:txBody>
      </p:sp>
      <p:sp>
        <p:nvSpPr>
          <p:cNvPr id="2" name="Title 1">
            <a:extLst>
              <a:ext uri="{FF2B5EF4-FFF2-40B4-BE49-F238E27FC236}">
                <a16:creationId xmlns:a16="http://schemas.microsoft.com/office/drawing/2014/main" id="{947B12BC-9885-4C1F-8A89-BC2B2486EBEF}"/>
              </a:ext>
            </a:extLst>
          </p:cNvPr>
          <p:cNvSpPr>
            <a:spLocks noGrp="1"/>
          </p:cNvSpPr>
          <p:nvPr>
            <p:ph type="title"/>
          </p:nvPr>
        </p:nvSpPr>
        <p:spPr>
          <a:xfrm>
            <a:off x="203200" y="0"/>
            <a:ext cx="8021863" cy="1325563"/>
          </a:xfrm>
        </p:spPr>
        <p:txBody>
          <a:bodyPr>
            <a:normAutofit/>
          </a:bodyPr>
          <a:lstStyle/>
          <a:p>
            <a:r>
              <a:rPr lang="en-GB" sz="3200" dirty="0"/>
              <a:t>Full Virtualization</a:t>
            </a:r>
          </a:p>
        </p:txBody>
      </p:sp>
    </p:spTree>
    <p:extLst>
      <p:ext uri="{BB962C8B-B14F-4D97-AF65-F5344CB8AC3E}">
        <p14:creationId xmlns:p14="http://schemas.microsoft.com/office/powerpoint/2010/main" val="1641614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1208-DC87-45DE-B539-B18F137ECA6F}"/>
              </a:ext>
            </a:extLst>
          </p:cNvPr>
          <p:cNvSpPr>
            <a:spLocks noGrp="1"/>
          </p:cNvSpPr>
          <p:nvPr>
            <p:ph idx="1"/>
          </p:nvPr>
        </p:nvSpPr>
        <p:spPr>
          <a:xfrm>
            <a:off x="326118" y="1419225"/>
            <a:ext cx="8255907" cy="5059590"/>
          </a:xfrm>
        </p:spPr>
        <p:txBody>
          <a:bodyPr>
            <a:normAutofit/>
          </a:bodyPr>
          <a:lstStyle/>
          <a:p>
            <a:pPr algn="just">
              <a:lnSpc>
                <a:spcPct val="150000"/>
              </a:lnSpc>
              <a:spcBef>
                <a:spcPts val="0"/>
              </a:spcBef>
              <a:buClr>
                <a:srgbClr val="258989"/>
              </a:buClr>
            </a:pPr>
            <a:r>
              <a:rPr lang="en-IN" dirty="0">
                <a:solidFill>
                  <a:srgbClr val="C00000"/>
                </a:solidFill>
              </a:rPr>
              <a:t>VM simulates hardware </a:t>
            </a:r>
            <a:r>
              <a:rPr lang="en-IN" dirty="0"/>
              <a:t>to allow an unmodified </a:t>
            </a:r>
            <a:r>
              <a:rPr lang="en-IN" dirty="0">
                <a:solidFill>
                  <a:srgbClr val="C00000"/>
                </a:solidFill>
              </a:rPr>
              <a:t>guest OS to be run in isolation. </a:t>
            </a:r>
          </a:p>
          <a:p>
            <a:pPr marL="355600" indent="-177800" algn="just">
              <a:lnSpc>
                <a:spcPct val="150000"/>
              </a:lnSpc>
              <a:spcBef>
                <a:spcPts val="0"/>
              </a:spcBef>
              <a:buClr>
                <a:srgbClr val="258989"/>
              </a:buClr>
            </a:pPr>
            <a:endParaRPr lang="en-IN" dirty="0">
              <a:solidFill>
                <a:srgbClr val="C00000"/>
              </a:solidFill>
            </a:endParaRPr>
          </a:p>
          <a:p>
            <a:pPr algn="just">
              <a:lnSpc>
                <a:spcPct val="150000"/>
              </a:lnSpc>
              <a:spcBef>
                <a:spcPts val="0"/>
              </a:spcBef>
            </a:pPr>
            <a:endParaRPr lang="en-GB" dirty="0"/>
          </a:p>
        </p:txBody>
      </p:sp>
      <p:sp>
        <p:nvSpPr>
          <p:cNvPr id="2" name="Title 1">
            <a:extLst>
              <a:ext uri="{FF2B5EF4-FFF2-40B4-BE49-F238E27FC236}">
                <a16:creationId xmlns:a16="http://schemas.microsoft.com/office/drawing/2014/main" id="{947B12BC-9885-4C1F-8A89-BC2B2486EBEF}"/>
              </a:ext>
            </a:extLst>
          </p:cNvPr>
          <p:cNvSpPr>
            <a:spLocks noGrp="1"/>
          </p:cNvSpPr>
          <p:nvPr>
            <p:ph type="title"/>
          </p:nvPr>
        </p:nvSpPr>
        <p:spPr>
          <a:xfrm>
            <a:off x="203200" y="0"/>
            <a:ext cx="8021863" cy="1325563"/>
          </a:xfrm>
        </p:spPr>
        <p:txBody>
          <a:bodyPr>
            <a:normAutofit/>
          </a:bodyPr>
          <a:lstStyle/>
          <a:p>
            <a:r>
              <a:rPr lang="en-GB" sz="3200" dirty="0"/>
              <a:t>Full Virtualization</a:t>
            </a:r>
          </a:p>
        </p:txBody>
      </p:sp>
    </p:spTree>
    <p:extLst>
      <p:ext uri="{BB962C8B-B14F-4D97-AF65-F5344CB8AC3E}">
        <p14:creationId xmlns:p14="http://schemas.microsoft.com/office/powerpoint/2010/main" val="301371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1208-DC87-45DE-B539-B18F137ECA6F}"/>
              </a:ext>
            </a:extLst>
          </p:cNvPr>
          <p:cNvSpPr>
            <a:spLocks noGrp="1"/>
          </p:cNvSpPr>
          <p:nvPr>
            <p:ph idx="1"/>
          </p:nvPr>
        </p:nvSpPr>
        <p:spPr>
          <a:xfrm>
            <a:off x="326118" y="1419225"/>
            <a:ext cx="8255907" cy="5059590"/>
          </a:xfrm>
        </p:spPr>
        <p:txBody>
          <a:bodyPr>
            <a:normAutofit/>
          </a:bodyPr>
          <a:lstStyle/>
          <a:p>
            <a:pPr algn="just">
              <a:lnSpc>
                <a:spcPct val="150000"/>
              </a:lnSpc>
              <a:spcBef>
                <a:spcPts val="0"/>
              </a:spcBef>
              <a:buClr>
                <a:srgbClr val="258989"/>
              </a:buClr>
            </a:pPr>
            <a:r>
              <a:rPr lang="en-IN" dirty="0">
                <a:solidFill>
                  <a:srgbClr val="C00000"/>
                </a:solidFill>
              </a:rPr>
              <a:t>VM simulates hardware </a:t>
            </a:r>
            <a:r>
              <a:rPr lang="en-IN" dirty="0"/>
              <a:t>to allow an unmodified </a:t>
            </a:r>
            <a:r>
              <a:rPr lang="en-IN" dirty="0">
                <a:solidFill>
                  <a:srgbClr val="C00000"/>
                </a:solidFill>
              </a:rPr>
              <a:t>guest OS to be run in isolation. </a:t>
            </a:r>
          </a:p>
          <a:p>
            <a:pPr algn="just">
              <a:lnSpc>
                <a:spcPct val="150000"/>
              </a:lnSpc>
              <a:spcBef>
                <a:spcPts val="0"/>
              </a:spcBef>
              <a:buClr>
                <a:srgbClr val="258989"/>
              </a:buClr>
            </a:pPr>
            <a:r>
              <a:rPr lang="en-IN" dirty="0"/>
              <a:t>Two type of Full virtualizations in the enterprise market.  </a:t>
            </a:r>
          </a:p>
          <a:p>
            <a:pPr marL="719137" indent="-457200" algn="just">
              <a:lnSpc>
                <a:spcPct val="150000"/>
              </a:lnSpc>
              <a:spcBef>
                <a:spcPts val="0"/>
              </a:spcBef>
              <a:buClr>
                <a:srgbClr val="258989"/>
              </a:buClr>
              <a:buFont typeface="Wingdings" panose="05000000000000000000" pitchFamily="2" charset="2"/>
              <a:buChar char="Ø"/>
            </a:pPr>
            <a:r>
              <a:rPr lang="en-IN" dirty="0">
                <a:solidFill>
                  <a:srgbClr val="C00000"/>
                </a:solidFill>
              </a:rPr>
              <a:t>Software-assisted Full Virtualization</a:t>
            </a:r>
          </a:p>
          <a:p>
            <a:pPr marL="719137" indent="-457200" algn="just">
              <a:lnSpc>
                <a:spcPct val="150000"/>
              </a:lnSpc>
              <a:spcBef>
                <a:spcPts val="0"/>
              </a:spcBef>
              <a:buClr>
                <a:srgbClr val="258989"/>
              </a:buClr>
              <a:buFont typeface="Wingdings" panose="05000000000000000000" pitchFamily="2" charset="2"/>
              <a:buChar char="Ø"/>
            </a:pPr>
            <a:r>
              <a:rPr lang="en-IN" dirty="0">
                <a:solidFill>
                  <a:srgbClr val="C00000"/>
                </a:solidFill>
              </a:rPr>
              <a:t>Hardware-assisted Full Virtualization</a:t>
            </a:r>
          </a:p>
          <a:p>
            <a:pPr marL="355600" indent="-177800" algn="just">
              <a:lnSpc>
                <a:spcPct val="150000"/>
              </a:lnSpc>
              <a:spcBef>
                <a:spcPts val="0"/>
              </a:spcBef>
              <a:buClr>
                <a:srgbClr val="258989"/>
              </a:buClr>
            </a:pPr>
            <a:endParaRPr lang="en-IN" dirty="0">
              <a:solidFill>
                <a:srgbClr val="C00000"/>
              </a:solidFill>
            </a:endParaRPr>
          </a:p>
          <a:p>
            <a:pPr algn="just">
              <a:lnSpc>
                <a:spcPct val="150000"/>
              </a:lnSpc>
              <a:spcBef>
                <a:spcPts val="0"/>
              </a:spcBef>
            </a:pPr>
            <a:endParaRPr lang="en-GB" dirty="0"/>
          </a:p>
        </p:txBody>
      </p:sp>
      <p:sp>
        <p:nvSpPr>
          <p:cNvPr id="2" name="Title 1">
            <a:extLst>
              <a:ext uri="{FF2B5EF4-FFF2-40B4-BE49-F238E27FC236}">
                <a16:creationId xmlns:a16="http://schemas.microsoft.com/office/drawing/2014/main" id="{947B12BC-9885-4C1F-8A89-BC2B2486EBEF}"/>
              </a:ext>
            </a:extLst>
          </p:cNvPr>
          <p:cNvSpPr>
            <a:spLocks noGrp="1"/>
          </p:cNvSpPr>
          <p:nvPr>
            <p:ph type="title"/>
          </p:nvPr>
        </p:nvSpPr>
        <p:spPr>
          <a:xfrm>
            <a:off x="203200" y="0"/>
            <a:ext cx="8021863" cy="1325563"/>
          </a:xfrm>
        </p:spPr>
        <p:txBody>
          <a:bodyPr>
            <a:normAutofit/>
          </a:bodyPr>
          <a:lstStyle/>
          <a:p>
            <a:r>
              <a:rPr lang="en-GB" sz="3200" dirty="0"/>
              <a:t>Full Virtualization</a:t>
            </a:r>
          </a:p>
        </p:txBody>
      </p:sp>
    </p:spTree>
    <p:extLst>
      <p:ext uri="{BB962C8B-B14F-4D97-AF65-F5344CB8AC3E}">
        <p14:creationId xmlns:p14="http://schemas.microsoft.com/office/powerpoint/2010/main" val="149305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1208-DC87-45DE-B539-B18F137ECA6F}"/>
              </a:ext>
            </a:extLst>
          </p:cNvPr>
          <p:cNvSpPr>
            <a:spLocks noGrp="1"/>
          </p:cNvSpPr>
          <p:nvPr>
            <p:ph idx="1"/>
          </p:nvPr>
        </p:nvSpPr>
        <p:spPr>
          <a:xfrm>
            <a:off x="326118" y="1419225"/>
            <a:ext cx="8255907" cy="5059590"/>
          </a:xfrm>
        </p:spPr>
        <p:txBody>
          <a:bodyPr>
            <a:normAutofit/>
          </a:bodyPr>
          <a:lstStyle/>
          <a:p>
            <a:pPr marL="261938" indent="-261938" algn="just">
              <a:spcBef>
                <a:spcPts val="0"/>
              </a:spcBef>
              <a:buClr>
                <a:srgbClr val="258989"/>
              </a:buClr>
            </a:pPr>
            <a:r>
              <a:rPr lang="en-IN" dirty="0"/>
              <a:t>On both full virtualization types, guest OSs source information will not be modified.</a:t>
            </a:r>
          </a:p>
          <a:p>
            <a:pPr marL="355600" indent="-177800" algn="just">
              <a:lnSpc>
                <a:spcPct val="150000"/>
              </a:lnSpc>
              <a:spcBef>
                <a:spcPts val="0"/>
              </a:spcBef>
              <a:buClr>
                <a:srgbClr val="258989"/>
              </a:buClr>
            </a:pPr>
            <a:endParaRPr lang="en-IN" dirty="0">
              <a:solidFill>
                <a:srgbClr val="C00000"/>
              </a:solidFill>
            </a:endParaRPr>
          </a:p>
          <a:p>
            <a:pPr algn="just">
              <a:lnSpc>
                <a:spcPct val="150000"/>
              </a:lnSpc>
              <a:spcBef>
                <a:spcPts val="0"/>
              </a:spcBef>
            </a:pPr>
            <a:endParaRPr lang="en-GB" dirty="0"/>
          </a:p>
        </p:txBody>
      </p:sp>
      <p:sp>
        <p:nvSpPr>
          <p:cNvPr id="2" name="Title 1">
            <a:extLst>
              <a:ext uri="{FF2B5EF4-FFF2-40B4-BE49-F238E27FC236}">
                <a16:creationId xmlns:a16="http://schemas.microsoft.com/office/drawing/2014/main" id="{947B12BC-9885-4C1F-8A89-BC2B2486EBEF}"/>
              </a:ext>
            </a:extLst>
          </p:cNvPr>
          <p:cNvSpPr>
            <a:spLocks noGrp="1"/>
          </p:cNvSpPr>
          <p:nvPr>
            <p:ph type="title"/>
          </p:nvPr>
        </p:nvSpPr>
        <p:spPr>
          <a:xfrm>
            <a:off x="203200" y="0"/>
            <a:ext cx="8021863" cy="1325563"/>
          </a:xfrm>
        </p:spPr>
        <p:txBody>
          <a:bodyPr>
            <a:normAutofit/>
          </a:bodyPr>
          <a:lstStyle/>
          <a:p>
            <a:r>
              <a:rPr lang="en-GB" sz="3200" dirty="0"/>
              <a:t>Full Virtualization</a:t>
            </a:r>
          </a:p>
        </p:txBody>
      </p:sp>
    </p:spTree>
    <p:extLst>
      <p:ext uri="{BB962C8B-B14F-4D97-AF65-F5344CB8AC3E}">
        <p14:creationId xmlns:p14="http://schemas.microsoft.com/office/powerpoint/2010/main" val="95327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69FDB-6889-4284-A604-DDDDA33B332E}"/>
              </a:ext>
            </a:extLst>
          </p:cNvPr>
          <p:cNvSpPr>
            <a:spLocks noGrp="1"/>
          </p:cNvSpPr>
          <p:nvPr>
            <p:ph idx="1"/>
          </p:nvPr>
        </p:nvSpPr>
        <p:spPr>
          <a:xfrm>
            <a:off x="203200" y="1480457"/>
            <a:ext cx="8511269" cy="5094515"/>
          </a:xfrm>
        </p:spPr>
        <p:txBody>
          <a:bodyPr>
            <a:normAutofit/>
          </a:bodyPr>
          <a:lstStyle/>
          <a:p>
            <a:pPr algn="just">
              <a:lnSpc>
                <a:spcPct val="150000"/>
              </a:lnSpc>
              <a:spcBef>
                <a:spcPts val="0"/>
              </a:spcBef>
              <a:buClr>
                <a:srgbClr val="258989"/>
              </a:buClr>
            </a:pPr>
            <a:r>
              <a:rPr lang="en-IN" dirty="0"/>
              <a:t>Completely </a:t>
            </a:r>
            <a:r>
              <a:rPr lang="en-IN" dirty="0">
                <a:solidFill>
                  <a:srgbClr val="C00000"/>
                </a:solidFill>
              </a:rPr>
              <a:t>relies on binary translation </a:t>
            </a:r>
            <a:r>
              <a:rPr lang="en-IN" dirty="0"/>
              <a:t>to trap and virtualize the execution of sensitive, non-virtualizable instructions sets. </a:t>
            </a:r>
          </a:p>
          <a:p>
            <a:pPr algn="just">
              <a:lnSpc>
                <a:spcPct val="150000"/>
              </a:lnSpc>
              <a:spcBef>
                <a:spcPts val="0"/>
              </a:spcBef>
              <a:buClr>
                <a:srgbClr val="258989"/>
              </a:buClr>
            </a:pPr>
            <a:r>
              <a:rPr lang="en-IN" dirty="0">
                <a:solidFill>
                  <a:srgbClr val="C00000"/>
                </a:solidFill>
              </a:rPr>
              <a:t>Emulates the hardware using the software instruction sets. </a:t>
            </a:r>
          </a:p>
          <a:p>
            <a:pPr algn="just">
              <a:lnSpc>
                <a:spcPct val="150000"/>
              </a:lnSpc>
              <a:spcBef>
                <a:spcPts val="0"/>
              </a:spcBef>
              <a:buClr>
                <a:srgbClr val="258989"/>
              </a:buClr>
            </a:pPr>
            <a:endParaRPr lang="en-GB" dirty="0"/>
          </a:p>
        </p:txBody>
      </p:sp>
      <p:sp>
        <p:nvSpPr>
          <p:cNvPr id="2" name="Title 1">
            <a:extLst>
              <a:ext uri="{FF2B5EF4-FFF2-40B4-BE49-F238E27FC236}">
                <a16:creationId xmlns:a16="http://schemas.microsoft.com/office/drawing/2014/main" id="{40306B75-918A-4600-AB16-D45D66E87521}"/>
              </a:ext>
            </a:extLst>
          </p:cNvPr>
          <p:cNvSpPr>
            <a:spLocks noGrp="1"/>
          </p:cNvSpPr>
          <p:nvPr>
            <p:ph type="title"/>
          </p:nvPr>
        </p:nvSpPr>
        <p:spPr>
          <a:xfrm>
            <a:off x="371475" y="0"/>
            <a:ext cx="8511268" cy="1325563"/>
          </a:xfrm>
        </p:spPr>
        <p:txBody>
          <a:bodyPr>
            <a:noAutofit/>
          </a:bodyPr>
          <a:lstStyle/>
          <a:p>
            <a:r>
              <a:rPr lang="en-IN" sz="3200" b="1" dirty="0"/>
              <a:t>Software Assisted–Full Virtualization  </a:t>
            </a:r>
            <a:br>
              <a:rPr lang="en-IN" sz="3200" b="1" dirty="0"/>
            </a:br>
            <a:r>
              <a:rPr lang="en-IN" sz="3200" b="1" dirty="0"/>
              <a:t>(BT–Binary Translation)</a:t>
            </a:r>
            <a:endParaRPr lang="en-GB" sz="3200" dirty="0"/>
          </a:p>
        </p:txBody>
      </p:sp>
    </p:spTree>
    <p:extLst>
      <p:ext uri="{BB962C8B-B14F-4D97-AF65-F5344CB8AC3E}">
        <p14:creationId xmlns:p14="http://schemas.microsoft.com/office/powerpoint/2010/main" val="865591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9B474-9DAD-4017-BE44-3F9D9F49B85C}"/>
              </a:ext>
            </a:extLst>
          </p:cNvPr>
          <p:cNvSpPr>
            <a:spLocks noGrp="1"/>
          </p:cNvSpPr>
          <p:nvPr>
            <p:ph idx="1"/>
          </p:nvPr>
        </p:nvSpPr>
        <p:spPr>
          <a:xfrm>
            <a:off x="222250" y="1468488"/>
            <a:ext cx="8302625" cy="5004884"/>
          </a:xfrm>
        </p:spPr>
        <p:txBody>
          <a:bodyPr>
            <a:normAutofit/>
          </a:bodyPr>
          <a:lstStyle/>
          <a:p>
            <a:pPr algn="just">
              <a:lnSpc>
                <a:spcPct val="150000"/>
              </a:lnSpc>
              <a:spcBef>
                <a:spcPts val="0"/>
              </a:spcBef>
              <a:buClr>
                <a:srgbClr val="258989"/>
              </a:buClr>
            </a:pPr>
            <a:r>
              <a:rPr lang="en-IN" dirty="0"/>
              <a:t>Hardware vendors like Intel and AMD, offer the support for virtualization, which </a:t>
            </a:r>
            <a:r>
              <a:rPr lang="en-IN" dirty="0">
                <a:solidFill>
                  <a:srgbClr val="C00000"/>
                </a:solidFill>
              </a:rPr>
              <a:t>eliminates much overhead involved in the binary translation and guest OS modification. </a:t>
            </a:r>
          </a:p>
        </p:txBody>
      </p:sp>
      <p:sp>
        <p:nvSpPr>
          <p:cNvPr id="2" name="Title 1">
            <a:extLst>
              <a:ext uri="{FF2B5EF4-FFF2-40B4-BE49-F238E27FC236}">
                <a16:creationId xmlns:a16="http://schemas.microsoft.com/office/drawing/2014/main" id="{E7C43AFF-C922-4117-AFE8-96A3733C36DE}"/>
              </a:ext>
            </a:extLst>
          </p:cNvPr>
          <p:cNvSpPr>
            <a:spLocks noGrp="1"/>
          </p:cNvSpPr>
          <p:nvPr>
            <p:ph type="title"/>
          </p:nvPr>
        </p:nvSpPr>
        <p:spPr>
          <a:xfrm>
            <a:off x="174171" y="0"/>
            <a:ext cx="8708572" cy="1325563"/>
          </a:xfrm>
        </p:spPr>
        <p:txBody>
          <a:bodyPr>
            <a:normAutofit/>
          </a:bodyPr>
          <a:lstStyle/>
          <a:p>
            <a:pPr algn="just"/>
            <a:r>
              <a:rPr lang="en-GB" sz="3200" b="1" dirty="0"/>
              <a:t>Hardware Assisted–Full Virtualization (VT)</a:t>
            </a:r>
            <a:endParaRPr lang="en-GB" sz="3200" dirty="0"/>
          </a:p>
        </p:txBody>
      </p:sp>
    </p:spTree>
    <p:extLst>
      <p:ext uri="{BB962C8B-B14F-4D97-AF65-F5344CB8AC3E}">
        <p14:creationId xmlns:p14="http://schemas.microsoft.com/office/powerpoint/2010/main" val="4094866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37D54C-0AC6-444D-B27A-A3E083E3140B}"/>
              </a:ext>
            </a:extLst>
          </p:cNvPr>
          <p:cNvPicPr>
            <a:picLocks noGrp="1" noChangeAspect="1"/>
          </p:cNvPicPr>
          <p:nvPr>
            <p:ph idx="1"/>
          </p:nvPr>
        </p:nvPicPr>
        <p:blipFill>
          <a:blip r:embed="rId2"/>
          <a:stretch>
            <a:fillRect/>
          </a:stretch>
        </p:blipFill>
        <p:spPr>
          <a:xfrm>
            <a:off x="454478" y="1728562"/>
            <a:ext cx="8235043" cy="4462688"/>
          </a:xfrm>
          <a:ln w="28575">
            <a:solidFill>
              <a:srgbClr val="258989"/>
            </a:solidFill>
          </a:ln>
        </p:spPr>
      </p:pic>
      <p:sp>
        <p:nvSpPr>
          <p:cNvPr id="2" name="Title 1">
            <a:extLst>
              <a:ext uri="{FF2B5EF4-FFF2-40B4-BE49-F238E27FC236}">
                <a16:creationId xmlns:a16="http://schemas.microsoft.com/office/drawing/2014/main" id="{E7C43AFF-C922-4117-AFE8-96A3733C36DE}"/>
              </a:ext>
            </a:extLst>
          </p:cNvPr>
          <p:cNvSpPr>
            <a:spLocks noGrp="1"/>
          </p:cNvSpPr>
          <p:nvPr>
            <p:ph type="title"/>
          </p:nvPr>
        </p:nvSpPr>
        <p:spPr>
          <a:xfrm>
            <a:off x="174171" y="0"/>
            <a:ext cx="8708572" cy="1325563"/>
          </a:xfrm>
        </p:spPr>
        <p:txBody>
          <a:bodyPr>
            <a:normAutofit/>
          </a:bodyPr>
          <a:lstStyle/>
          <a:p>
            <a:pPr algn="just"/>
            <a:r>
              <a:rPr lang="en-GB" sz="3200" b="1" dirty="0"/>
              <a:t>Hardware Assisted–Full Virtualization (VT)</a:t>
            </a:r>
            <a:endParaRPr lang="en-GB" sz="3200" dirty="0"/>
          </a:p>
        </p:txBody>
      </p:sp>
    </p:spTree>
    <p:extLst>
      <p:ext uri="{BB962C8B-B14F-4D97-AF65-F5344CB8AC3E}">
        <p14:creationId xmlns:p14="http://schemas.microsoft.com/office/powerpoint/2010/main" val="2680874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9B474-9DAD-4017-BE44-3F9D9F49B85C}"/>
              </a:ext>
            </a:extLst>
          </p:cNvPr>
          <p:cNvSpPr>
            <a:spLocks noGrp="1"/>
          </p:cNvSpPr>
          <p:nvPr>
            <p:ph idx="1"/>
          </p:nvPr>
        </p:nvSpPr>
        <p:spPr>
          <a:xfrm>
            <a:off x="447674" y="1468488"/>
            <a:ext cx="8391525" cy="5004884"/>
          </a:xfrm>
        </p:spPr>
        <p:txBody>
          <a:bodyPr>
            <a:normAutofit/>
          </a:bodyPr>
          <a:lstStyle/>
          <a:p>
            <a:pPr algn="just">
              <a:lnSpc>
                <a:spcPct val="150000"/>
              </a:lnSpc>
              <a:spcBef>
                <a:spcPts val="0"/>
              </a:spcBef>
              <a:buClr>
                <a:srgbClr val="258989"/>
              </a:buClr>
            </a:pPr>
            <a:r>
              <a:rPr lang="en-IN" dirty="0">
                <a:solidFill>
                  <a:srgbClr val="C00000"/>
                </a:solidFill>
              </a:rPr>
              <a:t>Eliminates the binary translation</a:t>
            </a:r>
          </a:p>
          <a:p>
            <a:pPr algn="just">
              <a:lnSpc>
                <a:spcPct val="150000"/>
              </a:lnSpc>
              <a:spcBef>
                <a:spcPts val="0"/>
              </a:spcBef>
              <a:buClr>
                <a:srgbClr val="258989"/>
              </a:buClr>
            </a:pPr>
            <a:r>
              <a:rPr lang="en-IN" dirty="0"/>
              <a:t>Pros</a:t>
            </a:r>
          </a:p>
          <a:p>
            <a:pPr algn="just">
              <a:lnSpc>
                <a:spcPct val="150000"/>
              </a:lnSpc>
              <a:spcBef>
                <a:spcPts val="0"/>
              </a:spcBef>
              <a:buClr>
                <a:srgbClr val="258989"/>
              </a:buClr>
            </a:pPr>
            <a:r>
              <a:rPr lang="en-IN" dirty="0"/>
              <a:t>Cons</a:t>
            </a:r>
            <a:endParaRPr lang="en-GB" dirty="0"/>
          </a:p>
        </p:txBody>
      </p:sp>
      <p:sp>
        <p:nvSpPr>
          <p:cNvPr id="2" name="Title 1">
            <a:extLst>
              <a:ext uri="{FF2B5EF4-FFF2-40B4-BE49-F238E27FC236}">
                <a16:creationId xmlns:a16="http://schemas.microsoft.com/office/drawing/2014/main" id="{E7C43AFF-C922-4117-AFE8-96A3733C36DE}"/>
              </a:ext>
            </a:extLst>
          </p:cNvPr>
          <p:cNvSpPr>
            <a:spLocks noGrp="1"/>
          </p:cNvSpPr>
          <p:nvPr>
            <p:ph type="title"/>
          </p:nvPr>
        </p:nvSpPr>
        <p:spPr>
          <a:xfrm>
            <a:off x="174171" y="0"/>
            <a:ext cx="8708572" cy="1325563"/>
          </a:xfrm>
        </p:spPr>
        <p:txBody>
          <a:bodyPr>
            <a:normAutofit/>
          </a:bodyPr>
          <a:lstStyle/>
          <a:p>
            <a:pPr algn="just"/>
            <a:r>
              <a:rPr lang="en-GB" sz="3200" b="1" dirty="0"/>
              <a:t>Hardware Assisted–Full Virtualization (VT)</a:t>
            </a:r>
            <a:endParaRPr lang="en-GB" sz="3200" dirty="0"/>
          </a:p>
        </p:txBody>
      </p:sp>
    </p:spTree>
    <p:extLst>
      <p:ext uri="{BB962C8B-B14F-4D97-AF65-F5344CB8AC3E}">
        <p14:creationId xmlns:p14="http://schemas.microsoft.com/office/powerpoint/2010/main" val="357046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E4ED5-58EC-484E-96ED-C6F5A03084BB}"/>
              </a:ext>
            </a:extLst>
          </p:cNvPr>
          <p:cNvSpPr>
            <a:spLocks noGrp="1"/>
          </p:cNvSpPr>
          <p:nvPr>
            <p:ph idx="1"/>
          </p:nvPr>
        </p:nvSpPr>
        <p:spPr>
          <a:xfrm>
            <a:off x="428625" y="1481364"/>
            <a:ext cx="8435068" cy="5007429"/>
          </a:xfrm>
        </p:spPr>
        <p:txBody>
          <a:bodyPr>
            <a:noAutofit/>
          </a:bodyPr>
          <a:lstStyle/>
          <a:p>
            <a:pPr algn="just">
              <a:spcBef>
                <a:spcPts val="0"/>
              </a:spcBef>
              <a:buClr>
                <a:srgbClr val="215D4B"/>
              </a:buClr>
            </a:pPr>
            <a:r>
              <a:rPr lang="en-IN" dirty="0"/>
              <a:t>Works differently from the full virtualization.</a:t>
            </a:r>
          </a:p>
          <a:p>
            <a:pPr algn="just">
              <a:spcBef>
                <a:spcPts val="0"/>
              </a:spcBef>
              <a:buClr>
                <a:srgbClr val="215D4B"/>
              </a:buClr>
            </a:pPr>
            <a:r>
              <a:rPr lang="en-IN" dirty="0"/>
              <a:t>Also known as </a:t>
            </a:r>
            <a:r>
              <a:rPr lang="en-IN" dirty="0">
                <a:solidFill>
                  <a:srgbClr val="C00000"/>
                </a:solidFill>
              </a:rPr>
              <a:t>partial virtualization or OS-assisted virtualization</a:t>
            </a:r>
            <a:r>
              <a:rPr lang="en-IN" dirty="0"/>
              <a:t> and provides partial simulation of the underlying infrastructure. </a:t>
            </a:r>
          </a:p>
          <a:p>
            <a:pPr algn="just">
              <a:spcBef>
                <a:spcPts val="0"/>
              </a:spcBef>
              <a:buClr>
                <a:srgbClr val="215D4B"/>
              </a:buClr>
            </a:pPr>
            <a:endParaRPr lang="en-IN" dirty="0"/>
          </a:p>
          <a:p>
            <a:pPr algn="just">
              <a:spcBef>
                <a:spcPts val="0"/>
              </a:spcBef>
              <a:buClr>
                <a:srgbClr val="215D4B"/>
              </a:buClr>
            </a:pPr>
            <a:endParaRPr lang="en-IN" dirty="0"/>
          </a:p>
          <a:p>
            <a:pPr algn="just">
              <a:spcBef>
                <a:spcPts val="0"/>
              </a:spcBef>
              <a:buClr>
                <a:srgbClr val="215D4B"/>
              </a:buClr>
            </a:pPr>
            <a:endParaRPr lang="en-GB" dirty="0"/>
          </a:p>
        </p:txBody>
      </p:sp>
      <p:sp>
        <p:nvSpPr>
          <p:cNvPr id="2" name="Title 1">
            <a:extLst>
              <a:ext uri="{FF2B5EF4-FFF2-40B4-BE49-F238E27FC236}">
                <a16:creationId xmlns:a16="http://schemas.microsoft.com/office/drawing/2014/main" id="{19933E39-F055-4F8B-905C-40871D4BFD2E}"/>
              </a:ext>
            </a:extLst>
          </p:cNvPr>
          <p:cNvSpPr>
            <a:spLocks noGrp="1"/>
          </p:cNvSpPr>
          <p:nvPr>
            <p:ph type="title"/>
          </p:nvPr>
        </p:nvSpPr>
        <p:spPr>
          <a:xfrm>
            <a:off x="101600" y="0"/>
            <a:ext cx="8563429" cy="1325563"/>
          </a:xfrm>
        </p:spPr>
        <p:txBody>
          <a:bodyPr>
            <a:noAutofit/>
          </a:bodyPr>
          <a:lstStyle/>
          <a:p>
            <a:pPr algn="just">
              <a:lnSpc>
                <a:spcPct val="150000"/>
              </a:lnSpc>
            </a:pPr>
            <a:r>
              <a:rPr lang="en-GB" sz="3200" b="1" dirty="0"/>
              <a:t>Para Virtualization</a:t>
            </a:r>
            <a:endParaRPr lang="en-GB" dirty="0"/>
          </a:p>
        </p:txBody>
      </p:sp>
    </p:spTree>
    <p:extLst>
      <p:ext uri="{BB962C8B-B14F-4D97-AF65-F5344CB8AC3E}">
        <p14:creationId xmlns:p14="http://schemas.microsoft.com/office/powerpoint/2010/main" val="39579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E4ED5-58EC-484E-96ED-C6F5A03084BB}"/>
              </a:ext>
            </a:extLst>
          </p:cNvPr>
          <p:cNvSpPr>
            <a:spLocks noGrp="1"/>
          </p:cNvSpPr>
          <p:nvPr>
            <p:ph idx="1"/>
          </p:nvPr>
        </p:nvSpPr>
        <p:spPr>
          <a:xfrm>
            <a:off x="428625" y="1481364"/>
            <a:ext cx="8435068" cy="5007429"/>
          </a:xfrm>
        </p:spPr>
        <p:txBody>
          <a:bodyPr>
            <a:noAutofit/>
          </a:bodyPr>
          <a:lstStyle/>
          <a:p>
            <a:pPr algn="just">
              <a:spcBef>
                <a:spcPts val="0"/>
              </a:spcBef>
              <a:buClr>
                <a:srgbClr val="215D4B"/>
              </a:buClr>
            </a:pPr>
            <a:r>
              <a:rPr lang="en-IN" dirty="0"/>
              <a:t>Virtual guests are aware that it has been virtualized.</a:t>
            </a:r>
          </a:p>
          <a:p>
            <a:pPr algn="just">
              <a:spcBef>
                <a:spcPts val="0"/>
              </a:spcBef>
              <a:buClr>
                <a:srgbClr val="215D4B"/>
              </a:buClr>
            </a:pPr>
            <a:r>
              <a:rPr lang="en-IN" dirty="0">
                <a:solidFill>
                  <a:srgbClr val="C00000"/>
                </a:solidFill>
              </a:rPr>
              <a:t>Hypercalls</a:t>
            </a:r>
          </a:p>
          <a:p>
            <a:pPr algn="just">
              <a:spcBef>
                <a:spcPts val="0"/>
              </a:spcBef>
              <a:buClr>
                <a:srgbClr val="215D4B"/>
              </a:buClr>
            </a:pPr>
            <a:r>
              <a:rPr lang="en-GB" dirty="0">
                <a:solidFill>
                  <a:srgbClr val="C00000"/>
                </a:solidFill>
              </a:rPr>
              <a:t>Para Virtualization vs Full Virtualization</a:t>
            </a:r>
            <a:endParaRPr lang="en-IN" dirty="0">
              <a:solidFill>
                <a:srgbClr val="C00000"/>
              </a:solidFill>
            </a:endParaRPr>
          </a:p>
          <a:p>
            <a:pPr algn="just">
              <a:spcBef>
                <a:spcPts val="0"/>
              </a:spcBef>
              <a:buClr>
                <a:srgbClr val="215D4B"/>
              </a:buClr>
            </a:pPr>
            <a:endParaRPr lang="en-IN" dirty="0"/>
          </a:p>
          <a:p>
            <a:pPr algn="just">
              <a:spcBef>
                <a:spcPts val="0"/>
              </a:spcBef>
              <a:buClr>
                <a:srgbClr val="215D4B"/>
              </a:buClr>
            </a:pPr>
            <a:endParaRPr lang="en-IN" dirty="0"/>
          </a:p>
          <a:p>
            <a:pPr algn="just">
              <a:spcBef>
                <a:spcPts val="0"/>
              </a:spcBef>
              <a:buClr>
                <a:srgbClr val="215D4B"/>
              </a:buClr>
            </a:pPr>
            <a:endParaRPr lang="en-GB" dirty="0"/>
          </a:p>
        </p:txBody>
      </p:sp>
      <p:sp>
        <p:nvSpPr>
          <p:cNvPr id="2" name="Title 1">
            <a:extLst>
              <a:ext uri="{FF2B5EF4-FFF2-40B4-BE49-F238E27FC236}">
                <a16:creationId xmlns:a16="http://schemas.microsoft.com/office/drawing/2014/main" id="{19933E39-F055-4F8B-905C-40871D4BFD2E}"/>
              </a:ext>
            </a:extLst>
          </p:cNvPr>
          <p:cNvSpPr>
            <a:spLocks noGrp="1"/>
          </p:cNvSpPr>
          <p:nvPr>
            <p:ph type="title"/>
          </p:nvPr>
        </p:nvSpPr>
        <p:spPr>
          <a:xfrm>
            <a:off x="101600" y="0"/>
            <a:ext cx="8563429" cy="1325563"/>
          </a:xfrm>
        </p:spPr>
        <p:txBody>
          <a:bodyPr>
            <a:noAutofit/>
          </a:bodyPr>
          <a:lstStyle/>
          <a:p>
            <a:pPr algn="just">
              <a:lnSpc>
                <a:spcPct val="150000"/>
              </a:lnSpc>
            </a:pPr>
            <a:r>
              <a:rPr lang="en-GB" sz="3200" b="1" dirty="0"/>
              <a:t>Para Virtualization</a:t>
            </a:r>
            <a:endParaRPr lang="en-GB" dirty="0"/>
          </a:p>
        </p:txBody>
      </p:sp>
    </p:spTree>
    <p:extLst>
      <p:ext uri="{BB962C8B-B14F-4D97-AF65-F5344CB8AC3E}">
        <p14:creationId xmlns:p14="http://schemas.microsoft.com/office/powerpoint/2010/main" val="271508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a:extLst>
              <a:ext uri="{FF2B5EF4-FFF2-40B4-BE49-F238E27FC236}">
                <a16:creationId xmlns:a16="http://schemas.microsoft.com/office/drawing/2014/main" id="{CDBC00A0-7108-4E4D-9353-D0887A355975}"/>
              </a:ext>
            </a:extLst>
          </p:cNvPr>
          <p:cNvSpPr>
            <a:spLocks noGrp="1" noChangeArrowheads="1"/>
          </p:cNvSpPr>
          <p:nvPr>
            <p:ph idx="1"/>
          </p:nvPr>
        </p:nvSpPr>
        <p:spPr>
          <a:xfrm>
            <a:off x="295728" y="1567543"/>
            <a:ext cx="8363857" cy="5065486"/>
          </a:xfrm>
        </p:spPr>
        <p:txBody>
          <a:bodyPr>
            <a:noAutofit/>
          </a:bodyPr>
          <a:lstStyle/>
          <a:p>
            <a:pPr algn="just" eaLnBrk="1" hangingPunct="1">
              <a:spcBef>
                <a:spcPts val="0"/>
              </a:spcBef>
              <a:buClr>
                <a:srgbClr val="258989"/>
              </a:buClr>
            </a:pPr>
            <a:r>
              <a:rPr lang="en-US" altLang="en-US" dirty="0">
                <a:solidFill>
                  <a:srgbClr val="C00000"/>
                </a:solidFill>
              </a:rPr>
              <a:t>Virtualization- </a:t>
            </a:r>
            <a:r>
              <a:rPr lang="en-US" altLang="en-US" sz="2800" dirty="0"/>
              <a:t>Ability to run multiple operating systems on a single physical system and share the underlying hardware resources.</a:t>
            </a:r>
          </a:p>
          <a:p>
            <a:pPr algn="just" eaLnBrk="1" hangingPunct="1">
              <a:spcBef>
                <a:spcPts val="0"/>
              </a:spcBef>
              <a:buClr>
                <a:srgbClr val="258989"/>
              </a:buClr>
            </a:pPr>
            <a:r>
              <a:rPr lang="en-US" altLang="en-US" dirty="0">
                <a:solidFill>
                  <a:schemeClr val="bg1">
                    <a:lumMod val="85000"/>
                  </a:schemeClr>
                </a:solidFill>
              </a:rPr>
              <a:t>Cloud Computing- </a:t>
            </a:r>
            <a:r>
              <a:rPr lang="en-US" altLang="en-US" sz="2800" dirty="0">
                <a:solidFill>
                  <a:schemeClr val="bg1">
                    <a:lumMod val="85000"/>
                  </a:schemeClr>
                </a:solidFill>
              </a:rPr>
              <a:t>Provisioning of services in a timely (near on instant), on-demand manner, to allow the scaling up and down of resources”.</a:t>
            </a:r>
          </a:p>
        </p:txBody>
      </p:sp>
      <p:sp>
        <p:nvSpPr>
          <p:cNvPr id="6148" name="Rectangle 2">
            <a:extLst>
              <a:ext uri="{FF2B5EF4-FFF2-40B4-BE49-F238E27FC236}">
                <a16:creationId xmlns:a16="http://schemas.microsoft.com/office/drawing/2014/main" id="{273F20E1-FB71-40A6-ACE9-D27DB0AB8826}"/>
              </a:ext>
            </a:extLst>
          </p:cNvPr>
          <p:cNvSpPr>
            <a:spLocks noGrp="1" noChangeArrowheads="1"/>
          </p:cNvSpPr>
          <p:nvPr>
            <p:ph type="title"/>
          </p:nvPr>
        </p:nvSpPr>
        <p:spPr>
          <a:xfrm>
            <a:off x="295728" y="0"/>
            <a:ext cx="8470901" cy="1325563"/>
          </a:xfrm>
        </p:spPr>
        <p:txBody>
          <a:bodyPr>
            <a:normAutofit/>
          </a:bodyPr>
          <a:lstStyle/>
          <a:p>
            <a:pPr algn="just" eaLnBrk="1" hangingPunct="1"/>
            <a:r>
              <a:rPr lang="en-US" altLang="en-US" sz="3200" dirty="0"/>
              <a:t>Virtualization and Cloud Computing</a:t>
            </a:r>
          </a:p>
        </p:txBody>
      </p:sp>
    </p:spTree>
    <p:extLst>
      <p:ext uri="{BB962C8B-B14F-4D97-AF65-F5344CB8AC3E}">
        <p14:creationId xmlns:p14="http://schemas.microsoft.com/office/powerpoint/2010/main" val="2042655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2FA43D-2785-4ABD-8E72-DA33C2FF3CCD}"/>
              </a:ext>
            </a:extLst>
          </p:cNvPr>
          <p:cNvPicPr>
            <a:picLocks noGrp="1" noChangeAspect="1"/>
          </p:cNvPicPr>
          <p:nvPr>
            <p:ph idx="1"/>
          </p:nvPr>
        </p:nvPicPr>
        <p:blipFill>
          <a:blip r:embed="rId2"/>
          <a:stretch>
            <a:fillRect/>
          </a:stretch>
        </p:blipFill>
        <p:spPr>
          <a:xfrm>
            <a:off x="261257" y="1640115"/>
            <a:ext cx="8632614" cy="4570186"/>
          </a:xfrm>
          <a:ln w="38100">
            <a:solidFill>
              <a:srgbClr val="258989"/>
            </a:solidFill>
          </a:ln>
        </p:spPr>
      </p:pic>
      <p:sp>
        <p:nvSpPr>
          <p:cNvPr id="2" name="Title 1">
            <a:extLst>
              <a:ext uri="{FF2B5EF4-FFF2-40B4-BE49-F238E27FC236}">
                <a16:creationId xmlns:a16="http://schemas.microsoft.com/office/drawing/2014/main" id="{19933E39-F055-4F8B-905C-40871D4BFD2E}"/>
              </a:ext>
            </a:extLst>
          </p:cNvPr>
          <p:cNvSpPr>
            <a:spLocks noGrp="1"/>
          </p:cNvSpPr>
          <p:nvPr>
            <p:ph type="title"/>
          </p:nvPr>
        </p:nvSpPr>
        <p:spPr>
          <a:xfrm>
            <a:off x="159657" y="0"/>
            <a:ext cx="8752114" cy="1325563"/>
          </a:xfrm>
        </p:spPr>
        <p:txBody>
          <a:bodyPr>
            <a:noAutofit/>
          </a:bodyPr>
          <a:lstStyle/>
          <a:p>
            <a:pPr algn="just">
              <a:lnSpc>
                <a:spcPct val="150000"/>
              </a:lnSpc>
            </a:pPr>
            <a:r>
              <a:rPr lang="en-GB" sz="3200" b="1" dirty="0"/>
              <a:t>Para Virtualization</a:t>
            </a:r>
            <a:endParaRPr lang="en-GB" sz="3200" dirty="0"/>
          </a:p>
        </p:txBody>
      </p:sp>
    </p:spTree>
    <p:extLst>
      <p:ext uri="{BB962C8B-B14F-4D97-AF65-F5344CB8AC3E}">
        <p14:creationId xmlns:p14="http://schemas.microsoft.com/office/powerpoint/2010/main" val="448120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E4ED5-58EC-484E-96ED-C6F5A03084BB}"/>
              </a:ext>
            </a:extLst>
          </p:cNvPr>
          <p:cNvSpPr>
            <a:spLocks noGrp="1"/>
          </p:cNvSpPr>
          <p:nvPr>
            <p:ph idx="1"/>
          </p:nvPr>
        </p:nvSpPr>
        <p:spPr>
          <a:xfrm>
            <a:off x="203201" y="1497517"/>
            <a:ext cx="8636000" cy="5004884"/>
          </a:xfrm>
        </p:spPr>
        <p:txBody>
          <a:bodyPr>
            <a:noAutofit/>
          </a:bodyPr>
          <a:lstStyle/>
          <a:p>
            <a:pPr algn="just">
              <a:spcBef>
                <a:spcPts val="0"/>
              </a:spcBef>
              <a:buClr>
                <a:srgbClr val="215D4B"/>
              </a:buClr>
            </a:pPr>
            <a:r>
              <a:rPr lang="en-IN" dirty="0"/>
              <a:t>Pros</a:t>
            </a:r>
          </a:p>
          <a:p>
            <a:pPr algn="just">
              <a:spcBef>
                <a:spcPts val="0"/>
              </a:spcBef>
              <a:buClr>
                <a:srgbClr val="215D4B"/>
              </a:buClr>
            </a:pPr>
            <a:r>
              <a:rPr lang="en-IN" dirty="0"/>
              <a:t>Cons</a:t>
            </a:r>
          </a:p>
          <a:p>
            <a:pPr algn="just">
              <a:spcBef>
                <a:spcPts val="0"/>
              </a:spcBef>
              <a:buClr>
                <a:srgbClr val="215D4B"/>
              </a:buClr>
            </a:pPr>
            <a:r>
              <a:rPr lang="en-IN" dirty="0"/>
              <a:t>List of products which supports paravirtualization.</a:t>
            </a:r>
          </a:p>
          <a:p>
            <a:pPr algn="just">
              <a:spcBef>
                <a:spcPts val="0"/>
              </a:spcBef>
              <a:buClr>
                <a:srgbClr val="215D4B"/>
              </a:buClr>
            </a:pPr>
            <a:endParaRPr lang="en-IN" dirty="0"/>
          </a:p>
        </p:txBody>
      </p:sp>
      <p:sp>
        <p:nvSpPr>
          <p:cNvPr id="2" name="Title 1">
            <a:extLst>
              <a:ext uri="{FF2B5EF4-FFF2-40B4-BE49-F238E27FC236}">
                <a16:creationId xmlns:a16="http://schemas.microsoft.com/office/drawing/2014/main" id="{19933E39-F055-4F8B-905C-40871D4BFD2E}"/>
              </a:ext>
            </a:extLst>
          </p:cNvPr>
          <p:cNvSpPr>
            <a:spLocks noGrp="1"/>
          </p:cNvSpPr>
          <p:nvPr>
            <p:ph type="title"/>
          </p:nvPr>
        </p:nvSpPr>
        <p:spPr>
          <a:xfrm>
            <a:off x="159657" y="0"/>
            <a:ext cx="8752114" cy="1325563"/>
          </a:xfrm>
        </p:spPr>
        <p:txBody>
          <a:bodyPr>
            <a:noAutofit/>
          </a:bodyPr>
          <a:lstStyle/>
          <a:p>
            <a:pPr algn="just">
              <a:lnSpc>
                <a:spcPct val="150000"/>
              </a:lnSpc>
            </a:pPr>
            <a:r>
              <a:rPr lang="en-GB" sz="3200" b="1" dirty="0"/>
              <a:t>Para Virtualization</a:t>
            </a:r>
            <a:endParaRPr lang="en-GB" sz="3200" dirty="0"/>
          </a:p>
        </p:txBody>
      </p:sp>
    </p:spTree>
    <p:extLst>
      <p:ext uri="{BB962C8B-B14F-4D97-AF65-F5344CB8AC3E}">
        <p14:creationId xmlns:p14="http://schemas.microsoft.com/office/powerpoint/2010/main" val="954326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en supports both Full virutalization and Para-virtualization">
            <a:extLst>
              <a:ext uri="{FF2B5EF4-FFF2-40B4-BE49-F238E27FC236}">
                <a16:creationId xmlns:a16="http://schemas.microsoft.com/office/drawing/2014/main" id="{14B37436-519C-48C0-AEB7-04265C362A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2858" y="1828801"/>
            <a:ext cx="8461828" cy="4542970"/>
          </a:xfrm>
          <a:prstGeom prst="rect">
            <a:avLst/>
          </a:prstGeom>
          <a:noFill/>
          <a:ln w="38100">
            <a:solidFill>
              <a:srgbClr val="215D4B"/>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7589F1-C656-4270-BDE1-62F735FE6669}"/>
              </a:ext>
            </a:extLst>
          </p:cNvPr>
          <p:cNvSpPr>
            <a:spLocks noGrp="1"/>
          </p:cNvSpPr>
          <p:nvPr>
            <p:ph type="title"/>
          </p:nvPr>
        </p:nvSpPr>
        <p:spPr>
          <a:xfrm>
            <a:off x="159657" y="0"/>
            <a:ext cx="8752114" cy="1325563"/>
          </a:xfrm>
        </p:spPr>
        <p:txBody>
          <a:bodyPr>
            <a:normAutofit/>
          </a:bodyPr>
          <a:lstStyle/>
          <a:p>
            <a:r>
              <a:rPr lang="en-IN" sz="3200" dirty="0"/>
              <a:t>Xen Supports both Full-Virtualization and Para-Virtualization</a:t>
            </a:r>
            <a:endParaRPr lang="en-GB" sz="3200" dirty="0"/>
          </a:p>
        </p:txBody>
      </p:sp>
      <p:sp>
        <p:nvSpPr>
          <p:cNvPr id="3" name="Rectangle 2">
            <a:extLst>
              <a:ext uri="{FF2B5EF4-FFF2-40B4-BE49-F238E27FC236}">
                <a16:creationId xmlns:a16="http://schemas.microsoft.com/office/drawing/2014/main" id="{C1226D36-FA2B-4EBC-A446-3E6F482801B8}"/>
              </a:ext>
            </a:extLst>
          </p:cNvPr>
          <p:cNvSpPr/>
          <p:nvPr/>
        </p:nvSpPr>
        <p:spPr>
          <a:xfrm>
            <a:off x="6473371" y="2365830"/>
            <a:ext cx="1436915" cy="362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659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B06A-12A4-4E01-82B1-2805F7542174}"/>
              </a:ext>
            </a:extLst>
          </p:cNvPr>
          <p:cNvSpPr>
            <a:spLocks noGrp="1"/>
          </p:cNvSpPr>
          <p:nvPr>
            <p:ph idx="1"/>
          </p:nvPr>
        </p:nvSpPr>
        <p:spPr>
          <a:xfrm>
            <a:off x="275771" y="1497517"/>
            <a:ext cx="8505371" cy="5004884"/>
          </a:xfrm>
        </p:spPr>
        <p:txBody>
          <a:bodyPr/>
          <a:lstStyle/>
          <a:p>
            <a:pPr algn="just">
              <a:lnSpc>
                <a:spcPct val="150000"/>
              </a:lnSpc>
              <a:spcBef>
                <a:spcPts val="0"/>
              </a:spcBef>
              <a:buClr>
                <a:srgbClr val="258989"/>
              </a:buClr>
            </a:pPr>
            <a:r>
              <a:rPr lang="en-IN" dirty="0"/>
              <a:t>Due to the architecture difference between windows and Linux based Xen hypervisor, Windows OS can’t be para-virtualized.  </a:t>
            </a:r>
          </a:p>
          <a:p>
            <a:pPr algn="just">
              <a:lnSpc>
                <a:spcPct val="150000"/>
              </a:lnSpc>
              <a:spcBef>
                <a:spcPts val="0"/>
              </a:spcBef>
              <a:buClr>
                <a:srgbClr val="258989"/>
              </a:buClr>
            </a:pPr>
            <a:r>
              <a:rPr lang="en-IN" dirty="0"/>
              <a:t>It does for Linux guest by modifying the kernel.  </a:t>
            </a:r>
          </a:p>
          <a:p>
            <a:pPr algn="just">
              <a:lnSpc>
                <a:spcPct val="150000"/>
              </a:lnSpc>
              <a:spcBef>
                <a:spcPts val="0"/>
              </a:spcBef>
              <a:buClr>
                <a:srgbClr val="258989"/>
              </a:buClr>
            </a:pPr>
            <a:r>
              <a:rPr lang="en-IN" dirty="0"/>
              <a:t>VMware </a:t>
            </a:r>
            <a:r>
              <a:rPr lang="en-IN" dirty="0" err="1"/>
              <a:t>ESXi</a:t>
            </a:r>
            <a:r>
              <a:rPr lang="en-IN" dirty="0"/>
              <a:t> doesn’t modify the kernel for both Linux and Windows guests.</a:t>
            </a:r>
            <a:endParaRPr lang="en-GB" dirty="0"/>
          </a:p>
        </p:txBody>
      </p:sp>
      <p:sp>
        <p:nvSpPr>
          <p:cNvPr id="2" name="Title 1">
            <a:extLst>
              <a:ext uri="{FF2B5EF4-FFF2-40B4-BE49-F238E27FC236}">
                <a16:creationId xmlns:a16="http://schemas.microsoft.com/office/drawing/2014/main" id="{5A68406F-1363-4869-AEC7-E93DB890E5C8}"/>
              </a:ext>
            </a:extLst>
          </p:cNvPr>
          <p:cNvSpPr>
            <a:spLocks noGrp="1"/>
          </p:cNvSpPr>
          <p:nvPr>
            <p:ph type="title"/>
          </p:nvPr>
        </p:nvSpPr>
        <p:spPr>
          <a:xfrm>
            <a:off x="145144" y="0"/>
            <a:ext cx="8853714" cy="1325563"/>
          </a:xfrm>
        </p:spPr>
        <p:txBody>
          <a:bodyPr>
            <a:normAutofit/>
          </a:bodyPr>
          <a:lstStyle/>
          <a:p>
            <a:r>
              <a:rPr lang="en-IN" sz="3200" dirty="0"/>
              <a:t>Xen Supports both Full-Virtualization and Para-Virtualization</a:t>
            </a:r>
            <a:endParaRPr lang="en-GB" sz="3200" dirty="0"/>
          </a:p>
        </p:txBody>
      </p:sp>
    </p:spTree>
    <p:extLst>
      <p:ext uri="{BB962C8B-B14F-4D97-AF65-F5344CB8AC3E}">
        <p14:creationId xmlns:p14="http://schemas.microsoft.com/office/powerpoint/2010/main" val="807126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5D4D9E-A7A0-4846-9E65-34C146E8A3E5}"/>
              </a:ext>
            </a:extLst>
          </p:cNvPr>
          <p:cNvPicPr>
            <a:picLocks noGrp="1" noChangeAspect="1"/>
          </p:cNvPicPr>
          <p:nvPr>
            <p:ph idx="1"/>
          </p:nvPr>
        </p:nvPicPr>
        <p:blipFill>
          <a:blip r:embed="rId2"/>
          <a:stretch>
            <a:fillRect/>
          </a:stretch>
        </p:blipFill>
        <p:spPr>
          <a:xfrm>
            <a:off x="377825" y="1533070"/>
            <a:ext cx="8388350" cy="4991415"/>
          </a:xfrm>
        </p:spPr>
      </p:pic>
      <p:sp>
        <p:nvSpPr>
          <p:cNvPr id="3" name="Title 2">
            <a:extLst>
              <a:ext uri="{FF2B5EF4-FFF2-40B4-BE49-F238E27FC236}">
                <a16:creationId xmlns:a16="http://schemas.microsoft.com/office/drawing/2014/main" id="{9C4ED0ED-7041-4A6E-8C27-A5AC1E986EB9}"/>
              </a:ext>
            </a:extLst>
          </p:cNvPr>
          <p:cNvSpPr>
            <a:spLocks noGrp="1"/>
          </p:cNvSpPr>
          <p:nvPr>
            <p:ph type="title"/>
          </p:nvPr>
        </p:nvSpPr>
        <p:spPr>
          <a:xfrm>
            <a:off x="145143" y="0"/>
            <a:ext cx="8839200" cy="1325563"/>
          </a:xfrm>
        </p:spPr>
        <p:txBody>
          <a:bodyPr>
            <a:normAutofit/>
          </a:bodyPr>
          <a:lstStyle/>
          <a:p>
            <a:r>
              <a:rPr lang="en-IN" sz="3200" b="0" i="0" u="none" strike="noStrike" baseline="0" dirty="0">
                <a:solidFill>
                  <a:schemeClr val="bg1"/>
                </a:solidFill>
              </a:rPr>
              <a:t>Summary of Different Approaches to Virtualization 	</a:t>
            </a:r>
            <a:endParaRPr lang="en-GB" sz="5400" dirty="0">
              <a:solidFill>
                <a:schemeClr val="bg1"/>
              </a:solidFill>
            </a:endParaRPr>
          </a:p>
        </p:txBody>
      </p:sp>
    </p:spTree>
    <p:extLst>
      <p:ext uri="{BB962C8B-B14F-4D97-AF65-F5344CB8AC3E}">
        <p14:creationId xmlns:p14="http://schemas.microsoft.com/office/powerpoint/2010/main" val="3215301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46743" y="1509486"/>
            <a:ext cx="8478157" cy="5123543"/>
          </a:xfrm>
        </p:spPr>
        <p:txBody>
          <a:bodyPr>
            <a:normAutofit/>
          </a:bodyPr>
          <a:lstStyle/>
          <a:p>
            <a:pPr algn="just">
              <a:buClr>
                <a:srgbClr val="258989"/>
              </a:buClr>
            </a:pPr>
            <a:r>
              <a:rPr lang="en-IN" dirty="0"/>
              <a:t>Allows the VMs to share the virtual processors that are abstracted from the physical processors available at the underlying infrastructure. </a:t>
            </a:r>
          </a:p>
          <a:p>
            <a:pPr algn="just">
              <a:buClr>
                <a:srgbClr val="258989"/>
              </a:buClr>
            </a:pPr>
            <a:r>
              <a:rPr lang="en-IN" dirty="0">
                <a:solidFill>
                  <a:srgbClr val="C00000"/>
                </a:solidFill>
              </a:rPr>
              <a:t>Processor virtualization can also be achieved from distributed servers.</a:t>
            </a:r>
            <a:endParaRPr lang="en-GB" dirty="0">
              <a:solidFill>
                <a:srgbClr val="C00000"/>
              </a:solidFill>
            </a:endParaRPr>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Processor Virtualization</a:t>
            </a:r>
          </a:p>
        </p:txBody>
      </p:sp>
    </p:spTree>
    <p:extLst>
      <p:ext uri="{BB962C8B-B14F-4D97-AF65-F5344CB8AC3E}">
        <p14:creationId xmlns:p14="http://schemas.microsoft.com/office/powerpoint/2010/main" val="2628743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407886"/>
            <a:ext cx="8781143" cy="5123543"/>
          </a:xfrm>
        </p:spPr>
        <p:txBody>
          <a:bodyPr>
            <a:normAutofit/>
          </a:bodyPr>
          <a:lstStyle/>
          <a:p>
            <a:pPr marL="0" indent="0" algn="ctr">
              <a:lnSpc>
                <a:spcPct val="100000"/>
              </a:lnSpc>
              <a:spcBef>
                <a:spcPts val="0"/>
              </a:spcBef>
              <a:buNone/>
            </a:pPr>
            <a:r>
              <a:rPr lang="en-IN" sz="2400" dirty="0"/>
              <a:t>Processor Virtualization from a Single Hardware</a:t>
            </a:r>
          </a:p>
          <a:p>
            <a:pPr marL="0" indent="0">
              <a:buNone/>
            </a:pPr>
            <a:endParaRPr lang="en-IN" sz="3200" dirty="0"/>
          </a:p>
          <a:p>
            <a:pPr marL="0" indent="0">
              <a:buNone/>
            </a:pPr>
            <a:endParaRPr lang="en-GB" sz="3200" dirty="0"/>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Processor Virtualization</a:t>
            </a:r>
          </a:p>
        </p:txBody>
      </p:sp>
      <p:pic>
        <p:nvPicPr>
          <p:cNvPr id="5" name="Picture 4">
            <a:extLst>
              <a:ext uri="{FF2B5EF4-FFF2-40B4-BE49-F238E27FC236}">
                <a16:creationId xmlns:a16="http://schemas.microsoft.com/office/drawing/2014/main" id="{FA96971E-A9E7-4352-9FD8-9C38AEDC8196}"/>
              </a:ext>
            </a:extLst>
          </p:cNvPr>
          <p:cNvPicPr>
            <a:picLocks noChangeAspect="1"/>
          </p:cNvPicPr>
          <p:nvPr/>
        </p:nvPicPr>
        <p:blipFill>
          <a:blip r:embed="rId2"/>
          <a:stretch>
            <a:fillRect/>
          </a:stretch>
        </p:blipFill>
        <p:spPr>
          <a:xfrm>
            <a:off x="275771" y="1926518"/>
            <a:ext cx="8621486" cy="4732846"/>
          </a:xfrm>
          <a:prstGeom prst="rect">
            <a:avLst/>
          </a:prstGeom>
          <a:ln w="28575">
            <a:solidFill>
              <a:srgbClr val="258989"/>
            </a:solidFill>
          </a:ln>
        </p:spPr>
      </p:pic>
    </p:spTree>
    <p:extLst>
      <p:ext uri="{BB962C8B-B14F-4D97-AF65-F5344CB8AC3E}">
        <p14:creationId xmlns:p14="http://schemas.microsoft.com/office/powerpoint/2010/main" val="379410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451429"/>
            <a:ext cx="8694057" cy="5167086"/>
          </a:xfrm>
        </p:spPr>
        <p:txBody>
          <a:bodyPr>
            <a:normAutofit/>
          </a:bodyPr>
          <a:lstStyle/>
          <a:p>
            <a:pPr algn="just">
              <a:spcBef>
                <a:spcPts val="0"/>
              </a:spcBef>
              <a:buClr>
                <a:srgbClr val="258989"/>
              </a:buClr>
            </a:pPr>
            <a:r>
              <a:rPr lang="en-IN" dirty="0"/>
              <a:t>Another important resource virtualization technique is memory virtualization. </a:t>
            </a:r>
          </a:p>
          <a:p>
            <a:pPr algn="just">
              <a:spcBef>
                <a:spcPts val="0"/>
              </a:spcBef>
              <a:buClr>
                <a:srgbClr val="258989"/>
              </a:buClr>
            </a:pPr>
            <a:r>
              <a:rPr lang="en-IN" dirty="0">
                <a:solidFill>
                  <a:srgbClr val="C00000"/>
                </a:solidFill>
              </a:rPr>
              <a:t>Process of providing a virtual main memory to the VMs is known as memory virtualization or main memory virtualization. </a:t>
            </a:r>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Memory Virtualization</a:t>
            </a:r>
          </a:p>
        </p:txBody>
      </p:sp>
    </p:spTree>
    <p:extLst>
      <p:ext uri="{BB962C8B-B14F-4D97-AF65-F5344CB8AC3E}">
        <p14:creationId xmlns:p14="http://schemas.microsoft.com/office/powerpoint/2010/main" val="3169959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E5591D-2BA0-449C-B5DD-27216B72B50E}"/>
              </a:ext>
            </a:extLst>
          </p:cNvPr>
          <p:cNvPicPr>
            <a:picLocks noGrp="1" noChangeAspect="1"/>
          </p:cNvPicPr>
          <p:nvPr>
            <p:ph idx="1"/>
          </p:nvPr>
        </p:nvPicPr>
        <p:blipFill>
          <a:blip r:embed="rId2"/>
          <a:stretch>
            <a:fillRect/>
          </a:stretch>
        </p:blipFill>
        <p:spPr>
          <a:xfrm>
            <a:off x="130629" y="1455372"/>
            <a:ext cx="8868229" cy="5293769"/>
          </a:xfrm>
          <a:ln w="38100">
            <a:solidFill>
              <a:srgbClr val="258989"/>
            </a:solidFill>
          </a:ln>
        </p:spPr>
      </p:pic>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Memory Virtualization</a:t>
            </a:r>
          </a:p>
        </p:txBody>
      </p:sp>
    </p:spTree>
    <p:extLst>
      <p:ext uri="{BB962C8B-B14F-4D97-AF65-F5344CB8AC3E}">
        <p14:creationId xmlns:p14="http://schemas.microsoft.com/office/powerpoint/2010/main" val="331543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494972"/>
            <a:ext cx="8737600" cy="5109029"/>
          </a:xfrm>
        </p:spPr>
        <p:txBody>
          <a:bodyPr>
            <a:normAutofit/>
          </a:bodyPr>
          <a:lstStyle/>
          <a:p>
            <a:pPr algn="just">
              <a:buClr>
                <a:srgbClr val="258989"/>
              </a:buClr>
            </a:pPr>
            <a:r>
              <a:rPr lang="en-IN" dirty="0"/>
              <a:t>A </a:t>
            </a:r>
            <a:r>
              <a:rPr lang="en-IN" dirty="0">
                <a:solidFill>
                  <a:srgbClr val="C00000"/>
                </a:solidFill>
              </a:rPr>
              <a:t>form of resource virtualization </a:t>
            </a:r>
            <a:r>
              <a:rPr lang="en-IN" dirty="0"/>
              <a:t>where multiple physical storage disks are abstracted as a pool of virtual storage disks to the VMs (Figure). </a:t>
            </a:r>
          </a:p>
          <a:p>
            <a:pPr algn="just">
              <a:buClr>
                <a:srgbClr val="258989"/>
              </a:buClr>
            </a:pPr>
            <a:r>
              <a:rPr lang="en-IN" dirty="0"/>
              <a:t>Normally, the virtualized storage will be called a </a:t>
            </a:r>
            <a:r>
              <a:rPr lang="en-IN" dirty="0">
                <a:solidFill>
                  <a:srgbClr val="C00000"/>
                </a:solidFill>
              </a:rPr>
              <a:t>logical storage.</a:t>
            </a:r>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Storage Virtualization</a:t>
            </a:r>
          </a:p>
        </p:txBody>
      </p:sp>
    </p:spTree>
    <p:extLst>
      <p:ext uri="{BB962C8B-B14F-4D97-AF65-F5344CB8AC3E}">
        <p14:creationId xmlns:p14="http://schemas.microsoft.com/office/powerpoint/2010/main" val="127040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a:extLst>
              <a:ext uri="{FF2B5EF4-FFF2-40B4-BE49-F238E27FC236}">
                <a16:creationId xmlns:a16="http://schemas.microsoft.com/office/drawing/2014/main" id="{CDBC00A0-7108-4E4D-9353-D0887A355975}"/>
              </a:ext>
            </a:extLst>
          </p:cNvPr>
          <p:cNvSpPr>
            <a:spLocks noGrp="1" noChangeArrowheads="1"/>
          </p:cNvSpPr>
          <p:nvPr>
            <p:ph idx="1"/>
          </p:nvPr>
        </p:nvSpPr>
        <p:spPr>
          <a:xfrm>
            <a:off x="295728" y="1567543"/>
            <a:ext cx="8363857" cy="5065486"/>
          </a:xfrm>
        </p:spPr>
        <p:txBody>
          <a:bodyPr>
            <a:noAutofit/>
          </a:bodyPr>
          <a:lstStyle/>
          <a:p>
            <a:pPr algn="just" eaLnBrk="1" hangingPunct="1">
              <a:spcBef>
                <a:spcPts val="0"/>
              </a:spcBef>
              <a:buClr>
                <a:srgbClr val="258989"/>
              </a:buClr>
            </a:pPr>
            <a:r>
              <a:rPr lang="en-US" altLang="en-US" dirty="0">
                <a:solidFill>
                  <a:schemeClr val="bg1">
                    <a:lumMod val="85000"/>
                  </a:schemeClr>
                </a:solidFill>
              </a:rPr>
              <a:t>Virtualization- </a:t>
            </a:r>
            <a:r>
              <a:rPr lang="en-US" altLang="en-US" sz="2800" dirty="0">
                <a:solidFill>
                  <a:schemeClr val="bg1">
                    <a:lumMod val="85000"/>
                  </a:schemeClr>
                </a:solidFill>
              </a:rPr>
              <a:t>Ability to run multiple operating systems on a single physical system and share the underlying hardware resources.</a:t>
            </a:r>
          </a:p>
          <a:p>
            <a:pPr algn="just" eaLnBrk="1" hangingPunct="1">
              <a:spcBef>
                <a:spcPts val="0"/>
              </a:spcBef>
              <a:buClr>
                <a:srgbClr val="258989"/>
              </a:buClr>
            </a:pPr>
            <a:r>
              <a:rPr lang="en-US" altLang="en-US" dirty="0">
                <a:solidFill>
                  <a:srgbClr val="C00000"/>
                </a:solidFill>
              </a:rPr>
              <a:t>Cloud Computing- </a:t>
            </a:r>
            <a:r>
              <a:rPr lang="en-US" altLang="en-US" sz="2800" dirty="0"/>
              <a:t>Provisioning of services in a timely (near on instant), on-demand manner, to allow the scaling up and down of resources”.</a:t>
            </a:r>
          </a:p>
        </p:txBody>
      </p:sp>
      <p:sp>
        <p:nvSpPr>
          <p:cNvPr id="6148" name="Rectangle 2">
            <a:extLst>
              <a:ext uri="{FF2B5EF4-FFF2-40B4-BE49-F238E27FC236}">
                <a16:creationId xmlns:a16="http://schemas.microsoft.com/office/drawing/2014/main" id="{273F20E1-FB71-40A6-ACE9-D27DB0AB8826}"/>
              </a:ext>
            </a:extLst>
          </p:cNvPr>
          <p:cNvSpPr>
            <a:spLocks noGrp="1" noChangeArrowheads="1"/>
          </p:cNvSpPr>
          <p:nvPr>
            <p:ph type="title"/>
          </p:nvPr>
        </p:nvSpPr>
        <p:spPr>
          <a:xfrm>
            <a:off x="295728" y="0"/>
            <a:ext cx="8470901" cy="1325563"/>
          </a:xfrm>
        </p:spPr>
        <p:txBody>
          <a:bodyPr>
            <a:normAutofit/>
          </a:bodyPr>
          <a:lstStyle/>
          <a:p>
            <a:pPr algn="just" eaLnBrk="1" hangingPunct="1"/>
            <a:r>
              <a:rPr lang="en-US" altLang="en-US" sz="3200" dirty="0"/>
              <a:t>Virtualization and Cloud Computing</a:t>
            </a:r>
          </a:p>
        </p:txBody>
      </p:sp>
    </p:spTree>
    <p:extLst>
      <p:ext uri="{BB962C8B-B14F-4D97-AF65-F5344CB8AC3E}">
        <p14:creationId xmlns:p14="http://schemas.microsoft.com/office/powerpoint/2010/main" val="2908586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393372"/>
            <a:ext cx="8737600" cy="5210630"/>
          </a:xfrm>
        </p:spPr>
        <p:txBody>
          <a:bodyPr>
            <a:normAutofit/>
          </a:bodyPr>
          <a:lstStyle/>
          <a:p>
            <a:pPr marL="0" indent="0" algn="ctr">
              <a:buClr>
                <a:srgbClr val="258989"/>
              </a:buClr>
              <a:buNone/>
            </a:pPr>
            <a:r>
              <a:rPr lang="en-GB" sz="2400" dirty="0"/>
              <a:t>Process of Storage Virtualization</a:t>
            </a:r>
          </a:p>
          <a:p>
            <a:pPr marL="0" indent="0" algn="ctr">
              <a:buClr>
                <a:srgbClr val="258989"/>
              </a:buClr>
              <a:buNone/>
            </a:pPr>
            <a:endParaRPr lang="en-GB" sz="2400" dirty="0"/>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Storage Virtualization</a:t>
            </a:r>
          </a:p>
        </p:txBody>
      </p:sp>
      <p:pic>
        <p:nvPicPr>
          <p:cNvPr id="5" name="Picture 4">
            <a:extLst>
              <a:ext uri="{FF2B5EF4-FFF2-40B4-BE49-F238E27FC236}">
                <a16:creationId xmlns:a16="http://schemas.microsoft.com/office/drawing/2014/main" id="{6D9E481F-F4B2-49EB-9E94-C66D0CB003B6}"/>
              </a:ext>
            </a:extLst>
          </p:cNvPr>
          <p:cNvPicPr>
            <a:picLocks noChangeAspect="1"/>
          </p:cNvPicPr>
          <p:nvPr/>
        </p:nvPicPr>
        <p:blipFill>
          <a:blip r:embed="rId2"/>
          <a:stretch>
            <a:fillRect/>
          </a:stretch>
        </p:blipFill>
        <p:spPr>
          <a:xfrm>
            <a:off x="159658" y="2004911"/>
            <a:ext cx="8766628" cy="4734005"/>
          </a:xfrm>
          <a:prstGeom prst="rect">
            <a:avLst/>
          </a:prstGeom>
          <a:ln w="38100">
            <a:solidFill>
              <a:srgbClr val="258989"/>
            </a:solidFill>
          </a:ln>
        </p:spPr>
      </p:pic>
    </p:spTree>
    <p:extLst>
      <p:ext uri="{BB962C8B-B14F-4D97-AF65-F5344CB8AC3E}">
        <p14:creationId xmlns:p14="http://schemas.microsoft.com/office/powerpoint/2010/main" val="2602715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494972"/>
            <a:ext cx="8737600" cy="5109029"/>
          </a:xfrm>
        </p:spPr>
        <p:txBody>
          <a:bodyPr>
            <a:normAutofit/>
          </a:bodyPr>
          <a:lstStyle/>
          <a:p>
            <a:pPr algn="just">
              <a:buClr>
                <a:srgbClr val="258989"/>
              </a:buClr>
            </a:pPr>
            <a:r>
              <a:rPr lang="en-IN" dirty="0"/>
              <a:t>Type of resource virtualization in which </a:t>
            </a:r>
            <a:r>
              <a:rPr lang="en-IN" dirty="0">
                <a:solidFill>
                  <a:srgbClr val="C00000"/>
                </a:solidFill>
              </a:rPr>
              <a:t>the physical network can be abstracted to create a virtual network.</a:t>
            </a:r>
          </a:p>
          <a:p>
            <a:pPr algn="just">
              <a:buClr>
                <a:srgbClr val="258989"/>
              </a:buClr>
            </a:pPr>
            <a:r>
              <a:rPr lang="en-IN" dirty="0">
                <a:solidFill>
                  <a:srgbClr val="C00000"/>
                </a:solidFill>
              </a:rPr>
              <a:t>Normally, the physical network components like router, switch, and Network Interface Card (NIC) will be controlled by the virtualization software to provide virtual network components. </a:t>
            </a:r>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Network Virtualization</a:t>
            </a:r>
          </a:p>
        </p:txBody>
      </p:sp>
    </p:spTree>
    <p:extLst>
      <p:ext uri="{BB962C8B-B14F-4D97-AF65-F5344CB8AC3E}">
        <p14:creationId xmlns:p14="http://schemas.microsoft.com/office/powerpoint/2010/main" val="669394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DF0A44-E007-4A38-85BB-09F54855B2D7}"/>
              </a:ext>
            </a:extLst>
          </p:cNvPr>
          <p:cNvPicPr>
            <a:picLocks noGrp="1" noChangeAspect="1"/>
          </p:cNvPicPr>
          <p:nvPr>
            <p:ph idx="1"/>
          </p:nvPr>
        </p:nvPicPr>
        <p:blipFill>
          <a:blip r:embed="rId2"/>
          <a:stretch>
            <a:fillRect/>
          </a:stretch>
        </p:blipFill>
        <p:spPr>
          <a:xfrm>
            <a:off x="1248228" y="1536916"/>
            <a:ext cx="7678058" cy="5205079"/>
          </a:xfrm>
          <a:ln w="38100">
            <a:solidFill>
              <a:srgbClr val="258989"/>
            </a:solidFill>
          </a:ln>
        </p:spPr>
      </p:pic>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Network Virtualization</a:t>
            </a:r>
          </a:p>
        </p:txBody>
      </p:sp>
      <p:sp>
        <p:nvSpPr>
          <p:cNvPr id="6" name="TextBox 5">
            <a:extLst>
              <a:ext uri="{FF2B5EF4-FFF2-40B4-BE49-F238E27FC236}">
                <a16:creationId xmlns:a16="http://schemas.microsoft.com/office/drawing/2014/main" id="{BFE99042-A4A8-4B29-B052-F3DA885B1164}"/>
              </a:ext>
            </a:extLst>
          </p:cNvPr>
          <p:cNvSpPr txBox="1"/>
          <p:nvPr/>
        </p:nvSpPr>
        <p:spPr>
          <a:xfrm>
            <a:off x="101600" y="1349828"/>
            <a:ext cx="1046440" cy="5290457"/>
          </a:xfrm>
          <a:prstGeom prst="rect">
            <a:avLst/>
          </a:prstGeom>
          <a:noFill/>
        </p:spPr>
        <p:txBody>
          <a:bodyPr vert="vert270" wrap="square" rtlCol="0">
            <a:spAutoFit/>
          </a:bodyPr>
          <a:lstStyle/>
          <a:p>
            <a:pPr algn="ctr"/>
            <a:r>
              <a:rPr lang="en-GB" sz="2800" dirty="0">
                <a:latin typeface="Bahnschrift" panose="020B0502040204020203" pitchFamily="34" charset="0"/>
              </a:rPr>
              <a:t>Concept of Network Virtualization</a:t>
            </a:r>
          </a:p>
        </p:txBody>
      </p:sp>
    </p:spTree>
    <p:extLst>
      <p:ext uri="{BB962C8B-B14F-4D97-AF65-F5344CB8AC3E}">
        <p14:creationId xmlns:p14="http://schemas.microsoft.com/office/powerpoint/2010/main" val="1064782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494972"/>
            <a:ext cx="8737600" cy="5109029"/>
          </a:xfrm>
        </p:spPr>
        <p:txBody>
          <a:bodyPr>
            <a:normAutofit/>
          </a:bodyPr>
          <a:lstStyle/>
          <a:p>
            <a:pPr algn="just">
              <a:buClr>
                <a:srgbClr val="258989"/>
              </a:buClr>
            </a:pPr>
            <a:r>
              <a:rPr lang="en-IN" dirty="0"/>
              <a:t>Ability to retrieve the data without knowing its type and the physical location where it is stored. </a:t>
            </a:r>
          </a:p>
          <a:p>
            <a:pPr algn="just">
              <a:buClr>
                <a:srgbClr val="258989"/>
              </a:buClr>
            </a:pPr>
            <a:r>
              <a:rPr lang="en-IN" dirty="0">
                <a:solidFill>
                  <a:srgbClr val="C00000"/>
                </a:solidFill>
              </a:rPr>
              <a:t>Aggregates the heterogeneous data from the different sources to a single logical/virtual volume of data. </a:t>
            </a:r>
            <a:endParaRPr lang="en-IN" dirty="0"/>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Data Virtualization</a:t>
            </a:r>
          </a:p>
        </p:txBody>
      </p:sp>
    </p:spTree>
    <p:extLst>
      <p:ext uri="{BB962C8B-B14F-4D97-AF65-F5344CB8AC3E}">
        <p14:creationId xmlns:p14="http://schemas.microsoft.com/office/powerpoint/2010/main" val="3581735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DE441D-1262-4AF8-B80C-ABA0CBBF3EB2}"/>
              </a:ext>
            </a:extLst>
          </p:cNvPr>
          <p:cNvPicPr>
            <a:picLocks noGrp="1" noChangeAspect="1"/>
          </p:cNvPicPr>
          <p:nvPr>
            <p:ph idx="1"/>
          </p:nvPr>
        </p:nvPicPr>
        <p:blipFill>
          <a:blip r:embed="rId2"/>
          <a:stretch>
            <a:fillRect/>
          </a:stretch>
        </p:blipFill>
        <p:spPr>
          <a:xfrm>
            <a:off x="304800" y="1567543"/>
            <a:ext cx="8592457" cy="5080000"/>
          </a:xfrm>
          <a:ln w="38100">
            <a:solidFill>
              <a:srgbClr val="258989"/>
            </a:solidFill>
          </a:ln>
        </p:spPr>
      </p:pic>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Data Virtualization</a:t>
            </a:r>
          </a:p>
        </p:txBody>
      </p:sp>
    </p:spTree>
    <p:extLst>
      <p:ext uri="{BB962C8B-B14F-4D97-AF65-F5344CB8AC3E}">
        <p14:creationId xmlns:p14="http://schemas.microsoft.com/office/powerpoint/2010/main" val="1126374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AA174-F770-4391-94E5-6B2E9F585F5A}"/>
              </a:ext>
            </a:extLst>
          </p:cNvPr>
          <p:cNvSpPr>
            <a:spLocks noGrp="1"/>
          </p:cNvSpPr>
          <p:nvPr>
            <p:ph idx="1"/>
          </p:nvPr>
        </p:nvSpPr>
        <p:spPr>
          <a:xfrm>
            <a:off x="203200" y="1494972"/>
            <a:ext cx="8737600" cy="5109029"/>
          </a:xfrm>
        </p:spPr>
        <p:txBody>
          <a:bodyPr>
            <a:normAutofit/>
          </a:bodyPr>
          <a:lstStyle/>
          <a:p>
            <a:pPr algn="just">
              <a:spcBef>
                <a:spcPts val="0"/>
              </a:spcBef>
              <a:buClr>
                <a:srgbClr val="258989"/>
              </a:buClr>
            </a:pPr>
            <a:r>
              <a:rPr lang="en-IN" dirty="0"/>
              <a:t>Application virtualization is the enabling technology for SaaS of cloud computing.</a:t>
            </a:r>
          </a:p>
          <a:p>
            <a:pPr algn="just">
              <a:spcBef>
                <a:spcPts val="0"/>
              </a:spcBef>
              <a:buClr>
                <a:srgbClr val="258989"/>
              </a:buClr>
            </a:pPr>
            <a:r>
              <a:rPr lang="en-IN" dirty="0">
                <a:solidFill>
                  <a:srgbClr val="C00000"/>
                </a:solidFill>
              </a:rPr>
              <a:t>Offers the ability to the user to use the application without the need to install any software or tools in the machine. </a:t>
            </a:r>
          </a:p>
        </p:txBody>
      </p:sp>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Application Virtualization</a:t>
            </a:r>
          </a:p>
        </p:txBody>
      </p:sp>
    </p:spTree>
    <p:extLst>
      <p:ext uri="{BB962C8B-B14F-4D97-AF65-F5344CB8AC3E}">
        <p14:creationId xmlns:p14="http://schemas.microsoft.com/office/powerpoint/2010/main" val="1649083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417BEF7-E88B-49BA-85C3-7D44F6C591AC}"/>
              </a:ext>
            </a:extLst>
          </p:cNvPr>
          <p:cNvPicPr>
            <a:picLocks noGrp="1" noChangeAspect="1"/>
          </p:cNvPicPr>
          <p:nvPr>
            <p:ph idx="1"/>
          </p:nvPr>
        </p:nvPicPr>
        <p:blipFill>
          <a:blip r:embed="rId2"/>
          <a:stretch>
            <a:fillRect/>
          </a:stretch>
        </p:blipFill>
        <p:spPr>
          <a:xfrm>
            <a:off x="420915" y="1502963"/>
            <a:ext cx="8273142" cy="5144580"/>
          </a:xfrm>
          <a:ln w="38100">
            <a:solidFill>
              <a:srgbClr val="258989"/>
            </a:solidFill>
          </a:ln>
        </p:spPr>
      </p:pic>
      <p:sp>
        <p:nvSpPr>
          <p:cNvPr id="3" name="Title 2">
            <a:extLst>
              <a:ext uri="{FF2B5EF4-FFF2-40B4-BE49-F238E27FC236}">
                <a16:creationId xmlns:a16="http://schemas.microsoft.com/office/drawing/2014/main" id="{76F9A2EB-5CF2-4244-88CB-C829D11FEB92}"/>
              </a:ext>
            </a:extLst>
          </p:cNvPr>
          <p:cNvSpPr>
            <a:spLocks noGrp="1"/>
          </p:cNvSpPr>
          <p:nvPr>
            <p:ph type="title"/>
          </p:nvPr>
        </p:nvSpPr>
        <p:spPr>
          <a:xfrm>
            <a:off x="145143" y="0"/>
            <a:ext cx="8079920" cy="1325563"/>
          </a:xfrm>
        </p:spPr>
        <p:txBody>
          <a:bodyPr>
            <a:normAutofit/>
          </a:bodyPr>
          <a:lstStyle/>
          <a:p>
            <a:pPr algn="just"/>
            <a:r>
              <a:rPr lang="en-GB" sz="3200" dirty="0"/>
              <a:t>Application Virtualization</a:t>
            </a:r>
          </a:p>
        </p:txBody>
      </p:sp>
    </p:spTree>
    <p:extLst>
      <p:ext uri="{BB962C8B-B14F-4D97-AF65-F5344CB8AC3E}">
        <p14:creationId xmlns:p14="http://schemas.microsoft.com/office/powerpoint/2010/main" val="3056525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A9CB7-F00D-42F0-A8E7-597CD13F8F83}"/>
              </a:ext>
            </a:extLst>
          </p:cNvPr>
          <p:cNvSpPr>
            <a:spLocks noGrp="1"/>
          </p:cNvSpPr>
          <p:nvPr>
            <p:ph idx="1"/>
          </p:nvPr>
        </p:nvSpPr>
        <p:spPr>
          <a:xfrm>
            <a:off x="217715" y="1451429"/>
            <a:ext cx="8636000" cy="5181600"/>
          </a:xfrm>
        </p:spPr>
        <p:txBody>
          <a:bodyPr>
            <a:noAutofit/>
          </a:bodyPr>
          <a:lstStyle/>
          <a:p>
            <a:pPr algn="just">
              <a:lnSpc>
                <a:spcPct val="150000"/>
              </a:lnSpc>
              <a:spcBef>
                <a:spcPts val="0"/>
              </a:spcBef>
              <a:buClr>
                <a:srgbClr val="258989"/>
              </a:buClr>
            </a:pPr>
            <a:r>
              <a:rPr lang="en-IN" dirty="0">
                <a:solidFill>
                  <a:srgbClr val="C00000"/>
                </a:solidFill>
              </a:rPr>
              <a:t>In Hardware-assisted full virtualization, Guest OSs are unmodified.</a:t>
            </a:r>
          </a:p>
          <a:p>
            <a:pPr algn="just">
              <a:spcBef>
                <a:spcPts val="0"/>
              </a:spcBef>
              <a:buClr>
                <a:srgbClr val="258989"/>
              </a:buClr>
            </a:pPr>
            <a:r>
              <a:rPr lang="en-IN" dirty="0">
                <a:solidFill>
                  <a:srgbClr val="C00000"/>
                </a:solidFill>
              </a:rPr>
              <a:t>Combination of both Full &amp; Paravirtualization.</a:t>
            </a:r>
          </a:p>
          <a:p>
            <a:pPr algn="just">
              <a:spcBef>
                <a:spcPts val="0"/>
              </a:spcBef>
              <a:buClr>
                <a:srgbClr val="258989"/>
              </a:buClr>
            </a:pPr>
            <a:r>
              <a:rPr lang="en-IN" dirty="0"/>
              <a:t>Products supporting Hybrid Virtualization.</a:t>
            </a:r>
            <a:endParaRPr lang="en-IN" dirty="0">
              <a:solidFill>
                <a:srgbClr val="C00000"/>
              </a:solidFill>
            </a:endParaRPr>
          </a:p>
          <a:p>
            <a:pPr algn="just">
              <a:lnSpc>
                <a:spcPct val="150000"/>
              </a:lnSpc>
              <a:spcBef>
                <a:spcPts val="0"/>
              </a:spcBef>
              <a:buClr>
                <a:srgbClr val="258989"/>
              </a:buClr>
            </a:pPr>
            <a:endParaRPr lang="en-IN" dirty="0">
              <a:solidFill>
                <a:srgbClr val="C00000"/>
              </a:solidFill>
            </a:endParaRPr>
          </a:p>
          <a:p>
            <a:pPr algn="just">
              <a:lnSpc>
                <a:spcPct val="150000"/>
              </a:lnSpc>
              <a:spcBef>
                <a:spcPts val="0"/>
              </a:spcBef>
              <a:buClr>
                <a:srgbClr val="258989"/>
              </a:buClr>
            </a:pPr>
            <a:endParaRPr lang="en-IN" dirty="0"/>
          </a:p>
        </p:txBody>
      </p:sp>
      <p:sp>
        <p:nvSpPr>
          <p:cNvPr id="2" name="Title 1">
            <a:extLst>
              <a:ext uri="{FF2B5EF4-FFF2-40B4-BE49-F238E27FC236}">
                <a16:creationId xmlns:a16="http://schemas.microsoft.com/office/drawing/2014/main" id="{CC5E8732-66ED-446F-B35D-B0065C2C9AE7}"/>
              </a:ext>
            </a:extLst>
          </p:cNvPr>
          <p:cNvSpPr>
            <a:spLocks noGrp="1"/>
          </p:cNvSpPr>
          <p:nvPr>
            <p:ph type="title"/>
          </p:nvPr>
        </p:nvSpPr>
        <p:spPr>
          <a:xfrm>
            <a:off x="101600" y="116115"/>
            <a:ext cx="8824685" cy="1117600"/>
          </a:xfrm>
        </p:spPr>
        <p:txBody>
          <a:bodyPr>
            <a:noAutofit/>
          </a:bodyPr>
          <a:lstStyle/>
          <a:p>
            <a:r>
              <a:rPr lang="en-IN" sz="3200" b="1" dirty="0"/>
              <a:t>Hybrid Virtualization: </a:t>
            </a:r>
            <a:br>
              <a:rPr lang="en-IN" sz="3200" b="1" dirty="0"/>
            </a:br>
            <a:r>
              <a:rPr lang="en-IN" sz="3200" b="1" dirty="0"/>
              <a:t>(Hardware Virtualized with PV Drivers)</a:t>
            </a:r>
            <a:endParaRPr lang="en-GB" sz="3200" dirty="0"/>
          </a:p>
        </p:txBody>
      </p:sp>
    </p:spTree>
    <p:extLst>
      <p:ext uri="{BB962C8B-B14F-4D97-AF65-F5344CB8AC3E}">
        <p14:creationId xmlns:p14="http://schemas.microsoft.com/office/powerpoint/2010/main" val="392586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D3D5B-7B03-4B58-A17A-AE50D86A51F8}"/>
              </a:ext>
            </a:extLst>
          </p:cNvPr>
          <p:cNvSpPr>
            <a:spLocks noGrp="1"/>
          </p:cNvSpPr>
          <p:nvPr>
            <p:ph idx="1"/>
          </p:nvPr>
        </p:nvSpPr>
        <p:spPr>
          <a:xfrm>
            <a:off x="362857" y="1451429"/>
            <a:ext cx="8490857" cy="5181600"/>
          </a:xfrm>
        </p:spPr>
        <p:txBody>
          <a:bodyPr>
            <a:noAutofit/>
          </a:bodyPr>
          <a:lstStyle/>
          <a:p>
            <a:pPr algn="just">
              <a:lnSpc>
                <a:spcPct val="170000"/>
              </a:lnSpc>
              <a:spcBef>
                <a:spcPts val="0"/>
              </a:spcBef>
              <a:buClr>
                <a:srgbClr val="215D4B"/>
              </a:buClr>
            </a:pPr>
            <a:r>
              <a:rPr lang="en-IN" dirty="0"/>
              <a:t>Widely used and also </a:t>
            </a:r>
            <a:r>
              <a:rPr lang="en-IN" dirty="0">
                <a:solidFill>
                  <a:srgbClr val="C00000"/>
                </a:solidFill>
              </a:rPr>
              <a:t>known as “containerization”. </a:t>
            </a:r>
          </a:p>
          <a:p>
            <a:pPr algn="just">
              <a:lnSpc>
                <a:spcPct val="170000"/>
              </a:lnSpc>
              <a:spcBef>
                <a:spcPts val="0"/>
              </a:spcBef>
              <a:buClr>
                <a:srgbClr val="215D4B"/>
              </a:buClr>
            </a:pPr>
            <a:r>
              <a:rPr lang="en-IN" dirty="0"/>
              <a:t>Host OS kernel </a:t>
            </a:r>
            <a:r>
              <a:rPr lang="en-IN" dirty="0">
                <a:solidFill>
                  <a:srgbClr val="C00000"/>
                </a:solidFill>
              </a:rPr>
              <a:t>allows multiple user spaces aka instance.</a:t>
            </a:r>
          </a:p>
          <a:p>
            <a:pPr algn="just">
              <a:lnSpc>
                <a:spcPct val="170000"/>
              </a:lnSpc>
              <a:spcBef>
                <a:spcPts val="0"/>
              </a:spcBef>
              <a:buClr>
                <a:srgbClr val="215D4B"/>
              </a:buClr>
            </a:pPr>
            <a:r>
              <a:rPr lang="en-IN" dirty="0">
                <a:solidFill>
                  <a:srgbClr val="C00000"/>
                </a:solidFill>
              </a:rPr>
              <a:t>Containers</a:t>
            </a:r>
          </a:p>
          <a:p>
            <a:pPr algn="just">
              <a:lnSpc>
                <a:spcPct val="170000"/>
              </a:lnSpc>
              <a:spcBef>
                <a:spcPts val="0"/>
              </a:spcBef>
              <a:buClr>
                <a:srgbClr val="215D4B"/>
              </a:buClr>
            </a:pPr>
            <a:endParaRPr lang="en-GB" dirty="0"/>
          </a:p>
        </p:txBody>
      </p:sp>
      <p:sp>
        <p:nvSpPr>
          <p:cNvPr id="2" name="Title 1">
            <a:extLst>
              <a:ext uri="{FF2B5EF4-FFF2-40B4-BE49-F238E27FC236}">
                <a16:creationId xmlns:a16="http://schemas.microsoft.com/office/drawing/2014/main" id="{FEDE8C51-A138-4E9F-9B15-B961BFFF613D}"/>
              </a:ext>
            </a:extLst>
          </p:cNvPr>
          <p:cNvSpPr>
            <a:spLocks noGrp="1"/>
          </p:cNvSpPr>
          <p:nvPr>
            <p:ph type="title"/>
          </p:nvPr>
        </p:nvSpPr>
        <p:spPr>
          <a:xfrm>
            <a:off x="145143" y="0"/>
            <a:ext cx="8534400" cy="1325563"/>
          </a:xfrm>
        </p:spPr>
        <p:txBody>
          <a:bodyPr>
            <a:noAutofit/>
          </a:bodyPr>
          <a:lstStyle/>
          <a:p>
            <a:r>
              <a:rPr lang="en-GB" sz="3200" b="1" dirty="0"/>
              <a:t>OS Level Virtualization</a:t>
            </a:r>
            <a:endParaRPr lang="en-GB" sz="3200" dirty="0"/>
          </a:p>
        </p:txBody>
      </p:sp>
    </p:spTree>
    <p:extLst>
      <p:ext uri="{BB962C8B-B14F-4D97-AF65-F5344CB8AC3E}">
        <p14:creationId xmlns:p14="http://schemas.microsoft.com/office/powerpoint/2010/main" val="3452775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3F8BD-B994-45B4-85EA-F15884AE1B71}"/>
              </a:ext>
            </a:extLst>
          </p:cNvPr>
          <p:cNvSpPr>
            <a:spLocks noGrp="1"/>
          </p:cNvSpPr>
          <p:nvPr>
            <p:ph idx="1"/>
          </p:nvPr>
        </p:nvSpPr>
        <p:spPr>
          <a:xfrm>
            <a:off x="412750" y="1325563"/>
            <a:ext cx="8260444" cy="4992914"/>
          </a:xfrm>
        </p:spPr>
        <p:txBody>
          <a:bodyPr>
            <a:noAutofit/>
          </a:bodyPr>
          <a:lstStyle/>
          <a:p>
            <a:pPr algn="just">
              <a:spcBef>
                <a:spcPts val="0"/>
              </a:spcBef>
              <a:buClr>
                <a:srgbClr val="258989"/>
              </a:buClr>
            </a:pPr>
            <a:r>
              <a:rPr lang="en-IN" i="0" u="none" strike="noStrike" baseline="0" dirty="0"/>
              <a:t>Increased Security.</a:t>
            </a:r>
          </a:p>
          <a:p>
            <a:pPr algn="just">
              <a:spcBef>
                <a:spcPts val="0"/>
              </a:spcBef>
              <a:buClr>
                <a:srgbClr val="258989"/>
              </a:buClr>
            </a:pPr>
            <a:endParaRPr lang="en-IN" b="1" i="0" u="none" strike="noStrike" baseline="0" dirty="0"/>
          </a:p>
          <a:p>
            <a:pPr algn="just">
              <a:spcBef>
                <a:spcPts val="0"/>
              </a:spcBef>
              <a:buClr>
                <a:srgbClr val="258989"/>
              </a:buClr>
            </a:pPr>
            <a:endParaRPr lang="en-IN" b="1" i="0" u="none" strike="noStrike" baseline="0" dirty="0"/>
          </a:p>
          <a:p>
            <a:pPr algn="just">
              <a:spcBef>
                <a:spcPts val="0"/>
              </a:spcBef>
              <a:buClr>
                <a:srgbClr val="258989"/>
              </a:buClr>
            </a:pPr>
            <a:endParaRPr lang="en-IN" b="1" dirty="0"/>
          </a:p>
          <a:p>
            <a:pPr algn="just">
              <a:spcBef>
                <a:spcPts val="0"/>
              </a:spcBef>
              <a:buClr>
                <a:srgbClr val="258989"/>
              </a:buClr>
            </a:pPr>
            <a:endParaRPr lang="en-IN" b="1" i="0" u="none" strike="noStrike" baseline="0" dirty="0"/>
          </a:p>
          <a:p>
            <a:pPr lvl="1" algn="just">
              <a:lnSpc>
                <a:spcPct val="100000"/>
              </a:lnSpc>
              <a:spcBef>
                <a:spcPts val="0"/>
              </a:spcBef>
            </a:pPr>
            <a:endParaRPr lang="en-IN" b="0" i="0" u="none" strike="noStrike" baseline="0" dirty="0">
              <a:solidFill>
                <a:srgbClr val="221E1F"/>
              </a:solidFill>
            </a:endParaRPr>
          </a:p>
        </p:txBody>
      </p:sp>
      <p:sp>
        <p:nvSpPr>
          <p:cNvPr id="2" name="Title 1">
            <a:extLst>
              <a:ext uri="{FF2B5EF4-FFF2-40B4-BE49-F238E27FC236}">
                <a16:creationId xmlns:a16="http://schemas.microsoft.com/office/drawing/2014/main" id="{8DAAD6A4-95EC-4A77-8627-C2A9521E7A65}"/>
              </a:ext>
            </a:extLst>
          </p:cNvPr>
          <p:cNvSpPr>
            <a:spLocks noGrp="1"/>
          </p:cNvSpPr>
          <p:nvPr>
            <p:ph type="title"/>
          </p:nvPr>
        </p:nvSpPr>
        <p:spPr>
          <a:xfrm>
            <a:off x="130630" y="0"/>
            <a:ext cx="8824684" cy="1325563"/>
          </a:xfrm>
        </p:spPr>
        <p:txBody>
          <a:bodyPr>
            <a:noAutofit/>
          </a:bodyPr>
          <a:lstStyle/>
          <a:p>
            <a:pPr algn="just"/>
            <a:r>
              <a:rPr lang="en-IN" sz="3200" i="0" u="none" strike="noStrike" baseline="0" dirty="0">
                <a:solidFill>
                  <a:schemeClr val="bg1"/>
                </a:solidFill>
              </a:rPr>
              <a:t>Pros of Virtualization</a:t>
            </a:r>
            <a:endParaRPr lang="en-IN" sz="3200" dirty="0">
              <a:solidFill>
                <a:schemeClr val="bg1"/>
              </a:solidFill>
            </a:endParaRPr>
          </a:p>
        </p:txBody>
      </p:sp>
    </p:spTree>
    <p:extLst>
      <p:ext uri="{BB962C8B-B14F-4D97-AF65-F5344CB8AC3E}">
        <p14:creationId xmlns:p14="http://schemas.microsoft.com/office/powerpoint/2010/main" val="64135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a:extLst>
              <a:ext uri="{FF2B5EF4-FFF2-40B4-BE49-F238E27FC236}">
                <a16:creationId xmlns:a16="http://schemas.microsoft.com/office/drawing/2014/main" id="{D36057F0-F26A-4469-857A-7811EE220583}"/>
              </a:ext>
            </a:extLst>
          </p:cNvPr>
          <p:cNvSpPr>
            <a:spLocks noGrp="1" noChangeArrowheads="1"/>
          </p:cNvSpPr>
          <p:nvPr>
            <p:ph idx="1"/>
          </p:nvPr>
        </p:nvSpPr>
        <p:spPr>
          <a:xfrm>
            <a:off x="288471" y="1399721"/>
            <a:ext cx="8379279" cy="5138058"/>
          </a:xfrm>
        </p:spPr>
        <p:txBody>
          <a:bodyPr>
            <a:noAutofit/>
          </a:bodyPr>
          <a:lstStyle/>
          <a:p>
            <a:pPr algn="just" eaLnBrk="1" hangingPunct="1">
              <a:buClr>
                <a:srgbClr val="258989"/>
              </a:buClr>
            </a:pPr>
            <a:r>
              <a:rPr lang="en-US" altLang="en-US" sz="2600" dirty="0"/>
              <a:t>Offerings from many companies, example- VMware, Microsoft, Sun, ...</a:t>
            </a:r>
          </a:p>
        </p:txBody>
      </p:sp>
      <p:sp>
        <p:nvSpPr>
          <p:cNvPr id="18436" name="Rectangle 2">
            <a:extLst>
              <a:ext uri="{FF2B5EF4-FFF2-40B4-BE49-F238E27FC236}">
                <a16:creationId xmlns:a16="http://schemas.microsoft.com/office/drawing/2014/main" id="{564F95B9-4364-41EA-8EA8-900324E45CAF}"/>
              </a:ext>
            </a:extLst>
          </p:cNvPr>
          <p:cNvSpPr>
            <a:spLocks noGrp="1" noChangeArrowheads="1"/>
          </p:cNvSpPr>
          <p:nvPr>
            <p:ph type="title"/>
          </p:nvPr>
        </p:nvSpPr>
        <p:spPr>
          <a:xfrm>
            <a:off x="288470" y="0"/>
            <a:ext cx="7936593" cy="1325563"/>
          </a:xfrm>
        </p:spPr>
        <p:txBody>
          <a:bodyPr>
            <a:normAutofit/>
          </a:bodyPr>
          <a:lstStyle/>
          <a:p>
            <a:pPr algn="just" eaLnBrk="1" hangingPunct="1"/>
            <a:r>
              <a:rPr lang="en-US" altLang="en-US" sz="3200" dirty="0"/>
              <a:t>Virtualization Status</a:t>
            </a:r>
          </a:p>
        </p:txBody>
      </p:sp>
    </p:spTree>
    <p:extLst>
      <p:ext uri="{BB962C8B-B14F-4D97-AF65-F5344CB8AC3E}">
        <p14:creationId xmlns:p14="http://schemas.microsoft.com/office/powerpoint/2010/main" val="2926154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3F8BD-B994-45B4-85EA-F15884AE1B71}"/>
              </a:ext>
            </a:extLst>
          </p:cNvPr>
          <p:cNvSpPr>
            <a:spLocks noGrp="1"/>
          </p:cNvSpPr>
          <p:nvPr>
            <p:ph idx="1"/>
          </p:nvPr>
        </p:nvSpPr>
        <p:spPr>
          <a:xfrm>
            <a:off x="412750" y="1325563"/>
            <a:ext cx="8260444" cy="4992914"/>
          </a:xfrm>
        </p:spPr>
        <p:txBody>
          <a:bodyPr>
            <a:noAutofit/>
          </a:bodyPr>
          <a:lstStyle/>
          <a:p>
            <a:pPr algn="just">
              <a:spcBef>
                <a:spcPts val="0"/>
              </a:spcBef>
              <a:buClr>
                <a:srgbClr val="258989"/>
              </a:buClr>
            </a:pPr>
            <a:r>
              <a:rPr lang="en-IN" i="0" u="none" strike="noStrike" baseline="0" dirty="0"/>
              <a:t>Increased Security.</a:t>
            </a:r>
          </a:p>
          <a:p>
            <a:pPr algn="just">
              <a:spcBef>
                <a:spcPts val="0"/>
              </a:spcBef>
              <a:buClr>
                <a:srgbClr val="258989"/>
              </a:buClr>
            </a:pPr>
            <a:r>
              <a:rPr lang="en-IN" i="0" u="none" strike="noStrike" baseline="0" dirty="0"/>
              <a:t>Managed Execution.</a:t>
            </a:r>
          </a:p>
          <a:p>
            <a:pPr marL="819150" indent="-457200" algn="just">
              <a:spcBef>
                <a:spcPts val="0"/>
              </a:spcBef>
              <a:buClr>
                <a:srgbClr val="258989"/>
              </a:buClr>
              <a:buFont typeface="Wingdings" panose="05000000000000000000" pitchFamily="2" charset="2"/>
              <a:buChar char="Ø"/>
            </a:pPr>
            <a:r>
              <a:rPr lang="en-IN" i="0" u="none" strike="noStrike" baseline="0" dirty="0"/>
              <a:t>Sharing</a:t>
            </a:r>
          </a:p>
          <a:p>
            <a:pPr marL="819150" indent="-457200" algn="just">
              <a:spcBef>
                <a:spcPts val="0"/>
              </a:spcBef>
              <a:buClr>
                <a:srgbClr val="258989"/>
              </a:buClr>
              <a:buFont typeface="Wingdings" panose="05000000000000000000" pitchFamily="2" charset="2"/>
              <a:buChar char="Ø"/>
            </a:pPr>
            <a:r>
              <a:rPr lang="en-IN" dirty="0"/>
              <a:t>A</a:t>
            </a:r>
            <a:r>
              <a:rPr lang="en-IN" i="0" u="none" strike="noStrike" baseline="0" dirty="0"/>
              <a:t>ggregation</a:t>
            </a:r>
          </a:p>
          <a:p>
            <a:pPr marL="819150" indent="-457200" algn="just">
              <a:spcBef>
                <a:spcPts val="0"/>
              </a:spcBef>
              <a:buClr>
                <a:srgbClr val="258989"/>
              </a:buClr>
              <a:buFont typeface="Wingdings" panose="05000000000000000000" pitchFamily="2" charset="2"/>
              <a:buChar char="Ø"/>
            </a:pPr>
            <a:r>
              <a:rPr lang="en-IN" i="0" u="none" strike="noStrike" baseline="0" dirty="0"/>
              <a:t>Emulation</a:t>
            </a:r>
          </a:p>
          <a:p>
            <a:pPr marL="819150" indent="-457200" algn="just">
              <a:spcBef>
                <a:spcPts val="0"/>
              </a:spcBef>
              <a:buClr>
                <a:srgbClr val="258989"/>
              </a:buClr>
              <a:buFont typeface="Wingdings" panose="05000000000000000000" pitchFamily="2" charset="2"/>
              <a:buChar char="Ø"/>
            </a:pPr>
            <a:r>
              <a:rPr lang="en-IN" i="0" u="none" strike="noStrike" baseline="0" dirty="0"/>
              <a:t>Isolation</a:t>
            </a:r>
          </a:p>
          <a:p>
            <a:pPr marL="457200" lvl="1" indent="0" algn="just">
              <a:lnSpc>
                <a:spcPct val="100000"/>
              </a:lnSpc>
              <a:spcBef>
                <a:spcPts val="0"/>
              </a:spcBef>
              <a:buNone/>
            </a:pPr>
            <a:endParaRPr lang="en-IN" b="0" i="0" u="none" strike="noStrike" baseline="0" dirty="0">
              <a:solidFill>
                <a:srgbClr val="221E1F"/>
              </a:solidFill>
            </a:endParaRPr>
          </a:p>
        </p:txBody>
      </p:sp>
      <p:sp>
        <p:nvSpPr>
          <p:cNvPr id="2" name="Title 1">
            <a:extLst>
              <a:ext uri="{FF2B5EF4-FFF2-40B4-BE49-F238E27FC236}">
                <a16:creationId xmlns:a16="http://schemas.microsoft.com/office/drawing/2014/main" id="{8DAAD6A4-95EC-4A77-8627-C2A9521E7A65}"/>
              </a:ext>
            </a:extLst>
          </p:cNvPr>
          <p:cNvSpPr>
            <a:spLocks noGrp="1"/>
          </p:cNvSpPr>
          <p:nvPr>
            <p:ph type="title"/>
          </p:nvPr>
        </p:nvSpPr>
        <p:spPr>
          <a:xfrm>
            <a:off x="130630" y="0"/>
            <a:ext cx="8824684" cy="1325563"/>
          </a:xfrm>
        </p:spPr>
        <p:txBody>
          <a:bodyPr>
            <a:noAutofit/>
          </a:bodyPr>
          <a:lstStyle/>
          <a:p>
            <a:pPr algn="just"/>
            <a:r>
              <a:rPr lang="en-IN" sz="3200" i="0" u="none" strike="noStrike" baseline="0" dirty="0">
                <a:solidFill>
                  <a:schemeClr val="bg1"/>
                </a:solidFill>
              </a:rPr>
              <a:t>Pros of Virtualization</a:t>
            </a:r>
            <a:endParaRPr lang="en-IN" sz="3200" dirty="0">
              <a:solidFill>
                <a:schemeClr val="bg1"/>
              </a:solidFill>
            </a:endParaRPr>
          </a:p>
        </p:txBody>
      </p:sp>
    </p:spTree>
    <p:extLst>
      <p:ext uri="{BB962C8B-B14F-4D97-AF65-F5344CB8AC3E}">
        <p14:creationId xmlns:p14="http://schemas.microsoft.com/office/powerpoint/2010/main" val="3106408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3F8BD-B994-45B4-85EA-F15884AE1B71}"/>
              </a:ext>
            </a:extLst>
          </p:cNvPr>
          <p:cNvSpPr>
            <a:spLocks noGrp="1"/>
          </p:cNvSpPr>
          <p:nvPr>
            <p:ph idx="1"/>
          </p:nvPr>
        </p:nvSpPr>
        <p:spPr>
          <a:xfrm>
            <a:off x="412750" y="1325563"/>
            <a:ext cx="8260444" cy="4992914"/>
          </a:xfrm>
        </p:spPr>
        <p:txBody>
          <a:bodyPr>
            <a:noAutofit/>
          </a:bodyPr>
          <a:lstStyle/>
          <a:p>
            <a:pPr algn="just">
              <a:spcBef>
                <a:spcPts val="0"/>
              </a:spcBef>
              <a:buClr>
                <a:srgbClr val="258989"/>
              </a:buClr>
            </a:pPr>
            <a:r>
              <a:rPr lang="en-IN" i="0" u="none" strike="noStrike" baseline="0" dirty="0"/>
              <a:t>Increased Security.</a:t>
            </a:r>
          </a:p>
          <a:p>
            <a:pPr algn="just">
              <a:spcBef>
                <a:spcPts val="0"/>
              </a:spcBef>
              <a:buClr>
                <a:srgbClr val="258989"/>
              </a:buClr>
            </a:pPr>
            <a:r>
              <a:rPr lang="en-IN" i="0" u="none" strike="noStrike" baseline="0" dirty="0"/>
              <a:t>Managed Execution.</a:t>
            </a:r>
          </a:p>
          <a:p>
            <a:pPr marL="819150" indent="-457200" algn="just">
              <a:spcBef>
                <a:spcPts val="0"/>
              </a:spcBef>
              <a:buClr>
                <a:srgbClr val="258989"/>
              </a:buClr>
              <a:buFont typeface="Wingdings" panose="05000000000000000000" pitchFamily="2" charset="2"/>
              <a:buChar char="Ø"/>
            </a:pPr>
            <a:r>
              <a:rPr lang="en-IN" i="0" u="none" strike="noStrike" baseline="0" dirty="0"/>
              <a:t>Sharing</a:t>
            </a:r>
          </a:p>
          <a:p>
            <a:pPr marL="819150" indent="-457200" algn="just">
              <a:spcBef>
                <a:spcPts val="0"/>
              </a:spcBef>
              <a:buClr>
                <a:srgbClr val="258989"/>
              </a:buClr>
              <a:buFont typeface="Wingdings" panose="05000000000000000000" pitchFamily="2" charset="2"/>
              <a:buChar char="Ø"/>
            </a:pPr>
            <a:r>
              <a:rPr lang="en-IN" dirty="0"/>
              <a:t>A</a:t>
            </a:r>
            <a:r>
              <a:rPr lang="en-IN" i="0" u="none" strike="noStrike" baseline="0" dirty="0"/>
              <a:t>ggregation</a:t>
            </a:r>
          </a:p>
          <a:p>
            <a:pPr marL="819150" indent="-457200" algn="just">
              <a:spcBef>
                <a:spcPts val="0"/>
              </a:spcBef>
              <a:buClr>
                <a:srgbClr val="258989"/>
              </a:buClr>
              <a:buFont typeface="Wingdings" panose="05000000000000000000" pitchFamily="2" charset="2"/>
              <a:buChar char="Ø"/>
            </a:pPr>
            <a:r>
              <a:rPr lang="en-IN" i="0" u="none" strike="noStrike" baseline="0" dirty="0"/>
              <a:t>Emulation</a:t>
            </a:r>
          </a:p>
          <a:p>
            <a:pPr marL="819150" indent="-457200" algn="just">
              <a:spcBef>
                <a:spcPts val="0"/>
              </a:spcBef>
              <a:buClr>
                <a:srgbClr val="258989"/>
              </a:buClr>
              <a:buFont typeface="Wingdings" panose="05000000000000000000" pitchFamily="2" charset="2"/>
              <a:buChar char="Ø"/>
            </a:pPr>
            <a:r>
              <a:rPr lang="en-IN" i="0" u="none" strike="noStrike" baseline="0" dirty="0"/>
              <a:t>Isolation</a:t>
            </a:r>
          </a:p>
          <a:p>
            <a:pPr algn="just">
              <a:spcBef>
                <a:spcPts val="0"/>
              </a:spcBef>
              <a:buClr>
                <a:srgbClr val="258989"/>
              </a:buClr>
            </a:pPr>
            <a:r>
              <a:rPr lang="en-IN" i="0" u="none" strike="noStrike" baseline="0" dirty="0"/>
              <a:t>Portability.</a:t>
            </a:r>
          </a:p>
        </p:txBody>
      </p:sp>
      <p:sp>
        <p:nvSpPr>
          <p:cNvPr id="2" name="Title 1">
            <a:extLst>
              <a:ext uri="{FF2B5EF4-FFF2-40B4-BE49-F238E27FC236}">
                <a16:creationId xmlns:a16="http://schemas.microsoft.com/office/drawing/2014/main" id="{8DAAD6A4-95EC-4A77-8627-C2A9521E7A65}"/>
              </a:ext>
            </a:extLst>
          </p:cNvPr>
          <p:cNvSpPr>
            <a:spLocks noGrp="1"/>
          </p:cNvSpPr>
          <p:nvPr>
            <p:ph type="title"/>
          </p:nvPr>
        </p:nvSpPr>
        <p:spPr>
          <a:xfrm>
            <a:off x="130630" y="0"/>
            <a:ext cx="8824684" cy="1325563"/>
          </a:xfrm>
        </p:spPr>
        <p:txBody>
          <a:bodyPr>
            <a:noAutofit/>
          </a:bodyPr>
          <a:lstStyle/>
          <a:p>
            <a:pPr algn="just"/>
            <a:r>
              <a:rPr lang="en-IN" sz="3200" i="0" u="none" strike="noStrike" baseline="0" dirty="0">
                <a:solidFill>
                  <a:schemeClr val="bg1"/>
                </a:solidFill>
              </a:rPr>
              <a:t>Pros of Virtualization</a:t>
            </a:r>
            <a:endParaRPr lang="en-IN" sz="3200" dirty="0">
              <a:solidFill>
                <a:schemeClr val="bg1"/>
              </a:solidFill>
            </a:endParaRPr>
          </a:p>
        </p:txBody>
      </p:sp>
    </p:spTree>
    <p:extLst>
      <p:ext uri="{BB962C8B-B14F-4D97-AF65-F5344CB8AC3E}">
        <p14:creationId xmlns:p14="http://schemas.microsoft.com/office/powerpoint/2010/main" val="41907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3F8BD-B994-45B4-85EA-F15884AE1B71}"/>
              </a:ext>
            </a:extLst>
          </p:cNvPr>
          <p:cNvSpPr>
            <a:spLocks noGrp="1"/>
          </p:cNvSpPr>
          <p:nvPr>
            <p:ph idx="1"/>
          </p:nvPr>
        </p:nvSpPr>
        <p:spPr>
          <a:xfrm>
            <a:off x="412750" y="1325563"/>
            <a:ext cx="8260444" cy="4992914"/>
          </a:xfrm>
        </p:spPr>
        <p:txBody>
          <a:bodyPr>
            <a:noAutofit/>
          </a:bodyPr>
          <a:lstStyle/>
          <a:p>
            <a:pPr algn="just">
              <a:spcBef>
                <a:spcPts val="0"/>
              </a:spcBef>
              <a:buClr>
                <a:srgbClr val="258989"/>
              </a:buClr>
            </a:pPr>
            <a:r>
              <a:rPr lang="en-IN" i="0" u="none" strike="noStrike" baseline="0" dirty="0"/>
              <a:t>Increased Security.</a:t>
            </a:r>
          </a:p>
          <a:p>
            <a:pPr algn="just">
              <a:spcBef>
                <a:spcPts val="0"/>
              </a:spcBef>
              <a:buClr>
                <a:srgbClr val="258989"/>
              </a:buClr>
            </a:pPr>
            <a:r>
              <a:rPr lang="en-IN" i="0" u="none" strike="noStrike" baseline="0" dirty="0"/>
              <a:t>Managed Execution.</a:t>
            </a:r>
          </a:p>
          <a:p>
            <a:pPr marL="819150" indent="-457200" algn="just">
              <a:spcBef>
                <a:spcPts val="0"/>
              </a:spcBef>
              <a:buClr>
                <a:srgbClr val="258989"/>
              </a:buClr>
              <a:buFont typeface="Wingdings" panose="05000000000000000000" pitchFamily="2" charset="2"/>
              <a:buChar char="Ø"/>
            </a:pPr>
            <a:r>
              <a:rPr lang="en-IN" i="0" u="none" strike="noStrike" baseline="0" dirty="0"/>
              <a:t>Sharing</a:t>
            </a:r>
          </a:p>
          <a:p>
            <a:pPr marL="819150" indent="-457200" algn="just">
              <a:spcBef>
                <a:spcPts val="0"/>
              </a:spcBef>
              <a:buClr>
                <a:srgbClr val="258989"/>
              </a:buClr>
              <a:buFont typeface="Wingdings" panose="05000000000000000000" pitchFamily="2" charset="2"/>
              <a:buChar char="Ø"/>
            </a:pPr>
            <a:r>
              <a:rPr lang="en-IN" dirty="0"/>
              <a:t>A</a:t>
            </a:r>
            <a:r>
              <a:rPr lang="en-IN" i="0" u="none" strike="noStrike" baseline="0" dirty="0"/>
              <a:t>ggregation</a:t>
            </a:r>
          </a:p>
          <a:p>
            <a:pPr marL="819150" indent="-457200" algn="just">
              <a:spcBef>
                <a:spcPts val="0"/>
              </a:spcBef>
              <a:buClr>
                <a:srgbClr val="258989"/>
              </a:buClr>
              <a:buFont typeface="Wingdings" panose="05000000000000000000" pitchFamily="2" charset="2"/>
              <a:buChar char="Ø"/>
            </a:pPr>
            <a:r>
              <a:rPr lang="en-IN" i="0" u="none" strike="noStrike" baseline="0" dirty="0"/>
              <a:t>Emulation</a:t>
            </a:r>
          </a:p>
          <a:p>
            <a:pPr marL="819150" indent="-457200" algn="just">
              <a:spcBef>
                <a:spcPts val="0"/>
              </a:spcBef>
              <a:buClr>
                <a:srgbClr val="258989"/>
              </a:buClr>
              <a:buFont typeface="Wingdings" panose="05000000000000000000" pitchFamily="2" charset="2"/>
              <a:buChar char="Ø"/>
            </a:pPr>
            <a:r>
              <a:rPr lang="en-IN" i="0" u="none" strike="noStrike" baseline="0" dirty="0"/>
              <a:t>Isolation</a:t>
            </a:r>
          </a:p>
          <a:p>
            <a:pPr algn="just">
              <a:spcBef>
                <a:spcPts val="0"/>
              </a:spcBef>
              <a:buClr>
                <a:srgbClr val="258989"/>
              </a:buClr>
            </a:pPr>
            <a:r>
              <a:rPr lang="en-IN" i="0" u="none" strike="noStrike" baseline="0" dirty="0"/>
              <a:t>Portability.</a:t>
            </a:r>
          </a:p>
          <a:p>
            <a:pPr algn="just">
              <a:spcBef>
                <a:spcPts val="0"/>
              </a:spcBef>
              <a:buClr>
                <a:srgbClr val="258989"/>
              </a:buClr>
            </a:pPr>
            <a:r>
              <a:rPr lang="en-IN" i="0" u="none" strike="noStrike" baseline="0" dirty="0"/>
              <a:t>More Efficient Use of Resources.</a:t>
            </a:r>
            <a:endParaRPr lang="en-IN" b="0" i="0" u="none" strike="noStrike" baseline="0" dirty="0">
              <a:solidFill>
                <a:srgbClr val="221E1F"/>
              </a:solidFill>
            </a:endParaRPr>
          </a:p>
        </p:txBody>
      </p:sp>
      <p:sp>
        <p:nvSpPr>
          <p:cNvPr id="2" name="Title 1">
            <a:extLst>
              <a:ext uri="{FF2B5EF4-FFF2-40B4-BE49-F238E27FC236}">
                <a16:creationId xmlns:a16="http://schemas.microsoft.com/office/drawing/2014/main" id="{8DAAD6A4-95EC-4A77-8627-C2A9521E7A65}"/>
              </a:ext>
            </a:extLst>
          </p:cNvPr>
          <p:cNvSpPr>
            <a:spLocks noGrp="1"/>
          </p:cNvSpPr>
          <p:nvPr>
            <p:ph type="title"/>
          </p:nvPr>
        </p:nvSpPr>
        <p:spPr>
          <a:xfrm>
            <a:off x="130630" y="0"/>
            <a:ext cx="8824684" cy="1325563"/>
          </a:xfrm>
        </p:spPr>
        <p:txBody>
          <a:bodyPr>
            <a:noAutofit/>
          </a:bodyPr>
          <a:lstStyle/>
          <a:p>
            <a:pPr algn="just"/>
            <a:r>
              <a:rPr lang="en-IN" sz="3200" i="0" u="none" strike="noStrike" baseline="0" dirty="0">
                <a:solidFill>
                  <a:schemeClr val="bg1"/>
                </a:solidFill>
              </a:rPr>
              <a:t>Pros of Virtualization</a:t>
            </a:r>
            <a:endParaRPr lang="en-IN" sz="3200" dirty="0">
              <a:solidFill>
                <a:schemeClr val="bg1"/>
              </a:solidFill>
            </a:endParaRPr>
          </a:p>
        </p:txBody>
      </p:sp>
    </p:spTree>
    <p:extLst>
      <p:ext uri="{BB962C8B-B14F-4D97-AF65-F5344CB8AC3E}">
        <p14:creationId xmlns:p14="http://schemas.microsoft.com/office/powerpoint/2010/main" val="1108799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889AC-68FE-423A-A023-CBBECC22C4DC}"/>
              </a:ext>
            </a:extLst>
          </p:cNvPr>
          <p:cNvSpPr>
            <a:spLocks noGrp="1"/>
          </p:cNvSpPr>
          <p:nvPr>
            <p:ph idx="1"/>
          </p:nvPr>
        </p:nvSpPr>
        <p:spPr>
          <a:xfrm>
            <a:off x="174171" y="1509485"/>
            <a:ext cx="8795658" cy="5123543"/>
          </a:xfrm>
        </p:spPr>
        <p:txBody>
          <a:bodyPr>
            <a:noAutofit/>
          </a:bodyPr>
          <a:lstStyle/>
          <a:p>
            <a:pPr marL="174625" lvl="1" indent="0" algn="just">
              <a:spcBef>
                <a:spcPts val="0"/>
              </a:spcBef>
              <a:buClr>
                <a:srgbClr val="258989"/>
              </a:buClr>
              <a:buNone/>
            </a:pPr>
            <a:r>
              <a:rPr lang="en-IN" sz="2800" b="0" i="0" u="none" strike="noStrike" baseline="0" dirty="0">
                <a:solidFill>
                  <a:srgbClr val="C00000"/>
                </a:solidFill>
              </a:rPr>
              <a:t>Virtualization also has downsides-</a:t>
            </a:r>
          </a:p>
          <a:p>
            <a:pPr marL="363538" lvl="1" indent="-188913" algn="just">
              <a:spcBef>
                <a:spcPts val="0"/>
              </a:spcBef>
              <a:buClr>
                <a:srgbClr val="258989"/>
              </a:buClr>
            </a:pPr>
            <a:r>
              <a:rPr lang="en-GB" sz="2800" b="0" i="0" u="none" strike="noStrike" baseline="0" dirty="0"/>
              <a:t>Performance Degradation.</a:t>
            </a:r>
          </a:p>
          <a:p>
            <a:pPr marL="363538" lvl="1" indent="-188913" algn="just">
              <a:spcBef>
                <a:spcPts val="0"/>
              </a:spcBef>
              <a:buClr>
                <a:srgbClr val="258989"/>
              </a:buClr>
            </a:pPr>
            <a:r>
              <a:rPr lang="en-IN" sz="2800" b="0" i="0" u="none" strike="noStrike" baseline="0" dirty="0"/>
              <a:t>Inefficiency and Degraded User Experience.</a:t>
            </a:r>
          </a:p>
          <a:p>
            <a:pPr marL="363538" lvl="1" indent="-188913" algn="just">
              <a:spcBef>
                <a:spcPts val="0"/>
              </a:spcBef>
              <a:buClr>
                <a:srgbClr val="258989"/>
              </a:buClr>
            </a:pPr>
            <a:r>
              <a:rPr lang="en-IN" sz="2800" b="0" i="0" u="none" strike="noStrike" baseline="0" dirty="0"/>
              <a:t>Security Holes and New Threats.</a:t>
            </a:r>
          </a:p>
          <a:p>
            <a:pPr marL="363538" lvl="1" indent="-188913" algn="just">
              <a:spcBef>
                <a:spcPts val="0"/>
              </a:spcBef>
              <a:buClr>
                <a:srgbClr val="258989"/>
              </a:buClr>
            </a:pPr>
            <a:r>
              <a:rPr lang="en-IN" sz="2800" dirty="0"/>
              <a:t>Software Licensing Considerations.</a:t>
            </a:r>
          </a:p>
          <a:p>
            <a:pPr marL="363538" lvl="1" indent="-188913" algn="just">
              <a:spcBef>
                <a:spcPts val="0"/>
              </a:spcBef>
              <a:buClr>
                <a:srgbClr val="258989"/>
              </a:buClr>
            </a:pPr>
            <a:r>
              <a:rPr lang="en-IN" sz="2800" dirty="0"/>
              <a:t>Possible Learning Curve.</a:t>
            </a:r>
            <a:endParaRPr lang="en-IN" sz="2800" b="0" i="0" u="none" strike="noStrike" baseline="0" dirty="0"/>
          </a:p>
          <a:p>
            <a:pPr marL="0" lvl="1" indent="0" algn="just">
              <a:spcBef>
                <a:spcPts val="0"/>
              </a:spcBef>
              <a:buClr>
                <a:srgbClr val="258989"/>
              </a:buClr>
              <a:buNone/>
            </a:pPr>
            <a:endParaRPr lang="en-IN" sz="2400" b="0" i="0" u="none" strike="noStrike" baseline="0" dirty="0">
              <a:solidFill>
                <a:srgbClr val="C00000"/>
              </a:solidFill>
            </a:endParaRPr>
          </a:p>
          <a:p>
            <a:pPr marL="0" lvl="1" indent="0" algn="just">
              <a:spcBef>
                <a:spcPts val="0"/>
              </a:spcBef>
              <a:buClr>
                <a:srgbClr val="258989"/>
              </a:buClr>
              <a:buNone/>
            </a:pPr>
            <a:endParaRPr lang="en-GB" b="0" i="0" u="none" strike="noStrike" baseline="0" dirty="0">
              <a:solidFill>
                <a:srgbClr val="C00000"/>
              </a:solidFill>
            </a:endParaRPr>
          </a:p>
          <a:p>
            <a:pPr marL="0" lvl="1" indent="0" algn="just">
              <a:spcBef>
                <a:spcPts val="0"/>
              </a:spcBef>
              <a:buClr>
                <a:srgbClr val="258989"/>
              </a:buClr>
              <a:buNone/>
            </a:pPr>
            <a:endParaRPr lang="en-IN" dirty="0">
              <a:solidFill>
                <a:srgbClr val="000000"/>
              </a:solidFill>
            </a:endParaRPr>
          </a:p>
        </p:txBody>
      </p:sp>
      <p:sp>
        <p:nvSpPr>
          <p:cNvPr id="2" name="Title 1">
            <a:extLst>
              <a:ext uri="{FF2B5EF4-FFF2-40B4-BE49-F238E27FC236}">
                <a16:creationId xmlns:a16="http://schemas.microsoft.com/office/drawing/2014/main" id="{9FBF4292-2546-41E1-848D-80B369DA753A}"/>
              </a:ext>
            </a:extLst>
          </p:cNvPr>
          <p:cNvSpPr>
            <a:spLocks noGrp="1"/>
          </p:cNvSpPr>
          <p:nvPr>
            <p:ph type="title"/>
          </p:nvPr>
        </p:nvSpPr>
        <p:spPr>
          <a:xfrm>
            <a:off x="116114" y="0"/>
            <a:ext cx="8708572" cy="1325563"/>
          </a:xfrm>
        </p:spPr>
        <p:txBody>
          <a:bodyPr>
            <a:normAutofit/>
          </a:bodyPr>
          <a:lstStyle/>
          <a:p>
            <a:pPr algn="just"/>
            <a:r>
              <a:rPr lang="en-IN" sz="3200" i="0" u="none" strike="noStrike" baseline="0" dirty="0">
                <a:solidFill>
                  <a:schemeClr val="bg1"/>
                </a:solidFill>
              </a:rPr>
              <a:t>Cons of Virtualization</a:t>
            </a:r>
            <a:endParaRPr lang="en-GB" sz="3200" dirty="0"/>
          </a:p>
        </p:txBody>
      </p:sp>
    </p:spTree>
    <p:extLst>
      <p:ext uri="{BB962C8B-B14F-4D97-AF65-F5344CB8AC3E}">
        <p14:creationId xmlns:p14="http://schemas.microsoft.com/office/powerpoint/2010/main" val="1149372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94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a:extLst>
              <a:ext uri="{FF2B5EF4-FFF2-40B4-BE49-F238E27FC236}">
                <a16:creationId xmlns:a16="http://schemas.microsoft.com/office/drawing/2014/main" id="{D36057F0-F26A-4469-857A-7811EE220583}"/>
              </a:ext>
            </a:extLst>
          </p:cNvPr>
          <p:cNvSpPr>
            <a:spLocks noGrp="1" noChangeArrowheads="1"/>
          </p:cNvSpPr>
          <p:nvPr>
            <p:ph idx="1"/>
          </p:nvPr>
        </p:nvSpPr>
        <p:spPr>
          <a:xfrm>
            <a:off x="288471" y="1399721"/>
            <a:ext cx="8379279" cy="5138058"/>
          </a:xfrm>
        </p:spPr>
        <p:txBody>
          <a:bodyPr>
            <a:noAutofit/>
          </a:bodyPr>
          <a:lstStyle/>
          <a:p>
            <a:pPr algn="just" eaLnBrk="1" hangingPunct="1">
              <a:buClr>
                <a:srgbClr val="258989"/>
              </a:buClr>
            </a:pPr>
            <a:r>
              <a:rPr lang="en-US" altLang="en-US" sz="2600" dirty="0"/>
              <a:t>Offerings from many companies, example- VMware, Microsoft, Sun, ...</a:t>
            </a:r>
          </a:p>
          <a:p>
            <a:pPr algn="just" eaLnBrk="1" hangingPunct="1">
              <a:buClr>
                <a:srgbClr val="258989"/>
              </a:buClr>
            </a:pPr>
            <a:r>
              <a:rPr lang="en-US" altLang="en-US" sz="2600" dirty="0"/>
              <a:t>Hardware support</a:t>
            </a:r>
          </a:p>
          <a:p>
            <a:pPr lvl="1" algn="just" eaLnBrk="1" hangingPunct="1">
              <a:buClr>
                <a:srgbClr val="258989"/>
              </a:buClr>
            </a:pPr>
            <a:r>
              <a:rPr lang="en-US" altLang="en-US" sz="2600" dirty="0"/>
              <a:t>Fits well with the move to 64 bit (very large memories) multi-core (concurrency) processors.</a:t>
            </a:r>
          </a:p>
          <a:p>
            <a:pPr lvl="1" algn="just" eaLnBrk="1" hangingPunct="1">
              <a:buClr>
                <a:srgbClr val="258989"/>
              </a:buClr>
            </a:pPr>
            <a:r>
              <a:rPr lang="en-US" altLang="en-US" sz="2600" dirty="0"/>
              <a:t>Intel VT (Virtualization Technology) provides hardware to support the VMM layer.</a:t>
            </a:r>
          </a:p>
        </p:txBody>
      </p:sp>
      <p:sp>
        <p:nvSpPr>
          <p:cNvPr id="18436" name="Rectangle 2">
            <a:extLst>
              <a:ext uri="{FF2B5EF4-FFF2-40B4-BE49-F238E27FC236}">
                <a16:creationId xmlns:a16="http://schemas.microsoft.com/office/drawing/2014/main" id="{564F95B9-4364-41EA-8EA8-900324E45CAF}"/>
              </a:ext>
            </a:extLst>
          </p:cNvPr>
          <p:cNvSpPr>
            <a:spLocks noGrp="1" noChangeArrowheads="1"/>
          </p:cNvSpPr>
          <p:nvPr>
            <p:ph type="title"/>
          </p:nvPr>
        </p:nvSpPr>
        <p:spPr>
          <a:xfrm>
            <a:off x="288470" y="0"/>
            <a:ext cx="7936593" cy="1325563"/>
          </a:xfrm>
        </p:spPr>
        <p:txBody>
          <a:bodyPr>
            <a:normAutofit/>
          </a:bodyPr>
          <a:lstStyle/>
          <a:p>
            <a:pPr algn="just" eaLnBrk="1" hangingPunct="1"/>
            <a:r>
              <a:rPr lang="en-US" altLang="en-US" sz="3200" dirty="0"/>
              <a:t>Virtualization Status</a:t>
            </a:r>
          </a:p>
        </p:txBody>
      </p:sp>
    </p:spTree>
    <p:extLst>
      <p:ext uri="{BB962C8B-B14F-4D97-AF65-F5344CB8AC3E}">
        <p14:creationId xmlns:p14="http://schemas.microsoft.com/office/powerpoint/2010/main" val="18934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a:extLst>
              <a:ext uri="{FF2B5EF4-FFF2-40B4-BE49-F238E27FC236}">
                <a16:creationId xmlns:a16="http://schemas.microsoft.com/office/drawing/2014/main" id="{D36057F0-F26A-4469-857A-7811EE220583}"/>
              </a:ext>
            </a:extLst>
          </p:cNvPr>
          <p:cNvSpPr>
            <a:spLocks noGrp="1" noChangeArrowheads="1"/>
          </p:cNvSpPr>
          <p:nvPr>
            <p:ph idx="1"/>
          </p:nvPr>
        </p:nvSpPr>
        <p:spPr>
          <a:xfrm>
            <a:off x="288471" y="1399721"/>
            <a:ext cx="8379279" cy="5138058"/>
          </a:xfrm>
        </p:spPr>
        <p:txBody>
          <a:bodyPr>
            <a:noAutofit/>
          </a:bodyPr>
          <a:lstStyle/>
          <a:p>
            <a:pPr algn="just" eaLnBrk="1" hangingPunct="1">
              <a:buClr>
                <a:srgbClr val="258989"/>
              </a:buClr>
            </a:pPr>
            <a:r>
              <a:rPr lang="en-US" altLang="en-US" sz="2600" dirty="0"/>
              <a:t>Offerings from many companies, example- VMware, Microsoft, Sun, ...</a:t>
            </a:r>
          </a:p>
          <a:p>
            <a:pPr algn="just" eaLnBrk="1" hangingPunct="1">
              <a:buClr>
                <a:srgbClr val="258989"/>
              </a:buClr>
            </a:pPr>
            <a:r>
              <a:rPr lang="en-US" altLang="en-US" sz="2600" dirty="0"/>
              <a:t>Hardware support</a:t>
            </a:r>
          </a:p>
          <a:p>
            <a:pPr lvl="1" algn="just" eaLnBrk="1" hangingPunct="1">
              <a:buClr>
                <a:srgbClr val="258989"/>
              </a:buClr>
            </a:pPr>
            <a:r>
              <a:rPr lang="en-US" altLang="en-US" sz="2600" dirty="0"/>
              <a:t>Fits well with the move to 64 bit (very large memories) multi-core (concurrency) processors.</a:t>
            </a:r>
          </a:p>
          <a:p>
            <a:pPr lvl="1" algn="just" eaLnBrk="1" hangingPunct="1">
              <a:buClr>
                <a:srgbClr val="258989"/>
              </a:buClr>
            </a:pPr>
            <a:r>
              <a:rPr lang="en-US" altLang="en-US" sz="2600" dirty="0"/>
              <a:t>Intel VT (Virtualization Technology) provides hardware to support the VMM layer.</a:t>
            </a:r>
          </a:p>
          <a:p>
            <a:pPr algn="just" eaLnBrk="1" hangingPunct="1">
              <a:buClr>
                <a:srgbClr val="258989"/>
              </a:buClr>
            </a:pPr>
            <a:r>
              <a:rPr lang="en-US" altLang="en-US" sz="2600" dirty="0">
                <a:solidFill>
                  <a:srgbClr val="C00000"/>
                </a:solidFill>
              </a:rPr>
              <a:t>Virtualization is now a well-established technology.</a:t>
            </a:r>
          </a:p>
        </p:txBody>
      </p:sp>
      <p:sp>
        <p:nvSpPr>
          <p:cNvPr id="18436" name="Rectangle 2">
            <a:extLst>
              <a:ext uri="{FF2B5EF4-FFF2-40B4-BE49-F238E27FC236}">
                <a16:creationId xmlns:a16="http://schemas.microsoft.com/office/drawing/2014/main" id="{564F95B9-4364-41EA-8EA8-900324E45CAF}"/>
              </a:ext>
            </a:extLst>
          </p:cNvPr>
          <p:cNvSpPr>
            <a:spLocks noGrp="1" noChangeArrowheads="1"/>
          </p:cNvSpPr>
          <p:nvPr>
            <p:ph type="title"/>
          </p:nvPr>
        </p:nvSpPr>
        <p:spPr>
          <a:xfrm>
            <a:off x="288470" y="0"/>
            <a:ext cx="7936593" cy="1325563"/>
          </a:xfrm>
        </p:spPr>
        <p:txBody>
          <a:bodyPr>
            <a:normAutofit/>
          </a:bodyPr>
          <a:lstStyle/>
          <a:p>
            <a:pPr algn="just" eaLnBrk="1" hangingPunct="1"/>
            <a:r>
              <a:rPr lang="en-US" altLang="en-US" sz="3200" dirty="0"/>
              <a:t>Virtualization Status</a:t>
            </a:r>
          </a:p>
        </p:txBody>
      </p:sp>
    </p:spTree>
    <p:extLst>
      <p:ext uri="{BB962C8B-B14F-4D97-AF65-F5344CB8AC3E}">
        <p14:creationId xmlns:p14="http://schemas.microsoft.com/office/powerpoint/2010/main" val="86509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CFF60-216C-4545-AF66-B4C0AEECEECF}"/>
              </a:ext>
            </a:extLst>
          </p:cNvPr>
          <p:cNvSpPr>
            <a:spLocks noGrp="1"/>
          </p:cNvSpPr>
          <p:nvPr>
            <p:ph idx="1"/>
          </p:nvPr>
        </p:nvSpPr>
        <p:spPr>
          <a:xfrm>
            <a:off x="466384" y="1541513"/>
            <a:ext cx="8211231" cy="5004884"/>
          </a:xfrm>
        </p:spPr>
        <p:txBody>
          <a:bodyPr/>
          <a:lstStyle/>
          <a:p>
            <a:pPr algn="just">
              <a:lnSpc>
                <a:spcPct val="150000"/>
              </a:lnSpc>
              <a:spcBef>
                <a:spcPts val="0"/>
              </a:spcBef>
              <a:buClr>
                <a:srgbClr val="215D4B"/>
              </a:buClr>
            </a:pPr>
            <a:r>
              <a:rPr lang="en-GB" dirty="0"/>
              <a:t>Renting out spare capacity.</a:t>
            </a:r>
          </a:p>
          <a:p>
            <a:pPr algn="just">
              <a:lnSpc>
                <a:spcPct val="150000"/>
              </a:lnSpc>
              <a:spcBef>
                <a:spcPts val="0"/>
              </a:spcBef>
              <a:buClr>
                <a:srgbClr val="215D4B"/>
              </a:buClr>
            </a:pPr>
            <a:r>
              <a:rPr lang="en-GB" dirty="0"/>
              <a:t>Build data centers where hardware can be outsourced.</a:t>
            </a:r>
          </a:p>
          <a:p>
            <a:pPr algn="just" eaLnBrk="1" hangingPunct="1">
              <a:buClr>
                <a:srgbClr val="258989"/>
              </a:buClr>
            </a:pPr>
            <a:r>
              <a:rPr lang="en-US" altLang="en-US" sz="2800" dirty="0"/>
              <a:t>You don’t have to own the hardware.</a:t>
            </a:r>
          </a:p>
          <a:p>
            <a:pPr algn="just" eaLnBrk="1" hangingPunct="1">
              <a:buClr>
                <a:srgbClr val="258989"/>
              </a:buClr>
            </a:pPr>
            <a:r>
              <a:rPr lang="en-US" altLang="en-US" sz="2800" dirty="0"/>
              <a:t>You “rent” it as needed from a cloud.</a:t>
            </a:r>
          </a:p>
          <a:p>
            <a:pPr algn="just">
              <a:lnSpc>
                <a:spcPct val="150000"/>
              </a:lnSpc>
              <a:spcBef>
                <a:spcPts val="0"/>
              </a:spcBef>
              <a:buClr>
                <a:srgbClr val="215D4B"/>
              </a:buClr>
            </a:pPr>
            <a:endParaRPr lang="en-GB" dirty="0"/>
          </a:p>
        </p:txBody>
      </p:sp>
      <p:sp>
        <p:nvSpPr>
          <p:cNvPr id="2" name="Title 1">
            <a:extLst>
              <a:ext uri="{FF2B5EF4-FFF2-40B4-BE49-F238E27FC236}">
                <a16:creationId xmlns:a16="http://schemas.microsoft.com/office/drawing/2014/main" id="{59565EAC-0BA6-452D-8EF5-755DACD5505E}"/>
              </a:ext>
            </a:extLst>
          </p:cNvPr>
          <p:cNvSpPr>
            <a:spLocks noGrp="1"/>
          </p:cNvSpPr>
          <p:nvPr>
            <p:ph type="title"/>
          </p:nvPr>
        </p:nvSpPr>
        <p:spPr>
          <a:xfrm>
            <a:off x="361950" y="0"/>
            <a:ext cx="8593364" cy="1325563"/>
          </a:xfrm>
        </p:spPr>
        <p:txBody>
          <a:bodyPr>
            <a:noAutofit/>
          </a:bodyPr>
          <a:lstStyle/>
          <a:p>
            <a:r>
              <a:rPr lang="en-US" altLang="en-US" sz="3200" dirty="0"/>
              <a:t>Cloud Computing Takes Virtualization to the Next Step</a:t>
            </a:r>
            <a:endParaRPr lang="en-GB" sz="3200" dirty="0"/>
          </a:p>
        </p:txBody>
      </p:sp>
    </p:spTree>
    <p:extLst>
      <p:ext uri="{BB962C8B-B14F-4D97-AF65-F5344CB8AC3E}">
        <p14:creationId xmlns:p14="http://schemas.microsoft.com/office/powerpoint/2010/main" val="291051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a:extLst>
              <a:ext uri="{FF2B5EF4-FFF2-40B4-BE49-F238E27FC236}">
                <a16:creationId xmlns:a16="http://schemas.microsoft.com/office/drawing/2014/main" id="{116A18B6-8886-4B58-AE25-75317E2C440C}"/>
              </a:ext>
            </a:extLst>
          </p:cNvPr>
          <p:cNvSpPr>
            <a:spLocks noGrp="1" noChangeArrowheads="1"/>
          </p:cNvSpPr>
          <p:nvPr>
            <p:ph idx="1"/>
          </p:nvPr>
        </p:nvSpPr>
        <p:spPr>
          <a:xfrm>
            <a:off x="504825" y="1480457"/>
            <a:ext cx="8494032" cy="5094513"/>
          </a:xfrm>
        </p:spPr>
        <p:txBody>
          <a:bodyPr>
            <a:noAutofit/>
          </a:bodyPr>
          <a:lstStyle/>
          <a:p>
            <a:pPr algn="just" eaLnBrk="1" hangingPunct="1">
              <a:spcBef>
                <a:spcPts val="0"/>
              </a:spcBef>
              <a:buClr>
                <a:srgbClr val="258989"/>
              </a:buClr>
            </a:pPr>
            <a:r>
              <a:rPr lang="en-US" altLang="en-US" dirty="0">
                <a:solidFill>
                  <a:srgbClr val="C00000"/>
                </a:solidFill>
              </a:rPr>
              <a:t>Cost</a:t>
            </a:r>
          </a:p>
          <a:p>
            <a:pPr algn="just" eaLnBrk="1" hangingPunct="1">
              <a:spcBef>
                <a:spcPts val="0"/>
              </a:spcBef>
              <a:buClr>
                <a:srgbClr val="258989"/>
              </a:buClr>
            </a:pPr>
            <a:r>
              <a:rPr lang="en-US" altLang="en-US" sz="2800" dirty="0">
                <a:solidFill>
                  <a:srgbClr val="C00000"/>
                </a:solidFill>
              </a:rPr>
              <a:t>Reduce Risk</a:t>
            </a:r>
          </a:p>
        </p:txBody>
      </p:sp>
      <p:sp>
        <p:nvSpPr>
          <p:cNvPr id="23556" name="Rectangle 2">
            <a:extLst>
              <a:ext uri="{FF2B5EF4-FFF2-40B4-BE49-F238E27FC236}">
                <a16:creationId xmlns:a16="http://schemas.microsoft.com/office/drawing/2014/main" id="{FEC9A0A9-6871-446B-AA18-F254295A5B94}"/>
              </a:ext>
            </a:extLst>
          </p:cNvPr>
          <p:cNvSpPr>
            <a:spLocks noGrp="1" noChangeArrowheads="1"/>
          </p:cNvSpPr>
          <p:nvPr>
            <p:ph type="title"/>
          </p:nvPr>
        </p:nvSpPr>
        <p:spPr>
          <a:xfrm>
            <a:off x="130629" y="0"/>
            <a:ext cx="8737599" cy="1325563"/>
          </a:xfrm>
        </p:spPr>
        <p:txBody>
          <a:bodyPr>
            <a:normAutofit/>
          </a:bodyPr>
          <a:lstStyle/>
          <a:p>
            <a:pPr algn="just" eaLnBrk="1" hangingPunct="1"/>
            <a:r>
              <a:rPr lang="en-US" altLang="en-US" sz="3200" dirty="0"/>
              <a:t>Goal 1– Cost Control</a:t>
            </a:r>
          </a:p>
        </p:txBody>
      </p:sp>
    </p:spTree>
    <p:extLst>
      <p:ext uri="{BB962C8B-B14F-4D97-AF65-F5344CB8AC3E}">
        <p14:creationId xmlns:p14="http://schemas.microsoft.com/office/powerpoint/2010/main" val="1101772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4451</TotalTime>
  <Words>1198</Words>
  <Application>Microsoft Office PowerPoint</Application>
  <PresentationFormat>On-screen Show (4:3)</PresentationFormat>
  <Paragraphs>176</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Bahnschrift</vt:lpstr>
      <vt:lpstr>Bahnschrift SemiBold</vt:lpstr>
      <vt:lpstr>Calibri</vt:lpstr>
      <vt:lpstr>Calibri Light</vt:lpstr>
      <vt:lpstr>Courier New</vt:lpstr>
      <vt:lpstr>Wingdings</vt:lpstr>
      <vt:lpstr>Office Theme</vt:lpstr>
      <vt:lpstr>PowerPoint Presentation</vt:lpstr>
      <vt:lpstr>PowerPoint Presentation</vt:lpstr>
      <vt:lpstr>Virtualization and Cloud Computing</vt:lpstr>
      <vt:lpstr>Virtualization and Cloud Computing</vt:lpstr>
      <vt:lpstr>Virtualization Status</vt:lpstr>
      <vt:lpstr>Virtualization Status</vt:lpstr>
      <vt:lpstr>Virtualization Status</vt:lpstr>
      <vt:lpstr>Cloud Computing Takes Virtualization to the Next Step</vt:lpstr>
      <vt:lpstr>Goal 1– Cost Control</vt:lpstr>
      <vt:lpstr>Goal 2- Business Agility</vt:lpstr>
      <vt:lpstr>Goal 3- Stick to Our Business</vt:lpstr>
      <vt:lpstr>Types of Virtualization</vt:lpstr>
      <vt:lpstr>Types of Virtualization</vt:lpstr>
      <vt:lpstr>Types of Virtualization</vt:lpstr>
      <vt:lpstr>Types of Virtualization</vt:lpstr>
      <vt:lpstr>Types of Virtualization</vt:lpstr>
      <vt:lpstr>Types of Virtualization</vt:lpstr>
      <vt:lpstr>Full Virtualization</vt:lpstr>
      <vt:lpstr>Full Virtualization</vt:lpstr>
      <vt:lpstr>Full Virtualization</vt:lpstr>
      <vt:lpstr>Full Virtualization</vt:lpstr>
      <vt:lpstr>Full Virtualization</vt:lpstr>
      <vt:lpstr>Full Virtualization</vt:lpstr>
      <vt:lpstr>Software Assisted–Full Virtualization   (BT–Binary Translation)</vt:lpstr>
      <vt:lpstr>Hardware Assisted–Full Virtualization (VT)</vt:lpstr>
      <vt:lpstr>Hardware Assisted–Full Virtualization (VT)</vt:lpstr>
      <vt:lpstr>Hardware Assisted–Full Virtualization (VT)</vt:lpstr>
      <vt:lpstr>Para Virtualization</vt:lpstr>
      <vt:lpstr>Para Virtualization</vt:lpstr>
      <vt:lpstr>Para Virtualization</vt:lpstr>
      <vt:lpstr>Para Virtualization</vt:lpstr>
      <vt:lpstr>Xen Supports both Full-Virtualization and Para-Virtualization</vt:lpstr>
      <vt:lpstr>Xen Supports both Full-Virtualization and Para-Virtualization</vt:lpstr>
      <vt:lpstr>Summary of Different Approaches to Virtualization  </vt:lpstr>
      <vt:lpstr>Processor Virtualization</vt:lpstr>
      <vt:lpstr>Processor Virtualization</vt:lpstr>
      <vt:lpstr>Memory Virtualization</vt:lpstr>
      <vt:lpstr>Memory Virtualization</vt:lpstr>
      <vt:lpstr>Storage Virtualization</vt:lpstr>
      <vt:lpstr>Storage Virtualization</vt:lpstr>
      <vt:lpstr>Network Virtualization</vt:lpstr>
      <vt:lpstr>Network Virtualization</vt:lpstr>
      <vt:lpstr>Data Virtualization</vt:lpstr>
      <vt:lpstr>Data Virtualization</vt:lpstr>
      <vt:lpstr>Application Virtualization</vt:lpstr>
      <vt:lpstr>Application Virtualization</vt:lpstr>
      <vt:lpstr>Hybrid Virtualization:  (Hardware Virtualized with PV Drivers)</vt:lpstr>
      <vt:lpstr>OS Level Virtualization</vt:lpstr>
      <vt:lpstr>Pros of Virtualization</vt:lpstr>
      <vt:lpstr>Pros of Virtualization</vt:lpstr>
      <vt:lpstr>Pros of Virtualization</vt:lpstr>
      <vt:lpstr>Pros of Virtualization</vt:lpstr>
      <vt:lpstr>Cons of Virtualization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554</cp:revision>
  <dcterms:created xsi:type="dcterms:W3CDTF">2021-05-13T17:45:44Z</dcterms:created>
  <dcterms:modified xsi:type="dcterms:W3CDTF">2021-08-24T04:24:46Z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721317</vt:lpwstr>
  </property>
  <property fmtid="{D5CDD505-2E9C-101B-9397-08002B2CF9AE}" name="NXPowerLiteSettings" pid="3">
    <vt:lpwstr>E700052003A000</vt:lpwstr>
  </property>
  <property fmtid="{D5CDD505-2E9C-101B-9397-08002B2CF9AE}" name="NXPowerLiteVersion" pid="4">
    <vt:lpwstr>D9.1.4</vt:lpwstr>
  </property>
</Properties>
</file>