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vnd.ms-photo" Extension="wdp"/>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handoutMaster+xml" PartName="/ppt/handoutMasters/handout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theme+xml" PartName="/ppt/theme/theme2.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37"/>
  </p:handoutMasterIdLst>
  <p:sldIdLst>
    <p:sldId id="259" r:id="rId2"/>
    <p:sldId id="297" r:id="rId3"/>
    <p:sldId id="427" r:id="rId4"/>
    <p:sldId id="441" r:id="rId5"/>
    <p:sldId id="447" r:id="rId6"/>
    <p:sldId id="455" r:id="rId7"/>
    <p:sldId id="454" r:id="rId8"/>
    <p:sldId id="428" r:id="rId9"/>
    <p:sldId id="430" r:id="rId10"/>
    <p:sldId id="283" r:id="rId11"/>
    <p:sldId id="478" r:id="rId12"/>
    <p:sldId id="479" r:id="rId13"/>
    <p:sldId id="480" r:id="rId14"/>
    <p:sldId id="433" r:id="rId15"/>
    <p:sldId id="434" r:id="rId16"/>
    <p:sldId id="273" r:id="rId17"/>
    <p:sldId id="277" r:id="rId18"/>
    <p:sldId id="449" r:id="rId19"/>
    <p:sldId id="450" r:id="rId20"/>
    <p:sldId id="280" r:id="rId21"/>
    <p:sldId id="451" r:id="rId22"/>
    <p:sldId id="281" r:id="rId23"/>
    <p:sldId id="481" r:id="rId24"/>
    <p:sldId id="459" r:id="rId25"/>
    <p:sldId id="482" r:id="rId26"/>
    <p:sldId id="461" r:id="rId27"/>
    <p:sldId id="483" r:id="rId28"/>
    <p:sldId id="476" r:id="rId29"/>
    <p:sldId id="303" r:id="rId30"/>
    <p:sldId id="305" r:id="rId31"/>
    <p:sldId id="475" r:id="rId32"/>
    <p:sldId id="437" r:id="rId33"/>
    <p:sldId id="304" r:id="rId34"/>
    <p:sldId id="477" r:id="rId35"/>
    <p:sldId id="263"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7C7F"/>
    <a:srgbClr val="258989"/>
    <a:srgbClr val="1E426B"/>
    <a:srgbClr val="1F3154"/>
    <a:srgbClr val="498682"/>
    <a:srgbClr val="9BABC8"/>
    <a:srgbClr val="ABD1CE"/>
    <a:srgbClr val="E6E6E6"/>
    <a:srgbClr val="F4F4F5"/>
    <a:srgbClr val="E0FB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12" autoAdjust="0"/>
    <p:restoredTop sz="94660"/>
  </p:normalViewPr>
  <p:slideViewPr>
    <p:cSldViewPr snapToGrid="0">
      <p:cViewPr varScale="1">
        <p:scale>
          <a:sx n="76" d="100"/>
          <a:sy n="76" d="100"/>
        </p:scale>
        <p:origin x="1392" y="48"/>
      </p:cViewPr>
      <p:guideLst/>
    </p:cSldViewPr>
  </p:slideViewPr>
  <p:notesTextViewPr>
    <p:cViewPr>
      <p:scale>
        <a:sx n="1" d="1"/>
        <a:sy n="1" d="1"/>
      </p:scale>
      <p:origin x="0" y="0"/>
    </p:cViewPr>
  </p:notesTextViewPr>
  <p:notesViewPr>
    <p:cSldViewPr snapToGrid="0">
      <p:cViewPr varScale="1">
        <p:scale>
          <a:sx n="49" d="100"/>
          <a:sy n="49" d="100"/>
        </p:scale>
        <p:origin x="2910"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C33EAC-57B8-431D-95E9-C90B04D0A6F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6D1628D-69F0-4B63-A19C-A0FC446EBB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EB377A-8226-4F90-9398-64E2554DACD2}" type="datetimeFigureOut">
              <a:rPr lang="en-US" smtClean="0"/>
              <a:t>8/25/2021</a:t>
            </a:fld>
            <a:endParaRPr lang="en-US"/>
          </a:p>
        </p:txBody>
      </p:sp>
      <p:sp>
        <p:nvSpPr>
          <p:cNvPr id="4" name="Footer Placeholder 3">
            <a:extLst>
              <a:ext uri="{FF2B5EF4-FFF2-40B4-BE49-F238E27FC236}">
                <a16:creationId xmlns:a16="http://schemas.microsoft.com/office/drawing/2014/main" id="{58DBE7A7-68DC-4292-ACC3-797A6549AA3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200731138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preserve="1" userDrawn="1">
  <p:cSld name="Title Slide">
    <p:spTree>
      <p:nvGrpSpPr>
        <p:cNvPr id="1" name=""/>
        <p:cNvGrpSpPr/>
        <p:nvPr/>
      </p:nvGrpSpPr>
      <p:grpSpPr>
        <a:xfrm>
          <a:off x="0" y="0"/>
          <a:ext cx="0" cy="0"/>
          <a:chOff x="0" y="0"/>
          <a:chExt cx="0" cy="0"/>
        </a:xfrm>
      </p:grpSpPr>
      <p:pic>
        <p:nvPicPr>
          <p:cNvPr descr="A picture containing sky, light, electronic&#10;&#10;Description automatically generated" id="12" name="Picture 11">
            <a:extLst>
              <a:ext uri="{FF2B5EF4-FFF2-40B4-BE49-F238E27FC236}">
                <a16:creationId xmlns:a16="http://schemas.microsoft.com/office/drawing/2014/main" id="{12EC47E8-B0B5-4C35-877A-C039559BC6A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8"/>
          <a:stretch/>
        </p:blipFill>
        <p:spPr>
          <a:xfrm>
            <a:off x="-24208" y="-12769"/>
            <a:ext cx="9192416" cy="6883539"/>
          </a:xfrm>
          <a:prstGeom prst="rect">
            <a:avLst/>
          </a:prstGeom>
        </p:spPr>
      </p:pic>
      <p:sp>
        <p:nvSpPr>
          <p:cNvPr id="8" name="Rectangle 7">
            <a:extLst>
              <a:ext uri="{FF2B5EF4-FFF2-40B4-BE49-F238E27FC236}">
                <a16:creationId xmlns:a16="http://schemas.microsoft.com/office/drawing/2014/main" id="{C925F5D0-0EF2-4964-B69C-D312A8140A58}"/>
              </a:ext>
            </a:extLst>
          </p:cNvPr>
          <p:cNvSpPr/>
          <p:nvPr userDrawn="1"/>
        </p:nvSpPr>
        <p:spPr>
          <a:xfrm>
            <a:off x="0" y="0"/>
            <a:ext cx="9144000" cy="6868918"/>
          </a:xfrm>
          <a:prstGeom prst="rect">
            <a:avLst/>
          </a:prstGeom>
          <a:solidFill>
            <a:schemeClr val="bg1">
              <a:lumMod val="5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dirty="0" lang="en-US"/>
          </a:p>
        </p:txBody>
      </p:sp>
      <p:sp>
        <p:nvSpPr>
          <p:cNvPr id="26" name="Freeform: Shape 25">
            <a:extLst>
              <a:ext uri="{FF2B5EF4-FFF2-40B4-BE49-F238E27FC236}">
                <a16:creationId xmlns:a16="http://schemas.microsoft.com/office/drawing/2014/main" id="{B23160FA-1191-4FA3-B9ED-2E554AC801FB}"/>
              </a:ext>
            </a:extLst>
          </p:cNvPr>
          <p:cNvSpPr/>
          <p:nvPr userDrawn="1"/>
        </p:nvSpPr>
        <p:spPr>
          <a:xfrm>
            <a:off x="4392254" y="0"/>
            <a:ext cx="4751746" cy="6858000"/>
          </a:xfrm>
          <a:custGeom>
            <a:avLst/>
            <a:gdLst>
              <a:gd fmla="*/ 5086350 w 7429500" name="connsiteX0"/>
              <a:gd fmla="*/ 0 h 6858000" name="connsiteY0"/>
              <a:gd fmla="*/ 7429500 w 7429500" name="connsiteX1"/>
              <a:gd fmla="*/ 0 h 6858000" name="connsiteY1"/>
              <a:gd fmla="*/ 7429500 w 7429500" name="connsiteX2"/>
              <a:gd fmla="*/ 6858000 h 6858000" name="connsiteY2"/>
              <a:gd fmla="*/ 5086350 w 7429500" name="connsiteX3"/>
              <a:gd fmla="*/ 6858000 h 6858000" name="connsiteY3"/>
              <a:gd fmla="*/ 0 w 7429500" name="connsiteX4"/>
              <a:gd fmla="*/ 6858000 h 6858000"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6858000" w="7429500">
                <a:moveTo>
                  <a:pt x="5086350" y="0"/>
                </a:moveTo>
                <a:lnTo>
                  <a:pt x="7429500" y="0"/>
                </a:lnTo>
                <a:lnTo>
                  <a:pt x="7429500" y="6858000"/>
                </a:lnTo>
                <a:lnTo>
                  <a:pt x="5086350" y="6858000"/>
                </a:lnTo>
                <a:lnTo>
                  <a:pt x="0" y="6858000"/>
                </a:lnTo>
                <a:close/>
              </a:path>
            </a:pathLst>
          </a:custGeom>
          <a:solidFill>
            <a:srgbClr val="F4F4F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a:endParaRPr dirty="0" lang="en-US"/>
          </a:p>
        </p:txBody>
      </p:sp>
      <p:sp>
        <p:nvSpPr>
          <p:cNvPr id="3" name="Rectangle: Top Corners Rounded 2">
            <a:extLst>
              <a:ext uri="{FF2B5EF4-FFF2-40B4-BE49-F238E27FC236}">
                <a16:creationId xmlns:a16="http://schemas.microsoft.com/office/drawing/2014/main" id="{761D5D31-85A0-42C4-BB7C-4497ADB7294F}"/>
              </a:ext>
            </a:extLst>
          </p:cNvPr>
          <p:cNvSpPr/>
          <p:nvPr userDrawn="1"/>
        </p:nvSpPr>
        <p:spPr>
          <a:xfrm rot="16200000">
            <a:off x="2827448" y="-239605"/>
            <a:ext cx="891957" cy="6445252"/>
          </a:xfrm>
          <a:prstGeom prst="round2SameRect">
            <a:avLst>
              <a:gd fmla="val 8391" name="adj1"/>
              <a:gd fmla="val 0" name="adj2"/>
            </a:avLst>
          </a:prstGeom>
          <a:gradFill>
            <a:gsLst>
              <a:gs pos="0">
                <a:schemeClr val="accent1">
                  <a:lumMod val="5000"/>
                  <a:lumOff val="95000"/>
                  <a:alpha val="70000"/>
                </a:schemeClr>
              </a:gs>
              <a:gs pos="85000">
                <a:srgbClr val="CDD9EF">
                  <a:alpha val="70000"/>
                </a:srgbClr>
              </a:gs>
              <a:gs pos="100000">
                <a:schemeClr val="accent1">
                  <a:lumMod val="30000"/>
                  <a:lumOff val="70000"/>
                  <a:alpha val="70000"/>
                </a:schemeClr>
              </a:gs>
            </a:gsLst>
            <a:lin ang="5400000" scaled="1"/>
          </a:gradFill>
          <a:ln>
            <a:solidFill>
              <a:srgbClr val="81908F"/>
            </a:solidFill>
          </a:ln>
          <a:effectLst>
            <a:glow rad="101600">
              <a:schemeClr val="accent3">
                <a:satMod val="175000"/>
                <a:alpha val="40000"/>
              </a:schemeClr>
            </a:glow>
          </a:effectLst>
          <a:scene3d>
            <a:camera prst="orthographicFront">
              <a:rot lat="0" lon="0" rev="0"/>
            </a:camera>
            <a:lightRig dir="t" rig="contrasting">
              <a:rot lat="0" lon="0" rev="7800000"/>
            </a:lightRig>
          </a:scene3d>
          <a:sp3d>
            <a:bevelT h="139700" w="139700"/>
          </a:sp3d>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lvl="0"/>
            <a:endParaRPr lang="en-US" sz="4400">
              <a:latin charset="0" panose="020B0502040204020203" pitchFamily="34" typeface="Bahnschrift SemiBold"/>
            </a:endParaRPr>
          </a:p>
        </p:txBody>
      </p:sp>
      <p:sp>
        <p:nvSpPr>
          <p:cNvPr id="29" name="Freeform: Shape 28">
            <a:extLst>
              <a:ext uri="{FF2B5EF4-FFF2-40B4-BE49-F238E27FC236}">
                <a16:creationId xmlns:a16="http://schemas.microsoft.com/office/drawing/2014/main" id="{418B2568-06A8-4535-815F-C8F2B8EA0A7C}"/>
              </a:ext>
            </a:extLst>
          </p:cNvPr>
          <p:cNvSpPr/>
          <p:nvPr userDrawn="1"/>
        </p:nvSpPr>
        <p:spPr>
          <a:xfrm rot="5400000">
            <a:off x="5976399" y="3297982"/>
            <a:ext cx="377716" cy="661591"/>
          </a:xfrm>
          <a:custGeom>
            <a:avLst/>
            <a:gdLst>
              <a:gd fmla="*/ 0 w 377716" name="connsiteX0"/>
              <a:gd fmla="*/ 482420 h 661591" name="connsiteY0"/>
              <a:gd fmla="*/ 0 w 377716" name="connsiteX1"/>
              <a:gd fmla="*/ 0 h 661591" name="connsiteY1"/>
              <a:gd fmla="*/ 377716 w 377716" name="connsiteX2"/>
              <a:gd fmla="*/ 661591 h 661591" name="connsiteY2"/>
            </a:gdLst>
            <a:ahLst/>
            <a:cxnLst>
              <a:cxn ang="0">
                <a:pos x="connsiteX0" y="connsiteY0"/>
              </a:cxn>
              <a:cxn ang="0">
                <a:pos x="connsiteX1" y="connsiteY1"/>
              </a:cxn>
              <a:cxn ang="0">
                <a:pos x="connsiteX2" y="connsiteY2"/>
              </a:cxn>
            </a:cxnLst>
            <a:rect b="b" l="l" r="r" t="t"/>
            <a:pathLst>
              <a:path h="661591" w="377716">
                <a:moveTo>
                  <a:pt x="0" y="482420"/>
                </a:moveTo>
                <a:lnTo>
                  <a:pt x="0" y="0"/>
                </a:lnTo>
                <a:lnTo>
                  <a:pt x="377716" y="661591"/>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lvl="0"/>
            <a:endParaRPr lang="en-US" sz="4400">
              <a:latin charset="0" panose="020B0502040204020203" pitchFamily="34" typeface="Bahnschrift SemiBold"/>
            </a:endParaRPr>
          </a:p>
        </p:txBody>
      </p:sp>
      <p:sp>
        <p:nvSpPr>
          <p:cNvPr id="13" name="TextBox 12">
            <a:extLst>
              <a:ext uri="{FF2B5EF4-FFF2-40B4-BE49-F238E27FC236}">
                <a16:creationId xmlns:a16="http://schemas.microsoft.com/office/drawing/2014/main" id="{2235981E-5444-42FF-89D3-E7BF1E285789}"/>
              </a:ext>
            </a:extLst>
          </p:cNvPr>
          <p:cNvSpPr txBox="1"/>
          <p:nvPr userDrawn="1"/>
        </p:nvSpPr>
        <p:spPr>
          <a:xfrm>
            <a:off x="50800" y="2629078"/>
            <a:ext cx="6637557" cy="707886"/>
          </a:xfrm>
          <a:prstGeom prst="rect">
            <a:avLst/>
          </a:prstGeom>
          <a:noFill/>
        </p:spPr>
        <p:txBody>
          <a:bodyPr anchor="ctr" bIns="91440" rtlCol="0" tIns="0" wrap="square">
            <a:spAutoFit/>
          </a:bodyPr>
          <a:lstStyle/>
          <a:p>
            <a:r>
              <a:rPr dirty="0" lang="en-US" sz="4000">
                <a:solidFill>
                  <a:srgbClr val="1E426B"/>
                </a:solidFill>
                <a:latin charset="0" panose="020B0502040204020203" pitchFamily="34" typeface="Bahnschrift SemiBold"/>
              </a:rPr>
              <a:t>ECAP470: </a:t>
            </a:r>
            <a:r>
              <a:rPr baseline="0" cap="small" dirty="0" lang="en-US" sz="4000">
                <a:solidFill>
                  <a:srgbClr val="1E426B"/>
                </a:solidFill>
                <a:latin charset="0" panose="020B0502040204020203" pitchFamily="34" typeface="Bahnschrift SemiBold"/>
              </a:rPr>
              <a:t>Cloud Computing</a:t>
            </a:r>
          </a:p>
        </p:txBody>
      </p:sp>
      <p:sp>
        <p:nvSpPr>
          <p:cNvPr id="10" name="Freeform: Shape 9">
            <a:extLst>
              <a:ext uri="{FF2B5EF4-FFF2-40B4-BE49-F238E27FC236}">
                <a16:creationId xmlns:a16="http://schemas.microsoft.com/office/drawing/2014/main" id="{E6DE86AF-27F7-4496-90D7-447B86249746}"/>
              </a:ext>
            </a:extLst>
          </p:cNvPr>
          <p:cNvSpPr/>
          <p:nvPr userDrawn="1"/>
        </p:nvSpPr>
        <p:spPr>
          <a:xfrm>
            <a:off x="4464105" y="5875532"/>
            <a:ext cx="4584969" cy="830997"/>
          </a:xfrm>
          <a:custGeom>
            <a:avLst/>
            <a:gdLst>
              <a:gd fmla="*/ 394187 w 4584969" name="connsiteX0"/>
              <a:gd fmla="*/ 0 h 830997" name="connsiteY0"/>
              <a:gd fmla="*/ 4446467 w 4584969" name="connsiteX1"/>
              <a:gd fmla="*/ 0 h 830997" name="connsiteY1"/>
              <a:gd fmla="*/ 4584969 w 4584969" name="connsiteX2"/>
              <a:gd fmla="*/ 138502 h 830997" name="connsiteY2"/>
              <a:gd fmla="*/ 4584969 w 4584969" name="connsiteX3"/>
              <a:gd fmla="*/ 692495 h 830997" name="connsiteY3"/>
              <a:gd fmla="*/ 4446467 w 4584969" name="connsiteX4"/>
              <a:gd fmla="*/ 830997 h 830997" name="connsiteY4"/>
              <a:gd fmla="*/ 0 w 4584969" name="connsiteX5"/>
              <a:gd fmla="*/ 830997 h 830997" name="connsiteY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b="b" l="l" r="r" t="t"/>
            <a:pathLst>
              <a:path h="830997" w="4584969">
                <a:moveTo>
                  <a:pt x="394187" y="0"/>
                </a:moveTo>
                <a:lnTo>
                  <a:pt x="4446467" y="0"/>
                </a:lnTo>
                <a:cubicBezTo>
                  <a:pt x="4522960" y="0"/>
                  <a:pt x="4584969" y="62009"/>
                  <a:pt x="4584969" y="138502"/>
                </a:cubicBezTo>
                <a:lnTo>
                  <a:pt x="4584969" y="692495"/>
                </a:lnTo>
                <a:cubicBezTo>
                  <a:pt x="4584969" y="768988"/>
                  <a:pt x="4522960" y="830997"/>
                  <a:pt x="4446467" y="830997"/>
                </a:cubicBezTo>
                <a:lnTo>
                  <a:pt x="0" y="830997"/>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endParaRPr lang="en-US" sz="4400">
              <a:latin charset="0" panose="020B0502040204020203" pitchFamily="34" typeface="Bahnschrift SemiBold"/>
            </a:endParaRPr>
          </a:p>
        </p:txBody>
      </p:sp>
      <p:sp>
        <p:nvSpPr>
          <p:cNvPr id="11" name="TextBox 10">
            <a:extLst>
              <a:ext uri="{FF2B5EF4-FFF2-40B4-BE49-F238E27FC236}">
                <a16:creationId xmlns:a16="http://schemas.microsoft.com/office/drawing/2014/main" id="{3DB4AF37-FA57-40D3-A0C7-0EC02C6F381A}"/>
              </a:ext>
            </a:extLst>
          </p:cNvPr>
          <p:cNvSpPr txBox="1"/>
          <p:nvPr userDrawn="1"/>
        </p:nvSpPr>
        <p:spPr>
          <a:xfrm>
            <a:off x="4850423" y="5864613"/>
            <a:ext cx="4198651" cy="830997"/>
          </a:xfrm>
          <a:prstGeom prst="rect">
            <a:avLst/>
          </a:prstGeom>
          <a:noFill/>
        </p:spPr>
        <p:txBody>
          <a:bodyPr rtlCol="0" wrap="square">
            <a:spAutoFit/>
          </a:bodyPr>
          <a:lstStyle/>
          <a:p>
            <a:pPr algn="r"/>
            <a:r>
              <a:rPr dirty="0" lang="en-US" sz="2800">
                <a:solidFill>
                  <a:srgbClr val="1E426B"/>
                </a:solidFill>
                <a:latin charset="0" panose="020B0502040204020203" pitchFamily="34" typeface="Bahnschrift SemiBold"/>
              </a:rPr>
              <a:t>Dr. </a:t>
            </a:r>
            <a:r>
              <a:rPr dirty="0" err="1" lang="en-US" sz="2800">
                <a:solidFill>
                  <a:srgbClr val="1E426B"/>
                </a:solidFill>
                <a:latin charset="0" panose="020B0502040204020203" pitchFamily="34" typeface="Bahnschrift SemiBold"/>
              </a:rPr>
              <a:t>Tarandeep</a:t>
            </a:r>
            <a:r>
              <a:rPr dirty="0" lang="en-US" sz="2800">
                <a:solidFill>
                  <a:srgbClr val="1E426B"/>
                </a:solidFill>
                <a:latin charset="0" panose="020B0502040204020203" pitchFamily="34" typeface="Bahnschrift SemiBold"/>
              </a:rPr>
              <a:t> Kaur</a:t>
            </a:r>
          </a:p>
          <a:p>
            <a:pPr algn="r"/>
            <a:r>
              <a:rPr dirty="0" lang="en-US" sz="2000">
                <a:solidFill>
                  <a:srgbClr val="1E426B"/>
                </a:solidFill>
                <a:latin charset="0" panose="020B0502040204020203" pitchFamily="34" typeface="Bahnschrift SemiBold"/>
              </a:rPr>
              <a:t>Assistant Professor</a:t>
            </a:r>
          </a:p>
        </p:txBody>
      </p:sp>
    </p:spTree>
    <p:extLst>
      <p:ext uri="{BB962C8B-B14F-4D97-AF65-F5344CB8AC3E}">
        <p14:creationId xmlns:p14="http://schemas.microsoft.com/office/powerpoint/2010/main" val="136596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47480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8388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44260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230408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FE1A6-5E0C-414D-9CB1-BDAA884634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5688A93-37C1-4F62-8668-E206D1A703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8BB66C-1B9A-4DAA-A423-7FB5A49AFA24}"/>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4317FF2-B3BE-414F-8AEF-8530EF3DBAD6}"/>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ED0B290-8FDA-4333-B319-2B3A3859F2B0}"/>
              </a:ext>
            </a:extLst>
          </p:cNvPr>
          <p:cNvSpPr>
            <a:spLocks noGrp="1"/>
          </p:cNvSpPr>
          <p:nvPr>
            <p:ph type="sldNum" sz="quarter" idx="12"/>
          </p:nvPr>
        </p:nvSpPr>
        <p:spPr/>
        <p:txBody>
          <a:bodyPr/>
          <a:lstStyle>
            <a:lvl1pPr>
              <a:defRPr/>
            </a:lvl1pPr>
          </a:lstStyle>
          <a:p>
            <a:fld id="{9534CB2D-BDE5-400A-ABB1-30D632C515A4}" type="slidenum">
              <a:rPr lang="en-US" altLang="en-US"/>
              <a:pPr/>
              <a:t>‹#›</a:t>
            </a:fld>
            <a:endParaRPr lang="en-US" altLang="en-US"/>
          </a:p>
        </p:txBody>
      </p:sp>
    </p:spTree>
    <p:extLst>
      <p:ext uri="{BB962C8B-B14F-4D97-AF65-F5344CB8AC3E}">
        <p14:creationId xmlns:p14="http://schemas.microsoft.com/office/powerpoint/2010/main" val="217909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959429"/>
          </a:xfrm>
          <a:prstGeom prst="rect">
            <a:avLst/>
          </a:prstGeom>
          <a:gradFill flip="none" rotWithShape="1">
            <a:gsLst>
              <a:gs pos="0">
                <a:srgbClr val="258989"/>
              </a:gs>
              <a:gs pos="100000">
                <a:srgbClr val="F4F4F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28650" y="2208716"/>
            <a:ext cx="7886700" cy="4308198"/>
          </a:xfrm>
        </p:spPr>
        <p:txBody>
          <a:bodyPr/>
          <a:lstStyle>
            <a:lvl1pPr>
              <a:lnSpc>
                <a:spcPct val="150000"/>
              </a:lnSpc>
              <a:defRPr>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66F90CB2-A495-4AF3-BC7C-1B34E1164439}"/>
              </a:ext>
            </a:extLst>
          </p:cNvPr>
          <p:cNvSpPr txBox="1"/>
          <p:nvPr userDrawn="1"/>
        </p:nvSpPr>
        <p:spPr>
          <a:xfrm>
            <a:off x="628650" y="235182"/>
            <a:ext cx="3429000" cy="1446550"/>
          </a:xfrm>
          <a:prstGeom prst="rect">
            <a:avLst/>
          </a:prstGeom>
          <a:noFill/>
        </p:spPr>
        <p:txBody>
          <a:bodyPr wrap="square" rtlCol="0">
            <a:spAutoFit/>
          </a:bodyPr>
          <a:lstStyle/>
          <a:p>
            <a:r>
              <a:rPr lang="en-US" sz="4400" dirty="0">
                <a:solidFill>
                  <a:srgbClr val="F4F4F5"/>
                </a:solidFill>
                <a:latin typeface="Bahnschrift SemiBold" panose="020B0502040204020203" pitchFamily="34" charset="0"/>
              </a:rPr>
              <a:t>Learning Outcomes</a:t>
            </a:r>
          </a:p>
        </p:txBody>
      </p:sp>
      <p:pic>
        <p:nvPicPr>
          <p:cNvPr id="12" name="Picture 11">
            <a:extLst>
              <a:ext uri="{FF2B5EF4-FFF2-40B4-BE49-F238E27FC236}">
                <a16:creationId xmlns:a16="http://schemas.microsoft.com/office/drawing/2014/main" id="{70BD9AB8-BE8B-4AD4-8989-7D5BB1CBD5C5}"/>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6102" b="98622" l="9753" r="89973">
                        <a14:foregroundMark x1="62637" y1="39764" x2="62637" y2="39764"/>
                        <a14:foregroundMark x1="40797" y1="53346" x2="40797" y2="53346"/>
                        <a14:foregroundMark x1="27198" y1="59055" x2="27198" y2="59055"/>
                        <a14:foregroundMark x1="25687" y1="41929" x2="25687" y2="41929"/>
                        <a14:foregroundMark x1="28434" y1="22835" x2="28434" y2="22835"/>
                        <a14:foregroundMark x1="37225" y1="10433" x2="37225" y2="10433"/>
                        <a14:foregroundMark x1="49863" y1="6496" x2="49863" y2="6496"/>
                        <a14:foregroundMark x1="61538" y1="13583" x2="61538" y2="13583"/>
                        <a14:foregroundMark x1="71016" y1="24803" x2="71016" y2="24803"/>
                        <a14:foregroundMark x1="73626" y1="40945" x2="73626" y2="40945"/>
                        <a14:foregroundMark x1="72115" y1="60039" x2="72115" y2="60039"/>
                        <a14:foregroundMark x1="55345" y1="90060" x2="55907" y2="90157"/>
                        <a14:foregroundMark x1="48764" y1="98622" x2="50275" y2="97835"/>
                        <a14:foregroundMark x1="53709" y1="89764" x2="53709" y2="89764"/>
                        <a14:foregroundMark x1="53434" y1="90354" x2="51511" y2="89370"/>
                        <a14:foregroundMark x1="44780" y1="88189" x2="51236" y2="89567"/>
                        <a14:backgroundMark x1="55769" y1="85433" x2="49950" y2="86267"/>
                        <a14:backgroundMark x1="52194" y1="91242" x2="50589" y2="90886"/>
                        <a14:backgroundMark x1="56181" y1="92126" x2="53895" y2="91619"/>
                        <a14:backgroundMark x1="55495" y1="86024" x2="54258" y2="85827"/>
                        <a14:backgroundMark x1="54396" y1="86024" x2="55632" y2="86614"/>
                        <a14:backgroundMark x1="49176" y1="96654" x2="47940" y2="95079"/>
                      </a14:backgroundRemoval>
                    </a14:imgEffect>
                  </a14:imgLayer>
                </a14:imgProps>
              </a:ext>
            </a:extLst>
          </a:blip>
          <a:stretch>
            <a:fillRect/>
          </a:stretch>
        </p:blipFill>
        <p:spPr>
          <a:xfrm rot="19619398">
            <a:off x="6397866" y="99256"/>
            <a:ext cx="2389846" cy="1667640"/>
          </a:xfrm>
          <a:prstGeom prst="rect">
            <a:avLst/>
          </a:prstGeom>
        </p:spPr>
      </p:pic>
    </p:spTree>
    <p:extLst>
      <p:ext uri="{BB962C8B-B14F-4D97-AF65-F5344CB8AC3E}">
        <p14:creationId xmlns:p14="http://schemas.microsoft.com/office/powerpoint/2010/main" val="220990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325563"/>
          </a:xfrm>
          <a:prstGeom prst="rect">
            <a:avLst/>
          </a:prstGeom>
          <a:gradFill flip="none" rotWithShape="1">
            <a:gsLst>
              <a:gs pos="0">
                <a:srgbClr val="258989"/>
              </a:gs>
              <a:gs pos="100000">
                <a:srgbClr val="25898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28650" y="1628145"/>
            <a:ext cx="7886700" cy="5004884"/>
          </a:xfrm>
        </p:spPr>
        <p:txBody>
          <a:bodyPr/>
          <a:lstStyle>
            <a:lvl1pPr>
              <a:lnSpc>
                <a:spcPct val="150000"/>
              </a:lnSpc>
              <a:defRPr>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D674DD10-9343-40FC-87DE-8A1F63FF11A0}"/>
              </a:ext>
            </a:extLst>
          </p:cNvPr>
          <p:cNvSpPr>
            <a:spLocks noGrp="1"/>
          </p:cNvSpPr>
          <p:nvPr>
            <p:ph type="title"/>
          </p:nvPr>
        </p:nvSpPr>
        <p:spPr>
          <a:xfrm>
            <a:off x="338363" y="0"/>
            <a:ext cx="7886700" cy="1325563"/>
          </a:xfrm>
        </p:spPr>
        <p:txBody>
          <a:bodyPr>
            <a:normAutofit/>
          </a:bodyPr>
          <a:lstStyle>
            <a:lvl1pPr marL="0" algn="l" defTabSz="457200" rtl="0" eaLnBrk="1" latinLnBrk="0" hangingPunct="1">
              <a:lnSpc>
                <a:spcPct val="100000"/>
              </a:lnSpc>
              <a:defRPr lang="en-US" sz="3600" kern="1200" dirty="0">
                <a:solidFill>
                  <a:srgbClr val="F4F4F5"/>
                </a:solidFill>
                <a:latin typeface="Bahnschrift SemiBold" panose="020B0502040204020203" pitchFamily="34" charset="0"/>
                <a:ea typeface="+mn-ea"/>
                <a:cs typeface="+mn-cs"/>
              </a:defRPr>
            </a:lvl1pPr>
          </a:lstStyle>
          <a:p>
            <a:r>
              <a:rPr lang="en-US" dirty="0"/>
              <a:t>Click to edit Master title style</a:t>
            </a:r>
          </a:p>
        </p:txBody>
      </p:sp>
    </p:spTree>
    <p:extLst>
      <p:ext uri="{BB962C8B-B14F-4D97-AF65-F5344CB8AC3E}">
        <p14:creationId xmlns:p14="http://schemas.microsoft.com/office/powerpoint/2010/main" val="219215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flip="none" rotWithShape="1">
          <a:gsLst>
            <a:gs pos="0">
              <a:schemeClr val="accent1">
                <a:lumMod val="5000"/>
                <a:lumOff val="95000"/>
              </a:schemeClr>
            </a:gs>
            <a:gs pos="100000">
              <a:srgbClr val="258989"/>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8928101"/>
            <a:ext cx="2057400" cy="365125"/>
          </a:xfrm>
        </p:spPr>
        <p:txBody>
          <a:bodyPr/>
          <a:lstStyle/>
          <a:p>
            <a:fld id="{71BC5188-02C1-4612-A2C7-F501CF181F2E}" type="datetimeFigureOut">
              <a:rPr lang="en-US" smtClean="0"/>
              <a:t>8/25/2021</a:t>
            </a:fld>
            <a:endParaRPr lang="en-US"/>
          </a:p>
        </p:txBody>
      </p:sp>
      <p:sp>
        <p:nvSpPr>
          <p:cNvPr id="5" name="Footer Placeholder 4"/>
          <p:cNvSpPr>
            <a:spLocks noGrp="1"/>
          </p:cNvSpPr>
          <p:nvPr>
            <p:ph type="ftr" sz="quarter" idx="11"/>
          </p:nvPr>
        </p:nvSpPr>
        <p:spPr>
          <a:xfrm>
            <a:off x="3028950" y="8928101"/>
            <a:ext cx="3086100" cy="365125"/>
          </a:xfrm>
        </p:spPr>
        <p:txBody>
          <a:bodyPr/>
          <a:lstStyle/>
          <a:p>
            <a:endParaRPr lang="en-US"/>
          </a:p>
        </p:txBody>
      </p:sp>
      <p:sp>
        <p:nvSpPr>
          <p:cNvPr id="6" name="Slide Number Placeholder 5"/>
          <p:cNvSpPr>
            <a:spLocks noGrp="1"/>
          </p:cNvSpPr>
          <p:nvPr>
            <p:ph type="sldNum" sz="quarter" idx="12"/>
          </p:nvPr>
        </p:nvSpPr>
        <p:spPr>
          <a:xfrm>
            <a:off x="6457950" y="8928101"/>
            <a:ext cx="2057400" cy="365125"/>
          </a:xfrm>
        </p:spPr>
        <p:txBody>
          <a:bodyPr/>
          <a:lstStyle/>
          <a:p>
            <a:fld id="{0E4DDFBB-2C77-4C22-A6ED-B339E4E2C87F}" type="slidenum">
              <a:rPr lang="en-US" smtClean="0"/>
              <a:t>‹#›</a:t>
            </a:fld>
            <a:endParaRPr lang="en-US"/>
          </a:p>
        </p:txBody>
      </p:sp>
      <p:sp>
        <p:nvSpPr>
          <p:cNvPr id="19" name="Freeform: Shape 18">
            <a:extLst>
              <a:ext uri="{FF2B5EF4-FFF2-40B4-BE49-F238E27FC236}">
                <a16:creationId xmlns:a16="http://schemas.microsoft.com/office/drawing/2014/main" id="{89D0141E-891B-4C49-A1C4-D9497F151474}"/>
              </a:ext>
            </a:extLst>
          </p:cNvPr>
          <p:cNvSpPr/>
          <p:nvPr userDrawn="1"/>
        </p:nvSpPr>
        <p:spPr>
          <a:xfrm>
            <a:off x="1529895" y="2703285"/>
            <a:ext cx="6037944" cy="1451430"/>
          </a:xfrm>
          <a:custGeom>
            <a:avLst/>
            <a:gdLst>
              <a:gd name="connsiteX0" fmla="*/ 3018972 w 6037944"/>
              <a:gd name="connsiteY0" fmla="*/ 0 h 1451430"/>
              <a:gd name="connsiteX1" fmla="*/ 6037944 w 6037944"/>
              <a:gd name="connsiteY1" fmla="*/ 725715 h 1451430"/>
              <a:gd name="connsiteX2" fmla="*/ 3018972 w 6037944"/>
              <a:gd name="connsiteY2" fmla="*/ 1451430 h 1451430"/>
              <a:gd name="connsiteX3" fmla="*/ 0 w 6037944"/>
              <a:gd name="connsiteY3" fmla="*/ 725715 h 1451430"/>
              <a:gd name="connsiteX4" fmla="*/ 3018972 w 6037944"/>
              <a:gd name="connsiteY4" fmla="*/ 0 h 1451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451430">
                <a:moveTo>
                  <a:pt x="3018972" y="0"/>
                </a:moveTo>
                <a:cubicBezTo>
                  <a:pt x="4686304" y="0"/>
                  <a:pt x="6037944" y="324914"/>
                  <a:pt x="6037944" y="725715"/>
                </a:cubicBezTo>
                <a:cubicBezTo>
                  <a:pt x="6037944" y="1126516"/>
                  <a:pt x="4686304" y="1451430"/>
                  <a:pt x="3018972" y="1451430"/>
                </a:cubicBezTo>
                <a:cubicBezTo>
                  <a:pt x="1351640" y="1451430"/>
                  <a:pt x="0" y="1126516"/>
                  <a:pt x="0" y="725715"/>
                </a:cubicBezTo>
                <a:cubicBezTo>
                  <a:pt x="0" y="324914"/>
                  <a:pt x="1351640" y="0"/>
                  <a:pt x="3018972" y="0"/>
                </a:cubicBezTo>
                <a:close/>
              </a:path>
            </a:pathLst>
          </a:custGeom>
          <a:gradFill flip="none" rotWithShape="1">
            <a:gsLst>
              <a:gs pos="0">
                <a:schemeClr val="bg1"/>
              </a:gs>
              <a:gs pos="100000">
                <a:srgbClr val="258989"/>
              </a:gs>
            </a:gsLst>
            <a:path path="circle">
              <a:fillToRect l="50000" t="50000" r="50000" b="50000"/>
            </a:path>
            <a:tileRect/>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18" name="Freeform: Shape 17">
            <a:extLst>
              <a:ext uri="{FF2B5EF4-FFF2-40B4-BE49-F238E27FC236}">
                <a16:creationId xmlns:a16="http://schemas.microsoft.com/office/drawing/2014/main" id="{C8AD4718-0501-403B-AFBC-33331BEC043B}"/>
              </a:ext>
            </a:extLst>
          </p:cNvPr>
          <p:cNvSpPr/>
          <p:nvPr userDrawn="1"/>
        </p:nvSpPr>
        <p:spPr>
          <a:xfrm>
            <a:off x="1529895" y="2282371"/>
            <a:ext cx="6037944" cy="1146629"/>
          </a:xfrm>
          <a:custGeom>
            <a:avLst/>
            <a:gdLst>
              <a:gd name="connsiteX0" fmla="*/ 3018972 w 6037944"/>
              <a:gd name="connsiteY0" fmla="*/ 0 h 1146629"/>
              <a:gd name="connsiteX1" fmla="*/ 6037944 w 6037944"/>
              <a:gd name="connsiteY1" fmla="*/ 1146629 h 1146629"/>
              <a:gd name="connsiteX2" fmla="*/ 3018972 w 6037944"/>
              <a:gd name="connsiteY2" fmla="*/ 420914 h 1146629"/>
              <a:gd name="connsiteX3" fmla="*/ 0 w 6037944"/>
              <a:gd name="connsiteY3" fmla="*/ 1146629 h 1146629"/>
              <a:gd name="connsiteX4" fmla="*/ 3018972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3018972" y="0"/>
                </a:moveTo>
                <a:cubicBezTo>
                  <a:pt x="4686304" y="0"/>
                  <a:pt x="6037944" y="513363"/>
                  <a:pt x="6037944" y="1146629"/>
                </a:cubicBezTo>
                <a:cubicBezTo>
                  <a:pt x="6037944" y="745828"/>
                  <a:pt x="4686304" y="420914"/>
                  <a:pt x="3018972" y="420914"/>
                </a:cubicBezTo>
                <a:cubicBezTo>
                  <a:pt x="1351640" y="420914"/>
                  <a:pt x="0" y="745828"/>
                  <a:pt x="0" y="1146629"/>
                </a:cubicBezTo>
                <a:cubicBezTo>
                  <a:pt x="0" y="513363"/>
                  <a:pt x="1351640" y="0"/>
                  <a:pt x="3018972" y="0"/>
                </a:cubicBezTo>
                <a:close/>
              </a:path>
            </a:pathLst>
          </a:custGeom>
          <a:gradFill flip="none" rotWithShape="1">
            <a:gsLst>
              <a:gs pos="0">
                <a:schemeClr val="bg1"/>
              </a:gs>
              <a:gs pos="100000">
                <a:srgbClr val="258989"/>
              </a:gs>
            </a:gsLst>
            <a:path path="circle">
              <a:fillToRect l="50000" t="50000" r="50000" b="50000"/>
            </a:path>
            <a:tileRect/>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3600" dirty="0">
              <a:solidFill>
                <a:srgbClr val="4B8985"/>
              </a:solidFill>
              <a:latin typeface="Bahnschrift SemiBold" panose="020B0502040204020203" pitchFamily="34" charset="0"/>
            </a:endParaRPr>
          </a:p>
        </p:txBody>
      </p:sp>
      <p:sp>
        <p:nvSpPr>
          <p:cNvPr id="17" name="Freeform: Shape 16">
            <a:extLst>
              <a:ext uri="{FF2B5EF4-FFF2-40B4-BE49-F238E27FC236}">
                <a16:creationId xmlns:a16="http://schemas.microsoft.com/office/drawing/2014/main" id="{38861B3F-8E45-4BA3-97F7-23CB90BE0433}"/>
              </a:ext>
            </a:extLst>
          </p:cNvPr>
          <p:cNvSpPr/>
          <p:nvPr userDrawn="1"/>
        </p:nvSpPr>
        <p:spPr>
          <a:xfrm>
            <a:off x="1529895" y="3429000"/>
            <a:ext cx="6037944" cy="1146629"/>
          </a:xfrm>
          <a:custGeom>
            <a:avLst/>
            <a:gdLst>
              <a:gd name="connsiteX0" fmla="*/ 0 w 6037944"/>
              <a:gd name="connsiteY0" fmla="*/ 0 h 1146629"/>
              <a:gd name="connsiteX1" fmla="*/ 3018972 w 6037944"/>
              <a:gd name="connsiteY1" fmla="*/ 725715 h 1146629"/>
              <a:gd name="connsiteX2" fmla="*/ 6037944 w 6037944"/>
              <a:gd name="connsiteY2" fmla="*/ 0 h 1146629"/>
              <a:gd name="connsiteX3" fmla="*/ 3018972 w 6037944"/>
              <a:gd name="connsiteY3" fmla="*/ 1146629 h 1146629"/>
              <a:gd name="connsiteX4" fmla="*/ 0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0" y="0"/>
                </a:moveTo>
                <a:cubicBezTo>
                  <a:pt x="0" y="400801"/>
                  <a:pt x="1351640" y="725715"/>
                  <a:pt x="3018972" y="725715"/>
                </a:cubicBezTo>
                <a:cubicBezTo>
                  <a:pt x="4686304" y="725715"/>
                  <a:pt x="6037944" y="400801"/>
                  <a:pt x="6037944" y="0"/>
                </a:cubicBezTo>
                <a:cubicBezTo>
                  <a:pt x="6037944" y="633266"/>
                  <a:pt x="4686304" y="1146629"/>
                  <a:pt x="3018972" y="1146629"/>
                </a:cubicBezTo>
                <a:cubicBezTo>
                  <a:pt x="1351640" y="1146629"/>
                  <a:pt x="0" y="633266"/>
                  <a:pt x="0" y="0"/>
                </a:cubicBezTo>
                <a:close/>
              </a:path>
            </a:pathLst>
          </a:custGeom>
          <a:gradFill flip="none" rotWithShape="1">
            <a:gsLst>
              <a:gs pos="0">
                <a:schemeClr val="bg1"/>
              </a:gs>
              <a:gs pos="100000">
                <a:srgbClr val="258989"/>
              </a:gs>
            </a:gsLst>
            <a:path path="circle">
              <a:fillToRect l="50000" t="50000" r="50000" b="50000"/>
            </a:path>
            <a:tileRect/>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3600" dirty="0">
              <a:solidFill>
                <a:srgbClr val="4B8985"/>
              </a:solidFill>
              <a:latin typeface="Bahnschrift SemiBold" panose="020B0502040204020203" pitchFamily="34" charset="0"/>
            </a:endParaRPr>
          </a:p>
        </p:txBody>
      </p:sp>
      <p:sp>
        <p:nvSpPr>
          <p:cNvPr id="22" name="TextBox 21">
            <a:extLst>
              <a:ext uri="{FF2B5EF4-FFF2-40B4-BE49-F238E27FC236}">
                <a16:creationId xmlns:a16="http://schemas.microsoft.com/office/drawing/2014/main" id="{513C37F6-66F0-4125-B2E0-B93F212BA9B3}"/>
              </a:ext>
            </a:extLst>
          </p:cNvPr>
          <p:cNvSpPr txBox="1"/>
          <p:nvPr userDrawn="1"/>
        </p:nvSpPr>
        <p:spPr>
          <a:xfrm>
            <a:off x="2360497" y="3075057"/>
            <a:ext cx="4423006" cy="707886"/>
          </a:xfrm>
          <a:prstGeom prst="rect">
            <a:avLst/>
          </a:prstGeom>
          <a:noFill/>
        </p:spPr>
        <p:txBody>
          <a:bodyPr wrap="none" rtlCol="0">
            <a:spAutoFit/>
          </a:bodyPr>
          <a:lstStyle/>
          <a:p>
            <a:r>
              <a:rPr lang="en-US" sz="4000" dirty="0">
                <a:latin typeface="Bahnschrift SemiBold" panose="020B0502040204020203" pitchFamily="34" charset="0"/>
              </a:rPr>
              <a:t>That’s all for now…</a:t>
            </a:r>
          </a:p>
        </p:txBody>
      </p:sp>
    </p:spTree>
    <p:extLst>
      <p:ext uri="{BB962C8B-B14F-4D97-AF65-F5344CB8AC3E}">
        <p14:creationId xmlns:p14="http://schemas.microsoft.com/office/powerpoint/2010/main" val="78096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C5188-02C1-4612-A2C7-F501CF181F2E}"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107850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C5188-02C1-4612-A2C7-F501CF181F2E}" type="datetimeFigureOut">
              <a:rPr lang="en-US" smtClean="0"/>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65300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C5188-02C1-4612-A2C7-F501CF181F2E}" type="datetimeFigureOut">
              <a:rPr lang="en-US" smtClean="0"/>
              <a:t>8/25/2021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36719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BC5188-02C1-4612-A2C7-F501CF181F2E}" type="datetimeFigureOut">
              <a:rPr lang="en-US" smtClean="0"/>
              <a:t>8/25/2021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77621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C5188-02C1-4612-A2C7-F501CF181F2E}" type="datetimeFigureOut">
              <a:rPr lang="en-US" smtClean="0"/>
              <a:t>8/25/2021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02825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C5188-02C1-4612-A2C7-F501CF181F2E}" type="datetimeFigureOut">
              <a:rPr lang="en-US" smtClean="0"/>
              <a:t>8/25/2021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DDFBB-2C77-4C22-A6ED-B339E4E2C87F}" type="slidenum">
              <a:rPr lang="en-US" smtClean="0"/>
              <a:t>‹#›</a:t>
            </a:fld>
            <a:endParaRPr lang="en-US"/>
          </a:p>
        </p:txBody>
      </p:sp>
    </p:spTree>
    <p:extLst>
      <p:ext uri="{BB962C8B-B14F-4D97-AF65-F5344CB8AC3E}">
        <p14:creationId xmlns:p14="http://schemas.microsoft.com/office/powerpoint/2010/main" val="2771957338"/>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2438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1885" y="1480458"/>
            <a:ext cx="8606971" cy="5152572"/>
          </a:xfrm>
        </p:spPr>
        <p:txBody>
          <a:bodyPr>
            <a:noAutofit/>
          </a:bodyPr>
          <a:lstStyle/>
          <a:p>
            <a:pPr algn="just">
              <a:spcBef>
                <a:spcPts val="0"/>
              </a:spcBef>
              <a:buClr>
                <a:srgbClr val="258989"/>
              </a:buClr>
            </a:pPr>
            <a:r>
              <a:rPr lang="en-US" dirty="0"/>
              <a:t>Virtual Hardware</a:t>
            </a:r>
          </a:p>
          <a:p>
            <a:pPr algn="just">
              <a:spcBef>
                <a:spcPts val="0"/>
              </a:spcBef>
              <a:buClr>
                <a:srgbClr val="258989"/>
              </a:buClr>
            </a:pPr>
            <a:endParaRPr lang="en-IN" dirty="0"/>
          </a:p>
        </p:txBody>
      </p:sp>
      <p:sp>
        <p:nvSpPr>
          <p:cNvPr id="2" name="Title 1"/>
          <p:cNvSpPr>
            <a:spLocks noGrp="1"/>
          </p:cNvSpPr>
          <p:nvPr>
            <p:ph type="title"/>
          </p:nvPr>
        </p:nvSpPr>
        <p:spPr>
          <a:xfrm>
            <a:off x="101600" y="0"/>
            <a:ext cx="8766629" cy="1325563"/>
          </a:xfrm>
        </p:spPr>
        <p:txBody>
          <a:bodyPr>
            <a:normAutofit/>
          </a:bodyPr>
          <a:lstStyle/>
          <a:p>
            <a:r>
              <a:rPr lang="en-US" sz="3200" dirty="0">
                <a:solidFill>
                  <a:schemeClr val="bg1"/>
                </a:solidFill>
              </a:rPr>
              <a:t>Virtual Machine Properties</a:t>
            </a:r>
            <a:endParaRPr lang="en-IN" sz="3200" dirty="0">
              <a:solidFill>
                <a:schemeClr val="bg1"/>
              </a:solidFill>
            </a:endParaRPr>
          </a:p>
        </p:txBody>
      </p:sp>
    </p:spTree>
    <p:extLst>
      <p:ext uri="{BB962C8B-B14F-4D97-AF65-F5344CB8AC3E}">
        <p14:creationId xmlns:p14="http://schemas.microsoft.com/office/powerpoint/2010/main" val="2628758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1885" y="1480458"/>
            <a:ext cx="8606971" cy="5152572"/>
          </a:xfrm>
        </p:spPr>
        <p:txBody>
          <a:bodyPr>
            <a:noAutofit/>
          </a:bodyPr>
          <a:lstStyle/>
          <a:p>
            <a:pPr algn="just">
              <a:spcBef>
                <a:spcPts val="0"/>
              </a:spcBef>
              <a:buClr>
                <a:srgbClr val="258989"/>
              </a:buClr>
            </a:pPr>
            <a:r>
              <a:rPr lang="en-US" dirty="0"/>
              <a:t>Virtual Hardware</a:t>
            </a:r>
          </a:p>
          <a:p>
            <a:pPr algn="just">
              <a:spcBef>
                <a:spcPts val="0"/>
              </a:spcBef>
              <a:buClr>
                <a:srgbClr val="258989"/>
              </a:buClr>
            </a:pPr>
            <a:r>
              <a:rPr lang="en-IN" dirty="0"/>
              <a:t>Partitioning</a:t>
            </a:r>
          </a:p>
          <a:p>
            <a:pPr algn="just">
              <a:spcBef>
                <a:spcPts val="0"/>
              </a:spcBef>
              <a:buClr>
                <a:srgbClr val="258989"/>
              </a:buClr>
            </a:pPr>
            <a:endParaRPr lang="en-IN" dirty="0"/>
          </a:p>
          <a:p>
            <a:pPr algn="just">
              <a:spcBef>
                <a:spcPts val="0"/>
              </a:spcBef>
              <a:buClr>
                <a:srgbClr val="258989"/>
              </a:buClr>
            </a:pPr>
            <a:endParaRPr lang="en-IN" dirty="0"/>
          </a:p>
        </p:txBody>
      </p:sp>
      <p:sp>
        <p:nvSpPr>
          <p:cNvPr id="2" name="Title 1"/>
          <p:cNvSpPr>
            <a:spLocks noGrp="1"/>
          </p:cNvSpPr>
          <p:nvPr>
            <p:ph type="title"/>
          </p:nvPr>
        </p:nvSpPr>
        <p:spPr>
          <a:xfrm>
            <a:off x="101600" y="0"/>
            <a:ext cx="8766629" cy="1325563"/>
          </a:xfrm>
        </p:spPr>
        <p:txBody>
          <a:bodyPr>
            <a:normAutofit/>
          </a:bodyPr>
          <a:lstStyle/>
          <a:p>
            <a:r>
              <a:rPr lang="en-US" sz="3200" dirty="0">
                <a:solidFill>
                  <a:schemeClr val="bg1"/>
                </a:solidFill>
              </a:rPr>
              <a:t>Virtual Machine Properties</a:t>
            </a:r>
            <a:endParaRPr lang="en-IN" sz="3200" dirty="0">
              <a:solidFill>
                <a:schemeClr val="bg1"/>
              </a:solidFill>
            </a:endParaRPr>
          </a:p>
        </p:txBody>
      </p:sp>
    </p:spTree>
    <p:extLst>
      <p:ext uri="{BB962C8B-B14F-4D97-AF65-F5344CB8AC3E}">
        <p14:creationId xmlns:p14="http://schemas.microsoft.com/office/powerpoint/2010/main" val="3474173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1885" y="1480458"/>
            <a:ext cx="8606971" cy="5152572"/>
          </a:xfrm>
        </p:spPr>
        <p:txBody>
          <a:bodyPr>
            <a:noAutofit/>
          </a:bodyPr>
          <a:lstStyle/>
          <a:p>
            <a:pPr algn="just">
              <a:spcBef>
                <a:spcPts val="0"/>
              </a:spcBef>
              <a:buClr>
                <a:srgbClr val="258989"/>
              </a:buClr>
            </a:pPr>
            <a:r>
              <a:rPr lang="en-US" dirty="0"/>
              <a:t>Virtual Hardware</a:t>
            </a:r>
          </a:p>
          <a:p>
            <a:pPr algn="just">
              <a:spcBef>
                <a:spcPts val="0"/>
              </a:spcBef>
              <a:buClr>
                <a:srgbClr val="258989"/>
              </a:buClr>
            </a:pPr>
            <a:r>
              <a:rPr lang="en-IN" dirty="0"/>
              <a:t>Partitioning</a:t>
            </a:r>
          </a:p>
          <a:p>
            <a:pPr algn="just">
              <a:spcBef>
                <a:spcPts val="0"/>
              </a:spcBef>
              <a:buClr>
                <a:srgbClr val="258989"/>
              </a:buClr>
            </a:pPr>
            <a:r>
              <a:rPr lang="en-US" dirty="0"/>
              <a:t>Isolation</a:t>
            </a:r>
          </a:p>
          <a:p>
            <a:pPr algn="just">
              <a:spcBef>
                <a:spcPts val="0"/>
              </a:spcBef>
              <a:buClr>
                <a:srgbClr val="258989"/>
              </a:buClr>
            </a:pPr>
            <a:endParaRPr lang="en-IN" dirty="0"/>
          </a:p>
          <a:p>
            <a:pPr algn="just">
              <a:spcBef>
                <a:spcPts val="0"/>
              </a:spcBef>
              <a:buClr>
                <a:srgbClr val="258989"/>
              </a:buClr>
            </a:pPr>
            <a:endParaRPr lang="en-IN" dirty="0"/>
          </a:p>
        </p:txBody>
      </p:sp>
      <p:sp>
        <p:nvSpPr>
          <p:cNvPr id="2" name="Title 1"/>
          <p:cNvSpPr>
            <a:spLocks noGrp="1"/>
          </p:cNvSpPr>
          <p:nvPr>
            <p:ph type="title"/>
          </p:nvPr>
        </p:nvSpPr>
        <p:spPr>
          <a:xfrm>
            <a:off x="101600" y="0"/>
            <a:ext cx="8766629" cy="1325563"/>
          </a:xfrm>
        </p:spPr>
        <p:txBody>
          <a:bodyPr>
            <a:normAutofit/>
          </a:bodyPr>
          <a:lstStyle/>
          <a:p>
            <a:r>
              <a:rPr lang="en-US" sz="3200" dirty="0">
                <a:solidFill>
                  <a:schemeClr val="bg1"/>
                </a:solidFill>
              </a:rPr>
              <a:t>Virtual Machine Properties</a:t>
            </a:r>
            <a:endParaRPr lang="en-IN" sz="3200" dirty="0">
              <a:solidFill>
                <a:schemeClr val="bg1"/>
              </a:solidFill>
            </a:endParaRPr>
          </a:p>
        </p:txBody>
      </p:sp>
    </p:spTree>
    <p:extLst>
      <p:ext uri="{BB962C8B-B14F-4D97-AF65-F5344CB8AC3E}">
        <p14:creationId xmlns:p14="http://schemas.microsoft.com/office/powerpoint/2010/main" val="4239527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1885" y="1480458"/>
            <a:ext cx="8606971" cy="5152572"/>
          </a:xfrm>
        </p:spPr>
        <p:txBody>
          <a:bodyPr>
            <a:noAutofit/>
          </a:bodyPr>
          <a:lstStyle/>
          <a:p>
            <a:pPr algn="just">
              <a:spcBef>
                <a:spcPts val="0"/>
              </a:spcBef>
              <a:buClr>
                <a:srgbClr val="258989"/>
              </a:buClr>
            </a:pPr>
            <a:r>
              <a:rPr lang="en-US" dirty="0"/>
              <a:t>Virtual Hardware</a:t>
            </a:r>
          </a:p>
          <a:p>
            <a:pPr algn="just">
              <a:spcBef>
                <a:spcPts val="0"/>
              </a:spcBef>
              <a:buClr>
                <a:srgbClr val="258989"/>
              </a:buClr>
            </a:pPr>
            <a:r>
              <a:rPr lang="en-IN" dirty="0"/>
              <a:t>Partitioning</a:t>
            </a:r>
          </a:p>
          <a:p>
            <a:pPr algn="just">
              <a:spcBef>
                <a:spcPts val="0"/>
              </a:spcBef>
              <a:buClr>
                <a:srgbClr val="258989"/>
              </a:buClr>
            </a:pPr>
            <a:r>
              <a:rPr lang="en-US" dirty="0"/>
              <a:t>Isolation</a:t>
            </a:r>
          </a:p>
          <a:p>
            <a:pPr algn="just">
              <a:spcBef>
                <a:spcPts val="0"/>
              </a:spcBef>
              <a:buClr>
                <a:srgbClr val="258989"/>
              </a:buClr>
            </a:pPr>
            <a:r>
              <a:rPr lang="en-US" sz="2800" dirty="0"/>
              <a:t>Identical Environment</a:t>
            </a:r>
          </a:p>
          <a:p>
            <a:pPr algn="just">
              <a:spcBef>
                <a:spcPts val="0"/>
              </a:spcBef>
              <a:buClr>
                <a:srgbClr val="258989"/>
              </a:buClr>
            </a:pPr>
            <a:endParaRPr lang="en-IN" dirty="0"/>
          </a:p>
          <a:p>
            <a:pPr algn="just">
              <a:spcBef>
                <a:spcPts val="0"/>
              </a:spcBef>
              <a:buClr>
                <a:srgbClr val="258989"/>
              </a:buClr>
            </a:pPr>
            <a:endParaRPr lang="en-IN" dirty="0"/>
          </a:p>
        </p:txBody>
      </p:sp>
      <p:sp>
        <p:nvSpPr>
          <p:cNvPr id="2" name="Title 1"/>
          <p:cNvSpPr>
            <a:spLocks noGrp="1"/>
          </p:cNvSpPr>
          <p:nvPr>
            <p:ph type="title"/>
          </p:nvPr>
        </p:nvSpPr>
        <p:spPr>
          <a:xfrm>
            <a:off x="101600" y="0"/>
            <a:ext cx="8766629" cy="1325563"/>
          </a:xfrm>
        </p:spPr>
        <p:txBody>
          <a:bodyPr>
            <a:normAutofit/>
          </a:bodyPr>
          <a:lstStyle/>
          <a:p>
            <a:r>
              <a:rPr lang="en-US" sz="3200" dirty="0">
                <a:solidFill>
                  <a:schemeClr val="bg1"/>
                </a:solidFill>
              </a:rPr>
              <a:t>Virtual Machine Properties</a:t>
            </a:r>
            <a:endParaRPr lang="en-IN" sz="3200" dirty="0">
              <a:solidFill>
                <a:schemeClr val="bg1"/>
              </a:solidFill>
            </a:endParaRPr>
          </a:p>
        </p:txBody>
      </p:sp>
    </p:spTree>
    <p:extLst>
      <p:ext uri="{BB962C8B-B14F-4D97-AF65-F5344CB8AC3E}">
        <p14:creationId xmlns:p14="http://schemas.microsoft.com/office/powerpoint/2010/main" val="1930013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2">
            <a:extLst>
              <a:ext uri="{FF2B5EF4-FFF2-40B4-BE49-F238E27FC236}">
                <a16:creationId xmlns:a16="http://schemas.microsoft.com/office/drawing/2014/main" id="{15078E97-4D17-4D78-A782-2FDD339F973F}"/>
              </a:ext>
            </a:extLst>
          </p:cNvPr>
          <p:cNvSpPr>
            <a:spLocks noGrp="1" noChangeArrowheads="1"/>
          </p:cNvSpPr>
          <p:nvPr>
            <p:ph type="title"/>
          </p:nvPr>
        </p:nvSpPr>
        <p:spPr>
          <a:xfrm>
            <a:off x="101600" y="0"/>
            <a:ext cx="8606971" cy="1325563"/>
          </a:xfrm>
        </p:spPr>
        <p:txBody>
          <a:bodyPr>
            <a:normAutofit/>
          </a:bodyPr>
          <a:lstStyle/>
          <a:p>
            <a:pPr algn="just"/>
            <a:r>
              <a:rPr lang="en-US" altLang="en-US" sz="3200" dirty="0"/>
              <a:t>Virtual Machine Architecture</a:t>
            </a:r>
          </a:p>
        </p:txBody>
      </p:sp>
      <p:sp>
        <p:nvSpPr>
          <p:cNvPr id="3" name="Content Placeholder 2">
            <a:extLst>
              <a:ext uri="{FF2B5EF4-FFF2-40B4-BE49-F238E27FC236}">
                <a16:creationId xmlns:a16="http://schemas.microsoft.com/office/drawing/2014/main" id="{B2281B99-1069-46C7-9E70-44E723E9B94A}"/>
              </a:ext>
            </a:extLst>
          </p:cNvPr>
          <p:cNvSpPr>
            <a:spLocks noGrp="1"/>
          </p:cNvSpPr>
          <p:nvPr>
            <p:ph idx="1"/>
          </p:nvPr>
        </p:nvSpPr>
        <p:spPr>
          <a:xfrm>
            <a:off x="479705" y="1397426"/>
            <a:ext cx="8184589" cy="5125071"/>
          </a:xfrm>
        </p:spPr>
        <p:txBody>
          <a:bodyPr>
            <a:normAutofit/>
          </a:bodyPr>
          <a:lstStyle/>
          <a:p>
            <a:pPr algn="just"/>
            <a:r>
              <a:rPr lang="en-US" sz="2600" dirty="0"/>
              <a:t>Runtime software is the virtualization software that implements the Process VM. It is implemented at the API level of the computer architecture, above the combined layer of OS and hardware. This emulates user-level instructions as well as OS or library calls.</a:t>
            </a:r>
          </a:p>
          <a:p>
            <a:pPr algn="just"/>
            <a:r>
              <a:rPr lang="en-US" sz="2600" dirty="0"/>
              <a:t>For the system VM, the virtualization software is called Virtual Machine Monitor (VMM).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a:extLst>
              <a:ext uri="{FF2B5EF4-FFF2-40B4-BE49-F238E27FC236}">
                <a16:creationId xmlns:a16="http://schemas.microsoft.com/office/drawing/2014/main" id="{CB3D63FD-3202-4AD4-ACFC-913EE2E61D5B}"/>
              </a:ext>
            </a:extLst>
          </p:cNvPr>
          <p:cNvSpPr>
            <a:spLocks noGrp="1" noChangeArrowheads="1"/>
          </p:cNvSpPr>
          <p:nvPr>
            <p:ph idx="1"/>
          </p:nvPr>
        </p:nvSpPr>
        <p:spPr>
          <a:xfrm>
            <a:off x="305916" y="1509486"/>
            <a:ext cx="8335666" cy="5123543"/>
          </a:xfrm>
        </p:spPr>
        <p:txBody>
          <a:bodyPr/>
          <a:lstStyle/>
          <a:p>
            <a:pPr algn="just">
              <a:spcBef>
                <a:spcPts val="0"/>
              </a:spcBef>
              <a:buClr>
                <a:srgbClr val="258989"/>
              </a:buClr>
            </a:pPr>
            <a:r>
              <a:rPr lang="en-US" altLang="en-US" dirty="0">
                <a:solidFill>
                  <a:srgbClr val="C00000"/>
                </a:solidFill>
              </a:rPr>
              <a:t>Each VM has its own set of virtual hardware </a:t>
            </a:r>
            <a:r>
              <a:rPr lang="en-US" altLang="en-US" dirty="0"/>
              <a:t>(e.g., RAM, CPU, NIC, etc.) upon which an operating system and applications are loaded. </a:t>
            </a:r>
          </a:p>
          <a:p>
            <a:pPr algn="just">
              <a:spcBef>
                <a:spcPts val="0"/>
              </a:spcBef>
              <a:buClr>
                <a:srgbClr val="258989"/>
              </a:buClr>
            </a:pPr>
            <a:r>
              <a:rPr lang="en-US" altLang="en-US" dirty="0"/>
              <a:t>OS sees a </a:t>
            </a:r>
            <a:r>
              <a:rPr lang="en-US" altLang="en-US" dirty="0">
                <a:solidFill>
                  <a:srgbClr val="C00000"/>
                </a:solidFill>
              </a:rPr>
              <a:t>consistent, normalized set of hardware </a:t>
            </a:r>
            <a:r>
              <a:rPr lang="en-US" altLang="en-US" dirty="0"/>
              <a:t>regardless of the actual physical hardware components. </a:t>
            </a:r>
          </a:p>
        </p:txBody>
      </p:sp>
      <p:sp>
        <p:nvSpPr>
          <p:cNvPr id="41986" name="AutoShape 2">
            <a:extLst>
              <a:ext uri="{FF2B5EF4-FFF2-40B4-BE49-F238E27FC236}">
                <a16:creationId xmlns:a16="http://schemas.microsoft.com/office/drawing/2014/main" id="{382DFC05-A56E-4370-B942-BC9C144B4099}"/>
              </a:ext>
            </a:extLst>
          </p:cNvPr>
          <p:cNvSpPr>
            <a:spLocks noGrp="1" noChangeArrowheads="1"/>
          </p:cNvSpPr>
          <p:nvPr>
            <p:ph type="title"/>
          </p:nvPr>
        </p:nvSpPr>
        <p:spPr>
          <a:xfrm>
            <a:off x="116114" y="0"/>
            <a:ext cx="8108949" cy="1325563"/>
          </a:xfrm>
        </p:spPr>
        <p:txBody>
          <a:bodyPr>
            <a:normAutofit/>
          </a:bodyPr>
          <a:lstStyle/>
          <a:p>
            <a:pPr algn="just"/>
            <a:r>
              <a:rPr lang="en-US" altLang="en-US" sz="3200" dirty="0"/>
              <a:t>VM Features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106" y="1636802"/>
            <a:ext cx="8199652" cy="4774047"/>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F0084806-75BB-4C20-8944-F26BDC66A339}"/>
              </a:ext>
            </a:extLst>
          </p:cNvPr>
          <p:cNvSpPr>
            <a:spLocks noGrp="1"/>
          </p:cNvSpPr>
          <p:nvPr>
            <p:ph type="title"/>
          </p:nvPr>
        </p:nvSpPr>
        <p:spPr>
          <a:xfrm>
            <a:off x="174170" y="0"/>
            <a:ext cx="8563429" cy="1325563"/>
          </a:xfrm>
        </p:spPr>
        <p:txBody>
          <a:bodyPr>
            <a:normAutofit/>
          </a:bodyPr>
          <a:lstStyle/>
          <a:p>
            <a:r>
              <a:rPr lang="en-GB" sz="3200" dirty="0"/>
              <a:t>Virtual Machine Taxonomy</a:t>
            </a:r>
          </a:p>
        </p:txBody>
      </p:sp>
    </p:spTree>
    <p:extLst>
      <p:ext uri="{BB962C8B-B14F-4D97-AF65-F5344CB8AC3E}">
        <p14:creationId xmlns:p14="http://schemas.microsoft.com/office/powerpoint/2010/main" val="588264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a:spLocks noGrp="1"/>
          </p:cNvSpPr>
          <p:nvPr>
            <p:ph idx="1"/>
          </p:nvPr>
        </p:nvSpPr>
        <p:spPr>
          <a:xfrm>
            <a:off x="359543" y="1464021"/>
            <a:ext cx="8424914" cy="5004884"/>
          </a:xfrm>
        </p:spPr>
        <p:txBody>
          <a:bodyPr>
            <a:normAutofit/>
          </a:bodyPr>
          <a:lstStyle/>
          <a:p>
            <a:pPr algn="just">
              <a:spcBef>
                <a:spcPts val="0"/>
              </a:spcBef>
            </a:pPr>
            <a:r>
              <a:rPr lang="en-US" dirty="0"/>
              <a:t>Also known as </a:t>
            </a:r>
            <a:r>
              <a:rPr lang="en-US" dirty="0">
                <a:solidFill>
                  <a:srgbClr val="C00000"/>
                </a:solidFill>
              </a:rPr>
              <a:t>Application VM.</a:t>
            </a:r>
          </a:p>
          <a:p>
            <a:pPr algn="just">
              <a:spcBef>
                <a:spcPts val="0"/>
              </a:spcBef>
            </a:pPr>
            <a:r>
              <a:rPr lang="en-US" dirty="0"/>
              <a:t>Virtualization below the API or ABI, providing virtual resources to a single process executed on a machine.</a:t>
            </a:r>
          </a:p>
          <a:p>
            <a:pPr algn="just">
              <a:spcBef>
                <a:spcPts val="0"/>
              </a:spcBef>
            </a:pPr>
            <a:r>
              <a:rPr lang="en-US" dirty="0"/>
              <a:t>Created for the process alone, destroyed when process finishes.</a:t>
            </a:r>
          </a:p>
          <a:p>
            <a:pPr algn="just">
              <a:spcBef>
                <a:spcPts val="0"/>
              </a:spcBef>
            </a:pPr>
            <a:endParaRPr lang="en-US" dirty="0"/>
          </a:p>
        </p:txBody>
      </p:sp>
      <p:sp>
        <p:nvSpPr>
          <p:cNvPr id="4" name="Title 4"/>
          <p:cNvSpPr>
            <a:spLocks noGrp="1"/>
          </p:cNvSpPr>
          <p:nvPr>
            <p:ph type="title"/>
          </p:nvPr>
        </p:nvSpPr>
        <p:spPr>
          <a:xfrm>
            <a:off x="130629" y="0"/>
            <a:ext cx="8752114" cy="1325563"/>
          </a:xfrm>
        </p:spPr>
        <p:txBody>
          <a:bodyPr>
            <a:normAutofit/>
          </a:bodyPr>
          <a:lstStyle/>
          <a:p>
            <a:pPr algn="just"/>
            <a:r>
              <a:rPr lang="en-US" sz="3200" dirty="0">
                <a:solidFill>
                  <a:schemeClr val="bg1"/>
                </a:solidFill>
              </a:rPr>
              <a:t>Process Virtual Machines</a:t>
            </a:r>
          </a:p>
        </p:txBody>
      </p:sp>
    </p:spTree>
    <p:extLst>
      <p:ext uri="{BB962C8B-B14F-4D97-AF65-F5344CB8AC3E}">
        <p14:creationId xmlns:p14="http://schemas.microsoft.com/office/powerpoint/2010/main" val="849182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xfrm>
            <a:off x="130629" y="0"/>
            <a:ext cx="8752114" cy="1325563"/>
          </a:xfrm>
        </p:spPr>
        <p:txBody>
          <a:bodyPr>
            <a:normAutofit/>
          </a:bodyPr>
          <a:lstStyle/>
          <a:p>
            <a:pPr algn="just"/>
            <a:r>
              <a:rPr lang="en-US" sz="3200" dirty="0">
                <a:solidFill>
                  <a:schemeClr val="bg1"/>
                </a:solidFill>
              </a:rPr>
              <a:t>Process Virtual Machines</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901373"/>
            <a:ext cx="7955726" cy="307256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068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99C645-2E86-41EC-9D1D-A4C50A270B27}"/>
              </a:ext>
            </a:extLst>
          </p:cNvPr>
          <p:cNvSpPr>
            <a:spLocks noGrp="1"/>
          </p:cNvSpPr>
          <p:nvPr>
            <p:ph idx="1"/>
          </p:nvPr>
        </p:nvSpPr>
        <p:spPr>
          <a:xfrm>
            <a:off x="381837" y="1494971"/>
            <a:ext cx="8587992" cy="5138058"/>
          </a:xfrm>
        </p:spPr>
        <p:txBody>
          <a:bodyPr>
            <a:normAutofit/>
          </a:bodyPr>
          <a:lstStyle/>
          <a:p>
            <a:pPr algn="just">
              <a:spcBef>
                <a:spcPts val="0"/>
              </a:spcBef>
              <a:buClr>
                <a:srgbClr val="258989"/>
              </a:buClr>
            </a:pPr>
            <a:r>
              <a:rPr lang="en-IN" dirty="0"/>
              <a:t>Multiprogrammed Systems.</a:t>
            </a:r>
          </a:p>
          <a:p>
            <a:pPr algn="just">
              <a:spcBef>
                <a:spcPts val="0"/>
              </a:spcBef>
              <a:buClr>
                <a:srgbClr val="258989"/>
              </a:buClr>
            </a:pPr>
            <a:r>
              <a:rPr lang="en-IN" dirty="0"/>
              <a:t>Emulators and Translators.</a:t>
            </a:r>
          </a:p>
          <a:p>
            <a:pPr algn="just">
              <a:spcBef>
                <a:spcPts val="0"/>
              </a:spcBef>
              <a:buClr>
                <a:srgbClr val="258989"/>
              </a:buClr>
            </a:pPr>
            <a:r>
              <a:rPr lang="en-US" sz="2800" dirty="0"/>
              <a:t>Optimizers, same ISA.</a:t>
            </a:r>
          </a:p>
          <a:p>
            <a:pPr algn="just">
              <a:spcBef>
                <a:spcPts val="0"/>
              </a:spcBef>
              <a:buClr>
                <a:srgbClr val="258989"/>
              </a:buClr>
            </a:pPr>
            <a:r>
              <a:rPr lang="en-US" sz="2800" dirty="0"/>
              <a:t>High-Level-Language VM.</a:t>
            </a:r>
          </a:p>
          <a:p>
            <a:pPr algn="just">
              <a:buClr>
                <a:srgbClr val="258989"/>
              </a:buClr>
            </a:pPr>
            <a:endParaRPr lang="en-IN" dirty="0">
              <a:solidFill>
                <a:srgbClr val="C00000"/>
              </a:solidFill>
            </a:endParaRPr>
          </a:p>
          <a:p>
            <a:pPr algn="just"/>
            <a:endParaRPr lang="en-GB" dirty="0"/>
          </a:p>
        </p:txBody>
      </p:sp>
      <p:sp>
        <p:nvSpPr>
          <p:cNvPr id="4" name="Title 4"/>
          <p:cNvSpPr>
            <a:spLocks noGrp="1"/>
          </p:cNvSpPr>
          <p:nvPr>
            <p:ph type="title"/>
          </p:nvPr>
        </p:nvSpPr>
        <p:spPr>
          <a:xfrm>
            <a:off x="130629" y="0"/>
            <a:ext cx="8094434" cy="1325563"/>
          </a:xfrm>
        </p:spPr>
        <p:txBody>
          <a:bodyPr>
            <a:normAutofit/>
          </a:bodyPr>
          <a:lstStyle/>
          <a:p>
            <a:pPr algn="just"/>
            <a:r>
              <a:rPr lang="en-US" sz="3200" dirty="0">
                <a:solidFill>
                  <a:schemeClr val="bg1"/>
                </a:solidFill>
              </a:rPr>
              <a:t>Process Virtual Machines</a:t>
            </a:r>
          </a:p>
        </p:txBody>
      </p:sp>
    </p:spTree>
    <p:extLst>
      <p:ext uri="{BB962C8B-B14F-4D97-AF65-F5344CB8AC3E}">
        <p14:creationId xmlns:p14="http://schemas.microsoft.com/office/powerpoint/2010/main" val="2977152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346668-0819-425B-B455-1C16439819AF}"/>
              </a:ext>
            </a:extLst>
          </p:cNvPr>
          <p:cNvSpPr>
            <a:spLocks noGrp="1"/>
          </p:cNvSpPr>
          <p:nvPr>
            <p:ph idx="1"/>
          </p:nvPr>
        </p:nvSpPr>
        <p:spPr>
          <a:xfrm>
            <a:off x="300217" y="2272884"/>
            <a:ext cx="8403771" cy="4308198"/>
          </a:xfrm>
        </p:spPr>
        <p:txBody>
          <a:bodyPr>
            <a:normAutofit/>
          </a:bodyPr>
          <a:lstStyle/>
          <a:p>
            <a:pPr marL="0" indent="0" algn="just">
              <a:buNone/>
            </a:pPr>
            <a:r>
              <a:rPr lang="en-US" dirty="0">
                <a:solidFill>
                  <a:srgbClr val="FF0000"/>
                </a:solidFill>
              </a:rPr>
              <a:t>After this lecture, you will be able to,</a:t>
            </a:r>
          </a:p>
          <a:p>
            <a:pPr marL="536575" indent="-361950" algn="just">
              <a:buClr>
                <a:srgbClr val="FF0000"/>
              </a:buClr>
              <a:buFont typeface="Wingdings" panose="05000000000000000000" pitchFamily="2" charset="2"/>
              <a:buChar char="ü"/>
            </a:pPr>
            <a:r>
              <a:rPr lang="en-US" sz="2600" dirty="0"/>
              <a:t>learn about </a:t>
            </a:r>
            <a:r>
              <a:rPr lang="en-IN" sz="2600" dirty="0">
                <a:effectLst/>
                <a:ea typeface="Arial" panose="020B0604020202020204" pitchFamily="34" charset="0"/>
              </a:rPr>
              <a:t>Virtual </a:t>
            </a:r>
            <a:r>
              <a:rPr lang="en-IN" sz="2600" dirty="0">
                <a:ea typeface="Arial" panose="020B0604020202020204" pitchFamily="34" charset="0"/>
              </a:rPr>
              <a:t>Machine (VM) and its properties</a:t>
            </a:r>
          </a:p>
          <a:p>
            <a:pPr marL="536575" indent="-361950" algn="just">
              <a:buClr>
                <a:srgbClr val="FF0000"/>
              </a:buClr>
              <a:buFont typeface="Wingdings" panose="05000000000000000000" pitchFamily="2" charset="2"/>
              <a:buChar char="ü"/>
            </a:pPr>
            <a:r>
              <a:rPr lang="en-IN" sz="2600" dirty="0">
                <a:solidFill>
                  <a:srgbClr val="000000"/>
                </a:solidFill>
                <a:ea typeface="Arial" panose="020B0604020202020204" pitchFamily="34" charset="0"/>
              </a:rPr>
              <a:t>u</a:t>
            </a:r>
            <a:r>
              <a:rPr lang="en-IN" sz="2600" dirty="0">
                <a:solidFill>
                  <a:srgbClr val="000000"/>
                </a:solidFill>
                <a:effectLst/>
                <a:ea typeface="Arial" panose="020B0604020202020204" pitchFamily="34" charset="0"/>
              </a:rPr>
              <a:t>nderstand the concept of interpretation and binary translation</a:t>
            </a:r>
            <a:endParaRPr lang="en-US" sz="2600" dirty="0"/>
          </a:p>
        </p:txBody>
      </p:sp>
    </p:spTree>
    <p:extLst>
      <p:ext uri="{BB962C8B-B14F-4D97-AF65-F5344CB8AC3E}">
        <p14:creationId xmlns:p14="http://schemas.microsoft.com/office/powerpoint/2010/main" val="2535001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542611" y="1596571"/>
            <a:ext cx="8048730" cy="5036458"/>
          </a:xfrm>
        </p:spPr>
        <p:txBody>
          <a:bodyPr>
            <a:normAutofit/>
          </a:bodyPr>
          <a:lstStyle/>
          <a:p>
            <a:pPr algn="just">
              <a:spcBef>
                <a:spcPts val="0"/>
              </a:spcBef>
              <a:buClr>
                <a:srgbClr val="258989"/>
              </a:buClr>
            </a:pPr>
            <a:r>
              <a:rPr lang="en-US" dirty="0"/>
              <a:t>Virtualized hardware below the ISA.</a:t>
            </a:r>
          </a:p>
          <a:p>
            <a:pPr algn="just">
              <a:spcBef>
                <a:spcPts val="0"/>
              </a:spcBef>
              <a:buClr>
                <a:srgbClr val="258989"/>
              </a:buClr>
            </a:pPr>
            <a:r>
              <a:rPr lang="en-US" dirty="0"/>
              <a:t>Single host can run multiple isolated Oss.</a:t>
            </a:r>
          </a:p>
          <a:p>
            <a:pPr marL="893763" lvl="1" indent="-436563" algn="just">
              <a:spcBef>
                <a:spcPts val="0"/>
              </a:spcBef>
              <a:buClr>
                <a:srgbClr val="258989"/>
              </a:buClr>
              <a:buFont typeface="Wingdings" panose="05000000000000000000" pitchFamily="2" charset="2"/>
              <a:buChar char="Ø"/>
            </a:pPr>
            <a:r>
              <a:rPr lang="en-US" sz="2600" dirty="0"/>
              <a:t>Servers running different Oss.</a:t>
            </a:r>
          </a:p>
          <a:p>
            <a:pPr marL="893763" lvl="1" indent="-436563" algn="just">
              <a:spcBef>
                <a:spcPts val="0"/>
              </a:spcBef>
              <a:buClr>
                <a:srgbClr val="258989"/>
              </a:buClr>
              <a:buFont typeface="Wingdings" panose="05000000000000000000" pitchFamily="2" charset="2"/>
              <a:buChar char="Ø"/>
            </a:pPr>
            <a:r>
              <a:rPr lang="en-US" sz="2600" dirty="0"/>
              <a:t>Isolation between concurrent systems, security.</a:t>
            </a:r>
          </a:p>
          <a:p>
            <a:pPr algn="just">
              <a:spcBef>
                <a:spcPts val="0"/>
              </a:spcBef>
              <a:buClr>
                <a:srgbClr val="258989"/>
              </a:buClr>
            </a:pPr>
            <a:r>
              <a:rPr lang="en-US" dirty="0"/>
              <a:t>Hardware Managed by the VMM.</a:t>
            </a:r>
          </a:p>
        </p:txBody>
      </p:sp>
      <p:sp>
        <p:nvSpPr>
          <p:cNvPr id="4" name="Title 1"/>
          <p:cNvSpPr>
            <a:spLocks noGrp="1"/>
          </p:cNvSpPr>
          <p:nvPr>
            <p:ph type="title"/>
          </p:nvPr>
        </p:nvSpPr>
        <p:spPr>
          <a:xfrm>
            <a:off x="116114" y="0"/>
            <a:ext cx="8577943" cy="1325563"/>
          </a:xfrm>
        </p:spPr>
        <p:txBody>
          <a:bodyPr>
            <a:normAutofit/>
          </a:bodyPr>
          <a:lstStyle/>
          <a:p>
            <a:pPr algn="just"/>
            <a:r>
              <a:rPr lang="en-US" sz="3200" dirty="0">
                <a:solidFill>
                  <a:schemeClr val="bg1"/>
                </a:solidFill>
              </a:rPr>
              <a:t>System Virtual Machines</a:t>
            </a:r>
          </a:p>
        </p:txBody>
      </p:sp>
    </p:spTree>
    <p:extLst>
      <p:ext uri="{BB962C8B-B14F-4D97-AF65-F5344CB8AC3E}">
        <p14:creationId xmlns:p14="http://schemas.microsoft.com/office/powerpoint/2010/main" val="1873111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6114" y="0"/>
            <a:ext cx="8577943" cy="1325563"/>
          </a:xfrm>
        </p:spPr>
        <p:txBody>
          <a:bodyPr>
            <a:normAutofit/>
          </a:bodyPr>
          <a:lstStyle/>
          <a:p>
            <a:pPr algn="just"/>
            <a:r>
              <a:rPr lang="en-US" sz="3200" dirty="0">
                <a:solidFill>
                  <a:schemeClr val="bg1"/>
                </a:solidFill>
              </a:rPr>
              <a:t>System Virtual Machines</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239" y="1772139"/>
            <a:ext cx="8581522" cy="3313722"/>
          </a:xfrm>
          <a:prstGeom prst="rect">
            <a:avLst/>
          </a:prstGeom>
          <a:noFill/>
          <a:ln w="28575">
            <a:solidFill>
              <a:srgbClr val="217C7F"/>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03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3054" y="1325563"/>
            <a:ext cx="8660492" cy="5080000"/>
          </a:xfrm>
        </p:spPr>
        <p:txBody>
          <a:bodyPr>
            <a:noAutofit/>
          </a:bodyPr>
          <a:lstStyle/>
          <a:p>
            <a:pPr algn="just">
              <a:buClr>
                <a:srgbClr val="258989"/>
              </a:buClr>
            </a:pPr>
            <a:r>
              <a:rPr lang="en-US" dirty="0"/>
              <a:t>Classically, VMM runs on bare hardware, directly interacting with resources that i</a:t>
            </a:r>
            <a:r>
              <a:rPr lang="en-US" sz="2800" dirty="0"/>
              <a:t>ntercepts and interprets guest OS actions.</a:t>
            </a:r>
          </a:p>
          <a:p>
            <a:pPr algn="just">
              <a:buClr>
                <a:srgbClr val="258989"/>
              </a:buClr>
            </a:pPr>
            <a:endParaRPr lang="en-US" dirty="0">
              <a:solidFill>
                <a:srgbClr val="C00000"/>
              </a:solidFill>
            </a:endParaRPr>
          </a:p>
          <a:p>
            <a:pPr algn="just">
              <a:buClr>
                <a:srgbClr val="258989"/>
              </a:buClr>
            </a:pPr>
            <a:endParaRPr lang="en-IN" dirty="0"/>
          </a:p>
        </p:txBody>
      </p:sp>
      <p:sp>
        <p:nvSpPr>
          <p:cNvPr id="2" name="Title 1">
            <a:extLst>
              <a:ext uri="{FF2B5EF4-FFF2-40B4-BE49-F238E27FC236}">
                <a16:creationId xmlns:a16="http://schemas.microsoft.com/office/drawing/2014/main" id="{489AE916-2C17-43BA-B872-D89CB1F0305E}"/>
              </a:ext>
            </a:extLst>
          </p:cNvPr>
          <p:cNvSpPr>
            <a:spLocks noGrp="1"/>
          </p:cNvSpPr>
          <p:nvPr>
            <p:ph type="title"/>
          </p:nvPr>
        </p:nvSpPr>
        <p:spPr>
          <a:xfrm>
            <a:off x="130628" y="0"/>
            <a:ext cx="8694057" cy="1325563"/>
          </a:xfrm>
        </p:spPr>
        <p:txBody>
          <a:bodyPr>
            <a:normAutofit/>
          </a:bodyPr>
          <a:lstStyle/>
          <a:p>
            <a:pPr algn="just"/>
            <a:r>
              <a:rPr lang="en-US" sz="3200" dirty="0">
                <a:solidFill>
                  <a:schemeClr val="bg1"/>
                </a:solidFill>
              </a:rPr>
              <a:t>System Virtual Machines</a:t>
            </a:r>
            <a:endParaRPr lang="en-GB" sz="3200" dirty="0"/>
          </a:p>
        </p:txBody>
      </p:sp>
    </p:spTree>
    <p:extLst>
      <p:ext uri="{BB962C8B-B14F-4D97-AF65-F5344CB8AC3E}">
        <p14:creationId xmlns:p14="http://schemas.microsoft.com/office/powerpoint/2010/main" val="1703196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9314" y="1325563"/>
            <a:ext cx="8332317" cy="5080000"/>
          </a:xfrm>
        </p:spPr>
        <p:txBody>
          <a:bodyPr>
            <a:noAutofit/>
          </a:bodyPr>
          <a:lstStyle/>
          <a:p>
            <a:pPr algn="just">
              <a:buClr>
                <a:srgbClr val="258989"/>
              </a:buClr>
            </a:pPr>
            <a:r>
              <a:rPr lang="en-US" dirty="0"/>
              <a:t>Hosted VM.</a:t>
            </a:r>
          </a:p>
          <a:p>
            <a:pPr algn="just">
              <a:spcBef>
                <a:spcPts val="0"/>
              </a:spcBef>
              <a:buClr>
                <a:srgbClr val="258989"/>
              </a:buClr>
            </a:pPr>
            <a:r>
              <a:rPr lang="en-US" sz="2800" dirty="0"/>
              <a:t>Whole System VM.</a:t>
            </a:r>
          </a:p>
          <a:p>
            <a:pPr algn="just">
              <a:spcBef>
                <a:spcPts val="0"/>
              </a:spcBef>
              <a:buClr>
                <a:srgbClr val="258989"/>
              </a:buClr>
            </a:pPr>
            <a:r>
              <a:rPr lang="en-US" sz="2800" dirty="0"/>
              <a:t>Multiple OSs on one Machine.</a:t>
            </a:r>
          </a:p>
          <a:p>
            <a:pPr algn="just">
              <a:spcBef>
                <a:spcPts val="0"/>
              </a:spcBef>
              <a:buClr>
                <a:srgbClr val="258989"/>
              </a:buClr>
            </a:pPr>
            <a:r>
              <a:rPr lang="en-US" sz="2800" dirty="0"/>
              <a:t>Testing of insecure or questionable software and systems.</a:t>
            </a:r>
          </a:p>
          <a:p>
            <a:pPr algn="just">
              <a:buClr>
                <a:srgbClr val="258989"/>
              </a:buClr>
            </a:pPr>
            <a:endParaRPr lang="en-US" dirty="0">
              <a:solidFill>
                <a:srgbClr val="C00000"/>
              </a:solidFill>
            </a:endParaRPr>
          </a:p>
          <a:p>
            <a:pPr algn="just">
              <a:buClr>
                <a:srgbClr val="258989"/>
              </a:buClr>
            </a:pPr>
            <a:endParaRPr lang="en-IN" dirty="0"/>
          </a:p>
        </p:txBody>
      </p:sp>
      <p:sp>
        <p:nvSpPr>
          <p:cNvPr id="2" name="Title 1">
            <a:extLst>
              <a:ext uri="{FF2B5EF4-FFF2-40B4-BE49-F238E27FC236}">
                <a16:creationId xmlns:a16="http://schemas.microsoft.com/office/drawing/2014/main" id="{489AE916-2C17-43BA-B872-D89CB1F0305E}"/>
              </a:ext>
            </a:extLst>
          </p:cNvPr>
          <p:cNvSpPr>
            <a:spLocks noGrp="1"/>
          </p:cNvSpPr>
          <p:nvPr>
            <p:ph type="title"/>
          </p:nvPr>
        </p:nvSpPr>
        <p:spPr>
          <a:xfrm>
            <a:off x="130628" y="0"/>
            <a:ext cx="8694057" cy="1325563"/>
          </a:xfrm>
        </p:spPr>
        <p:txBody>
          <a:bodyPr>
            <a:normAutofit/>
          </a:bodyPr>
          <a:lstStyle/>
          <a:p>
            <a:pPr algn="just"/>
            <a:r>
              <a:rPr lang="en-US" sz="3200" dirty="0">
                <a:solidFill>
                  <a:schemeClr val="bg1"/>
                </a:solidFill>
              </a:rPr>
              <a:t>System Virtual Machines</a:t>
            </a:r>
            <a:endParaRPr lang="en-GB" sz="3200" dirty="0"/>
          </a:p>
        </p:txBody>
      </p:sp>
    </p:spTree>
    <p:extLst>
      <p:ext uri="{BB962C8B-B14F-4D97-AF65-F5344CB8AC3E}">
        <p14:creationId xmlns:p14="http://schemas.microsoft.com/office/powerpoint/2010/main" val="3695660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57CA2A-E83B-4F11-B989-A5BF21707294}"/>
              </a:ext>
            </a:extLst>
          </p:cNvPr>
          <p:cNvSpPr>
            <a:spLocks noGrp="1"/>
          </p:cNvSpPr>
          <p:nvPr>
            <p:ph idx="1"/>
          </p:nvPr>
        </p:nvSpPr>
        <p:spPr>
          <a:xfrm>
            <a:off x="361741" y="1491916"/>
            <a:ext cx="8219551" cy="5141113"/>
          </a:xfrm>
        </p:spPr>
        <p:txBody>
          <a:bodyPr>
            <a:normAutofit/>
          </a:bodyPr>
          <a:lstStyle/>
          <a:p>
            <a:pPr algn="just">
              <a:spcBef>
                <a:spcPts val="0"/>
              </a:spcBef>
              <a:buClr>
                <a:srgbClr val="258989"/>
              </a:buClr>
            </a:pPr>
            <a:r>
              <a:rPr lang="en-IN" dirty="0"/>
              <a:t>Building and deploying apps to the cloud.</a:t>
            </a:r>
          </a:p>
          <a:p>
            <a:pPr algn="just">
              <a:spcBef>
                <a:spcPts val="0"/>
              </a:spcBef>
              <a:buClr>
                <a:srgbClr val="258989"/>
              </a:buClr>
            </a:pPr>
            <a:r>
              <a:rPr lang="en-IN" dirty="0"/>
              <a:t>Trying out a new operating system (OS), including beta releases.</a:t>
            </a:r>
          </a:p>
          <a:p>
            <a:pPr algn="just">
              <a:spcBef>
                <a:spcPts val="0"/>
              </a:spcBef>
              <a:buClr>
                <a:srgbClr val="258989"/>
              </a:buClr>
            </a:pPr>
            <a:r>
              <a:rPr lang="en-IN" dirty="0"/>
              <a:t>Spinning up a new environment to make it simpler and quicker for developers to run dev-test scenarios.</a:t>
            </a:r>
          </a:p>
        </p:txBody>
      </p:sp>
      <p:sp>
        <p:nvSpPr>
          <p:cNvPr id="3" name="Title 2">
            <a:extLst>
              <a:ext uri="{FF2B5EF4-FFF2-40B4-BE49-F238E27FC236}">
                <a16:creationId xmlns:a16="http://schemas.microsoft.com/office/drawing/2014/main" id="{3347A7FA-42BA-480E-9112-695905DDF298}"/>
              </a:ext>
            </a:extLst>
          </p:cNvPr>
          <p:cNvSpPr>
            <a:spLocks noGrp="1"/>
          </p:cNvSpPr>
          <p:nvPr>
            <p:ph type="title"/>
          </p:nvPr>
        </p:nvSpPr>
        <p:spPr>
          <a:xfrm>
            <a:off x="144378" y="0"/>
            <a:ext cx="8694821" cy="1325563"/>
          </a:xfrm>
        </p:spPr>
        <p:txBody>
          <a:bodyPr>
            <a:normAutofit/>
          </a:bodyPr>
          <a:lstStyle/>
          <a:p>
            <a:pPr algn="just"/>
            <a:r>
              <a:rPr lang="en-GB" sz="3200" dirty="0"/>
              <a:t>Uses of Virtual Machines</a:t>
            </a:r>
          </a:p>
        </p:txBody>
      </p:sp>
    </p:spTree>
    <p:extLst>
      <p:ext uri="{BB962C8B-B14F-4D97-AF65-F5344CB8AC3E}">
        <p14:creationId xmlns:p14="http://schemas.microsoft.com/office/powerpoint/2010/main" val="2651525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57CA2A-E83B-4F11-B989-A5BF21707294}"/>
              </a:ext>
            </a:extLst>
          </p:cNvPr>
          <p:cNvSpPr>
            <a:spLocks noGrp="1"/>
          </p:cNvSpPr>
          <p:nvPr>
            <p:ph idx="1"/>
          </p:nvPr>
        </p:nvSpPr>
        <p:spPr>
          <a:xfrm>
            <a:off x="361741" y="1491916"/>
            <a:ext cx="8219551" cy="5141113"/>
          </a:xfrm>
        </p:spPr>
        <p:txBody>
          <a:bodyPr>
            <a:normAutofit/>
          </a:bodyPr>
          <a:lstStyle/>
          <a:p>
            <a:pPr algn="just">
              <a:spcBef>
                <a:spcPts val="0"/>
              </a:spcBef>
              <a:buClr>
                <a:srgbClr val="258989"/>
              </a:buClr>
            </a:pPr>
            <a:r>
              <a:rPr lang="en-IN" dirty="0"/>
              <a:t>Backing up your existing OS.</a:t>
            </a:r>
          </a:p>
          <a:p>
            <a:pPr algn="just">
              <a:spcBef>
                <a:spcPts val="0"/>
              </a:spcBef>
              <a:buClr>
                <a:srgbClr val="258989"/>
              </a:buClr>
            </a:pPr>
            <a:r>
              <a:rPr lang="en-IN" dirty="0"/>
              <a:t>Accessing virus-infected data or running an old application by installing an older OS.</a:t>
            </a:r>
          </a:p>
          <a:p>
            <a:pPr algn="just">
              <a:spcBef>
                <a:spcPts val="0"/>
              </a:spcBef>
              <a:buClr>
                <a:srgbClr val="258989"/>
              </a:buClr>
            </a:pPr>
            <a:r>
              <a:rPr lang="en-IN" dirty="0"/>
              <a:t>Running software or apps on operating systems that they were not originally intended for.</a:t>
            </a:r>
            <a:endParaRPr lang="en-GB" dirty="0"/>
          </a:p>
        </p:txBody>
      </p:sp>
      <p:sp>
        <p:nvSpPr>
          <p:cNvPr id="3" name="Title 2">
            <a:extLst>
              <a:ext uri="{FF2B5EF4-FFF2-40B4-BE49-F238E27FC236}">
                <a16:creationId xmlns:a16="http://schemas.microsoft.com/office/drawing/2014/main" id="{3347A7FA-42BA-480E-9112-695905DDF298}"/>
              </a:ext>
            </a:extLst>
          </p:cNvPr>
          <p:cNvSpPr>
            <a:spLocks noGrp="1"/>
          </p:cNvSpPr>
          <p:nvPr>
            <p:ph type="title"/>
          </p:nvPr>
        </p:nvSpPr>
        <p:spPr>
          <a:xfrm>
            <a:off x="144378" y="0"/>
            <a:ext cx="8694821" cy="1325563"/>
          </a:xfrm>
        </p:spPr>
        <p:txBody>
          <a:bodyPr>
            <a:normAutofit/>
          </a:bodyPr>
          <a:lstStyle/>
          <a:p>
            <a:pPr algn="just"/>
            <a:r>
              <a:rPr lang="en-GB" sz="3200" dirty="0"/>
              <a:t>Uses of Virtual Machines</a:t>
            </a:r>
          </a:p>
        </p:txBody>
      </p:sp>
    </p:spTree>
    <p:extLst>
      <p:ext uri="{BB962C8B-B14F-4D97-AF65-F5344CB8AC3E}">
        <p14:creationId xmlns:p14="http://schemas.microsoft.com/office/powerpoint/2010/main" val="3916683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5D89B3-7114-4505-9EC9-E10BB9F76B43}"/>
              </a:ext>
            </a:extLst>
          </p:cNvPr>
          <p:cNvSpPr>
            <a:spLocks noGrp="1"/>
          </p:cNvSpPr>
          <p:nvPr>
            <p:ph idx="1"/>
          </p:nvPr>
        </p:nvSpPr>
        <p:spPr>
          <a:xfrm>
            <a:off x="306210" y="1325563"/>
            <a:ext cx="8531579" cy="5196115"/>
          </a:xfrm>
        </p:spPr>
        <p:txBody>
          <a:bodyPr>
            <a:noAutofit/>
          </a:bodyPr>
          <a:lstStyle/>
          <a:p>
            <a:pPr marL="0" indent="0" algn="just">
              <a:spcBef>
                <a:spcPts val="0"/>
              </a:spcBef>
              <a:buNone/>
            </a:pPr>
            <a:r>
              <a:rPr lang="en-IN" dirty="0"/>
              <a:t>Because of their flexibility and portability, virtual machines provide many benefits, such as:</a:t>
            </a:r>
          </a:p>
          <a:p>
            <a:pPr algn="just">
              <a:spcBef>
                <a:spcPts val="0"/>
              </a:spcBef>
              <a:buClr>
                <a:srgbClr val="258989"/>
              </a:buClr>
            </a:pPr>
            <a:r>
              <a:rPr lang="en-IN" sz="2400" dirty="0"/>
              <a:t>Cost Savings.</a:t>
            </a:r>
          </a:p>
          <a:p>
            <a:pPr algn="just">
              <a:spcBef>
                <a:spcPts val="0"/>
              </a:spcBef>
              <a:buClr>
                <a:srgbClr val="258989"/>
              </a:buClr>
            </a:pPr>
            <a:r>
              <a:rPr lang="en-IN" sz="2400" dirty="0"/>
              <a:t>Agility and Speed.</a:t>
            </a:r>
          </a:p>
          <a:p>
            <a:pPr algn="just">
              <a:spcBef>
                <a:spcPts val="0"/>
              </a:spcBef>
              <a:buClr>
                <a:srgbClr val="258989"/>
              </a:buClr>
            </a:pPr>
            <a:r>
              <a:rPr lang="en-IN" sz="2400" dirty="0"/>
              <a:t>Lowered Downtime.</a:t>
            </a:r>
          </a:p>
          <a:p>
            <a:pPr algn="just">
              <a:spcBef>
                <a:spcPts val="0"/>
              </a:spcBef>
              <a:buClr>
                <a:srgbClr val="258989"/>
              </a:buClr>
            </a:pPr>
            <a:r>
              <a:rPr lang="en-IN" sz="2400" dirty="0"/>
              <a:t>Scalability.</a:t>
            </a:r>
          </a:p>
          <a:p>
            <a:pPr marL="0" indent="0" algn="just">
              <a:spcBef>
                <a:spcPts val="0"/>
              </a:spcBef>
              <a:buNone/>
            </a:pPr>
            <a:endParaRPr lang="en-IN" dirty="0"/>
          </a:p>
          <a:p>
            <a:pPr algn="just">
              <a:spcBef>
                <a:spcPts val="0"/>
              </a:spcBef>
            </a:pPr>
            <a:endParaRPr lang="en-IN" dirty="0"/>
          </a:p>
          <a:p>
            <a:pPr algn="just">
              <a:spcBef>
                <a:spcPts val="0"/>
              </a:spcBef>
            </a:pPr>
            <a:endParaRPr lang="en-IN" dirty="0"/>
          </a:p>
          <a:p>
            <a:pPr algn="just">
              <a:spcBef>
                <a:spcPts val="0"/>
              </a:spcBef>
            </a:pPr>
            <a:endParaRPr lang="en-IN" dirty="0"/>
          </a:p>
          <a:p>
            <a:pPr algn="just">
              <a:spcBef>
                <a:spcPts val="0"/>
              </a:spcBef>
            </a:pPr>
            <a:endParaRPr lang="en-IN" dirty="0"/>
          </a:p>
          <a:p>
            <a:pPr algn="just">
              <a:spcBef>
                <a:spcPts val="0"/>
              </a:spcBef>
              <a:buClr>
                <a:srgbClr val="258989"/>
              </a:buClr>
            </a:pPr>
            <a:endParaRPr lang="en-IN" dirty="0"/>
          </a:p>
          <a:p>
            <a:pPr algn="just">
              <a:spcBef>
                <a:spcPts val="0"/>
              </a:spcBef>
              <a:buClr>
                <a:srgbClr val="258989"/>
              </a:buClr>
            </a:pPr>
            <a:endParaRPr lang="en-IN" dirty="0"/>
          </a:p>
        </p:txBody>
      </p:sp>
      <p:sp>
        <p:nvSpPr>
          <p:cNvPr id="3" name="Title 2">
            <a:extLst>
              <a:ext uri="{FF2B5EF4-FFF2-40B4-BE49-F238E27FC236}">
                <a16:creationId xmlns:a16="http://schemas.microsoft.com/office/drawing/2014/main" id="{E0C291D6-40B1-4484-A816-6857F46D91A4}"/>
              </a:ext>
            </a:extLst>
          </p:cNvPr>
          <p:cNvSpPr>
            <a:spLocks noGrp="1"/>
          </p:cNvSpPr>
          <p:nvPr>
            <p:ph type="title"/>
          </p:nvPr>
        </p:nvSpPr>
        <p:spPr>
          <a:xfrm>
            <a:off x="112295" y="0"/>
            <a:ext cx="8903368" cy="1325563"/>
          </a:xfrm>
        </p:spPr>
        <p:txBody>
          <a:bodyPr>
            <a:normAutofit/>
          </a:bodyPr>
          <a:lstStyle/>
          <a:p>
            <a:pPr algn="just"/>
            <a:r>
              <a:rPr lang="en-GB" sz="3200" dirty="0"/>
              <a:t>Benefits of Virtual Machines</a:t>
            </a:r>
          </a:p>
        </p:txBody>
      </p:sp>
    </p:spTree>
    <p:extLst>
      <p:ext uri="{BB962C8B-B14F-4D97-AF65-F5344CB8AC3E}">
        <p14:creationId xmlns:p14="http://schemas.microsoft.com/office/powerpoint/2010/main" val="28887320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5D89B3-7114-4505-9EC9-E10BB9F76B43}"/>
              </a:ext>
            </a:extLst>
          </p:cNvPr>
          <p:cNvSpPr>
            <a:spLocks noGrp="1"/>
          </p:cNvSpPr>
          <p:nvPr>
            <p:ph idx="1"/>
          </p:nvPr>
        </p:nvSpPr>
        <p:spPr>
          <a:xfrm>
            <a:off x="306210" y="1325563"/>
            <a:ext cx="8531579" cy="5196115"/>
          </a:xfrm>
        </p:spPr>
        <p:txBody>
          <a:bodyPr>
            <a:noAutofit/>
          </a:bodyPr>
          <a:lstStyle/>
          <a:p>
            <a:pPr marL="0" indent="0" algn="just">
              <a:spcBef>
                <a:spcPts val="0"/>
              </a:spcBef>
              <a:buNone/>
            </a:pPr>
            <a:r>
              <a:rPr lang="en-IN" dirty="0"/>
              <a:t>Because of their flexibility and portability, virtual machines provide many benefits, such as:</a:t>
            </a:r>
          </a:p>
          <a:p>
            <a:pPr algn="just">
              <a:spcBef>
                <a:spcPts val="0"/>
              </a:spcBef>
              <a:buClr>
                <a:srgbClr val="258989"/>
              </a:buClr>
            </a:pPr>
            <a:r>
              <a:rPr lang="en-IN" sz="2400" dirty="0"/>
              <a:t>Security benefits.</a:t>
            </a:r>
          </a:p>
          <a:p>
            <a:pPr algn="just">
              <a:spcBef>
                <a:spcPts val="0"/>
              </a:spcBef>
              <a:buClr>
                <a:srgbClr val="258989"/>
              </a:buClr>
            </a:pPr>
            <a:r>
              <a:rPr lang="en-IN" sz="2400" dirty="0"/>
              <a:t>Isolated environment provided by VMs.</a:t>
            </a:r>
          </a:p>
          <a:p>
            <a:pPr algn="just">
              <a:spcBef>
                <a:spcPts val="0"/>
              </a:spcBef>
              <a:buClr>
                <a:srgbClr val="258989"/>
              </a:buClr>
            </a:pPr>
            <a:r>
              <a:rPr lang="en-IN" sz="2400" dirty="0"/>
              <a:t>Easy to Backup and Clone.</a:t>
            </a:r>
          </a:p>
          <a:p>
            <a:pPr algn="just">
              <a:spcBef>
                <a:spcPts val="0"/>
              </a:spcBef>
            </a:pPr>
            <a:endParaRPr lang="en-IN" sz="2400" dirty="0"/>
          </a:p>
          <a:p>
            <a:pPr algn="just">
              <a:spcBef>
                <a:spcPts val="0"/>
              </a:spcBef>
            </a:pPr>
            <a:endParaRPr lang="en-IN" sz="2400" dirty="0"/>
          </a:p>
          <a:p>
            <a:pPr algn="just">
              <a:spcBef>
                <a:spcPts val="0"/>
              </a:spcBef>
            </a:pPr>
            <a:endParaRPr lang="en-IN" sz="2400" dirty="0"/>
          </a:p>
          <a:p>
            <a:pPr algn="just">
              <a:spcBef>
                <a:spcPts val="0"/>
              </a:spcBef>
            </a:pPr>
            <a:endParaRPr lang="en-IN" sz="2400" dirty="0"/>
          </a:p>
          <a:p>
            <a:pPr algn="just">
              <a:spcBef>
                <a:spcPts val="0"/>
              </a:spcBef>
            </a:pPr>
            <a:endParaRPr lang="en-IN" sz="2400" dirty="0"/>
          </a:p>
          <a:p>
            <a:pPr algn="just">
              <a:spcBef>
                <a:spcPts val="0"/>
              </a:spcBef>
              <a:buClr>
                <a:srgbClr val="258989"/>
              </a:buClr>
            </a:pPr>
            <a:endParaRPr lang="en-IN" sz="2400" dirty="0"/>
          </a:p>
          <a:p>
            <a:pPr algn="just">
              <a:spcBef>
                <a:spcPts val="0"/>
              </a:spcBef>
              <a:buClr>
                <a:srgbClr val="258989"/>
              </a:buClr>
            </a:pPr>
            <a:endParaRPr lang="en-IN" sz="2400" dirty="0"/>
          </a:p>
        </p:txBody>
      </p:sp>
      <p:sp>
        <p:nvSpPr>
          <p:cNvPr id="3" name="Title 2">
            <a:extLst>
              <a:ext uri="{FF2B5EF4-FFF2-40B4-BE49-F238E27FC236}">
                <a16:creationId xmlns:a16="http://schemas.microsoft.com/office/drawing/2014/main" id="{E0C291D6-40B1-4484-A816-6857F46D91A4}"/>
              </a:ext>
            </a:extLst>
          </p:cNvPr>
          <p:cNvSpPr>
            <a:spLocks noGrp="1"/>
          </p:cNvSpPr>
          <p:nvPr>
            <p:ph type="title"/>
          </p:nvPr>
        </p:nvSpPr>
        <p:spPr>
          <a:xfrm>
            <a:off x="112295" y="0"/>
            <a:ext cx="8903368" cy="1325563"/>
          </a:xfrm>
        </p:spPr>
        <p:txBody>
          <a:bodyPr>
            <a:normAutofit/>
          </a:bodyPr>
          <a:lstStyle/>
          <a:p>
            <a:pPr algn="just"/>
            <a:r>
              <a:rPr lang="en-GB" sz="3200" dirty="0"/>
              <a:t>Benefits of Virtual Machines</a:t>
            </a:r>
          </a:p>
        </p:txBody>
      </p:sp>
    </p:spTree>
    <p:extLst>
      <p:ext uri="{BB962C8B-B14F-4D97-AF65-F5344CB8AC3E}">
        <p14:creationId xmlns:p14="http://schemas.microsoft.com/office/powerpoint/2010/main" val="541803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5D89B3-7114-4505-9EC9-E10BB9F76B43}"/>
              </a:ext>
            </a:extLst>
          </p:cNvPr>
          <p:cNvSpPr>
            <a:spLocks noGrp="1"/>
          </p:cNvSpPr>
          <p:nvPr>
            <p:ph idx="1"/>
          </p:nvPr>
        </p:nvSpPr>
        <p:spPr>
          <a:xfrm>
            <a:off x="472274" y="1507958"/>
            <a:ext cx="8179358" cy="5125071"/>
          </a:xfrm>
        </p:spPr>
        <p:txBody>
          <a:bodyPr>
            <a:normAutofit/>
          </a:bodyPr>
          <a:lstStyle/>
          <a:p>
            <a:pPr algn="just">
              <a:spcBef>
                <a:spcPts val="0"/>
              </a:spcBef>
              <a:buClr>
                <a:srgbClr val="258989"/>
              </a:buClr>
            </a:pPr>
            <a:r>
              <a:rPr lang="en-IN" dirty="0"/>
              <a:t>Faster Server Provisioning.</a:t>
            </a:r>
          </a:p>
          <a:p>
            <a:pPr algn="just">
              <a:spcBef>
                <a:spcPts val="0"/>
              </a:spcBef>
              <a:buClr>
                <a:srgbClr val="258989"/>
              </a:buClr>
            </a:pPr>
            <a:r>
              <a:rPr lang="en-IN" dirty="0"/>
              <a:t>Beneficial in Disaster Recovery.</a:t>
            </a:r>
          </a:p>
          <a:p>
            <a:pPr algn="just">
              <a:spcBef>
                <a:spcPts val="0"/>
              </a:spcBef>
              <a:buClr>
                <a:srgbClr val="258989"/>
              </a:buClr>
            </a:pPr>
            <a:r>
              <a:rPr lang="en-IN" dirty="0"/>
              <a:t>Use Older Applications for a Longer Time.</a:t>
            </a:r>
          </a:p>
          <a:p>
            <a:pPr algn="just">
              <a:spcBef>
                <a:spcPts val="0"/>
              </a:spcBef>
              <a:buClr>
                <a:srgbClr val="258989"/>
              </a:buClr>
            </a:pPr>
            <a:r>
              <a:rPr lang="en-IN" dirty="0"/>
              <a:t>Virtual Machine is Easily Portable.</a:t>
            </a:r>
          </a:p>
          <a:p>
            <a:pPr algn="just">
              <a:spcBef>
                <a:spcPts val="0"/>
              </a:spcBef>
              <a:buClr>
                <a:srgbClr val="258989"/>
              </a:buClr>
            </a:pPr>
            <a:r>
              <a:rPr lang="en-IN" dirty="0"/>
              <a:t>Better Usage of Hardware Resources.</a:t>
            </a:r>
          </a:p>
          <a:p>
            <a:pPr algn="just">
              <a:spcBef>
                <a:spcPts val="0"/>
              </a:spcBef>
              <a:buClr>
                <a:srgbClr val="258989"/>
              </a:buClr>
            </a:pPr>
            <a:r>
              <a:rPr lang="en-IN" dirty="0"/>
              <a:t>Made Cloud Computing Possible.</a:t>
            </a:r>
          </a:p>
          <a:p>
            <a:pPr algn="just">
              <a:spcBef>
                <a:spcPts val="0"/>
              </a:spcBef>
            </a:pPr>
            <a:endParaRPr lang="en-IN" dirty="0"/>
          </a:p>
          <a:p>
            <a:pPr algn="just">
              <a:spcBef>
                <a:spcPts val="0"/>
              </a:spcBef>
            </a:pPr>
            <a:endParaRPr lang="en-IN" dirty="0"/>
          </a:p>
          <a:p>
            <a:pPr algn="just">
              <a:spcBef>
                <a:spcPts val="0"/>
              </a:spcBef>
            </a:pPr>
            <a:endParaRPr lang="en-IN" dirty="0"/>
          </a:p>
          <a:p>
            <a:pPr algn="just">
              <a:spcBef>
                <a:spcPts val="0"/>
              </a:spcBef>
            </a:pPr>
            <a:endParaRPr lang="en-IN" dirty="0"/>
          </a:p>
          <a:p>
            <a:pPr algn="just">
              <a:spcBef>
                <a:spcPts val="0"/>
              </a:spcBef>
            </a:pPr>
            <a:endParaRPr lang="en-IN" dirty="0"/>
          </a:p>
          <a:p>
            <a:pPr algn="just">
              <a:spcBef>
                <a:spcPts val="0"/>
              </a:spcBef>
              <a:buClr>
                <a:srgbClr val="258989"/>
              </a:buClr>
            </a:pPr>
            <a:endParaRPr lang="en-IN" dirty="0"/>
          </a:p>
          <a:p>
            <a:pPr algn="just">
              <a:spcBef>
                <a:spcPts val="0"/>
              </a:spcBef>
              <a:buClr>
                <a:srgbClr val="258989"/>
              </a:buClr>
            </a:pPr>
            <a:endParaRPr lang="en-IN" dirty="0"/>
          </a:p>
        </p:txBody>
      </p:sp>
      <p:sp>
        <p:nvSpPr>
          <p:cNvPr id="3" name="Title 2">
            <a:extLst>
              <a:ext uri="{FF2B5EF4-FFF2-40B4-BE49-F238E27FC236}">
                <a16:creationId xmlns:a16="http://schemas.microsoft.com/office/drawing/2014/main" id="{E0C291D6-40B1-4484-A816-6857F46D91A4}"/>
              </a:ext>
            </a:extLst>
          </p:cNvPr>
          <p:cNvSpPr>
            <a:spLocks noGrp="1"/>
          </p:cNvSpPr>
          <p:nvPr>
            <p:ph type="title"/>
          </p:nvPr>
        </p:nvSpPr>
        <p:spPr>
          <a:xfrm>
            <a:off x="112295" y="0"/>
            <a:ext cx="8903368" cy="1325563"/>
          </a:xfrm>
        </p:spPr>
        <p:txBody>
          <a:bodyPr>
            <a:normAutofit/>
          </a:bodyPr>
          <a:lstStyle/>
          <a:p>
            <a:pPr algn="just"/>
            <a:r>
              <a:rPr lang="en-GB" sz="3200" dirty="0"/>
              <a:t>Benefits of Virtual Machines</a:t>
            </a:r>
          </a:p>
        </p:txBody>
      </p:sp>
    </p:spTree>
    <p:extLst>
      <p:ext uri="{BB962C8B-B14F-4D97-AF65-F5344CB8AC3E}">
        <p14:creationId xmlns:p14="http://schemas.microsoft.com/office/powerpoint/2010/main" val="1400122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603" y="1475874"/>
            <a:ext cx="8318626" cy="5157155"/>
          </a:xfrm>
        </p:spPr>
        <p:txBody>
          <a:bodyPr>
            <a:noAutofit/>
          </a:bodyPr>
          <a:lstStyle/>
          <a:p>
            <a:pPr marL="0" indent="0" algn="just">
              <a:spcBef>
                <a:spcPts val="0"/>
              </a:spcBef>
              <a:buNone/>
            </a:pPr>
            <a:r>
              <a:rPr lang="en-IN" dirty="0">
                <a:solidFill>
                  <a:srgbClr val="C00000"/>
                </a:solidFill>
              </a:rPr>
              <a:t>Emulation- </a:t>
            </a:r>
            <a:r>
              <a:rPr lang="en-IN" dirty="0"/>
              <a:t>Required for implementing many VMs. It is the process of implementing the interface and functionality of one (sub)system on a (sub)system having a different interface and functionality.</a:t>
            </a:r>
          </a:p>
          <a:p>
            <a:pPr marL="542925" lvl="2" algn="just">
              <a:spcBef>
                <a:spcPts val="0"/>
              </a:spcBef>
            </a:pPr>
            <a:r>
              <a:rPr lang="en-IN" sz="2800" dirty="0"/>
              <a:t>terminal emulators, such as for VT100, </a:t>
            </a:r>
            <a:r>
              <a:rPr lang="en-IN" sz="2800" dirty="0" err="1"/>
              <a:t>xterm</a:t>
            </a:r>
            <a:r>
              <a:rPr lang="en-IN" sz="2800" dirty="0"/>
              <a:t>, putty.</a:t>
            </a:r>
          </a:p>
        </p:txBody>
      </p:sp>
      <p:sp>
        <p:nvSpPr>
          <p:cNvPr id="2" name="Title 1"/>
          <p:cNvSpPr>
            <a:spLocks noGrp="1"/>
          </p:cNvSpPr>
          <p:nvPr>
            <p:ph type="title"/>
          </p:nvPr>
        </p:nvSpPr>
        <p:spPr>
          <a:xfrm>
            <a:off x="160421" y="0"/>
            <a:ext cx="8758990" cy="1325563"/>
          </a:xfrm>
        </p:spPr>
        <p:txBody>
          <a:bodyPr>
            <a:normAutofit/>
          </a:bodyPr>
          <a:lstStyle/>
          <a:p>
            <a:pPr algn="just"/>
            <a:r>
              <a:rPr lang="en-US" sz="3200" dirty="0">
                <a:solidFill>
                  <a:schemeClr val="bg1"/>
                </a:solidFill>
              </a:rPr>
              <a:t>Interpretation and Binary Translation</a:t>
            </a:r>
            <a:endParaRPr lang="en-IN" sz="3200" dirty="0">
              <a:solidFill>
                <a:schemeClr val="bg1"/>
              </a:solidFill>
            </a:endParaRPr>
          </a:p>
        </p:txBody>
      </p:sp>
    </p:spTree>
    <p:extLst>
      <p:ext uri="{BB962C8B-B14F-4D97-AF65-F5344CB8AC3E}">
        <p14:creationId xmlns:p14="http://schemas.microsoft.com/office/powerpoint/2010/main" val="2847594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5F2F38-E8FD-4912-867F-C007F66B74D9}"/>
              </a:ext>
            </a:extLst>
          </p:cNvPr>
          <p:cNvSpPr>
            <a:spLocks noGrp="1"/>
          </p:cNvSpPr>
          <p:nvPr>
            <p:ph idx="1"/>
          </p:nvPr>
        </p:nvSpPr>
        <p:spPr>
          <a:xfrm>
            <a:off x="296984" y="1451430"/>
            <a:ext cx="8404889" cy="5181600"/>
          </a:xfrm>
        </p:spPr>
        <p:txBody>
          <a:bodyPr>
            <a:normAutofit/>
          </a:bodyPr>
          <a:lstStyle/>
          <a:p>
            <a:pPr algn="just">
              <a:spcBef>
                <a:spcPts val="0"/>
              </a:spcBef>
              <a:buClr>
                <a:srgbClr val="258989"/>
              </a:buClr>
            </a:pPr>
            <a:r>
              <a:rPr lang="en-US" altLang="en-US" dirty="0"/>
              <a:t>A software that </a:t>
            </a:r>
            <a:r>
              <a:rPr lang="en-US" altLang="en-US" dirty="0">
                <a:solidFill>
                  <a:srgbClr val="C00000"/>
                </a:solidFill>
              </a:rPr>
              <a:t>creates a virtualized environment between the computer platform and the end-user </a:t>
            </a:r>
            <a:r>
              <a:rPr lang="en-US" altLang="en-US" dirty="0"/>
              <a:t>in which the end user can operate software. </a:t>
            </a:r>
          </a:p>
          <a:p>
            <a:pPr algn="just">
              <a:buClr>
                <a:srgbClr val="258989"/>
              </a:buClr>
            </a:pPr>
            <a:r>
              <a:rPr lang="en-US" altLang="en-US" dirty="0"/>
              <a:t>Provides an interface identical to the underlying bare hardware.</a:t>
            </a:r>
          </a:p>
          <a:p>
            <a:pPr marL="0" indent="0" algn="just">
              <a:spcBef>
                <a:spcPts val="0"/>
              </a:spcBef>
              <a:buNone/>
            </a:pPr>
            <a:endParaRPr lang="en-US" altLang="en-US" dirty="0"/>
          </a:p>
          <a:p>
            <a:pPr algn="just">
              <a:spcBef>
                <a:spcPts val="0"/>
              </a:spcBef>
            </a:pPr>
            <a:endParaRPr lang="en-GB" dirty="0"/>
          </a:p>
        </p:txBody>
      </p:sp>
      <p:sp>
        <p:nvSpPr>
          <p:cNvPr id="3" name="Title 2">
            <a:extLst>
              <a:ext uri="{FF2B5EF4-FFF2-40B4-BE49-F238E27FC236}">
                <a16:creationId xmlns:a16="http://schemas.microsoft.com/office/drawing/2014/main" id="{C8E2805C-9C47-44AC-BBF6-8EC2C0BF5A35}"/>
              </a:ext>
            </a:extLst>
          </p:cNvPr>
          <p:cNvSpPr>
            <a:spLocks noGrp="1"/>
          </p:cNvSpPr>
          <p:nvPr>
            <p:ph type="title"/>
          </p:nvPr>
        </p:nvSpPr>
        <p:spPr>
          <a:xfrm>
            <a:off x="130629" y="0"/>
            <a:ext cx="8737600" cy="1325563"/>
          </a:xfrm>
        </p:spPr>
        <p:txBody>
          <a:bodyPr>
            <a:normAutofit/>
          </a:bodyPr>
          <a:lstStyle/>
          <a:p>
            <a:pPr algn="just"/>
            <a:r>
              <a:rPr lang="en-US" altLang="en-US" sz="3200" dirty="0"/>
              <a:t>Virtual Machine (VM)</a:t>
            </a:r>
            <a:endParaRPr lang="en-GB" sz="3200" dirty="0"/>
          </a:p>
        </p:txBody>
      </p:sp>
    </p:spTree>
    <p:extLst>
      <p:ext uri="{BB962C8B-B14F-4D97-AF65-F5344CB8AC3E}">
        <p14:creationId xmlns:p14="http://schemas.microsoft.com/office/powerpoint/2010/main" val="406184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1555" y="1467724"/>
            <a:ext cx="8707856" cy="5004884"/>
          </a:xfrm>
        </p:spPr>
        <p:txBody>
          <a:bodyPr>
            <a:noAutofit/>
          </a:bodyPr>
          <a:lstStyle/>
          <a:p>
            <a:pPr algn="just">
              <a:spcBef>
                <a:spcPts val="0"/>
              </a:spcBef>
            </a:pPr>
            <a:r>
              <a:rPr lang="en-IN" dirty="0"/>
              <a:t>Method for enabling a (sub)system to present the same interface and characteristics as another ways of implementing emulation.</a:t>
            </a:r>
          </a:p>
          <a:p>
            <a:pPr marL="546100" lvl="2" indent="-193675" algn="just">
              <a:spcBef>
                <a:spcPts val="0"/>
              </a:spcBef>
            </a:pPr>
            <a:r>
              <a:rPr lang="en-IN" sz="2800" dirty="0">
                <a:solidFill>
                  <a:srgbClr val="C00000"/>
                </a:solidFill>
              </a:rPr>
              <a:t>Interpretation</a:t>
            </a:r>
            <a:endParaRPr lang="en-IN" sz="2800" dirty="0"/>
          </a:p>
          <a:p>
            <a:pPr marL="546100" lvl="2" indent="-193675" algn="just">
              <a:spcBef>
                <a:spcPts val="0"/>
              </a:spcBef>
            </a:pPr>
            <a:r>
              <a:rPr lang="en-IN" sz="2800" dirty="0">
                <a:solidFill>
                  <a:srgbClr val="C00000"/>
                </a:solidFill>
              </a:rPr>
              <a:t>Binary Translation</a:t>
            </a:r>
            <a:endParaRPr lang="en-IN" sz="2800" dirty="0"/>
          </a:p>
        </p:txBody>
      </p:sp>
      <p:sp>
        <p:nvSpPr>
          <p:cNvPr id="2" name="Title 1"/>
          <p:cNvSpPr>
            <a:spLocks noGrp="1"/>
          </p:cNvSpPr>
          <p:nvPr>
            <p:ph type="title"/>
          </p:nvPr>
        </p:nvSpPr>
        <p:spPr>
          <a:xfrm>
            <a:off x="192504" y="0"/>
            <a:ext cx="8694821" cy="1325563"/>
          </a:xfrm>
        </p:spPr>
        <p:txBody>
          <a:bodyPr>
            <a:normAutofit/>
          </a:bodyPr>
          <a:lstStyle/>
          <a:p>
            <a:pPr algn="just"/>
            <a:r>
              <a:rPr lang="en-IN" sz="3200" dirty="0">
                <a:solidFill>
                  <a:schemeClr val="bg1"/>
                </a:solidFill>
              </a:rPr>
              <a:t>Emulation</a:t>
            </a:r>
          </a:p>
        </p:txBody>
      </p:sp>
    </p:spTree>
    <p:extLst>
      <p:ext uri="{BB962C8B-B14F-4D97-AF65-F5344CB8AC3E}">
        <p14:creationId xmlns:p14="http://schemas.microsoft.com/office/powerpoint/2010/main" val="1295779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6463" y="1475874"/>
            <a:ext cx="8775032" cy="5157155"/>
          </a:xfrm>
        </p:spPr>
        <p:txBody>
          <a:bodyPr>
            <a:noAutofit/>
          </a:bodyPr>
          <a:lstStyle/>
          <a:p>
            <a:pPr algn="just">
              <a:spcBef>
                <a:spcPts val="0"/>
              </a:spcBef>
              <a:buClr>
                <a:srgbClr val="258989"/>
              </a:buClr>
            </a:pPr>
            <a:r>
              <a:rPr lang="en-IN" dirty="0">
                <a:solidFill>
                  <a:srgbClr val="C00000"/>
                </a:solidFill>
              </a:rPr>
              <a:t>Instruction Set Emulation- </a:t>
            </a:r>
            <a:r>
              <a:rPr lang="en-IN" dirty="0"/>
              <a:t>Binaries in source instruction set can be executed on machine implementing target instruction set. e.g., IA-32 execution layer.</a:t>
            </a:r>
          </a:p>
        </p:txBody>
      </p:sp>
      <p:sp>
        <p:nvSpPr>
          <p:cNvPr id="2" name="Title 1"/>
          <p:cNvSpPr>
            <a:spLocks noGrp="1"/>
          </p:cNvSpPr>
          <p:nvPr>
            <p:ph type="title"/>
          </p:nvPr>
        </p:nvSpPr>
        <p:spPr>
          <a:xfrm>
            <a:off x="160421" y="0"/>
            <a:ext cx="8758990" cy="1325563"/>
          </a:xfrm>
        </p:spPr>
        <p:txBody>
          <a:bodyPr>
            <a:normAutofit/>
          </a:bodyPr>
          <a:lstStyle/>
          <a:p>
            <a:pPr algn="just"/>
            <a:r>
              <a:rPr lang="en-US" sz="3200" dirty="0">
                <a:solidFill>
                  <a:schemeClr val="bg1"/>
                </a:solidFill>
              </a:rPr>
              <a:t>Interpretation and Binary Translation</a:t>
            </a:r>
            <a:endParaRPr lang="en-IN" sz="3200" dirty="0">
              <a:solidFill>
                <a:schemeClr val="bg1"/>
              </a:solidFill>
            </a:endParaRPr>
          </a:p>
        </p:txBody>
      </p:sp>
    </p:spTree>
    <p:extLst>
      <p:ext uri="{BB962C8B-B14F-4D97-AF65-F5344CB8AC3E}">
        <p14:creationId xmlns:p14="http://schemas.microsoft.com/office/powerpoint/2010/main" val="13369620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A19F6C-A165-402A-8E12-637236272263}"/>
              </a:ext>
            </a:extLst>
          </p:cNvPr>
          <p:cNvSpPr>
            <a:spLocks noGrp="1"/>
          </p:cNvSpPr>
          <p:nvPr>
            <p:ph idx="1"/>
          </p:nvPr>
        </p:nvSpPr>
        <p:spPr>
          <a:xfrm>
            <a:off x="208547" y="1509486"/>
            <a:ext cx="8726905" cy="5123543"/>
          </a:xfrm>
        </p:spPr>
        <p:txBody>
          <a:bodyPr>
            <a:normAutofit/>
          </a:bodyPr>
          <a:lstStyle/>
          <a:p>
            <a:pPr algn="just">
              <a:spcBef>
                <a:spcPts val="0"/>
              </a:spcBef>
              <a:buClr>
                <a:srgbClr val="258989"/>
              </a:buClr>
            </a:pPr>
            <a:r>
              <a:rPr lang="en-GB" b="0" i="0" u="none" strike="noStrike" baseline="0" dirty="0">
                <a:solidFill>
                  <a:srgbClr val="000000"/>
                </a:solidFill>
              </a:rPr>
              <a:t>Intercept OS code: </a:t>
            </a:r>
            <a:r>
              <a:rPr lang="en-IN" b="0" i="0" u="none" strike="noStrike" baseline="0" dirty="0">
                <a:solidFill>
                  <a:srgbClr val="000000"/>
                </a:solidFill>
              </a:rPr>
              <a:t>Run-time translation of some OS instructions.</a:t>
            </a:r>
          </a:p>
          <a:p>
            <a:pPr algn="just">
              <a:spcBef>
                <a:spcPts val="0"/>
              </a:spcBef>
              <a:buClr>
                <a:srgbClr val="258989"/>
              </a:buClr>
            </a:pPr>
            <a:r>
              <a:rPr lang="en-IN" b="0" i="0" u="none" strike="noStrike" baseline="0" dirty="0">
                <a:solidFill>
                  <a:srgbClr val="000000"/>
                </a:solidFill>
              </a:rPr>
              <a:t>User-level code is directly executed on the real </a:t>
            </a:r>
            <a:r>
              <a:rPr lang="en-GB" b="0" i="0" u="none" strike="noStrike" baseline="0" dirty="0">
                <a:solidFill>
                  <a:srgbClr val="000000"/>
                </a:solidFill>
              </a:rPr>
              <a:t>hardware.</a:t>
            </a:r>
          </a:p>
          <a:p>
            <a:pPr algn="just">
              <a:spcBef>
                <a:spcPts val="0"/>
              </a:spcBef>
              <a:buClr>
                <a:srgbClr val="258989"/>
              </a:buClr>
            </a:pPr>
            <a:r>
              <a:rPr lang="en-IN" b="0" i="0" u="none" strike="noStrike" baseline="0" dirty="0">
                <a:solidFill>
                  <a:srgbClr val="000000"/>
                </a:solidFill>
              </a:rPr>
              <a:t>No modifications to the OS are needed: the guest OS is not aware of virtualization.</a:t>
            </a:r>
          </a:p>
          <a:p>
            <a:pPr algn="just">
              <a:spcBef>
                <a:spcPts val="0"/>
              </a:spcBef>
              <a:buClr>
                <a:srgbClr val="258989"/>
              </a:buClr>
            </a:pPr>
            <a:r>
              <a:rPr lang="en-IN" b="0" i="0" u="none" strike="noStrike" baseline="0" dirty="0">
                <a:solidFill>
                  <a:srgbClr val="000000"/>
                </a:solidFill>
              </a:rPr>
              <a:t>Specific device drivers are required.</a:t>
            </a:r>
            <a:endParaRPr lang="en-GB" dirty="0"/>
          </a:p>
        </p:txBody>
      </p:sp>
      <p:sp>
        <p:nvSpPr>
          <p:cNvPr id="2" name="Title 1">
            <a:extLst>
              <a:ext uri="{FF2B5EF4-FFF2-40B4-BE49-F238E27FC236}">
                <a16:creationId xmlns:a16="http://schemas.microsoft.com/office/drawing/2014/main" id="{D8A6B085-428C-4FBE-9516-C3299230A60F}"/>
              </a:ext>
            </a:extLst>
          </p:cNvPr>
          <p:cNvSpPr>
            <a:spLocks noGrp="1"/>
          </p:cNvSpPr>
          <p:nvPr>
            <p:ph type="title"/>
          </p:nvPr>
        </p:nvSpPr>
        <p:spPr>
          <a:xfrm>
            <a:off x="144378" y="0"/>
            <a:ext cx="8710863" cy="1325563"/>
          </a:xfrm>
        </p:spPr>
        <p:txBody>
          <a:bodyPr>
            <a:normAutofit/>
          </a:bodyPr>
          <a:lstStyle/>
          <a:p>
            <a:pPr algn="just"/>
            <a:r>
              <a:rPr lang="en-GB" sz="3200" b="0" i="0" u="none" strike="noStrike" baseline="0" dirty="0">
                <a:solidFill>
                  <a:schemeClr val="bg1"/>
                </a:solidFill>
              </a:rPr>
              <a:t>Binary Translation</a:t>
            </a:r>
            <a:endParaRPr lang="en-GB" sz="2400" dirty="0">
              <a:solidFill>
                <a:schemeClr val="bg1"/>
              </a:solidFill>
            </a:endParaRPr>
          </a:p>
        </p:txBody>
      </p:sp>
    </p:spTree>
    <p:extLst>
      <p:ext uri="{BB962C8B-B14F-4D97-AF65-F5344CB8AC3E}">
        <p14:creationId xmlns:p14="http://schemas.microsoft.com/office/powerpoint/2010/main" val="32793826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0633" y="1475874"/>
            <a:ext cx="8694820" cy="5157155"/>
          </a:xfrm>
        </p:spPr>
        <p:txBody>
          <a:bodyPr>
            <a:normAutofit/>
          </a:bodyPr>
          <a:lstStyle/>
          <a:p>
            <a:pPr marL="0" indent="0">
              <a:lnSpc>
                <a:spcPct val="160000"/>
              </a:lnSpc>
              <a:spcBef>
                <a:spcPts val="0"/>
              </a:spcBef>
              <a:buClr>
                <a:srgbClr val="258989"/>
              </a:buClr>
              <a:buNone/>
            </a:pPr>
            <a:r>
              <a:rPr lang="en-IN" sz="2800" dirty="0">
                <a:solidFill>
                  <a:srgbClr val="C00000"/>
                </a:solidFill>
              </a:rPr>
              <a:t>Interpretation</a:t>
            </a:r>
          </a:p>
          <a:p>
            <a:pPr marL="546100" lvl="1" indent="-369888">
              <a:lnSpc>
                <a:spcPct val="160000"/>
              </a:lnSpc>
              <a:spcBef>
                <a:spcPts val="0"/>
              </a:spcBef>
              <a:buClr>
                <a:srgbClr val="258989"/>
              </a:buClr>
              <a:buAutoNum type="arabicPeriod"/>
            </a:pPr>
            <a:r>
              <a:rPr lang="en-IN" sz="2800" dirty="0"/>
              <a:t>Simple and easy to implement, portable.</a:t>
            </a:r>
          </a:p>
          <a:p>
            <a:pPr marL="546100" lvl="1" indent="-369888">
              <a:lnSpc>
                <a:spcPct val="160000"/>
              </a:lnSpc>
              <a:spcBef>
                <a:spcPts val="0"/>
              </a:spcBef>
              <a:buClr>
                <a:srgbClr val="258989"/>
              </a:buClr>
              <a:buAutoNum type="arabicPeriod"/>
            </a:pPr>
            <a:r>
              <a:rPr lang="en-IN" sz="2800" dirty="0"/>
              <a:t>Low performance.</a:t>
            </a:r>
          </a:p>
          <a:p>
            <a:pPr marL="546100" lvl="1" indent="-369888">
              <a:lnSpc>
                <a:spcPct val="160000"/>
              </a:lnSpc>
              <a:spcBef>
                <a:spcPts val="0"/>
              </a:spcBef>
              <a:buClr>
                <a:srgbClr val="258989"/>
              </a:buClr>
              <a:buAutoNum type="arabicPeriod"/>
            </a:pPr>
            <a:r>
              <a:rPr lang="en-IN" sz="2800" dirty="0"/>
              <a:t>Threaded interpretation.</a:t>
            </a:r>
          </a:p>
        </p:txBody>
      </p:sp>
      <p:sp>
        <p:nvSpPr>
          <p:cNvPr id="2" name="Title 1"/>
          <p:cNvSpPr>
            <a:spLocks noGrp="1"/>
          </p:cNvSpPr>
          <p:nvPr>
            <p:ph type="title"/>
          </p:nvPr>
        </p:nvSpPr>
        <p:spPr>
          <a:xfrm>
            <a:off x="160420" y="0"/>
            <a:ext cx="8726905" cy="1325563"/>
          </a:xfrm>
        </p:spPr>
        <p:txBody>
          <a:bodyPr>
            <a:normAutofit/>
          </a:bodyPr>
          <a:lstStyle/>
          <a:p>
            <a:pPr algn="just"/>
            <a:r>
              <a:rPr lang="en-IN" sz="3200" dirty="0">
                <a:solidFill>
                  <a:schemeClr val="bg1"/>
                </a:solidFill>
              </a:rPr>
              <a:t>Interpretation Vs Translation</a:t>
            </a:r>
          </a:p>
        </p:txBody>
      </p:sp>
    </p:spTree>
    <p:extLst>
      <p:ext uri="{BB962C8B-B14F-4D97-AF65-F5344CB8AC3E}">
        <p14:creationId xmlns:p14="http://schemas.microsoft.com/office/powerpoint/2010/main" val="2869743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0633" y="1475874"/>
            <a:ext cx="8694820" cy="5157155"/>
          </a:xfrm>
        </p:spPr>
        <p:txBody>
          <a:bodyPr>
            <a:normAutofit/>
          </a:bodyPr>
          <a:lstStyle/>
          <a:p>
            <a:pPr marL="0" indent="0">
              <a:lnSpc>
                <a:spcPct val="160000"/>
              </a:lnSpc>
              <a:spcBef>
                <a:spcPts val="0"/>
              </a:spcBef>
              <a:buClr>
                <a:srgbClr val="258989"/>
              </a:buClr>
              <a:buNone/>
            </a:pPr>
            <a:r>
              <a:rPr lang="en-IN" sz="2800" dirty="0">
                <a:solidFill>
                  <a:srgbClr val="C00000"/>
                </a:solidFill>
              </a:rPr>
              <a:t>Binary Translation</a:t>
            </a:r>
          </a:p>
          <a:p>
            <a:pPr marL="546100" lvl="1" indent="-369888">
              <a:lnSpc>
                <a:spcPct val="160000"/>
              </a:lnSpc>
              <a:spcBef>
                <a:spcPts val="0"/>
              </a:spcBef>
              <a:buClr>
                <a:srgbClr val="258989"/>
              </a:buClr>
              <a:buAutoNum type="arabicPeriod"/>
            </a:pPr>
            <a:r>
              <a:rPr lang="en-IN" sz="2800" dirty="0"/>
              <a:t>Complex implementation.</a:t>
            </a:r>
          </a:p>
          <a:p>
            <a:pPr marL="546100" lvl="1" indent="-369888">
              <a:lnSpc>
                <a:spcPct val="160000"/>
              </a:lnSpc>
              <a:spcBef>
                <a:spcPts val="0"/>
              </a:spcBef>
              <a:buClr>
                <a:srgbClr val="258989"/>
              </a:buClr>
              <a:buAutoNum type="arabicPeriod"/>
            </a:pPr>
            <a:r>
              <a:rPr lang="en-IN" sz="2800" dirty="0"/>
              <a:t>High initial translation cost, small execution cost.</a:t>
            </a:r>
          </a:p>
          <a:p>
            <a:pPr marL="546100" lvl="1" indent="-369888">
              <a:lnSpc>
                <a:spcPct val="160000"/>
              </a:lnSpc>
              <a:spcBef>
                <a:spcPts val="0"/>
              </a:spcBef>
              <a:buClr>
                <a:srgbClr val="258989"/>
              </a:buClr>
              <a:buAutoNum type="arabicPeriod"/>
            </a:pPr>
            <a:r>
              <a:rPr lang="en-IN" sz="2800" dirty="0"/>
              <a:t>Selective compilation.</a:t>
            </a:r>
          </a:p>
        </p:txBody>
      </p:sp>
      <p:sp>
        <p:nvSpPr>
          <p:cNvPr id="2" name="Title 1"/>
          <p:cNvSpPr>
            <a:spLocks noGrp="1"/>
          </p:cNvSpPr>
          <p:nvPr>
            <p:ph type="title"/>
          </p:nvPr>
        </p:nvSpPr>
        <p:spPr>
          <a:xfrm>
            <a:off x="160420" y="0"/>
            <a:ext cx="8726905" cy="1325563"/>
          </a:xfrm>
        </p:spPr>
        <p:txBody>
          <a:bodyPr>
            <a:normAutofit/>
          </a:bodyPr>
          <a:lstStyle/>
          <a:p>
            <a:pPr algn="just"/>
            <a:r>
              <a:rPr lang="en-IN" sz="3200" dirty="0">
                <a:solidFill>
                  <a:schemeClr val="bg1"/>
                </a:solidFill>
              </a:rPr>
              <a:t>Interpretation Vs Translation</a:t>
            </a:r>
          </a:p>
        </p:txBody>
      </p:sp>
    </p:spTree>
    <p:extLst>
      <p:ext uri="{BB962C8B-B14F-4D97-AF65-F5344CB8AC3E}">
        <p14:creationId xmlns:p14="http://schemas.microsoft.com/office/powerpoint/2010/main" val="2643841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614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5F2F38-E8FD-4912-867F-C007F66B74D9}"/>
              </a:ext>
            </a:extLst>
          </p:cNvPr>
          <p:cNvSpPr>
            <a:spLocks noGrp="1"/>
          </p:cNvSpPr>
          <p:nvPr>
            <p:ph idx="1"/>
          </p:nvPr>
        </p:nvSpPr>
        <p:spPr>
          <a:xfrm>
            <a:off x="391886" y="1494972"/>
            <a:ext cx="8340132" cy="5123543"/>
          </a:xfrm>
        </p:spPr>
        <p:txBody>
          <a:bodyPr>
            <a:normAutofit/>
          </a:bodyPr>
          <a:lstStyle/>
          <a:p>
            <a:pPr algn="just">
              <a:spcBef>
                <a:spcPts val="0"/>
              </a:spcBef>
              <a:buClr>
                <a:srgbClr val="258989"/>
              </a:buClr>
            </a:pPr>
            <a:r>
              <a:rPr lang="en-US" sz="2600" dirty="0"/>
              <a:t>Virtual machines are “an efficient, isolated duplicate of a real machine”- </a:t>
            </a:r>
            <a:r>
              <a:rPr lang="en-US" sz="2600" dirty="0" err="1"/>
              <a:t>Popek</a:t>
            </a:r>
            <a:r>
              <a:rPr lang="en-US" sz="2600" dirty="0"/>
              <a:t> and Goldberg. </a:t>
            </a:r>
            <a:r>
              <a:rPr lang="en-US" sz="2600" dirty="0" err="1"/>
              <a:t>Popek</a:t>
            </a:r>
            <a:r>
              <a:rPr lang="en-US" sz="2600" dirty="0"/>
              <a:t> and Goldberg introduced conditions for computer architecture to efficiently support system virtualization.</a:t>
            </a:r>
          </a:p>
        </p:txBody>
      </p:sp>
      <p:sp>
        <p:nvSpPr>
          <p:cNvPr id="3" name="Title 2">
            <a:extLst>
              <a:ext uri="{FF2B5EF4-FFF2-40B4-BE49-F238E27FC236}">
                <a16:creationId xmlns:a16="http://schemas.microsoft.com/office/drawing/2014/main" id="{C8E2805C-9C47-44AC-BBF6-8EC2C0BF5A35}"/>
              </a:ext>
            </a:extLst>
          </p:cNvPr>
          <p:cNvSpPr>
            <a:spLocks noGrp="1"/>
          </p:cNvSpPr>
          <p:nvPr>
            <p:ph type="title"/>
          </p:nvPr>
        </p:nvSpPr>
        <p:spPr>
          <a:xfrm>
            <a:off x="116114" y="0"/>
            <a:ext cx="8839200" cy="1325563"/>
          </a:xfrm>
        </p:spPr>
        <p:txBody>
          <a:bodyPr>
            <a:normAutofit/>
          </a:bodyPr>
          <a:lstStyle/>
          <a:p>
            <a:pPr algn="just"/>
            <a:r>
              <a:rPr lang="en-US" altLang="en-US" sz="3200" dirty="0"/>
              <a:t>Virtual Machine (VM)</a:t>
            </a:r>
            <a:endParaRPr lang="en-GB" sz="3200" dirty="0"/>
          </a:p>
        </p:txBody>
      </p:sp>
    </p:spTree>
    <p:extLst>
      <p:ext uri="{BB962C8B-B14F-4D97-AF65-F5344CB8AC3E}">
        <p14:creationId xmlns:p14="http://schemas.microsoft.com/office/powerpoint/2010/main" val="3843548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56FA2E-9CD9-49C2-BE2B-45AE3AD30A3F}"/>
              </a:ext>
            </a:extLst>
          </p:cNvPr>
          <p:cNvSpPr>
            <a:spLocks noGrp="1"/>
          </p:cNvSpPr>
          <p:nvPr>
            <p:ph idx="1"/>
          </p:nvPr>
        </p:nvSpPr>
        <p:spPr>
          <a:xfrm>
            <a:off x="188686" y="1538514"/>
            <a:ext cx="8645978" cy="5094515"/>
          </a:xfrm>
        </p:spPr>
        <p:txBody>
          <a:bodyPr>
            <a:normAutofit/>
          </a:bodyPr>
          <a:lstStyle/>
          <a:p>
            <a:pPr algn="just">
              <a:spcBef>
                <a:spcPts val="0"/>
              </a:spcBef>
              <a:buClr>
                <a:srgbClr val="258989"/>
              </a:buClr>
            </a:pPr>
            <a:r>
              <a:rPr lang="en-IN" dirty="0"/>
              <a:t>VMs are a number of </a:t>
            </a:r>
            <a:r>
              <a:rPr lang="en-IN" dirty="0">
                <a:solidFill>
                  <a:srgbClr val="C00000"/>
                </a:solidFill>
              </a:rPr>
              <a:t>discrete identical execution environments on a single computer, each of which runs an OS. </a:t>
            </a:r>
          </a:p>
          <a:p>
            <a:pPr algn="just">
              <a:spcBef>
                <a:spcPts val="0"/>
              </a:spcBef>
            </a:pPr>
            <a:endParaRPr lang="en-GB" dirty="0"/>
          </a:p>
        </p:txBody>
      </p:sp>
      <p:sp>
        <p:nvSpPr>
          <p:cNvPr id="3" name="Title 2">
            <a:extLst>
              <a:ext uri="{FF2B5EF4-FFF2-40B4-BE49-F238E27FC236}">
                <a16:creationId xmlns:a16="http://schemas.microsoft.com/office/drawing/2014/main" id="{0638C4C2-37BD-4323-92ED-0F34F372E464}"/>
              </a:ext>
            </a:extLst>
          </p:cNvPr>
          <p:cNvSpPr>
            <a:spLocks noGrp="1"/>
          </p:cNvSpPr>
          <p:nvPr>
            <p:ph type="title"/>
          </p:nvPr>
        </p:nvSpPr>
        <p:spPr>
          <a:xfrm>
            <a:off x="130629" y="0"/>
            <a:ext cx="8094434" cy="1325563"/>
          </a:xfrm>
        </p:spPr>
        <p:txBody>
          <a:bodyPr>
            <a:normAutofit/>
          </a:bodyPr>
          <a:lstStyle/>
          <a:p>
            <a:r>
              <a:rPr lang="en-US" altLang="en-US" sz="3200" dirty="0"/>
              <a:t>Virtual Machine (VM)</a:t>
            </a:r>
            <a:endParaRPr lang="en-GB" sz="3200" dirty="0"/>
          </a:p>
        </p:txBody>
      </p:sp>
    </p:spTree>
    <p:extLst>
      <p:ext uri="{BB962C8B-B14F-4D97-AF65-F5344CB8AC3E}">
        <p14:creationId xmlns:p14="http://schemas.microsoft.com/office/powerpoint/2010/main" val="4267398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38C4C2-37BD-4323-92ED-0F34F372E464}"/>
              </a:ext>
            </a:extLst>
          </p:cNvPr>
          <p:cNvSpPr>
            <a:spLocks noGrp="1"/>
          </p:cNvSpPr>
          <p:nvPr>
            <p:ph type="title"/>
          </p:nvPr>
        </p:nvSpPr>
        <p:spPr>
          <a:xfrm>
            <a:off x="130629" y="0"/>
            <a:ext cx="8094434" cy="1325563"/>
          </a:xfrm>
        </p:spPr>
        <p:txBody>
          <a:bodyPr>
            <a:normAutofit/>
          </a:bodyPr>
          <a:lstStyle/>
          <a:p>
            <a:r>
              <a:rPr lang="en-US" altLang="en-US" sz="3200" dirty="0"/>
              <a:t>Virtual Machine (VM)</a:t>
            </a:r>
            <a:endParaRPr lang="en-GB" sz="3200" dirty="0"/>
          </a:p>
        </p:txBody>
      </p:sp>
      <p:pic>
        <p:nvPicPr>
          <p:cNvPr id="8" name="Picture 7">
            <a:extLst>
              <a:ext uri="{FF2B5EF4-FFF2-40B4-BE49-F238E27FC236}">
                <a16:creationId xmlns:a16="http://schemas.microsoft.com/office/drawing/2014/main" id="{DB12C37E-39A0-4333-8F6B-ED64CF1316FB}"/>
              </a:ext>
            </a:extLst>
          </p:cNvPr>
          <p:cNvPicPr>
            <a:picLocks noChangeAspect="1"/>
          </p:cNvPicPr>
          <p:nvPr/>
        </p:nvPicPr>
        <p:blipFill>
          <a:blip r:embed="rId2"/>
          <a:stretch>
            <a:fillRect/>
          </a:stretch>
        </p:blipFill>
        <p:spPr>
          <a:xfrm>
            <a:off x="108284" y="1758664"/>
            <a:ext cx="8927432" cy="4325023"/>
          </a:xfrm>
          <a:prstGeom prst="rect">
            <a:avLst/>
          </a:prstGeom>
          <a:ln w="38100">
            <a:solidFill>
              <a:srgbClr val="258989"/>
            </a:solidFill>
          </a:ln>
        </p:spPr>
      </p:pic>
    </p:spTree>
    <p:extLst>
      <p:ext uri="{BB962C8B-B14F-4D97-AF65-F5344CB8AC3E}">
        <p14:creationId xmlns:p14="http://schemas.microsoft.com/office/powerpoint/2010/main" val="4086513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56FA2E-9CD9-49C2-BE2B-45AE3AD30A3F}"/>
              </a:ext>
            </a:extLst>
          </p:cNvPr>
          <p:cNvSpPr>
            <a:spLocks noGrp="1"/>
          </p:cNvSpPr>
          <p:nvPr>
            <p:ph idx="1"/>
          </p:nvPr>
        </p:nvSpPr>
        <p:spPr>
          <a:xfrm>
            <a:off x="188685" y="1475874"/>
            <a:ext cx="8762809" cy="5157155"/>
          </a:xfrm>
        </p:spPr>
        <p:txBody>
          <a:bodyPr>
            <a:normAutofit/>
          </a:bodyPr>
          <a:lstStyle/>
          <a:p>
            <a:pPr algn="just">
              <a:lnSpc>
                <a:spcPct val="160000"/>
              </a:lnSpc>
              <a:spcBef>
                <a:spcPts val="0"/>
              </a:spcBef>
              <a:buClr>
                <a:srgbClr val="258989"/>
              </a:buClr>
            </a:pPr>
            <a:r>
              <a:rPr lang="en-IN" dirty="0">
                <a:solidFill>
                  <a:srgbClr val="C00000"/>
                </a:solidFill>
              </a:rPr>
              <a:t>Virtual machines: virtual computers within computers.</a:t>
            </a:r>
          </a:p>
          <a:p>
            <a:pPr algn="just">
              <a:lnSpc>
                <a:spcPct val="160000"/>
              </a:lnSpc>
              <a:spcBef>
                <a:spcPts val="0"/>
              </a:spcBef>
              <a:buClr>
                <a:srgbClr val="258989"/>
              </a:buClr>
            </a:pPr>
            <a:r>
              <a:rPr lang="en-IN" dirty="0"/>
              <a:t>VM is no different than any other physical computer like a laptop, smart phone or server. </a:t>
            </a:r>
          </a:p>
        </p:txBody>
      </p:sp>
      <p:sp>
        <p:nvSpPr>
          <p:cNvPr id="3" name="Title 2">
            <a:extLst>
              <a:ext uri="{FF2B5EF4-FFF2-40B4-BE49-F238E27FC236}">
                <a16:creationId xmlns:a16="http://schemas.microsoft.com/office/drawing/2014/main" id="{0638C4C2-37BD-4323-92ED-0F34F372E464}"/>
              </a:ext>
            </a:extLst>
          </p:cNvPr>
          <p:cNvSpPr>
            <a:spLocks noGrp="1"/>
          </p:cNvSpPr>
          <p:nvPr>
            <p:ph type="title"/>
          </p:nvPr>
        </p:nvSpPr>
        <p:spPr>
          <a:xfrm>
            <a:off x="130629" y="0"/>
            <a:ext cx="8094434" cy="1325563"/>
          </a:xfrm>
        </p:spPr>
        <p:txBody>
          <a:bodyPr>
            <a:normAutofit/>
          </a:bodyPr>
          <a:lstStyle/>
          <a:p>
            <a:r>
              <a:rPr lang="en-US" altLang="en-US" sz="3200" dirty="0"/>
              <a:t>Virtual Machine (VM)</a:t>
            </a:r>
            <a:endParaRPr lang="en-GB" sz="3200" dirty="0"/>
          </a:p>
        </p:txBody>
      </p:sp>
    </p:spTree>
    <p:extLst>
      <p:ext uri="{BB962C8B-B14F-4D97-AF65-F5344CB8AC3E}">
        <p14:creationId xmlns:p14="http://schemas.microsoft.com/office/powerpoint/2010/main" val="3035029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a:extLst>
              <a:ext uri="{FF2B5EF4-FFF2-40B4-BE49-F238E27FC236}">
                <a16:creationId xmlns:a16="http://schemas.microsoft.com/office/drawing/2014/main" id="{BFF6B01C-77D0-44BD-AC2C-8CC00DBAE8B8}"/>
              </a:ext>
            </a:extLst>
          </p:cNvPr>
          <p:cNvSpPr>
            <a:spLocks noGrp="1" noChangeArrowheads="1"/>
          </p:cNvSpPr>
          <p:nvPr>
            <p:ph idx="1"/>
          </p:nvPr>
        </p:nvSpPr>
        <p:spPr>
          <a:xfrm>
            <a:off x="174171" y="1509485"/>
            <a:ext cx="8781143" cy="5109029"/>
          </a:xfrm>
        </p:spPr>
        <p:txBody>
          <a:bodyPr>
            <a:normAutofit/>
          </a:bodyPr>
          <a:lstStyle/>
          <a:p>
            <a:pPr algn="just">
              <a:lnSpc>
                <a:spcPct val="160000"/>
              </a:lnSpc>
              <a:spcBef>
                <a:spcPts val="0"/>
              </a:spcBef>
              <a:buClr>
                <a:srgbClr val="258989"/>
              </a:buClr>
            </a:pPr>
            <a:r>
              <a:rPr lang="en-US" altLang="en-US" dirty="0"/>
              <a:t>Virtualization is an abstraction layer that decouples the physical hardware from the OS to deliver greater IT resource utilization and flexibility. </a:t>
            </a:r>
          </a:p>
          <a:p>
            <a:pPr algn="just">
              <a:lnSpc>
                <a:spcPct val="160000"/>
              </a:lnSpc>
              <a:spcBef>
                <a:spcPts val="0"/>
              </a:spcBef>
              <a:buClr>
                <a:srgbClr val="258989"/>
              </a:buClr>
            </a:pPr>
            <a:r>
              <a:rPr lang="en-US" altLang="en-US" dirty="0">
                <a:solidFill>
                  <a:srgbClr val="C00000"/>
                </a:solidFill>
              </a:rPr>
              <a:t>Allows multiple virtual machines, </a:t>
            </a:r>
            <a:r>
              <a:rPr lang="en-US" altLang="en-US" dirty="0"/>
              <a:t>with heterogeneous OSs to run in isolation, side-by-side on the same physical machine.</a:t>
            </a:r>
          </a:p>
        </p:txBody>
      </p:sp>
      <p:sp>
        <p:nvSpPr>
          <p:cNvPr id="24578" name="AutoShape 2">
            <a:extLst>
              <a:ext uri="{FF2B5EF4-FFF2-40B4-BE49-F238E27FC236}">
                <a16:creationId xmlns:a16="http://schemas.microsoft.com/office/drawing/2014/main" id="{5FAA4B0D-B6C6-4ED4-A070-4ECCB08E7085}"/>
              </a:ext>
            </a:extLst>
          </p:cNvPr>
          <p:cNvSpPr>
            <a:spLocks noGrp="1" noChangeArrowheads="1"/>
          </p:cNvSpPr>
          <p:nvPr>
            <p:ph type="title"/>
          </p:nvPr>
        </p:nvSpPr>
        <p:spPr>
          <a:xfrm>
            <a:off x="130628" y="0"/>
            <a:ext cx="8708571" cy="1325563"/>
          </a:xfrm>
        </p:spPr>
        <p:txBody>
          <a:bodyPr>
            <a:normAutofit/>
          </a:bodyPr>
          <a:lstStyle/>
          <a:p>
            <a:pPr algn="just"/>
            <a:r>
              <a:rPr lang="en-US" altLang="en-US" sz="3200"/>
              <a:t>Virtualization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9" name="Rectangle 9">
            <a:extLst>
              <a:ext uri="{FF2B5EF4-FFF2-40B4-BE49-F238E27FC236}">
                <a16:creationId xmlns:a16="http://schemas.microsoft.com/office/drawing/2014/main" id="{9E6DE6AB-CDCE-4748-B2C9-6807EB88AAAA}"/>
              </a:ext>
            </a:extLst>
          </p:cNvPr>
          <p:cNvSpPr>
            <a:spLocks noGrp="1" noChangeArrowheads="1"/>
          </p:cNvSpPr>
          <p:nvPr>
            <p:ph idx="1"/>
          </p:nvPr>
        </p:nvSpPr>
        <p:spPr>
          <a:xfrm>
            <a:off x="320842" y="1522472"/>
            <a:ext cx="8518357" cy="4934858"/>
          </a:xfrm>
        </p:spPr>
        <p:txBody>
          <a:bodyPr>
            <a:normAutofit/>
          </a:bodyPr>
          <a:lstStyle/>
          <a:p>
            <a:pPr algn="just">
              <a:lnSpc>
                <a:spcPct val="160000"/>
              </a:lnSpc>
              <a:spcBef>
                <a:spcPts val="0"/>
              </a:spcBef>
              <a:buClr>
                <a:srgbClr val="258989"/>
              </a:buClr>
            </a:pPr>
            <a:r>
              <a:rPr lang="en-IN" altLang="en-US" sz="2800" dirty="0"/>
              <a:t>Concept of a VM was introduced around 1960. </a:t>
            </a:r>
          </a:p>
          <a:p>
            <a:pPr algn="just">
              <a:lnSpc>
                <a:spcPct val="160000"/>
              </a:lnSpc>
              <a:spcBef>
                <a:spcPts val="0"/>
              </a:spcBef>
              <a:buClr>
                <a:srgbClr val="258989"/>
              </a:buClr>
            </a:pPr>
            <a:r>
              <a:rPr lang="en-IN" altLang="en-US" sz="2800" dirty="0">
                <a:solidFill>
                  <a:srgbClr val="C00000"/>
                </a:solidFill>
              </a:rPr>
              <a:t>Evolution of time-sharing technique, </a:t>
            </a:r>
            <a:r>
              <a:rPr lang="en-IN" altLang="en-US" sz="2800" dirty="0"/>
              <a:t>where each program has full access to all computer resources but at a time, only one program will be executed. </a:t>
            </a:r>
          </a:p>
          <a:p>
            <a:pPr algn="just">
              <a:lnSpc>
                <a:spcPct val="160000"/>
              </a:lnSpc>
              <a:spcBef>
                <a:spcPts val="0"/>
              </a:spcBef>
              <a:buClr>
                <a:srgbClr val="258989"/>
              </a:buClr>
            </a:pPr>
            <a:endParaRPr lang="en-US" altLang="en-US" dirty="0"/>
          </a:p>
        </p:txBody>
      </p:sp>
      <p:sp>
        <p:nvSpPr>
          <p:cNvPr id="56328" name="AutoShape 8">
            <a:extLst>
              <a:ext uri="{FF2B5EF4-FFF2-40B4-BE49-F238E27FC236}">
                <a16:creationId xmlns:a16="http://schemas.microsoft.com/office/drawing/2014/main" id="{52F5365D-AEB4-4E0D-8A3A-EE0244698BEE}"/>
              </a:ext>
            </a:extLst>
          </p:cNvPr>
          <p:cNvSpPr>
            <a:spLocks noGrp="1" noChangeArrowheads="1"/>
          </p:cNvSpPr>
          <p:nvPr>
            <p:ph type="title"/>
          </p:nvPr>
        </p:nvSpPr>
        <p:spPr>
          <a:xfrm>
            <a:off x="174170" y="0"/>
            <a:ext cx="8665029" cy="1325563"/>
          </a:xfrm>
        </p:spPr>
        <p:txBody>
          <a:bodyPr>
            <a:normAutofit/>
          </a:bodyPr>
          <a:lstStyle/>
          <a:p>
            <a:pPr algn="just"/>
            <a:r>
              <a:rPr lang="en-US" altLang="en-US" sz="3200" dirty="0"/>
              <a:t>History of Virtual Machine</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3880</TotalTime>
  <Words>918</Words>
  <Application>Microsoft Office PowerPoint</Application>
  <PresentationFormat>On-screen Show (4:3)</PresentationFormat>
  <Paragraphs>130</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Bahnschrift</vt:lpstr>
      <vt:lpstr>Bahnschrift SemiBold</vt:lpstr>
      <vt:lpstr>Calibri</vt:lpstr>
      <vt:lpstr>Calibri Light</vt:lpstr>
      <vt:lpstr>Wingdings</vt:lpstr>
      <vt:lpstr>Office Theme</vt:lpstr>
      <vt:lpstr>PowerPoint Presentation</vt:lpstr>
      <vt:lpstr>PowerPoint Presentation</vt:lpstr>
      <vt:lpstr>Virtual Machine (VM)</vt:lpstr>
      <vt:lpstr>Virtual Machine (VM)</vt:lpstr>
      <vt:lpstr>Virtual Machine (VM)</vt:lpstr>
      <vt:lpstr>Virtual Machine (VM)</vt:lpstr>
      <vt:lpstr>Virtual Machine (VM)</vt:lpstr>
      <vt:lpstr>Virtualization</vt:lpstr>
      <vt:lpstr>History of Virtual Machine</vt:lpstr>
      <vt:lpstr>Virtual Machine Properties</vt:lpstr>
      <vt:lpstr>Virtual Machine Properties</vt:lpstr>
      <vt:lpstr>Virtual Machine Properties</vt:lpstr>
      <vt:lpstr>Virtual Machine Properties</vt:lpstr>
      <vt:lpstr>Virtual Machine Architecture</vt:lpstr>
      <vt:lpstr>VM Features</vt:lpstr>
      <vt:lpstr>Virtual Machine Taxonomy</vt:lpstr>
      <vt:lpstr>Process Virtual Machines</vt:lpstr>
      <vt:lpstr>Process Virtual Machines</vt:lpstr>
      <vt:lpstr>Process Virtual Machines</vt:lpstr>
      <vt:lpstr>System Virtual Machines</vt:lpstr>
      <vt:lpstr>System Virtual Machines</vt:lpstr>
      <vt:lpstr>System Virtual Machines</vt:lpstr>
      <vt:lpstr>System Virtual Machines</vt:lpstr>
      <vt:lpstr>Uses of Virtual Machines</vt:lpstr>
      <vt:lpstr>Uses of Virtual Machines</vt:lpstr>
      <vt:lpstr>Benefits of Virtual Machines</vt:lpstr>
      <vt:lpstr>Benefits of Virtual Machines</vt:lpstr>
      <vt:lpstr>Benefits of Virtual Machines</vt:lpstr>
      <vt:lpstr>Interpretation and Binary Translation</vt:lpstr>
      <vt:lpstr>Emulation</vt:lpstr>
      <vt:lpstr>Interpretation and Binary Translation</vt:lpstr>
      <vt:lpstr>Binary Translation</vt:lpstr>
      <vt:lpstr>Interpretation Vs Translation</vt:lpstr>
      <vt:lpstr>Interpretation Vs Translation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video recording 1</cp:lastModifiedBy>
  <cp:revision>284</cp:revision>
  <dcterms:created xsi:type="dcterms:W3CDTF">2021-05-13T17:45:44Z</dcterms:created>
  <dcterms:modified xsi:type="dcterms:W3CDTF">2021-08-25T05:20:16Z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389270</vt:lpwstr>
  </property>
  <property fmtid="{D5CDD505-2E9C-101B-9397-08002B2CF9AE}" name="NXPowerLiteSettings" pid="3">
    <vt:lpwstr>E700052003A000</vt:lpwstr>
  </property>
  <property fmtid="{D5CDD505-2E9C-101B-9397-08002B2CF9AE}" name="NXPowerLiteVersion" pid="4">
    <vt:lpwstr>D9.1.4</vt:lpwstr>
  </property>
</Properties>
</file>