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9" r:id="rId2"/>
    <p:sldId id="297" r:id="rId3"/>
    <p:sldId id="403" r:id="rId4"/>
    <p:sldId id="412" r:id="rId5"/>
    <p:sldId id="406" r:id="rId6"/>
    <p:sldId id="414" r:id="rId7"/>
    <p:sldId id="382" r:id="rId8"/>
    <p:sldId id="444" r:id="rId9"/>
    <p:sldId id="258" r:id="rId10"/>
    <p:sldId id="415" r:id="rId11"/>
    <p:sldId id="416" r:id="rId12"/>
    <p:sldId id="445" r:id="rId13"/>
    <p:sldId id="434" r:id="rId14"/>
    <p:sldId id="436" r:id="rId15"/>
    <p:sldId id="439" r:id="rId16"/>
    <p:sldId id="440" r:id="rId17"/>
    <p:sldId id="437" r:id="rId18"/>
    <p:sldId id="446" r:id="rId19"/>
    <p:sldId id="299" r:id="rId20"/>
    <p:sldId id="443" r:id="rId21"/>
    <p:sldId id="260" r:id="rId22"/>
    <p:sldId id="261" r:id="rId23"/>
    <p:sldId id="262" r:id="rId24"/>
    <p:sldId id="447" r:id="rId25"/>
    <p:sldId id="430" r:id="rId26"/>
    <p:sldId id="26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89"/>
    <a:srgbClr val="1E426B"/>
    <a:srgbClr val="217C7F"/>
    <a:srgbClr val="1F3154"/>
    <a:srgbClr val="498682"/>
    <a:srgbClr val="9BABC8"/>
    <a:srgbClr val="ABD1CE"/>
    <a:srgbClr val="E6E6E6"/>
    <a:srgbClr val="F4F4F5"/>
    <a:srgbClr val="E0F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C3E24-F0D6-4C77-B407-0008FEF4295C}" type="doc">
      <dgm:prSet loTypeId="urn:microsoft.com/office/officeart/2005/8/layout/matrix2" loCatId="matrix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7A2F35FB-F7DB-4451-9174-40C3D625E599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2400" dirty="0">
              <a:latin typeface="Bahnschrift" panose="020B0502040204020203" pitchFamily="34" charset="0"/>
              <a:cs typeface="Arial" panose="020B0604020202020204" pitchFamily="34" charset="0"/>
            </a:rPr>
            <a:t>Deterrent controls</a:t>
          </a:r>
          <a:endParaRPr lang="en-GB" sz="24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14A83807-DB18-4AC8-804A-1BF688EDB8B0}" type="parTrans" cxnId="{7E6BD37C-A624-4FD6-9C50-54FD35044401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D6EECA3F-AE1A-4843-85BB-034C38964B68}" type="sibTrans" cxnId="{7E6BD37C-A624-4FD6-9C50-54FD35044401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86EA7553-0B7A-452E-9204-58E3CB4E112B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2400" dirty="0">
              <a:latin typeface="Bahnschrift" panose="020B0502040204020203" pitchFamily="34" charset="0"/>
              <a:cs typeface="Arial" panose="020B0604020202020204" pitchFamily="34" charset="0"/>
            </a:rPr>
            <a:t>P</a:t>
          </a:r>
          <a:r>
            <a:rPr lang="en-IN" sz="2300" dirty="0">
              <a:latin typeface="Bahnschrift" panose="020B0502040204020203" pitchFamily="34" charset="0"/>
              <a:cs typeface="Arial" panose="020B0604020202020204" pitchFamily="34" charset="0"/>
            </a:rPr>
            <a:t>reventive controls</a:t>
          </a:r>
          <a:endParaRPr lang="en-GB" sz="23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42EA533F-3680-4DB6-BC56-ECF4734B3467}" type="parTrans" cxnId="{047CA097-D81C-4B04-82B0-D0CBD6AE8E2F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DB48D193-0053-40F5-893F-08435AC3B509}" type="sibTrans" cxnId="{047CA097-D81C-4B04-82B0-D0CBD6AE8E2F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59264FA2-7F5D-475E-8EE7-4E130631B473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2400" dirty="0">
              <a:latin typeface="Bahnschrift" panose="020B0502040204020203" pitchFamily="34" charset="0"/>
              <a:cs typeface="Arial" panose="020B0604020202020204" pitchFamily="34" charset="0"/>
            </a:rPr>
            <a:t>Detective controls</a:t>
          </a:r>
          <a:endParaRPr lang="en-GB" sz="24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2A783310-1260-473F-AEF1-8E7D53D236AC}" type="parTrans" cxnId="{D9D08352-FE23-464C-8E2B-5FCCFC22B873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10127A0E-3741-418C-9B8D-51F056B28A21}" type="sibTrans" cxnId="{D9D08352-FE23-464C-8E2B-5FCCFC22B873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7FBCE649-F421-492F-B621-3BA994A0888E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2400" dirty="0">
              <a:latin typeface="Bahnschrift" panose="020B0502040204020203" pitchFamily="34" charset="0"/>
              <a:cs typeface="Arial" panose="020B0604020202020204" pitchFamily="34" charset="0"/>
            </a:rPr>
            <a:t>Corrective controls</a:t>
          </a:r>
          <a:endParaRPr lang="en-GB" sz="24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AA060857-E80A-4777-813A-32067694A69A}" type="parTrans" cxnId="{190EDDBE-28E4-4724-88CD-C1194880BB70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3CBA3C1B-9936-4EF6-9427-93AA9DF53C23}" type="sibTrans" cxnId="{190EDDBE-28E4-4724-88CD-C1194880BB70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72AAEC25-BE36-4ED7-85FB-211D9E9AA3A0}" type="pres">
      <dgm:prSet presAssocID="{BEDC3E24-F0D6-4C77-B407-0008FEF4295C}" presName="matrix" presStyleCnt="0">
        <dgm:presLayoutVars>
          <dgm:chMax val="1"/>
          <dgm:dir/>
          <dgm:resizeHandles val="exact"/>
        </dgm:presLayoutVars>
      </dgm:prSet>
      <dgm:spPr/>
    </dgm:pt>
    <dgm:pt modelId="{DDEAA82C-651D-4F0C-AAA5-2E0844CCDC42}" type="pres">
      <dgm:prSet presAssocID="{BEDC3E24-F0D6-4C77-B407-0008FEF4295C}" presName="axisShape" presStyleLbl="bgShp" presStyleIdx="0" presStyleCnt="1" custLinFactNeighborX="690"/>
      <dgm:spPr/>
    </dgm:pt>
    <dgm:pt modelId="{926CA7DF-25B6-4093-A841-153B23BB6591}" type="pres">
      <dgm:prSet presAssocID="{BEDC3E24-F0D6-4C77-B407-0008FEF4295C}" presName="rect1" presStyleLbl="node1" presStyleIdx="0" presStyleCnt="4" custScaleX="116272" custLinFactNeighborX="-5750">
        <dgm:presLayoutVars>
          <dgm:chMax val="0"/>
          <dgm:chPref val="0"/>
          <dgm:bulletEnabled val="1"/>
        </dgm:presLayoutVars>
      </dgm:prSet>
      <dgm:spPr/>
    </dgm:pt>
    <dgm:pt modelId="{87D7AA81-0D02-4386-A56B-E6106C1CF031}" type="pres">
      <dgm:prSet presAssocID="{BEDC3E24-F0D6-4C77-B407-0008FEF4295C}" presName="rect2" presStyleLbl="node1" presStyleIdx="1" presStyleCnt="4" custScaleX="116272" custLinFactNeighborX="8625">
        <dgm:presLayoutVars>
          <dgm:chMax val="0"/>
          <dgm:chPref val="0"/>
          <dgm:bulletEnabled val="1"/>
        </dgm:presLayoutVars>
      </dgm:prSet>
      <dgm:spPr/>
    </dgm:pt>
    <dgm:pt modelId="{513CF3BD-DE3C-436F-B567-BB4F92C5A1F2}" type="pres">
      <dgm:prSet presAssocID="{BEDC3E24-F0D6-4C77-B407-0008FEF4295C}" presName="rect3" presStyleLbl="node1" presStyleIdx="2" presStyleCnt="4" custScaleX="116272" custLinFactNeighborX="-5750">
        <dgm:presLayoutVars>
          <dgm:chMax val="0"/>
          <dgm:chPref val="0"/>
          <dgm:bulletEnabled val="1"/>
        </dgm:presLayoutVars>
      </dgm:prSet>
      <dgm:spPr/>
    </dgm:pt>
    <dgm:pt modelId="{B7E87D6D-DC71-4D76-B6E0-1EE7C0449162}" type="pres">
      <dgm:prSet presAssocID="{BEDC3E24-F0D6-4C77-B407-0008FEF4295C}" presName="rect4" presStyleLbl="node1" presStyleIdx="3" presStyleCnt="4" custScaleX="116272" custLinFactNeighborX="8625">
        <dgm:presLayoutVars>
          <dgm:chMax val="0"/>
          <dgm:chPref val="0"/>
          <dgm:bulletEnabled val="1"/>
        </dgm:presLayoutVars>
      </dgm:prSet>
      <dgm:spPr/>
    </dgm:pt>
  </dgm:ptLst>
  <dgm:cxnLst>
    <dgm:cxn modelId="{BFF7B50B-1C00-4FBB-9F9D-479FB1F253ED}" type="presOf" srcId="{7FBCE649-F421-492F-B621-3BA994A0888E}" destId="{B7E87D6D-DC71-4D76-B6E0-1EE7C0449162}" srcOrd="0" destOrd="0" presId="urn:microsoft.com/office/officeart/2005/8/layout/matrix2"/>
    <dgm:cxn modelId="{17E17125-4923-4849-BA00-649B254D7AE5}" type="presOf" srcId="{7A2F35FB-F7DB-4451-9174-40C3D625E599}" destId="{926CA7DF-25B6-4093-A841-153B23BB6591}" srcOrd="0" destOrd="0" presId="urn:microsoft.com/office/officeart/2005/8/layout/matrix2"/>
    <dgm:cxn modelId="{E56D0A46-32F9-4E6E-A3D8-C5EDA3D68D52}" type="presOf" srcId="{86EA7553-0B7A-452E-9204-58E3CB4E112B}" destId="{87D7AA81-0D02-4386-A56B-E6106C1CF031}" srcOrd="0" destOrd="0" presId="urn:microsoft.com/office/officeart/2005/8/layout/matrix2"/>
    <dgm:cxn modelId="{D9D08352-FE23-464C-8E2B-5FCCFC22B873}" srcId="{BEDC3E24-F0D6-4C77-B407-0008FEF4295C}" destId="{59264FA2-7F5D-475E-8EE7-4E130631B473}" srcOrd="2" destOrd="0" parTransId="{2A783310-1260-473F-AEF1-8E7D53D236AC}" sibTransId="{10127A0E-3741-418C-9B8D-51F056B28A21}"/>
    <dgm:cxn modelId="{7E6BD37C-A624-4FD6-9C50-54FD35044401}" srcId="{BEDC3E24-F0D6-4C77-B407-0008FEF4295C}" destId="{7A2F35FB-F7DB-4451-9174-40C3D625E599}" srcOrd="0" destOrd="0" parTransId="{14A83807-DB18-4AC8-804A-1BF688EDB8B0}" sibTransId="{D6EECA3F-AE1A-4843-85BB-034C38964B68}"/>
    <dgm:cxn modelId="{26785084-C50D-487F-A940-52AEE243457A}" type="presOf" srcId="{BEDC3E24-F0D6-4C77-B407-0008FEF4295C}" destId="{72AAEC25-BE36-4ED7-85FB-211D9E9AA3A0}" srcOrd="0" destOrd="0" presId="urn:microsoft.com/office/officeart/2005/8/layout/matrix2"/>
    <dgm:cxn modelId="{047CA097-D81C-4B04-82B0-D0CBD6AE8E2F}" srcId="{BEDC3E24-F0D6-4C77-B407-0008FEF4295C}" destId="{86EA7553-0B7A-452E-9204-58E3CB4E112B}" srcOrd="1" destOrd="0" parTransId="{42EA533F-3680-4DB6-BC56-ECF4734B3467}" sibTransId="{DB48D193-0053-40F5-893F-08435AC3B509}"/>
    <dgm:cxn modelId="{5F3F009B-952A-4AB1-87C0-86A305601F21}" type="presOf" srcId="{59264FA2-7F5D-475E-8EE7-4E130631B473}" destId="{513CF3BD-DE3C-436F-B567-BB4F92C5A1F2}" srcOrd="0" destOrd="0" presId="urn:microsoft.com/office/officeart/2005/8/layout/matrix2"/>
    <dgm:cxn modelId="{190EDDBE-28E4-4724-88CD-C1194880BB70}" srcId="{BEDC3E24-F0D6-4C77-B407-0008FEF4295C}" destId="{7FBCE649-F421-492F-B621-3BA994A0888E}" srcOrd="3" destOrd="0" parTransId="{AA060857-E80A-4777-813A-32067694A69A}" sibTransId="{3CBA3C1B-9936-4EF6-9427-93AA9DF53C23}"/>
    <dgm:cxn modelId="{D034D0FA-1FCB-4A61-B57F-EFA57AD6ED95}" type="presParOf" srcId="{72AAEC25-BE36-4ED7-85FB-211D9E9AA3A0}" destId="{DDEAA82C-651D-4F0C-AAA5-2E0844CCDC42}" srcOrd="0" destOrd="0" presId="urn:microsoft.com/office/officeart/2005/8/layout/matrix2"/>
    <dgm:cxn modelId="{6032CD28-201D-41BC-89A8-279692A0B301}" type="presParOf" srcId="{72AAEC25-BE36-4ED7-85FB-211D9E9AA3A0}" destId="{926CA7DF-25B6-4093-A841-153B23BB6591}" srcOrd="1" destOrd="0" presId="urn:microsoft.com/office/officeart/2005/8/layout/matrix2"/>
    <dgm:cxn modelId="{6CBCEB88-D15B-4EC7-BB12-D5E0C011AC06}" type="presParOf" srcId="{72AAEC25-BE36-4ED7-85FB-211D9E9AA3A0}" destId="{87D7AA81-0D02-4386-A56B-E6106C1CF031}" srcOrd="2" destOrd="0" presId="urn:microsoft.com/office/officeart/2005/8/layout/matrix2"/>
    <dgm:cxn modelId="{657DC7F3-E48F-4344-8F00-D1C59B7E8405}" type="presParOf" srcId="{72AAEC25-BE36-4ED7-85FB-211D9E9AA3A0}" destId="{513CF3BD-DE3C-436F-B567-BB4F92C5A1F2}" srcOrd="3" destOrd="0" presId="urn:microsoft.com/office/officeart/2005/8/layout/matrix2"/>
    <dgm:cxn modelId="{608C3E79-E560-4B5E-A123-5266717EB451}" type="presParOf" srcId="{72AAEC25-BE36-4ED7-85FB-211D9E9AA3A0}" destId="{B7E87D6D-DC71-4D76-B6E0-1EE7C0449162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AA82C-651D-4F0C-AAA5-2E0844CCDC42}">
      <dsp:nvSpPr>
        <dsp:cNvPr id="0" name=""/>
        <dsp:cNvSpPr/>
      </dsp:nvSpPr>
      <dsp:spPr>
        <a:xfrm>
          <a:off x="2078892" y="0"/>
          <a:ext cx="4368800" cy="43688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6CA7DF-25B6-4093-A841-153B23BB6591}">
      <dsp:nvSpPr>
        <dsp:cNvPr id="0" name=""/>
        <dsp:cNvSpPr/>
      </dsp:nvSpPr>
      <dsp:spPr>
        <a:xfrm>
          <a:off x="2090058" y="283972"/>
          <a:ext cx="2031876" cy="174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400" kern="1200" dirty="0">
              <a:latin typeface="Bahnschrift" panose="020B0502040204020203" pitchFamily="34" charset="0"/>
              <a:cs typeface="Arial" panose="020B0604020202020204" pitchFamily="34" charset="0"/>
            </a:rPr>
            <a:t>Deterrent controls</a:t>
          </a:r>
          <a:endParaRPr lang="en-GB" sz="24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2175365" y="369279"/>
        <a:ext cx="1861262" cy="1576906"/>
      </dsp:txXfrm>
    </dsp:sp>
    <dsp:sp modelId="{87D7AA81-0D02-4386-A56B-E6106C1CF031}">
      <dsp:nvSpPr>
        <dsp:cNvPr id="0" name=""/>
        <dsp:cNvSpPr/>
      </dsp:nvSpPr>
      <dsp:spPr>
        <a:xfrm>
          <a:off x="4394600" y="283972"/>
          <a:ext cx="2031876" cy="174752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400" kern="1200" dirty="0">
              <a:latin typeface="Bahnschrift" panose="020B0502040204020203" pitchFamily="34" charset="0"/>
              <a:cs typeface="Arial" panose="020B0604020202020204" pitchFamily="34" charset="0"/>
            </a:rPr>
            <a:t>P</a:t>
          </a:r>
          <a:r>
            <a:rPr lang="en-IN" sz="2300" kern="1200" dirty="0">
              <a:latin typeface="Bahnschrift" panose="020B0502040204020203" pitchFamily="34" charset="0"/>
              <a:cs typeface="Arial" panose="020B0604020202020204" pitchFamily="34" charset="0"/>
            </a:rPr>
            <a:t>reventive controls</a:t>
          </a:r>
          <a:endParaRPr lang="en-GB" sz="23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4479907" y="369279"/>
        <a:ext cx="1861262" cy="1576906"/>
      </dsp:txXfrm>
    </dsp:sp>
    <dsp:sp modelId="{513CF3BD-DE3C-436F-B567-BB4F92C5A1F2}">
      <dsp:nvSpPr>
        <dsp:cNvPr id="0" name=""/>
        <dsp:cNvSpPr/>
      </dsp:nvSpPr>
      <dsp:spPr>
        <a:xfrm>
          <a:off x="2090058" y="2337308"/>
          <a:ext cx="2031876" cy="174752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400" kern="1200" dirty="0">
              <a:latin typeface="Bahnschrift" panose="020B0502040204020203" pitchFamily="34" charset="0"/>
              <a:cs typeface="Arial" panose="020B0604020202020204" pitchFamily="34" charset="0"/>
            </a:rPr>
            <a:t>Detective controls</a:t>
          </a:r>
          <a:endParaRPr lang="en-GB" sz="24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2175365" y="2422615"/>
        <a:ext cx="1861262" cy="1576906"/>
      </dsp:txXfrm>
    </dsp:sp>
    <dsp:sp modelId="{B7E87D6D-DC71-4D76-B6E0-1EE7C0449162}">
      <dsp:nvSpPr>
        <dsp:cNvPr id="0" name=""/>
        <dsp:cNvSpPr/>
      </dsp:nvSpPr>
      <dsp:spPr>
        <a:xfrm>
          <a:off x="4394600" y="2337308"/>
          <a:ext cx="2031876" cy="17475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400" kern="1200" dirty="0">
              <a:latin typeface="Bahnschrift" panose="020B0502040204020203" pitchFamily="34" charset="0"/>
              <a:cs typeface="Arial" panose="020B0604020202020204" pitchFamily="34" charset="0"/>
            </a:rPr>
            <a:t>Corrective controls</a:t>
          </a:r>
          <a:endParaRPr lang="en-GB" sz="24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4479907" y="2422615"/>
        <a:ext cx="1861262" cy="1576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F0035-43D8-4E4F-A29E-4BD5D39A4DC8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B3878-97F8-4766-BB18-1771F9F5E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2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A7FD894B-3803-4337-AF07-0C27ECD2E4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A3C406-908B-42D8-9099-6C1CD3664D82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0B59B9EA-EE19-4006-AC55-74DD9006A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FFB865EA-117B-4746-A3D3-E7ECAFB99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A7FD894B-3803-4337-AF07-0C27ECD2E4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A3C406-908B-42D8-9099-6C1CD3664D82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0B59B9EA-EE19-4006-AC55-74DD9006A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FFB865EA-117B-4746-A3D3-E7ECAFB99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40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>
            <a:extLst>
              <a:ext uri="{FF2B5EF4-FFF2-40B4-BE49-F238E27FC236}">
                <a16:creationId xmlns:a16="http://schemas.microsoft.com/office/drawing/2014/main" id="{DE107EA2-0967-4186-9484-D2023875FD0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292933-BFE1-4383-8E7A-E000C44735FD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CF6A3EE3-3842-4A71-915B-29A322FC9A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068DBD5B-0CF3-41E8-8633-CA4BD0437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9" name="Text Box 3">
            <a:extLst>
              <a:ext uri="{FF2B5EF4-FFF2-40B4-BE49-F238E27FC236}">
                <a16:creationId xmlns:a16="http://schemas.microsoft.com/office/drawing/2014/main" id="{3B07639E-AA5F-443F-A1C9-9C89A3D21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AC05907-5E08-4FF9-BD15-DC610F1974AC}" type="slidenum">
              <a:rPr lang="en-IN" altLang="en-US" sz="1800"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IN" altLang="en-US" sz="18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>
            <a:extLst>
              <a:ext uri="{FF2B5EF4-FFF2-40B4-BE49-F238E27FC236}">
                <a16:creationId xmlns:a16="http://schemas.microsoft.com/office/drawing/2014/main" id="{DE107EA2-0967-4186-9484-D2023875FD0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292933-BFE1-4383-8E7A-E000C44735FD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CF6A3EE3-3842-4A71-915B-29A322FC9A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068DBD5B-0CF3-41E8-8633-CA4BD0437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9" name="Text Box 3">
            <a:extLst>
              <a:ext uri="{FF2B5EF4-FFF2-40B4-BE49-F238E27FC236}">
                <a16:creationId xmlns:a16="http://schemas.microsoft.com/office/drawing/2014/main" id="{3B07639E-AA5F-443F-A1C9-9C89A3D21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AC05907-5E08-4FF9-BD15-DC610F1974AC}" type="slidenum">
              <a:rPr lang="en-IN" altLang="en-US" sz="1800"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IN" altLang="en-US" sz="1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55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>
            <a:extLst>
              <a:ext uri="{FF2B5EF4-FFF2-40B4-BE49-F238E27FC236}">
                <a16:creationId xmlns:a16="http://schemas.microsoft.com/office/drawing/2014/main" id="{08C5B51C-4CD8-4110-B0D4-E9983394F9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B1C12E-83D6-4AA8-B8E2-A61C462CB692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0A20FC19-D4F8-4F1F-AB0F-1E3F96CA2D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DBF8842B-99A0-41F7-9842-6AF507F2E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>
            <a:extLst>
              <a:ext uri="{FF2B5EF4-FFF2-40B4-BE49-F238E27FC236}">
                <a16:creationId xmlns:a16="http://schemas.microsoft.com/office/drawing/2014/main" id="{F01D841E-D1C4-424F-998A-80F9B127E8C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B67A2C-358B-4557-BAA9-71088DB4ED62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EA5D6C2A-C07C-4D2B-A723-5C18645878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111DAF12-48AF-4E60-A522-F90A56F02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>
            <a:extLst>
              <a:ext uri="{FF2B5EF4-FFF2-40B4-BE49-F238E27FC236}">
                <a16:creationId xmlns:a16="http://schemas.microsoft.com/office/drawing/2014/main" id="{BA4C1B2D-A9BA-4DE4-BFAD-634C1A8930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DE6D42-D2FE-4764-A27E-A48D2D34285E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9467CE79-65DD-4E48-BD00-A4939A17F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C9FDDB-30DA-43E6-95C3-1E1B8557A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>
            <a:extLst>
              <a:ext uri="{FF2B5EF4-FFF2-40B4-BE49-F238E27FC236}">
                <a16:creationId xmlns:a16="http://schemas.microsoft.com/office/drawing/2014/main" id="{BA4C1B2D-A9BA-4DE4-BFAD-634C1A8930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DE6D42-D2FE-4764-A27E-A48D2D34285E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9467CE79-65DD-4E48-BD00-A4939A17F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C9FDDB-30DA-43E6-95C3-1E1B8557A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83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>
            <a:extLst>
              <a:ext uri="{FF2B5EF4-FFF2-40B4-BE49-F238E27FC236}">
                <a16:creationId xmlns:a16="http://schemas.microsoft.com/office/drawing/2014/main" id="{BA4C1B2D-A9BA-4DE4-BFAD-634C1A8930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DE6D42-D2FE-4764-A27E-A48D2D34285E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9467CE79-65DD-4E48-BD00-A4939A17F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C9FDDB-30DA-43E6-95C3-1E1B8557A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27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A7FD894B-3803-4337-AF07-0C27ECD2E4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A3C406-908B-42D8-9099-6C1CD3664D82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0B59B9EA-EE19-4006-AC55-74DD9006A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FFB865EA-117B-4746-A3D3-E7ECAFB99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45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A7FD894B-3803-4337-AF07-0C27ECD2E4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A3C406-908B-42D8-9099-6C1CD3664D82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0B59B9EA-EE19-4006-AC55-74DD9006A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FFB865EA-117B-4746-A3D3-E7ECAFB99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00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A7FD894B-3803-4337-AF07-0C27ECD2E4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A3C406-908B-42D8-9099-6C1CD3664D82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0B59B9EA-EE19-4006-AC55-74DD9006A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FFB865EA-117B-4746-A3D3-E7ECAFB99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939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A7FD894B-3803-4337-AF07-0C27ECD2E4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A3C406-908B-42D8-9099-6C1CD3664D82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0B59B9EA-EE19-4006-AC55-74DD9006A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FFB865EA-117B-4746-A3D3-E7ECAFB99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64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A7FD894B-3803-4337-AF07-0C27ECD2E4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A3C406-908B-42D8-9099-6C1CD3664D82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0B59B9EA-EE19-4006-AC55-74DD9006A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FFB865EA-117B-4746-A3D3-E7ECAFB99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25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A7FD894B-3803-4337-AF07-0C27ECD2E4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A3C406-908B-42D8-9099-6C1CD3664D82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0B59B9EA-EE19-4006-AC55-74DD9006A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FFB865EA-117B-4746-A3D3-E7ECAFB99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384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A7FD894B-3803-4337-AF07-0C27ECD2E4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A3C406-908B-42D8-9099-6C1CD3664D82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0B59B9EA-EE19-4006-AC55-74DD9006A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FFB865EA-117B-4746-A3D3-E7ECAFB99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965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A7FD894B-3803-4337-AF07-0C27ECD2E4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A3C406-908B-42D8-9099-6C1CD3664D82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0B59B9EA-EE19-4006-AC55-74DD9006A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FFB865EA-117B-4746-A3D3-E7ECAFB99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1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9679EA-345B-4BC5-92DD-5A5F363E67E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24/04/17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ACD5FE-639D-4BC1-9DD0-DEA4CB9B9FC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812C6-FDAA-440B-8D54-05AA49D1810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6844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6D5BCF-2824-4AC6-8911-9536702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541059"/>
            <a:ext cx="8330084" cy="5004884"/>
          </a:xfrm>
        </p:spPr>
        <p:txBody>
          <a:bodyPr/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Refers to a </a:t>
            </a:r>
            <a:r>
              <a:rPr lang="en-IN" dirty="0">
                <a:solidFill>
                  <a:srgbClr val="C00000"/>
                </a:solidFill>
              </a:rPr>
              <a:t>broad set of policies, technologies, applications,</a:t>
            </a:r>
            <a:r>
              <a:rPr lang="en-IN" dirty="0"/>
              <a:t> and controls utilized to protect virtualized IP, data, applications, services, and the associated infrastructure of cloud computing.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Sub-domain of computer security, network security, and, more broadly, information security.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194" name="Rectangle 1">
            <a:extLst>
              <a:ext uri="{FF2B5EF4-FFF2-40B4-BE49-F238E27FC236}">
                <a16:creationId xmlns:a16="http://schemas.microsoft.com/office/drawing/2014/main" id="{29996E0E-4B55-4BC3-B6DB-D379B4C19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171" y="0"/>
            <a:ext cx="8810172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Security in Clouds</a:t>
            </a:r>
          </a:p>
        </p:txBody>
      </p:sp>
    </p:spTree>
    <p:extLst>
      <p:ext uri="{BB962C8B-B14F-4D97-AF65-F5344CB8AC3E}">
        <p14:creationId xmlns:p14="http://schemas.microsoft.com/office/powerpoint/2010/main" val="994685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6D5BCF-2824-4AC6-8911-9536702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358" y="1325563"/>
            <a:ext cx="8533283" cy="505097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Security concerns associated with cloud computing are typically categorized in two ways: </a:t>
            </a:r>
            <a:r>
              <a:rPr lang="en-IN" dirty="0"/>
              <a:t>as security issues faced by cloud providers (organizations providing software-, platform-, or infrastructure-as-a-service via the cloud) and security issues faced by their customers (companies or organizations who host applications or store data on the cloud).</a:t>
            </a:r>
          </a:p>
        </p:txBody>
      </p:sp>
      <p:sp>
        <p:nvSpPr>
          <p:cNvPr id="8194" name="Rectangle 1">
            <a:extLst>
              <a:ext uri="{FF2B5EF4-FFF2-40B4-BE49-F238E27FC236}">
                <a16:creationId xmlns:a16="http://schemas.microsoft.com/office/drawing/2014/main" id="{29996E0E-4B55-4BC3-B6DB-D379B4C19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171" y="0"/>
            <a:ext cx="8810172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Security in Clouds</a:t>
            </a:r>
          </a:p>
        </p:txBody>
      </p:sp>
    </p:spTree>
    <p:extLst>
      <p:ext uri="{BB962C8B-B14F-4D97-AF65-F5344CB8AC3E}">
        <p14:creationId xmlns:p14="http://schemas.microsoft.com/office/powerpoint/2010/main" val="1818086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6D5BCF-2824-4AC6-8911-9536702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21" y="1404536"/>
            <a:ext cx="8422751" cy="5050972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Shared security responsibility model" or “Shared responsibility model.“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Extensive use of virtualization </a:t>
            </a:r>
            <a:r>
              <a:rPr lang="en-IN" dirty="0"/>
              <a:t>in implementing cloud infrastructure </a:t>
            </a:r>
            <a:r>
              <a:rPr lang="en-IN" dirty="0">
                <a:solidFill>
                  <a:srgbClr val="C00000"/>
                </a:solidFill>
              </a:rPr>
              <a:t>brings unique security concerns</a:t>
            </a:r>
            <a:r>
              <a:rPr lang="en-IN" dirty="0"/>
              <a:t> for customers or tenants of a public cloud service. </a:t>
            </a:r>
          </a:p>
        </p:txBody>
      </p:sp>
      <p:sp>
        <p:nvSpPr>
          <p:cNvPr id="8194" name="Rectangle 1">
            <a:extLst>
              <a:ext uri="{FF2B5EF4-FFF2-40B4-BE49-F238E27FC236}">
                <a16:creationId xmlns:a16="http://schemas.microsoft.com/office/drawing/2014/main" id="{29996E0E-4B55-4BC3-B6DB-D379B4C19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171" y="0"/>
            <a:ext cx="8810172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Security in Clouds</a:t>
            </a:r>
          </a:p>
        </p:txBody>
      </p:sp>
    </p:spTree>
    <p:extLst>
      <p:ext uri="{BB962C8B-B14F-4D97-AF65-F5344CB8AC3E}">
        <p14:creationId xmlns:p14="http://schemas.microsoft.com/office/powerpoint/2010/main" val="1710994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6D5BCF-2824-4AC6-8911-9536702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62" y="1325563"/>
            <a:ext cx="8795657" cy="510902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GB" b="0" i="0" dirty="0">
                <a:solidFill>
                  <a:srgbClr val="C00000"/>
                </a:solidFill>
                <a:effectLst/>
              </a:rPr>
              <a:t>Cloud Security Controls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</p:txBody>
      </p:sp>
      <p:sp>
        <p:nvSpPr>
          <p:cNvPr id="8194" name="Rectangle 1">
            <a:extLst>
              <a:ext uri="{FF2B5EF4-FFF2-40B4-BE49-F238E27FC236}">
                <a16:creationId xmlns:a16="http://schemas.microsoft.com/office/drawing/2014/main" id="{29996E0E-4B55-4BC3-B6DB-D379B4C19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43" y="0"/>
            <a:ext cx="8839200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Security in Clouds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0163529-AC63-4DAD-B2D8-77B0530876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860346"/>
              </p:ext>
            </p:extLst>
          </p:nvPr>
        </p:nvGraphicFramePr>
        <p:xfrm>
          <a:off x="145143" y="2056563"/>
          <a:ext cx="8466295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79569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6D5BCF-2824-4AC6-8911-9536702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857" y="1500865"/>
            <a:ext cx="8418286" cy="5004884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dirty="0">
                <a:solidFill>
                  <a:srgbClr val="C00000"/>
                </a:solidFill>
              </a:rPr>
              <a:t>Security Boundaries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 particular service model defines the boundary between the responsibilities of service provider and customer.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Cloud Security Alliance (CSA) stack model </a:t>
            </a:r>
            <a:r>
              <a:rPr lang="en-IN" dirty="0"/>
              <a:t>defines the boundaries between each service model and shows how different functional units relate to each other.</a:t>
            </a:r>
          </a:p>
        </p:txBody>
      </p:sp>
      <p:sp>
        <p:nvSpPr>
          <p:cNvPr id="8194" name="Rectangle 1">
            <a:extLst>
              <a:ext uri="{FF2B5EF4-FFF2-40B4-BE49-F238E27FC236}">
                <a16:creationId xmlns:a16="http://schemas.microsoft.com/office/drawing/2014/main" id="{29996E0E-4B55-4BC3-B6DB-D379B4C19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171" y="0"/>
            <a:ext cx="8810172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Security in Clouds</a:t>
            </a:r>
          </a:p>
        </p:txBody>
      </p:sp>
    </p:spTree>
    <p:extLst>
      <p:ext uri="{BB962C8B-B14F-4D97-AF65-F5344CB8AC3E}">
        <p14:creationId xmlns:p14="http://schemas.microsoft.com/office/powerpoint/2010/main" val="3792757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6D5BCF-2824-4AC6-8911-9536702291D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1606820" y="3661863"/>
            <a:ext cx="4122057" cy="6010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dirty="0">
                <a:solidFill>
                  <a:srgbClr val="C00000"/>
                </a:solidFill>
              </a:rPr>
              <a:t>CSA Stack Model</a:t>
            </a:r>
          </a:p>
        </p:txBody>
      </p:sp>
      <p:sp>
        <p:nvSpPr>
          <p:cNvPr id="8194" name="Rectangle 1">
            <a:extLst>
              <a:ext uri="{FF2B5EF4-FFF2-40B4-BE49-F238E27FC236}">
                <a16:creationId xmlns:a16="http://schemas.microsoft.com/office/drawing/2014/main" id="{29996E0E-4B55-4BC3-B6DB-D379B4C19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171" y="0"/>
            <a:ext cx="8810172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Security in Clouds</a:t>
            </a:r>
          </a:p>
        </p:txBody>
      </p:sp>
      <p:pic>
        <p:nvPicPr>
          <p:cNvPr id="1026" name="Picture 2" descr="cloud Computing CSA Stack Model">
            <a:extLst>
              <a:ext uri="{FF2B5EF4-FFF2-40B4-BE49-F238E27FC236}">
                <a16:creationId xmlns:a16="http://schemas.microsoft.com/office/drawing/2014/main" id="{361E590F-C6F1-4390-AE6B-6148F9025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7" y="1451429"/>
            <a:ext cx="8040913" cy="5303158"/>
          </a:xfrm>
          <a:prstGeom prst="rect">
            <a:avLst/>
          </a:prstGeom>
          <a:noFill/>
          <a:ln w="28575">
            <a:solidFill>
              <a:srgbClr val="25898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909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6D5BCF-2824-4AC6-8911-9536702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75" y="1501671"/>
            <a:ext cx="8558963" cy="509451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Key Points- CSA Model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IaaS is the most basic level of service, with PaaS and SaaS next two above levels of services.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Moving upwards, each of the service inherits capabilities and security concerns of the model beneath.</a:t>
            </a:r>
          </a:p>
        </p:txBody>
      </p:sp>
      <p:sp>
        <p:nvSpPr>
          <p:cNvPr id="8194" name="Rectangle 1">
            <a:extLst>
              <a:ext uri="{FF2B5EF4-FFF2-40B4-BE49-F238E27FC236}">
                <a16:creationId xmlns:a16="http://schemas.microsoft.com/office/drawing/2014/main" id="{29996E0E-4B55-4BC3-B6DB-D379B4C19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171" y="0"/>
            <a:ext cx="8810172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Security in Clouds</a:t>
            </a:r>
          </a:p>
        </p:txBody>
      </p:sp>
    </p:spTree>
    <p:extLst>
      <p:ext uri="{BB962C8B-B14F-4D97-AF65-F5344CB8AC3E}">
        <p14:creationId xmlns:p14="http://schemas.microsoft.com/office/powerpoint/2010/main" val="29734725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6D5BCF-2824-4AC6-8911-9536702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1480769"/>
            <a:ext cx="8665029" cy="5004884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IaaS has the least level of integrated functionalities and integrated security while SaaS has the most.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This model describes the security boundaries at which cloud service provider's responsibilities end and the customer's responsibilities begin.</a:t>
            </a:r>
          </a:p>
          <a:p>
            <a:pPr algn="just">
              <a:spcBef>
                <a:spcPts val="0"/>
              </a:spcBef>
            </a:pPr>
            <a:endParaRPr lang="en-GB" dirty="0"/>
          </a:p>
        </p:txBody>
      </p:sp>
      <p:sp>
        <p:nvSpPr>
          <p:cNvPr id="8194" name="Rectangle 1">
            <a:extLst>
              <a:ext uri="{FF2B5EF4-FFF2-40B4-BE49-F238E27FC236}">
                <a16:creationId xmlns:a16="http://schemas.microsoft.com/office/drawing/2014/main" id="{29996E0E-4B55-4BC3-B6DB-D379B4C19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171" y="0"/>
            <a:ext cx="8810172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Security in Clouds</a:t>
            </a:r>
          </a:p>
        </p:txBody>
      </p:sp>
    </p:spTree>
    <p:extLst>
      <p:ext uri="{BB962C8B-B14F-4D97-AF65-F5344CB8AC3E}">
        <p14:creationId xmlns:p14="http://schemas.microsoft.com/office/powerpoint/2010/main" val="1951120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6D5BCF-2824-4AC6-8911-9536702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1480769"/>
            <a:ext cx="8665029" cy="5004884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Any security mechanism below the security boundary must be built into the system and should be maintained by the customer.</a:t>
            </a:r>
            <a:endParaRPr lang="en-GB" dirty="0"/>
          </a:p>
          <a:p>
            <a:pPr algn="just">
              <a:spcBef>
                <a:spcPts val="0"/>
              </a:spcBef>
            </a:pPr>
            <a:endParaRPr lang="en-GB" dirty="0"/>
          </a:p>
        </p:txBody>
      </p:sp>
      <p:sp>
        <p:nvSpPr>
          <p:cNvPr id="8194" name="Rectangle 1">
            <a:extLst>
              <a:ext uri="{FF2B5EF4-FFF2-40B4-BE49-F238E27FC236}">
                <a16:creationId xmlns:a16="http://schemas.microsoft.com/office/drawing/2014/main" id="{29996E0E-4B55-4BC3-B6DB-D379B4C19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171" y="0"/>
            <a:ext cx="8810172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Security in Clouds</a:t>
            </a:r>
          </a:p>
        </p:txBody>
      </p:sp>
    </p:spTree>
    <p:extLst>
      <p:ext uri="{BB962C8B-B14F-4D97-AF65-F5344CB8AC3E}">
        <p14:creationId xmlns:p14="http://schemas.microsoft.com/office/powerpoint/2010/main" val="16022386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AEB98F72-7055-49A9-98E4-FB2114AE6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55" y="1264558"/>
            <a:ext cx="8542651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Aft>
                <a:spcPts val="0"/>
              </a:spcAft>
              <a:buClrTx/>
              <a:buFontTx/>
              <a:buNone/>
            </a:pPr>
            <a:r>
              <a:rPr lang="en-US" altLang="en-US" sz="2800" dirty="0">
                <a:latin typeface="Bahnschrift" panose="020B0502040204020203" pitchFamily="34" charset="0"/>
              </a:rPr>
              <a:t>Number of security challenges associated with cloud computing that must be adequately addressed.</a:t>
            </a:r>
          </a:p>
          <a:p>
            <a:pPr marL="820738" lvl="1" indent="-363538">
              <a:lnSpc>
                <a:spcPct val="150000"/>
              </a:lnSpc>
              <a:spcAft>
                <a:spcPts val="0"/>
              </a:spcAft>
              <a:buClr>
                <a:srgbClr val="258989"/>
              </a:buClr>
              <a:buSzPct val="80000"/>
              <a:buFont typeface="Times New Roman" panose="02020603050405020304" pitchFamily="18" charset="0"/>
              <a:buAutoNum type="arabicPeriod"/>
              <a:tabLst>
                <a:tab pos="261938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2400" dirty="0">
                <a:solidFill>
                  <a:srgbClr val="C00000"/>
                </a:solidFill>
                <a:latin typeface="Bahnschrift" panose="020B0502040204020203" pitchFamily="34" charset="0"/>
              </a:rPr>
              <a:t>Managing Complex Environments.</a:t>
            </a:r>
          </a:p>
          <a:p>
            <a:pPr marL="820738" lvl="1" indent="-363538">
              <a:lnSpc>
                <a:spcPct val="150000"/>
              </a:lnSpc>
              <a:spcAft>
                <a:spcPts val="0"/>
              </a:spcAft>
              <a:buClr>
                <a:srgbClr val="258989"/>
              </a:buClr>
              <a:buSzPct val="80000"/>
              <a:buFont typeface="Times New Roman" panose="02020603050405020304" pitchFamily="18" charset="0"/>
              <a:buAutoNum type="arabicPeriod"/>
              <a:tabLst>
                <a:tab pos="261938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2400" dirty="0">
                <a:solidFill>
                  <a:srgbClr val="C00000"/>
                </a:solidFill>
                <a:latin typeface="Bahnschrift" panose="020B0502040204020203" pitchFamily="34" charset="0"/>
              </a:rPr>
              <a:t>Compliance With Rules and Regulations.</a:t>
            </a:r>
          </a:p>
          <a:p>
            <a:pPr marL="820738" lvl="1" indent="-363538">
              <a:lnSpc>
                <a:spcPct val="150000"/>
              </a:lnSpc>
              <a:spcAft>
                <a:spcPts val="0"/>
              </a:spcAft>
              <a:buClr>
                <a:srgbClr val="258989"/>
              </a:buClr>
              <a:buSzPct val="80000"/>
              <a:buFont typeface="Times New Roman" panose="02020603050405020304" pitchFamily="18" charset="0"/>
              <a:buAutoNum type="arabicPeriod"/>
              <a:tabLst>
                <a:tab pos="261938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2400" dirty="0">
                <a:solidFill>
                  <a:srgbClr val="C00000"/>
                </a:solidFill>
                <a:latin typeface="Bahnschrift" panose="020B0502040204020203" pitchFamily="34" charset="0"/>
              </a:rPr>
              <a:t>Lack of Visibility.</a:t>
            </a:r>
          </a:p>
          <a:p>
            <a:pPr marL="820738" lvl="1" indent="-363538">
              <a:lnSpc>
                <a:spcPct val="150000"/>
              </a:lnSpc>
              <a:spcAft>
                <a:spcPts val="0"/>
              </a:spcAft>
              <a:buClr>
                <a:srgbClr val="258989"/>
              </a:buClr>
              <a:buSzPct val="80000"/>
              <a:buFont typeface="Times New Roman" panose="02020603050405020304" pitchFamily="18" charset="0"/>
              <a:buAutoNum type="arabicPeriod"/>
              <a:tabLst>
                <a:tab pos="261938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2400" dirty="0">
                <a:solidFill>
                  <a:srgbClr val="C00000"/>
                </a:solidFill>
                <a:latin typeface="Bahnschrift" panose="020B0502040204020203" pitchFamily="34" charset="0"/>
              </a:rPr>
              <a:t>Data Center or Physical Security Issues.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  <a:buSzPct val="45000"/>
              <a:buFont typeface="Times New Roman" panose="02020603050405020304" pitchFamily="18" charset="0"/>
              <a:buAutoNum type="arabicPeriod"/>
            </a:pPr>
            <a:endParaRPr lang="en-US" altLang="en-US" sz="2800" dirty="0">
              <a:latin typeface="Bahnschrift" panose="020B0502040204020203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B02F335-972A-4D2C-BBDF-736AED7C8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81" y="283255"/>
            <a:ext cx="87122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3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Security Challenges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68523"/>
            <a:ext cx="7580853" cy="43081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to,</a:t>
            </a: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600" dirty="0"/>
              <a:t>know about security in clouds and </a:t>
            </a:r>
            <a:r>
              <a:rPr lang="en-US" altLang="en-US" sz="2600" dirty="0"/>
              <a:t>Software as a Service Security</a:t>
            </a:r>
            <a:endParaRPr lang="en-US" sz="2600" dirty="0"/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600" dirty="0">
                <a:solidFill>
                  <a:srgbClr val="000000"/>
                </a:solidFill>
                <a:ea typeface="Arial" panose="020B0604020202020204" pitchFamily="34" charset="0"/>
                <a:cs typeface="Raavi" panose="020B0502040204020203" pitchFamily="34" charset="0"/>
              </a:rPr>
              <a:t>e</a:t>
            </a:r>
            <a:r>
              <a:rPr lang="en-IN" sz="26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Raavi" panose="020B0502040204020203" pitchFamily="34" charset="0"/>
              </a:rPr>
              <a:t>xplore different security challenges in clouds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1088-526D-40AB-BD2D-2AD32B34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03" y="1427164"/>
            <a:ext cx="8397073" cy="5109029"/>
          </a:xfrm>
        </p:spPr>
        <p:txBody>
          <a:bodyPr>
            <a:noAutofit/>
          </a:bodyPr>
          <a:lstStyle/>
          <a:p>
            <a:pPr marL="363538" indent="-363538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r>
              <a:rPr lang="en-IN" sz="2500" dirty="0"/>
              <a:t>Organizations are afraid of losing their data stored in the cloud.</a:t>
            </a:r>
          </a:p>
          <a:p>
            <a:pPr marL="363538" indent="-363538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r>
              <a:rPr lang="en-IN" sz="2500" dirty="0"/>
              <a:t>Threats to data privacy put cloud computing at risk.</a:t>
            </a:r>
          </a:p>
          <a:p>
            <a:pPr marL="363538" indent="-363538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r>
              <a:rPr lang="en-IN" sz="2500" dirty="0"/>
              <a:t>Breaches of confidentiality challenge the integrity of cloud computing.</a:t>
            </a:r>
          </a:p>
          <a:p>
            <a:pPr marL="363538" indent="-363538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r>
              <a:rPr lang="en-IN" sz="2500" dirty="0"/>
              <a:t>Changing Service Provider.</a:t>
            </a:r>
          </a:p>
          <a:p>
            <a:pPr marL="363538" indent="-363538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r>
              <a:rPr lang="en-IN" sz="2500" dirty="0"/>
              <a:t>Lack of skills.</a:t>
            </a:r>
          </a:p>
          <a:p>
            <a:pPr marL="363538" indent="-363538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r>
              <a:rPr lang="en-IN" sz="2500" dirty="0"/>
              <a:t>Data Leakage or Loss.</a:t>
            </a:r>
          </a:p>
          <a:p>
            <a:pPr marL="363538" indent="-363538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r>
              <a:rPr lang="en-IN" sz="2500" dirty="0"/>
              <a:t>Lack of Control.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D6F1E-12C5-4953-8F93-1E693183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78" y="101601"/>
            <a:ext cx="8994322" cy="1325563"/>
          </a:xfrm>
        </p:spPr>
        <p:txBody>
          <a:bodyPr>
            <a:normAutofit/>
          </a:bodyPr>
          <a:lstStyle/>
          <a:p>
            <a:pPr algn="just"/>
            <a:r>
              <a:rPr lang="en-IN" altLang="en-US" sz="3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Other Security Challenges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74684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4F9ECC91-89EB-4B88-AA49-DB2BD893F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629" y="0"/>
            <a:ext cx="8094434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Software-as-a-Service Security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2176387-EB67-4F11-9B59-A9F5DC27DE6A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203201" y="1482725"/>
            <a:ext cx="8438382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noAutofit/>
          </a:bodyPr>
          <a:lstStyle>
            <a:lvl1pPr marL="269875" indent="-269875"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 sz="26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8989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latin typeface="Bahnschrift" panose="020B0502040204020203" pitchFamily="34" charset="0"/>
              </a:rPr>
              <a:t>Cloud computing models of the future likely to combine the use of SaaS (and other </a:t>
            </a:r>
            <a:r>
              <a:rPr lang="en-US" altLang="en-US" sz="2800" dirty="0" err="1">
                <a:latin typeface="Bahnschrift" panose="020B0502040204020203" pitchFamily="34" charset="0"/>
              </a:rPr>
              <a:t>XaaS’s</a:t>
            </a:r>
            <a:r>
              <a:rPr lang="en-US" altLang="en-US" sz="2800" dirty="0">
                <a:latin typeface="Bahnschrift" panose="020B0502040204020203" pitchFamily="34" charset="0"/>
              </a:rPr>
              <a:t> as appropriate), utility computing, and Web 2.0 collaboration technologies to leverage the Internet to satisfy their customers’ needs.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86C06D-30DE-4AA4-9B1F-04716775A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37" y="1430216"/>
            <a:ext cx="8583525" cy="1998784"/>
          </a:xfrm>
        </p:spPr>
        <p:txBody>
          <a:bodyPr>
            <a:noAutofit/>
          </a:bodyPr>
          <a:lstStyle/>
          <a:p>
            <a:pPr marL="0" indent="0" algn="just" eaLnBrk="1" hangingPunct="1">
              <a:spcBef>
                <a:spcPts val="0"/>
              </a:spcBef>
              <a:buSzPct val="100000"/>
              <a:buNone/>
              <a:defRPr/>
            </a:pPr>
            <a:r>
              <a:rPr lang="en-US" sz="2500" dirty="0"/>
              <a:t>Technology analyst &amp; consulting firm “Gartner” lists </a:t>
            </a:r>
            <a:r>
              <a:rPr lang="en-US" sz="2500" dirty="0">
                <a:solidFill>
                  <a:srgbClr val="C00000"/>
                </a:solidFill>
              </a:rPr>
              <a:t>7 security issues that need to be discussed with cloud vendor:</a:t>
            </a:r>
          </a:p>
        </p:txBody>
      </p:sp>
      <p:sp>
        <p:nvSpPr>
          <p:cNvPr id="14338" name="Rectangle 1">
            <a:extLst>
              <a:ext uri="{FF2B5EF4-FFF2-40B4-BE49-F238E27FC236}">
                <a16:creationId xmlns:a16="http://schemas.microsoft.com/office/drawing/2014/main" id="{2DBEAF0D-CCEC-4304-AF45-7E33104D2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171" y="0"/>
            <a:ext cx="8839200" cy="1325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Security Issues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73CA0-20B5-4302-A90B-56EFAE55A6A9}"/>
              </a:ext>
            </a:extLst>
          </p:cNvPr>
          <p:cNvSpPr txBox="1"/>
          <p:nvPr/>
        </p:nvSpPr>
        <p:spPr>
          <a:xfrm>
            <a:off x="591454" y="3308420"/>
            <a:ext cx="8322549" cy="3157276"/>
          </a:xfrm>
          <a:prstGeom prst="rect">
            <a:avLst/>
          </a:prstGeom>
          <a:noFill/>
        </p:spPr>
        <p:txBody>
          <a:bodyPr wrap="square" numCol="2">
            <a:noAutofit/>
          </a:bodyPr>
          <a:lstStyle/>
          <a:p>
            <a:pPr marL="288925" indent="-285750" eaLnBrk="1" hangingPunct="1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" panose="020B0502040204020203" pitchFamily="34" charset="0"/>
              </a:rPr>
              <a:t>Privileged User Access.</a:t>
            </a:r>
          </a:p>
          <a:p>
            <a:pPr marL="288925" indent="-285750" eaLnBrk="1" hangingPunct="1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" panose="020B0502040204020203" pitchFamily="34" charset="0"/>
              </a:rPr>
              <a:t>Regulatory Compliance.</a:t>
            </a:r>
          </a:p>
          <a:p>
            <a:pPr marL="288925" indent="-285750" eaLnBrk="1" hangingPunct="1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" panose="020B0502040204020203" pitchFamily="34" charset="0"/>
              </a:rPr>
              <a:t>Data Location.</a:t>
            </a:r>
          </a:p>
          <a:p>
            <a:pPr marL="288925" indent="-285750" eaLnBrk="1" hangingPunct="1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" panose="020B0502040204020203" pitchFamily="34" charset="0"/>
              </a:rPr>
              <a:t>Data Segregation.</a:t>
            </a:r>
          </a:p>
          <a:p>
            <a:pPr marL="288925" indent="-285750" eaLnBrk="1" hangingPunct="1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" panose="020B0502040204020203" pitchFamily="34" charset="0"/>
              </a:rPr>
              <a:t>Recovery.</a:t>
            </a:r>
          </a:p>
          <a:p>
            <a:pPr marL="288925" indent="-285750" eaLnBrk="1" hangingPunct="1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" panose="020B0502040204020203" pitchFamily="34" charset="0"/>
              </a:rPr>
              <a:t>Investigative Support.</a:t>
            </a:r>
          </a:p>
          <a:p>
            <a:pPr marL="288925" indent="-285750" eaLnBrk="1" hangingPunct="1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" panose="020B0502040204020203" pitchFamily="34" charset="0"/>
              </a:rPr>
              <a:t>Long-term Viability.</a:t>
            </a:r>
            <a:endParaRPr lang="en-GB" sz="2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DEEDA-3B51-4CDF-A5DD-FED5E9A5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45" y="1506137"/>
            <a:ext cx="7582039" cy="516708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  <a:buSzPct val="100000"/>
              <a:defRPr/>
            </a:pPr>
            <a:r>
              <a:rPr lang="en-US" sz="2600" dirty="0"/>
              <a:t>Security Management and Governance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  <a:buSzPct val="100000"/>
              <a:defRPr/>
            </a:pPr>
            <a:r>
              <a:rPr lang="en-US" sz="2600" dirty="0"/>
              <a:t>Risk Management and Risk Assessment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</a:pPr>
            <a:r>
              <a:rPr lang="en-IN" sz="2600" dirty="0"/>
              <a:t>Security Portfolio Management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</a:pPr>
            <a:endParaRPr lang="en-IN" sz="2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2600" dirty="0"/>
          </a:p>
        </p:txBody>
      </p:sp>
      <p:sp>
        <p:nvSpPr>
          <p:cNvPr id="16386" name="Rectangle 1">
            <a:extLst>
              <a:ext uri="{FF2B5EF4-FFF2-40B4-BE49-F238E27FC236}">
                <a16:creationId xmlns:a16="http://schemas.microsoft.com/office/drawing/2014/main" id="{429ED271-BA81-4FB2-8F75-6478BBB17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656" y="0"/>
            <a:ext cx="8766629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Some Security Practices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DEEDA-3B51-4CDF-A5DD-FED5E9A5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66" y="1465943"/>
            <a:ext cx="8164844" cy="51670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  <a:buNone/>
            </a:pPr>
            <a:r>
              <a:rPr lang="en-IN" sz="2600" dirty="0"/>
              <a:t>Secure Software Development Life Cycle (</a:t>
            </a:r>
            <a:r>
              <a:rPr lang="en-IN" sz="2600" dirty="0" err="1"/>
              <a:t>SecSDLC</a:t>
            </a:r>
            <a:r>
              <a:rPr lang="en-IN" sz="2600" dirty="0"/>
              <a:t>)</a:t>
            </a:r>
          </a:p>
          <a:p>
            <a:pPr marL="623888" indent="-3619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  <a:buFont typeface="+mj-lt"/>
              <a:buAutoNum type="arabicPeriod"/>
            </a:pPr>
            <a:r>
              <a:rPr lang="en-IN" sz="2600" dirty="0"/>
              <a:t>Investigation</a:t>
            </a:r>
          </a:p>
          <a:p>
            <a:pPr marL="623888" indent="-3619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  <a:buFont typeface="+mj-lt"/>
              <a:buAutoNum type="arabicPeriod"/>
            </a:pPr>
            <a:r>
              <a:rPr lang="en-IN" sz="2600" dirty="0"/>
              <a:t>Analysis</a:t>
            </a:r>
          </a:p>
          <a:p>
            <a:pPr marL="623888" indent="-3619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  <a:buFont typeface="+mj-lt"/>
              <a:buAutoNum type="arabicPeriod"/>
            </a:pPr>
            <a:r>
              <a:rPr lang="en-IN" sz="2600" dirty="0"/>
              <a:t>Logical design</a:t>
            </a:r>
          </a:p>
          <a:p>
            <a:pPr marL="623888" indent="-3619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  <a:buFont typeface="+mj-lt"/>
              <a:buAutoNum type="arabicPeriod"/>
            </a:pPr>
            <a:r>
              <a:rPr lang="en-IN" sz="2600" dirty="0"/>
              <a:t>Physical design</a:t>
            </a:r>
          </a:p>
          <a:p>
            <a:pPr marL="623888" indent="-3619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  <a:buFont typeface="+mj-lt"/>
              <a:buAutoNum type="arabicPeriod"/>
            </a:pPr>
            <a:r>
              <a:rPr lang="en-IN" sz="2600" dirty="0"/>
              <a:t>Implementation</a:t>
            </a:r>
          </a:p>
          <a:p>
            <a:pPr marL="623888" indent="-3619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  <a:buFont typeface="+mj-lt"/>
              <a:buAutoNum type="arabicPeriod"/>
            </a:pPr>
            <a:r>
              <a:rPr lang="en-IN" sz="2600" dirty="0"/>
              <a:t>Maintenance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</a:pPr>
            <a:endParaRPr lang="en-IN" sz="2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2600" dirty="0"/>
          </a:p>
        </p:txBody>
      </p:sp>
      <p:sp>
        <p:nvSpPr>
          <p:cNvPr id="16386" name="Rectangle 1">
            <a:extLst>
              <a:ext uri="{FF2B5EF4-FFF2-40B4-BE49-F238E27FC236}">
                <a16:creationId xmlns:a16="http://schemas.microsoft.com/office/drawing/2014/main" id="{429ED271-BA81-4FB2-8F75-6478BBB17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656" y="0"/>
            <a:ext cx="8766629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Some Security Practices</a:t>
            </a:r>
          </a:p>
        </p:txBody>
      </p:sp>
    </p:spTree>
    <p:extLst>
      <p:ext uri="{BB962C8B-B14F-4D97-AF65-F5344CB8AC3E}">
        <p14:creationId xmlns:p14="http://schemas.microsoft.com/office/powerpoint/2010/main" val="3476020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DEEDA-3B51-4CDF-A5DD-FED5E9A5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2" y="1465943"/>
            <a:ext cx="8810171" cy="5167086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Physical Security of Data Centres</a:t>
            </a:r>
          </a:p>
          <a:p>
            <a:pPr marL="631825" indent="-457200" algn="just">
              <a:spcBef>
                <a:spcPts val="0"/>
              </a:spcBef>
              <a:buClr>
                <a:srgbClr val="258989"/>
              </a:buClr>
              <a:buFont typeface="Wingdings" panose="05000000000000000000" pitchFamily="2" charset="2"/>
              <a:buChar char="Ø"/>
            </a:pPr>
            <a:r>
              <a:rPr lang="en-IN" dirty="0"/>
              <a:t>Physical access control and monitoring.</a:t>
            </a:r>
          </a:p>
          <a:p>
            <a:pPr marL="631825" indent="-457200" algn="just">
              <a:spcBef>
                <a:spcPts val="0"/>
              </a:spcBef>
              <a:buClr>
                <a:srgbClr val="258989"/>
              </a:buClr>
              <a:buFont typeface="Wingdings" panose="05000000000000000000" pitchFamily="2" charset="2"/>
              <a:buChar char="Ø"/>
            </a:pPr>
            <a:r>
              <a:rPr lang="en-IN" dirty="0"/>
              <a:t>Environmental controls and backup power.</a:t>
            </a:r>
          </a:p>
          <a:p>
            <a:pPr marL="631825" indent="-457200" algn="just">
              <a:spcBef>
                <a:spcPts val="0"/>
              </a:spcBef>
              <a:buClr>
                <a:srgbClr val="258989"/>
              </a:buClr>
              <a:buFont typeface="Wingdings" panose="05000000000000000000" pitchFamily="2" charset="2"/>
              <a:buChar char="Ø"/>
            </a:pPr>
            <a:r>
              <a:rPr lang="en-IN" dirty="0"/>
              <a:t>Policies, processes, and procedures.</a:t>
            </a:r>
          </a:p>
          <a:p>
            <a:pPr algn="just">
              <a:spcBef>
                <a:spcPts val="0"/>
              </a:spcBef>
            </a:pPr>
            <a:endParaRPr lang="en-GB" sz="2400" dirty="0"/>
          </a:p>
        </p:txBody>
      </p:sp>
      <p:sp>
        <p:nvSpPr>
          <p:cNvPr id="16386" name="Rectangle 1">
            <a:extLst>
              <a:ext uri="{FF2B5EF4-FFF2-40B4-BE49-F238E27FC236}">
                <a16:creationId xmlns:a16="http://schemas.microsoft.com/office/drawing/2014/main" id="{429ED271-BA81-4FB2-8F75-6478BBB17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657" y="0"/>
            <a:ext cx="8065406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Some Security Practices</a:t>
            </a:r>
          </a:p>
        </p:txBody>
      </p:sp>
    </p:spTree>
    <p:extLst>
      <p:ext uri="{BB962C8B-B14F-4D97-AF65-F5344CB8AC3E}">
        <p14:creationId xmlns:p14="http://schemas.microsoft.com/office/powerpoint/2010/main" val="3036431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>
            <a:extLst>
              <a:ext uri="{FF2B5EF4-FFF2-40B4-BE49-F238E27FC236}">
                <a16:creationId xmlns:a16="http://schemas.microsoft.com/office/drawing/2014/main" id="{A7A571D6-7780-4D0C-AE1D-9CFAFA5F4A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4437" y="1438342"/>
            <a:ext cx="8476342" cy="500488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Clr>
                <a:srgbClr val="258989"/>
              </a:buClr>
              <a:defRPr/>
            </a:pPr>
            <a:r>
              <a:rPr lang="en-US" dirty="0">
                <a:cs typeface="Arial" charset="0"/>
              </a:rPr>
              <a:t>Security is the protection of assets. </a:t>
            </a:r>
          </a:p>
          <a:p>
            <a:pPr algn="just" eaLnBrk="1" hangingPunct="1">
              <a:lnSpc>
                <a:spcPct val="150000"/>
              </a:lnSpc>
              <a:buClr>
                <a:srgbClr val="258989"/>
              </a:buClr>
              <a:defRPr/>
            </a:pPr>
            <a:r>
              <a:rPr lang="en-US" dirty="0">
                <a:cs typeface="Arial" charset="0"/>
              </a:rPr>
              <a:t>Three main aspects are:</a:t>
            </a:r>
          </a:p>
          <a:p>
            <a:pPr marL="820737" indent="-457200" algn="just" eaLnBrk="1" hangingPunct="1">
              <a:lnSpc>
                <a:spcPct val="150000"/>
              </a:lnSpc>
              <a:buClr>
                <a:srgbClr val="258989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cs typeface="Arial" charset="0"/>
              </a:rPr>
              <a:t>prevention</a:t>
            </a:r>
          </a:p>
          <a:p>
            <a:pPr marL="820737" indent="-457200" algn="just" eaLnBrk="1" hangingPunct="1">
              <a:lnSpc>
                <a:spcPct val="150000"/>
              </a:lnSpc>
              <a:buClr>
                <a:srgbClr val="258989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cs typeface="Arial" charset="0"/>
              </a:rPr>
              <a:t>detection</a:t>
            </a:r>
          </a:p>
          <a:p>
            <a:pPr marL="820737" indent="-457200" algn="just" eaLnBrk="1" hangingPunct="1">
              <a:lnSpc>
                <a:spcPct val="150000"/>
              </a:lnSpc>
              <a:buClr>
                <a:srgbClr val="258989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cs typeface="Arial" charset="0"/>
              </a:rPr>
              <a:t>re-action</a:t>
            </a:r>
          </a:p>
          <a:p>
            <a:pPr marL="261938" indent="-261938" algn="just" eaLnBrk="1" hangingPunct="1">
              <a:lnSpc>
                <a:spcPct val="150000"/>
              </a:lnSpc>
              <a:buClr>
                <a:srgbClr val="258989"/>
              </a:buClr>
              <a:defRPr/>
            </a:pPr>
            <a:r>
              <a:rPr lang="en-US" dirty="0">
                <a:cs typeface="Arial" charset="0"/>
              </a:rPr>
              <a:t>CIA Triad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A0F5078-6907-41F4-BB3F-9DDFFA6F8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0629" y="0"/>
            <a:ext cx="8476342" cy="132556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/>
            <a:r>
              <a:rPr lang="en-US" altLang="en-US" sz="3200" b="1" dirty="0">
                <a:effectLst/>
                <a:cs typeface="Arial" panose="020B0604020202020204" pitchFamily="34" charset="0"/>
              </a:rPr>
              <a:t>What is Security?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57A35A0-974B-4B4C-9045-586C401AA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10739" r="4633" b="21477"/>
          <a:stretch>
            <a:fillRect/>
          </a:stretch>
        </p:blipFill>
        <p:spPr bwMode="auto">
          <a:xfrm>
            <a:off x="4459235" y="2908011"/>
            <a:ext cx="4147736" cy="3647994"/>
          </a:xfrm>
          <a:prstGeom prst="rect">
            <a:avLst/>
          </a:prstGeom>
          <a:noFill/>
          <a:ln w="38100">
            <a:solidFill>
              <a:srgbClr val="215D4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9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>
            <a:extLst>
              <a:ext uri="{FF2B5EF4-FFF2-40B4-BE49-F238E27FC236}">
                <a16:creationId xmlns:a16="http://schemas.microsoft.com/office/drawing/2014/main" id="{1944B511-C888-47C3-8ED2-02A7439464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1810" y="1555574"/>
            <a:ext cx="8008468" cy="500488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US" altLang="en-US" sz="2800" dirty="0">
                <a:cs typeface="Arial" panose="020B0604020202020204" pitchFamily="34" charset="0"/>
              </a:rPr>
              <a:t>Prevention of unauthorized disclosure of information.</a:t>
            </a:r>
          </a:p>
          <a:p>
            <a:pPr marL="631825" lvl="1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srgbClr val="C00000"/>
                </a:solidFill>
                <a:cs typeface="Arial" pitchFamily="34" charset="0"/>
              </a:rPr>
              <a:t>Data confidentiality</a:t>
            </a:r>
            <a:endParaRPr lang="en-US" sz="2800" dirty="0">
              <a:cs typeface="Arial" pitchFamily="34" charset="0"/>
            </a:endParaRPr>
          </a:p>
          <a:p>
            <a:pPr marL="631825" lvl="1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srgbClr val="C00000"/>
                </a:solidFill>
                <a:cs typeface="Arial" pitchFamily="34" charset="0"/>
              </a:rPr>
              <a:t>Privacy</a:t>
            </a:r>
            <a:endParaRPr lang="en-US" sz="2800" dirty="0"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endParaRPr lang="en-US" altLang="en-US" sz="2800" dirty="0">
              <a:cs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32E3345-5045-4C21-B146-4FC461E3B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9656" y="0"/>
            <a:ext cx="8781143" cy="132556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/>
            <a:r>
              <a:rPr lang="en-US" altLang="en-US" sz="3200" b="1" dirty="0">
                <a:effectLst/>
                <a:cs typeface="Arial" panose="020B0604020202020204" pitchFamily="34" charset="0"/>
              </a:rPr>
              <a:t>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48030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>
            <a:extLst>
              <a:ext uri="{FF2B5EF4-FFF2-40B4-BE49-F238E27FC236}">
                <a16:creationId xmlns:a16="http://schemas.microsoft.com/office/drawing/2014/main" id="{2AF9C5CB-6C2F-4847-9765-CF320D5746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2246" y="1497517"/>
            <a:ext cx="8065406" cy="500488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US" altLang="en-US" sz="2800" dirty="0">
                <a:cs typeface="Arial" panose="020B0604020202020204" pitchFamily="34" charset="0"/>
              </a:rPr>
              <a:t>Integrity is the unauthorized writing or modification of information.</a:t>
            </a:r>
          </a:p>
          <a:p>
            <a:pPr marL="635000" lvl="1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8989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Data integrity</a:t>
            </a:r>
          </a:p>
          <a:p>
            <a:pPr marL="635000" lvl="1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8989"/>
              </a:buClr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srgbClr val="C00000"/>
                </a:solidFill>
                <a:cs typeface="Arial" pitchFamily="34" charset="0"/>
              </a:rPr>
              <a:t>System Integrity</a:t>
            </a:r>
            <a:endParaRPr lang="en-US" sz="2800" dirty="0"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US" altLang="en-US" sz="2800" dirty="0">
              <a:cs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6EE292B-90B8-4583-ADE2-C0D072483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9657" y="0"/>
            <a:ext cx="8065406" cy="132556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3200" b="1" dirty="0">
                <a:effectLst/>
                <a:cs typeface="Arial" panose="020B0604020202020204" pitchFamily="34" charset="0"/>
              </a:rPr>
              <a:t>Integrity	</a:t>
            </a:r>
          </a:p>
        </p:txBody>
      </p:sp>
    </p:spTree>
    <p:extLst>
      <p:ext uri="{BB962C8B-B14F-4D97-AF65-F5344CB8AC3E}">
        <p14:creationId xmlns:p14="http://schemas.microsoft.com/office/powerpoint/2010/main" val="117355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099EB-F92D-4984-B0F8-C1617AD79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93" y="1493051"/>
            <a:ext cx="8228414" cy="5004884"/>
          </a:xfrm>
        </p:spPr>
        <p:txBody>
          <a:bodyPr>
            <a:noAutofit/>
          </a:bodyPr>
          <a:lstStyle/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  <a:defRPr/>
            </a:pPr>
            <a:r>
              <a:rPr lang="en-US" sz="2600" dirty="0">
                <a:solidFill>
                  <a:srgbClr val="C00000"/>
                </a:solidFill>
                <a:cs typeface="Arial" pitchFamily="34" charset="0"/>
              </a:rPr>
              <a:t>Availability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  <a:defRPr/>
            </a:pPr>
            <a:r>
              <a:rPr lang="en-US" sz="2600" dirty="0">
                <a:cs typeface="Arial" pitchFamily="34" charset="0"/>
              </a:rPr>
              <a:t>Assure that systems works promptly, and service is not denied to authorized users.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US" altLang="en-US" sz="2600" dirty="0">
                <a:solidFill>
                  <a:srgbClr val="C00000"/>
                </a:solidFill>
                <a:cs typeface="Arial" panose="020B0604020202020204" pitchFamily="34" charset="0"/>
              </a:rPr>
              <a:t>Denial of service attacks </a:t>
            </a:r>
            <a:r>
              <a:rPr lang="en-US" altLang="en-US" sz="2600" dirty="0">
                <a:cs typeface="Arial" panose="020B0604020202020204" pitchFamily="34" charset="0"/>
              </a:rPr>
              <a:t>are a common form of attack.</a:t>
            </a:r>
            <a:endParaRPr lang="en-US" sz="2600" dirty="0">
              <a:cs typeface="Arial" pitchFamily="34" charset="0"/>
            </a:endParaRPr>
          </a:p>
        </p:txBody>
      </p:sp>
      <p:sp>
        <p:nvSpPr>
          <p:cNvPr id="31746" name="Title 1">
            <a:extLst>
              <a:ext uri="{FF2B5EF4-FFF2-40B4-BE49-F238E27FC236}">
                <a16:creationId xmlns:a16="http://schemas.microsoft.com/office/drawing/2014/main" id="{0FABCA1C-EF58-4945-9F2A-276D20A538C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5143" y="0"/>
            <a:ext cx="8665028" cy="132556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177800" indent="-1778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defRPr/>
            </a:pPr>
            <a:r>
              <a:rPr lang="en-US" sz="3200" b="1" dirty="0">
                <a:solidFill>
                  <a:schemeClr val="bg1"/>
                </a:solidFill>
                <a:cs typeface="Arial" pitchFamily="34" charset="0"/>
              </a:rPr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294596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20B9B77E-E15C-41B9-AD1C-98F3CCC2D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500865"/>
            <a:ext cx="8694057" cy="5004884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Authenticity</a:t>
            </a:r>
            <a:endParaRPr lang="en-US" altLang="en-US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marL="449263" indent="-271463" algn="just" eaLnBrk="1" hangingPunct="1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US" altLang="en-US" dirty="0">
                <a:cs typeface="Arial" panose="020B0604020202020204" pitchFamily="34" charset="0"/>
              </a:rPr>
              <a:t>P</a:t>
            </a:r>
            <a:r>
              <a:rPr lang="en-US" altLang="en-US" sz="2800" dirty="0">
                <a:cs typeface="Arial" panose="020B0604020202020204" pitchFamily="34" charset="0"/>
              </a:rPr>
              <a:t>roperty of being genuine and being able to be verified and trusted; confident in the validity of a transmission, or a message, or its originator.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Clr>
                <a:srgbClr val="215D4B"/>
              </a:buClr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Accountability </a:t>
            </a:r>
          </a:p>
          <a:p>
            <a:pPr marL="452438" indent="-271463" algn="just">
              <a:lnSpc>
                <a:spcPct val="150000"/>
              </a:lnSpc>
              <a:spcBef>
                <a:spcPct val="0"/>
              </a:spcBef>
              <a:buClr>
                <a:srgbClr val="215D4B"/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Generates requirement for actions of an entity to be traced uniquely to that individual to support non-repudiation, deference, fault isolation etc.</a:t>
            </a:r>
          </a:p>
          <a:p>
            <a:pPr marL="449263" indent="-271463" algn="just" eaLnBrk="1" hangingPunct="1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endParaRPr lang="en-US" altLang="en-US" sz="2800" dirty="0">
              <a:cs typeface="Arial" panose="020B0604020202020204" pitchFamily="34" charset="0"/>
            </a:endParaRPr>
          </a:p>
        </p:txBody>
      </p:sp>
      <p:sp>
        <p:nvSpPr>
          <p:cNvPr id="36866" name="Title 1">
            <a:extLst>
              <a:ext uri="{FF2B5EF4-FFF2-40B4-BE49-F238E27FC236}">
                <a16:creationId xmlns:a16="http://schemas.microsoft.com/office/drawing/2014/main" id="{892C691D-730E-43E9-882E-42FC4E7717C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6114" y="0"/>
            <a:ext cx="8795657" cy="132556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en-US" sz="3200" b="1" dirty="0">
                <a:effectLst/>
                <a:cs typeface="Arial" panose="020B0604020202020204" pitchFamily="34" charset="0"/>
              </a:rPr>
              <a:t>Other Concepts </a:t>
            </a:r>
            <a:r>
              <a:rPr lang="en-US" altLang="en-US" sz="3200" b="1" dirty="0">
                <a:cs typeface="Arial" panose="020B0604020202020204" pitchFamily="34" charset="0"/>
              </a:rPr>
              <a:t>Related </a:t>
            </a:r>
            <a:r>
              <a:rPr lang="en-US" altLang="en-US" sz="3200" b="1" dirty="0">
                <a:effectLst/>
                <a:cs typeface="Arial" panose="020B0604020202020204" pitchFamily="34" charset="0"/>
              </a:rPr>
              <a:t>to Security</a:t>
            </a:r>
          </a:p>
        </p:txBody>
      </p:sp>
    </p:spTree>
    <p:extLst>
      <p:ext uri="{BB962C8B-B14F-4D97-AF65-F5344CB8AC3E}">
        <p14:creationId xmlns:p14="http://schemas.microsoft.com/office/powerpoint/2010/main" val="346011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20B9B77E-E15C-41B9-AD1C-98F3CCC2D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500865"/>
            <a:ext cx="8694057" cy="5004884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Authenticity</a:t>
            </a:r>
            <a:endParaRPr lang="en-US" altLang="en-US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49263" indent="-271463" algn="just" eaLnBrk="1" hangingPunct="1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</a:t>
            </a: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roperty of being genuine and being able to be verified and trusted; confident in the validity of a transmission, or a message, or its originator.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Clr>
                <a:srgbClr val="215D4B"/>
              </a:buClr>
              <a:buNone/>
            </a:pPr>
            <a:r>
              <a:rPr lang="en-US" dirty="0">
                <a:solidFill>
                  <a:srgbClr val="C00000"/>
                </a:solidFill>
                <a:cs typeface="Arial" pitchFamily="34" charset="0"/>
              </a:rPr>
              <a:t>Accountability </a:t>
            </a:r>
          </a:p>
          <a:p>
            <a:pPr marL="452438" indent="-271463" algn="just">
              <a:lnSpc>
                <a:spcPct val="150000"/>
              </a:lnSpc>
              <a:spcBef>
                <a:spcPct val="0"/>
              </a:spcBef>
              <a:buClr>
                <a:srgbClr val="215D4B"/>
              </a:buClr>
            </a:pPr>
            <a:r>
              <a:rPr lang="en-US" altLang="en-US" dirty="0">
                <a:cs typeface="Arial" panose="020B0604020202020204" pitchFamily="34" charset="0"/>
              </a:rPr>
              <a:t>Generates requirement for actions of an entity to be traced uniquely to that individual to support non-repudiation, deference, fault isolation etc.</a:t>
            </a:r>
          </a:p>
          <a:p>
            <a:pPr marL="449263" indent="-271463" algn="just" eaLnBrk="1" hangingPunct="1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endParaRPr lang="en-US" altLang="en-US" sz="2800" dirty="0">
              <a:cs typeface="Arial" panose="020B0604020202020204" pitchFamily="34" charset="0"/>
            </a:endParaRPr>
          </a:p>
        </p:txBody>
      </p:sp>
      <p:sp>
        <p:nvSpPr>
          <p:cNvPr id="36866" name="Title 1">
            <a:extLst>
              <a:ext uri="{FF2B5EF4-FFF2-40B4-BE49-F238E27FC236}">
                <a16:creationId xmlns:a16="http://schemas.microsoft.com/office/drawing/2014/main" id="{892C691D-730E-43E9-882E-42FC4E7717C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6114" y="0"/>
            <a:ext cx="8795657" cy="132556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en-US" sz="3200" b="1" dirty="0">
                <a:effectLst/>
                <a:cs typeface="Arial" panose="020B0604020202020204" pitchFamily="34" charset="0"/>
              </a:rPr>
              <a:t>Other Concepts </a:t>
            </a:r>
            <a:r>
              <a:rPr lang="en-US" altLang="en-US" sz="3200" b="1" dirty="0">
                <a:cs typeface="Arial" panose="020B0604020202020204" pitchFamily="34" charset="0"/>
              </a:rPr>
              <a:t>Related </a:t>
            </a:r>
            <a:r>
              <a:rPr lang="en-US" altLang="en-US" sz="3200" b="1" dirty="0">
                <a:effectLst/>
                <a:cs typeface="Arial" panose="020B0604020202020204" pitchFamily="34" charset="0"/>
              </a:rPr>
              <a:t>to Security</a:t>
            </a:r>
          </a:p>
        </p:txBody>
      </p:sp>
    </p:spTree>
    <p:extLst>
      <p:ext uri="{BB962C8B-B14F-4D97-AF65-F5344CB8AC3E}">
        <p14:creationId xmlns:p14="http://schemas.microsoft.com/office/powerpoint/2010/main" val="43306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6D5BCF-2824-4AC6-8911-9536702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1572590"/>
            <a:ext cx="8418286" cy="5004884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en-US" sz="2800" dirty="0"/>
              <a:t>Cloud computing security is the </a:t>
            </a:r>
            <a:r>
              <a:rPr lang="en-US" altLang="en-US" sz="2800" dirty="0">
                <a:solidFill>
                  <a:srgbClr val="C00000"/>
                </a:solidFill>
              </a:rPr>
              <a:t>set of control-based technologies and policies</a:t>
            </a:r>
            <a:r>
              <a:rPr lang="en-US" altLang="en-US" sz="2800" dirty="0"/>
              <a:t> designed to adhere to </a:t>
            </a:r>
            <a:r>
              <a:rPr lang="en-US" altLang="en-US" sz="2800" dirty="0">
                <a:solidFill>
                  <a:srgbClr val="C00000"/>
                </a:solidFill>
              </a:rPr>
              <a:t>regulatory compliance rules </a:t>
            </a:r>
            <a:r>
              <a:rPr lang="en-US" altLang="en-US" sz="2800" dirty="0"/>
              <a:t>and protect information, data applications and infrastructure associated with cloud computing use.</a:t>
            </a:r>
          </a:p>
          <a:p>
            <a:pPr algn="just">
              <a:spcBef>
                <a:spcPts val="0"/>
              </a:spcBef>
            </a:pPr>
            <a:endParaRPr lang="en-GB" dirty="0"/>
          </a:p>
        </p:txBody>
      </p:sp>
      <p:sp>
        <p:nvSpPr>
          <p:cNvPr id="8194" name="Rectangle 1">
            <a:extLst>
              <a:ext uri="{FF2B5EF4-FFF2-40B4-BE49-F238E27FC236}">
                <a16:creationId xmlns:a16="http://schemas.microsoft.com/office/drawing/2014/main" id="{29996E0E-4B55-4BC3-B6DB-D379B4C19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171" y="0"/>
            <a:ext cx="8810172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Security in Clouds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</TotalTime>
  <Words>832</Words>
  <Application>Microsoft Office PowerPoint</Application>
  <PresentationFormat>On-screen Show (4:3)</PresentationFormat>
  <Paragraphs>124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Bahnschrift</vt:lpstr>
      <vt:lpstr>Bahnschrift SemiBold</vt:lpstr>
      <vt:lpstr>Calibri</vt:lpstr>
      <vt:lpstr>Calibri Light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What is Security?</vt:lpstr>
      <vt:lpstr>Confidentiality</vt:lpstr>
      <vt:lpstr>Integrity </vt:lpstr>
      <vt:lpstr>Availability</vt:lpstr>
      <vt:lpstr>Other Concepts Related to Security</vt:lpstr>
      <vt:lpstr>Other Concepts Related to Security</vt:lpstr>
      <vt:lpstr>Security in Clouds</vt:lpstr>
      <vt:lpstr>Security in Clouds</vt:lpstr>
      <vt:lpstr>Security in Clouds</vt:lpstr>
      <vt:lpstr>Security in Clouds</vt:lpstr>
      <vt:lpstr>Security in Clouds</vt:lpstr>
      <vt:lpstr>Security in Clouds</vt:lpstr>
      <vt:lpstr>Security in Clouds</vt:lpstr>
      <vt:lpstr>Security in Clouds</vt:lpstr>
      <vt:lpstr>Security in Clouds</vt:lpstr>
      <vt:lpstr>Security in Clouds</vt:lpstr>
      <vt:lpstr>PowerPoint Presentation</vt:lpstr>
      <vt:lpstr>Other Security Challenges</vt:lpstr>
      <vt:lpstr>Software-as-a-Service Security</vt:lpstr>
      <vt:lpstr>Security Issues</vt:lpstr>
      <vt:lpstr>Some Security Practices</vt:lpstr>
      <vt:lpstr>Some Security Practices</vt:lpstr>
      <vt:lpstr>Some Security Practices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332</cp:revision>
  <dcterms:created xsi:type="dcterms:W3CDTF">2021-05-13T17:45:44Z</dcterms:created>
  <dcterms:modified xsi:type="dcterms:W3CDTF">2021-08-26T16:46:40Z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429874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