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notesMaster+xml" PartName="/ppt/notesMasters/notesMaster1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drawingml.diagramColors+xml" PartName="/ppt/diagrams/colors1.xml"/>
  <Override ContentType="application/vnd.ms-office.drawingml.diagramDrawing+xml" PartName="/ppt/diagrams/drawing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9" r:id="rId2"/>
    <p:sldId id="297" r:id="rId3"/>
    <p:sldId id="268" r:id="rId4"/>
    <p:sldId id="269" r:id="rId5"/>
    <p:sldId id="303" r:id="rId6"/>
    <p:sldId id="272" r:id="rId7"/>
    <p:sldId id="273" r:id="rId8"/>
    <p:sldId id="274" r:id="rId9"/>
    <p:sldId id="275" r:id="rId10"/>
    <p:sldId id="333" r:id="rId11"/>
    <p:sldId id="334" r:id="rId12"/>
    <p:sldId id="277" r:id="rId13"/>
    <p:sldId id="315" r:id="rId14"/>
    <p:sldId id="325" r:id="rId15"/>
    <p:sldId id="332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989"/>
    <a:srgbClr val="1E426B"/>
    <a:srgbClr val="217C7F"/>
    <a:srgbClr val="1F3154"/>
    <a:srgbClr val="498682"/>
    <a:srgbClr val="9BABC8"/>
    <a:srgbClr val="ABD1CE"/>
    <a:srgbClr val="E6E6E6"/>
    <a:srgbClr val="F4F4F5"/>
    <a:srgbClr val="E0FB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660"/>
  </p:normalViewPr>
  <p:slideViewPr>
    <p:cSldViewPr snapToGrid="0">
      <p:cViewPr>
        <p:scale>
          <a:sx n="50" d="100"/>
          <a:sy n="50" d="100"/>
        </p:scale>
        <p:origin x="1932" y="45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474EAD-B862-4BB5-8F7C-B88E01FFFDA6}" type="doc">
      <dgm:prSet loTypeId="urn:microsoft.com/office/officeart/2005/8/layout/matrix1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F392D641-A8B2-4F20-9E45-70D9B2628346}">
      <dgm:prSet phldrT="[Text]" custT="1"/>
      <dgm:spPr/>
      <dgm:t>
        <a:bodyPr/>
        <a:lstStyle/>
        <a:p>
          <a:pPr>
            <a:buClrTx/>
            <a:buFontTx/>
            <a:buNone/>
          </a:pPr>
          <a:r>
            <a:rPr lang="en-US" altLang="en-US" sz="2200" b="1" dirty="0">
              <a:latin typeface="Bahnschrift" panose="020B0502040204020203" pitchFamily="34" charset="0"/>
            </a:rPr>
            <a:t>The Open Cloud Consortium (OCC) Working Groups</a:t>
          </a:r>
          <a:endParaRPr lang="en-GB" sz="2200" dirty="0">
            <a:latin typeface="Bahnschrift" panose="020B0502040204020203" pitchFamily="34" charset="0"/>
          </a:endParaRPr>
        </a:p>
      </dgm:t>
    </dgm:pt>
    <dgm:pt modelId="{9DB73367-19A8-40A4-A21D-BB004B04DF1D}" type="parTrans" cxnId="{27DDD4E4-2E04-4B7F-B44E-F9D6CBFB59B5}">
      <dgm:prSet/>
      <dgm:spPr/>
      <dgm:t>
        <a:bodyPr/>
        <a:lstStyle/>
        <a:p>
          <a:endParaRPr lang="en-GB" sz="2200">
            <a:latin typeface="Bahnschrift" panose="020B0502040204020203" pitchFamily="34" charset="0"/>
          </a:endParaRPr>
        </a:p>
      </dgm:t>
    </dgm:pt>
    <dgm:pt modelId="{13FAE587-72FE-4454-B40D-3FD0E2DF6FB9}" type="sibTrans" cxnId="{27DDD4E4-2E04-4B7F-B44E-F9D6CBFB59B5}">
      <dgm:prSet/>
      <dgm:spPr/>
      <dgm:t>
        <a:bodyPr/>
        <a:lstStyle/>
        <a:p>
          <a:endParaRPr lang="en-GB" sz="2200">
            <a:latin typeface="Bahnschrift" panose="020B0502040204020203" pitchFamily="34" charset="0"/>
          </a:endParaRPr>
        </a:p>
      </dgm:t>
    </dgm:pt>
    <dgm:pt modelId="{A3540AB2-02BC-437D-B942-755D68E0FB8E}">
      <dgm:prSet phldrT="[Text]" custT="1"/>
      <dgm:spPr/>
      <dgm:t>
        <a:bodyPr/>
        <a:lstStyle/>
        <a:p>
          <a:pPr>
            <a:buClr>
              <a:srgbClr val="258989"/>
            </a:buClr>
          </a:pPr>
          <a:r>
            <a:rPr lang="en-IN" sz="2200" dirty="0">
              <a:latin typeface="Bahnschrift" panose="020B0502040204020203" pitchFamily="34" charset="0"/>
            </a:rPr>
            <a:t>Working Group on Standards and Interoperability for Clouds</a:t>
          </a:r>
          <a:endParaRPr lang="en-GB" sz="2200" dirty="0">
            <a:latin typeface="Bahnschrift" panose="020B0502040204020203" pitchFamily="34" charset="0"/>
          </a:endParaRPr>
        </a:p>
      </dgm:t>
    </dgm:pt>
    <dgm:pt modelId="{60457070-AADB-40DF-918C-6542A9E97AA7}" type="parTrans" cxnId="{82F90650-5F34-405E-983C-5D0A502A004A}">
      <dgm:prSet/>
      <dgm:spPr/>
      <dgm:t>
        <a:bodyPr/>
        <a:lstStyle/>
        <a:p>
          <a:endParaRPr lang="en-GB" sz="2200">
            <a:latin typeface="Bahnschrift" panose="020B0502040204020203" pitchFamily="34" charset="0"/>
          </a:endParaRPr>
        </a:p>
      </dgm:t>
    </dgm:pt>
    <dgm:pt modelId="{44122116-74BE-4446-8192-50C9AF79640C}" type="sibTrans" cxnId="{82F90650-5F34-405E-983C-5D0A502A004A}">
      <dgm:prSet/>
      <dgm:spPr/>
      <dgm:t>
        <a:bodyPr/>
        <a:lstStyle/>
        <a:p>
          <a:endParaRPr lang="en-GB" sz="2200">
            <a:latin typeface="Bahnschrift" panose="020B0502040204020203" pitchFamily="34" charset="0"/>
          </a:endParaRPr>
        </a:p>
      </dgm:t>
    </dgm:pt>
    <dgm:pt modelId="{9872AD08-B1C5-4922-94B9-9E5B5769D321}">
      <dgm:prSet phldrT="[Text]" custT="1"/>
      <dgm:spPr/>
      <dgm:t>
        <a:bodyPr/>
        <a:lstStyle/>
        <a:p>
          <a:r>
            <a:rPr lang="en-IN" sz="2200" dirty="0">
              <a:latin typeface="Bahnschrift" panose="020B0502040204020203" pitchFamily="34" charset="0"/>
            </a:rPr>
            <a:t>Working Group on Wide Area Clouds and the Impact of Network Protocols on Clouds</a:t>
          </a:r>
          <a:endParaRPr lang="en-GB" sz="2200" dirty="0">
            <a:latin typeface="Bahnschrift" panose="020B0502040204020203" pitchFamily="34" charset="0"/>
          </a:endParaRPr>
        </a:p>
      </dgm:t>
    </dgm:pt>
    <dgm:pt modelId="{444496D4-E315-466C-A110-17DD2B4E8E53}" type="parTrans" cxnId="{79FA9108-0C96-49CD-93DF-990CB80D024C}">
      <dgm:prSet/>
      <dgm:spPr/>
      <dgm:t>
        <a:bodyPr/>
        <a:lstStyle/>
        <a:p>
          <a:endParaRPr lang="en-GB" sz="2200">
            <a:latin typeface="Bahnschrift" panose="020B0502040204020203" pitchFamily="34" charset="0"/>
          </a:endParaRPr>
        </a:p>
      </dgm:t>
    </dgm:pt>
    <dgm:pt modelId="{37B06E0F-B490-4049-A702-6FA7AF9F9DD2}" type="sibTrans" cxnId="{79FA9108-0C96-49CD-93DF-990CB80D024C}">
      <dgm:prSet/>
      <dgm:spPr/>
      <dgm:t>
        <a:bodyPr/>
        <a:lstStyle/>
        <a:p>
          <a:endParaRPr lang="en-GB" sz="2200">
            <a:latin typeface="Bahnschrift" panose="020B0502040204020203" pitchFamily="34" charset="0"/>
          </a:endParaRPr>
        </a:p>
      </dgm:t>
    </dgm:pt>
    <dgm:pt modelId="{CA4A8A5A-9260-45F3-9017-140D71224815}">
      <dgm:prSet phldrT="[Text]" custT="1"/>
      <dgm:spPr/>
      <dgm:t>
        <a:bodyPr/>
        <a:lstStyle/>
        <a:p>
          <a:pPr>
            <a:buClr>
              <a:srgbClr val="258989"/>
            </a:buClr>
          </a:pPr>
          <a:r>
            <a:rPr lang="en-IN" sz="2200">
              <a:latin typeface="Bahnschrift" panose="020B0502040204020203" pitchFamily="34" charset="0"/>
            </a:rPr>
            <a:t>The Open Cloud Test-bed Working Group</a:t>
          </a:r>
          <a:endParaRPr lang="en-GB" sz="2200" dirty="0">
            <a:latin typeface="Bahnschrift" panose="020B0502040204020203" pitchFamily="34" charset="0"/>
          </a:endParaRPr>
        </a:p>
      </dgm:t>
    </dgm:pt>
    <dgm:pt modelId="{A1B68CFD-4CC7-4665-9666-F588990C35DE}" type="parTrans" cxnId="{6DDDFD7F-BF9C-431C-A990-7D166FD88508}">
      <dgm:prSet/>
      <dgm:spPr/>
      <dgm:t>
        <a:bodyPr/>
        <a:lstStyle/>
        <a:p>
          <a:endParaRPr lang="en-GB" sz="2200">
            <a:latin typeface="Bahnschrift" panose="020B0502040204020203" pitchFamily="34" charset="0"/>
          </a:endParaRPr>
        </a:p>
      </dgm:t>
    </dgm:pt>
    <dgm:pt modelId="{5F36777D-BBDA-4012-9439-5203CA623808}" type="sibTrans" cxnId="{6DDDFD7F-BF9C-431C-A990-7D166FD88508}">
      <dgm:prSet/>
      <dgm:spPr/>
      <dgm:t>
        <a:bodyPr/>
        <a:lstStyle/>
        <a:p>
          <a:endParaRPr lang="en-GB" sz="2200">
            <a:latin typeface="Bahnschrift" panose="020B0502040204020203" pitchFamily="34" charset="0"/>
          </a:endParaRPr>
        </a:p>
      </dgm:t>
    </dgm:pt>
    <dgm:pt modelId="{A4A227E1-D46C-4D47-9192-9F2E355D3C0E}">
      <dgm:prSet phldrT="[Text]" custT="1"/>
      <dgm:spPr/>
      <dgm:t>
        <a:bodyPr/>
        <a:lstStyle/>
        <a:p>
          <a:pPr>
            <a:buClr>
              <a:srgbClr val="258989"/>
            </a:buClr>
          </a:pPr>
          <a:r>
            <a:rPr lang="en-IN" sz="2200" dirty="0">
              <a:latin typeface="Bahnschrift" panose="020B0502040204020203" pitchFamily="34" charset="0"/>
            </a:rPr>
            <a:t>Working Group on Information Sharing, Security, and Clouds</a:t>
          </a:r>
          <a:endParaRPr lang="en-GB" sz="2200" dirty="0">
            <a:latin typeface="Bahnschrift" panose="020B0502040204020203" pitchFamily="34" charset="0"/>
          </a:endParaRPr>
        </a:p>
      </dgm:t>
    </dgm:pt>
    <dgm:pt modelId="{76EDD78E-2DF9-407E-BEC8-FC249FC7EBB5}" type="parTrans" cxnId="{6BC43794-C394-4790-A0B7-AA8240BCC667}">
      <dgm:prSet/>
      <dgm:spPr/>
      <dgm:t>
        <a:bodyPr/>
        <a:lstStyle/>
        <a:p>
          <a:endParaRPr lang="en-GB" sz="2200">
            <a:latin typeface="Bahnschrift" panose="020B0502040204020203" pitchFamily="34" charset="0"/>
          </a:endParaRPr>
        </a:p>
      </dgm:t>
    </dgm:pt>
    <dgm:pt modelId="{4E1EBD1D-2576-483A-94F0-EF29F6599B50}" type="sibTrans" cxnId="{6BC43794-C394-4790-A0B7-AA8240BCC667}">
      <dgm:prSet/>
      <dgm:spPr/>
      <dgm:t>
        <a:bodyPr/>
        <a:lstStyle/>
        <a:p>
          <a:endParaRPr lang="en-GB" sz="2200">
            <a:latin typeface="Bahnschrift" panose="020B0502040204020203" pitchFamily="34" charset="0"/>
          </a:endParaRPr>
        </a:p>
      </dgm:t>
    </dgm:pt>
    <dgm:pt modelId="{6C269D30-9E5D-49A9-882A-8079A008FB25}" type="pres">
      <dgm:prSet presAssocID="{C1474EAD-B862-4BB5-8F7C-B88E01FFFDA6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BECE95F-A478-47B9-A0B3-4F94E76DBD9D}" type="pres">
      <dgm:prSet presAssocID="{C1474EAD-B862-4BB5-8F7C-B88E01FFFDA6}" presName="matrix" presStyleCnt="0"/>
      <dgm:spPr/>
    </dgm:pt>
    <dgm:pt modelId="{4E0556E9-F1A1-4230-9D72-C9C90ED155DB}" type="pres">
      <dgm:prSet presAssocID="{C1474EAD-B862-4BB5-8F7C-B88E01FFFDA6}" presName="tile1" presStyleLbl="node1" presStyleIdx="0" presStyleCnt="4" custLinFactNeighborX="-3158"/>
      <dgm:spPr/>
    </dgm:pt>
    <dgm:pt modelId="{E5C099EF-B250-4B27-9CA4-BAF5F6A86892}" type="pres">
      <dgm:prSet presAssocID="{C1474EAD-B862-4BB5-8F7C-B88E01FFFDA6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145777F-0043-4BB2-9EA1-5823D8AA5A70}" type="pres">
      <dgm:prSet presAssocID="{C1474EAD-B862-4BB5-8F7C-B88E01FFFDA6}" presName="tile2" presStyleLbl="node1" presStyleIdx="1" presStyleCnt="4"/>
      <dgm:spPr/>
    </dgm:pt>
    <dgm:pt modelId="{A3C4C64F-70CD-4484-B05D-27776216B3EE}" type="pres">
      <dgm:prSet presAssocID="{C1474EAD-B862-4BB5-8F7C-B88E01FFFDA6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ACA9B67-7799-4945-BD81-3C780F171254}" type="pres">
      <dgm:prSet presAssocID="{C1474EAD-B862-4BB5-8F7C-B88E01FFFDA6}" presName="tile3" presStyleLbl="node1" presStyleIdx="2" presStyleCnt="4"/>
      <dgm:spPr/>
    </dgm:pt>
    <dgm:pt modelId="{19B0932C-28A7-46B0-9873-5A4AB9C57A66}" type="pres">
      <dgm:prSet presAssocID="{C1474EAD-B862-4BB5-8F7C-B88E01FFFDA6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A8AA59C-D93B-476F-8F16-D2CDACC29E96}" type="pres">
      <dgm:prSet presAssocID="{C1474EAD-B862-4BB5-8F7C-B88E01FFFDA6}" presName="tile4" presStyleLbl="node1" presStyleIdx="3" presStyleCnt="4"/>
      <dgm:spPr/>
    </dgm:pt>
    <dgm:pt modelId="{C0C344AB-005F-4BDF-B75E-A1C1A8E99C6C}" type="pres">
      <dgm:prSet presAssocID="{C1474EAD-B862-4BB5-8F7C-B88E01FFFDA6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C80DF915-8BE8-49BF-B1A3-5B925B77829F}" type="pres">
      <dgm:prSet presAssocID="{C1474EAD-B862-4BB5-8F7C-B88E01FFFDA6}" presName="centerTile" presStyleLbl="fgShp" presStyleIdx="0" presStyleCnt="1" custScaleX="156141" custScaleY="117293">
        <dgm:presLayoutVars>
          <dgm:chMax val="0"/>
          <dgm:chPref val="0"/>
        </dgm:presLayoutVars>
      </dgm:prSet>
      <dgm:spPr/>
    </dgm:pt>
  </dgm:ptLst>
  <dgm:cxnLst>
    <dgm:cxn modelId="{451BBE03-353D-4BFC-ABD6-DAEDCF6DF3B4}" type="presOf" srcId="{CA4A8A5A-9260-45F3-9017-140D71224815}" destId="{BACA9B67-7799-4945-BD81-3C780F171254}" srcOrd="0" destOrd="0" presId="urn:microsoft.com/office/officeart/2005/8/layout/matrix1"/>
    <dgm:cxn modelId="{79FA9108-0C96-49CD-93DF-990CB80D024C}" srcId="{F392D641-A8B2-4F20-9E45-70D9B2628346}" destId="{9872AD08-B1C5-4922-94B9-9E5B5769D321}" srcOrd="1" destOrd="0" parTransId="{444496D4-E315-466C-A110-17DD2B4E8E53}" sibTransId="{37B06E0F-B490-4049-A702-6FA7AF9F9DD2}"/>
    <dgm:cxn modelId="{BFB6D40E-DB5A-4823-BD42-8FADF5A3434E}" type="presOf" srcId="{A4A227E1-D46C-4D47-9192-9F2E355D3C0E}" destId="{C0C344AB-005F-4BDF-B75E-A1C1A8E99C6C}" srcOrd="1" destOrd="0" presId="urn:microsoft.com/office/officeart/2005/8/layout/matrix1"/>
    <dgm:cxn modelId="{EC9F9D2C-1C28-4A36-A4E6-0E592F46AB00}" type="presOf" srcId="{9872AD08-B1C5-4922-94B9-9E5B5769D321}" destId="{D145777F-0043-4BB2-9EA1-5823D8AA5A70}" srcOrd="0" destOrd="0" presId="urn:microsoft.com/office/officeart/2005/8/layout/matrix1"/>
    <dgm:cxn modelId="{82F90650-5F34-405E-983C-5D0A502A004A}" srcId="{F392D641-A8B2-4F20-9E45-70D9B2628346}" destId="{A3540AB2-02BC-437D-B942-755D68E0FB8E}" srcOrd="0" destOrd="0" parTransId="{60457070-AADB-40DF-918C-6542A9E97AA7}" sibTransId="{44122116-74BE-4446-8192-50C9AF79640C}"/>
    <dgm:cxn modelId="{5E91F377-638B-4907-AC48-06D0F313A6DA}" type="presOf" srcId="{C1474EAD-B862-4BB5-8F7C-B88E01FFFDA6}" destId="{6C269D30-9E5D-49A9-882A-8079A008FB25}" srcOrd="0" destOrd="0" presId="urn:microsoft.com/office/officeart/2005/8/layout/matrix1"/>
    <dgm:cxn modelId="{6DDDFD7F-BF9C-431C-A990-7D166FD88508}" srcId="{F392D641-A8B2-4F20-9E45-70D9B2628346}" destId="{CA4A8A5A-9260-45F3-9017-140D71224815}" srcOrd="2" destOrd="0" parTransId="{A1B68CFD-4CC7-4665-9666-F588990C35DE}" sibTransId="{5F36777D-BBDA-4012-9439-5203CA623808}"/>
    <dgm:cxn modelId="{2CED1C88-F9DD-42C9-9688-CC83A4521EA9}" type="presOf" srcId="{A3540AB2-02BC-437D-B942-755D68E0FB8E}" destId="{4E0556E9-F1A1-4230-9D72-C9C90ED155DB}" srcOrd="0" destOrd="0" presId="urn:microsoft.com/office/officeart/2005/8/layout/matrix1"/>
    <dgm:cxn modelId="{6BC43794-C394-4790-A0B7-AA8240BCC667}" srcId="{F392D641-A8B2-4F20-9E45-70D9B2628346}" destId="{A4A227E1-D46C-4D47-9192-9F2E355D3C0E}" srcOrd="3" destOrd="0" parTransId="{76EDD78E-2DF9-407E-BEC8-FC249FC7EBB5}" sibTransId="{4E1EBD1D-2576-483A-94F0-EF29F6599B50}"/>
    <dgm:cxn modelId="{29BE399B-E669-4A4F-AEB4-76D0C640A9C7}" type="presOf" srcId="{F392D641-A8B2-4F20-9E45-70D9B2628346}" destId="{C80DF915-8BE8-49BF-B1A3-5B925B77829F}" srcOrd="0" destOrd="0" presId="urn:microsoft.com/office/officeart/2005/8/layout/matrix1"/>
    <dgm:cxn modelId="{EE1176A4-0908-4C16-885F-0E7C471B89FF}" type="presOf" srcId="{9872AD08-B1C5-4922-94B9-9E5B5769D321}" destId="{A3C4C64F-70CD-4484-B05D-27776216B3EE}" srcOrd="1" destOrd="0" presId="urn:microsoft.com/office/officeart/2005/8/layout/matrix1"/>
    <dgm:cxn modelId="{D1AB93C6-DF6A-4524-ABD1-B440ECDDC645}" type="presOf" srcId="{A4A227E1-D46C-4D47-9192-9F2E355D3C0E}" destId="{FA8AA59C-D93B-476F-8F16-D2CDACC29E96}" srcOrd="0" destOrd="0" presId="urn:microsoft.com/office/officeart/2005/8/layout/matrix1"/>
    <dgm:cxn modelId="{7B6064D7-4B50-4C28-8DDC-CDFC93AD7937}" type="presOf" srcId="{A3540AB2-02BC-437D-B942-755D68E0FB8E}" destId="{E5C099EF-B250-4B27-9CA4-BAF5F6A86892}" srcOrd="1" destOrd="0" presId="urn:microsoft.com/office/officeart/2005/8/layout/matrix1"/>
    <dgm:cxn modelId="{27DDD4E4-2E04-4B7F-B44E-F9D6CBFB59B5}" srcId="{C1474EAD-B862-4BB5-8F7C-B88E01FFFDA6}" destId="{F392D641-A8B2-4F20-9E45-70D9B2628346}" srcOrd="0" destOrd="0" parTransId="{9DB73367-19A8-40A4-A21D-BB004B04DF1D}" sibTransId="{13FAE587-72FE-4454-B40D-3FD0E2DF6FB9}"/>
    <dgm:cxn modelId="{700E69F1-F632-44BF-B737-9292C627F1AB}" type="presOf" srcId="{CA4A8A5A-9260-45F3-9017-140D71224815}" destId="{19B0932C-28A7-46B0-9873-5A4AB9C57A66}" srcOrd="1" destOrd="0" presId="urn:microsoft.com/office/officeart/2005/8/layout/matrix1"/>
    <dgm:cxn modelId="{4BE6CBAB-DC70-4059-A3FD-EAE18AA8F025}" type="presParOf" srcId="{6C269D30-9E5D-49A9-882A-8079A008FB25}" destId="{4BECE95F-A478-47B9-A0B3-4F94E76DBD9D}" srcOrd="0" destOrd="0" presId="urn:microsoft.com/office/officeart/2005/8/layout/matrix1"/>
    <dgm:cxn modelId="{0AFE25D1-6AEF-42C5-9373-3F3551A048D7}" type="presParOf" srcId="{4BECE95F-A478-47B9-A0B3-4F94E76DBD9D}" destId="{4E0556E9-F1A1-4230-9D72-C9C90ED155DB}" srcOrd="0" destOrd="0" presId="urn:microsoft.com/office/officeart/2005/8/layout/matrix1"/>
    <dgm:cxn modelId="{C36439D1-A59B-4DA5-8A21-202456FC438D}" type="presParOf" srcId="{4BECE95F-A478-47B9-A0B3-4F94E76DBD9D}" destId="{E5C099EF-B250-4B27-9CA4-BAF5F6A86892}" srcOrd="1" destOrd="0" presId="urn:microsoft.com/office/officeart/2005/8/layout/matrix1"/>
    <dgm:cxn modelId="{186B87F0-FDF7-4CF4-A525-33209CE08C46}" type="presParOf" srcId="{4BECE95F-A478-47B9-A0B3-4F94E76DBD9D}" destId="{D145777F-0043-4BB2-9EA1-5823D8AA5A70}" srcOrd="2" destOrd="0" presId="urn:microsoft.com/office/officeart/2005/8/layout/matrix1"/>
    <dgm:cxn modelId="{7960CAAD-2A91-45B5-921D-74300B8C2336}" type="presParOf" srcId="{4BECE95F-A478-47B9-A0B3-4F94E76DBD9D}" destId="{A3C4C64F-70CD-4484-B05D-27776216B3EE}" srcOrd="3" destOrd="0" presId="urn:microsoft.com/office/officeart/2005/8/layout/matrix1"/>
    <dgm:cxn modelId="{3F76510C-F273-439C-9F37-AF6E5362FFAC}" type="presParOf" srcId="{4BECE95F-A478-47B9-A0B3-4F94E76DBD9D}" destId="{BACA9B67-7799-4945-BD81-3C780F171254}" srcOrd="4" destOrd="0" presId="urn:microsoft.com/office/officeart/2005/8/layout/matrix1"/>
    <dgm:cxn modelId="{7B8CB998-3A85-4E4F-8695-10244A92A41F}" type="presParOf" srcId="{4BECE95F-A478-47B9-A0B3-4F94E76DBD9D}" destId="{19B0932C-28A7-46B0-9873-5A4AB9C57A66}" srcOrd="5" destOrd="0" presId="urn:microsoft.com/office/officeart/2005/8/layout/matrix1"/>
    <dgm:cxn modelId="{DA6E0F4A-2620-4C90-92A0-71DDCD7D0ED6}" type="presParOf" srcId="{4BECE95F-A478-47B9-A0B3-4F94E76DBD9D}" destId="{FA8AA59C-D93B-476F-8F16-D2CDACC29E96}" srcOrd="6" destOrd="0" presId="urn:microsoft.com/office/officeart/2005/8/layout/matrix1"/>
    <dgm:cxn modelId="{54B3DF89-EF6F-4D08-9A90-AFB63C7FDDA6}" type="presParOf" srcId="{4BECE95F-A478-47B9-A0B3-4F94E76DBD9D}" destId="{C0C344AB-005F-4BDF-B75E-A1C1A8E99C6C}" srcOrd="7" destOrd="0" presId="urn:microsoft.com/office/officeart/2005/8/layout/matrix1"/>
    <dgm:cxn modelId="{B32CD9F5-9EDC-422E-8942-8A8F02816A97}" type="presParOf" srcId="{6C269D30-9E5D-49A9-882A-8079A008FB25}" destId="{C80DF915-8BE8-49BF-B1A3-5B925B77829F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556E9-F1A1-4230-9D72-C9C90ED155DB}">
      <dsp:nvSpPr>
        <dsp:cNvPr id="0" name=""/>
        <dsp:cNvSpPr/>
      </dsp:nvSpPr>
      <dsp:spPr>
        <a:xfrm rot="16200000">
          <a:off x="1022684" y="-1022684"/>
          <a:ext cx="2133600" cy="4178968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200" kern="1200" dirty="0">
              <a:latin typeface="Bahnschrift" panose="020B0502040204020203" pitchFamily="34" charset="0"/>
            </a:rPr>
            <a:t>Working Group on Standards and Interoperability for Clouds</a:t>
          </a:r>
          <a:endParaRPr lang="en-GB" sz="2200" kern="1200" dirty="0">
            <a:latin typeface="Bahnschrift" panose="020B0502040204020203" pitchFamily="34" charset="0"/>
          </a:endParaRPr>
        </a:p>
      </dsp:txBody>
      <dsp:txXfrm rot="5400000">
        <a:off x="0" y="0"/>
        <a:ext cx="4178968" cy="1600200"/>
      </dsp:txXfrm>
    </dsp:sp>
    <dsp:sp modelId="{D145777F-0043-4BB2-9EA1-5823D8AA5A70}">
      <dsp:nvSpPr>
        <dsp:cNvPr id="0" name=""/>
        <dsp:cNvSpPr/>
      </dsp:nvSpPr>
      <dsp:spPr>
        <a:xfrm>
          <a:off x="4178968" y="0"/>
          <a:ext cx="4178968" cy="2133600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latin typeface="Bahnschrift" panose="020B0502040204020203" pitchFamily="34" charset="0"/>
            </a:rPr>
            <a:t>Working Group on Wide Area Clouds and the Impact of Network Protocols on Clouds</a:t>
          </a:r>
          <a:endParaRPr lang="en-GB" sz="2200" kern="1200" dirty="0">
            <a:latin typeface="Bahnschrift" panose="020B0502040204020203" pitchFamily="34" charset="0"/>
          </a:endParaRPr>
        </a:p>
      </dsp:txBody>
      <dsp:txXfrm>
        <a:off x="4178968" y="0"/>
        <a:ext cx="4178968" cy="1600200"/>
      </dsp:txXfrm>
    </dsp:sp>
    <dsp:sp modelId="{BACA9B67-7799-4945-BD81-3C780F171254}">
      <dsp:nvSpPr>
        <dsp:cNvPr id="0" name=""/>
        <dsp:cNvSpPr/>
      </dsp:nvSpPr>
      <dsp:spPr>
        <a:xfrm rot="10800000">
          <a:off x="0" y="2133600"/>
          <a:ext cx="4178968" cy="2133600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200" kern="1200">
              <a:latin typeface="Bahnschrift" panose="020B0502040204020203" pitchFamily="34" charset="0"/>
            </a:rPr>
            <a:t>The Open Cloud Test-bed Working Group</a:t>
          </a:r>
          <a:endParaRPr lang="en-GB" sz="2200" kern="1200" dirty="0">
            <a:latin typeface="Bahnschrift" panose="020B0502040204020203" pitchFamily="34" charset="0"/>
          </a:endParaRPr>
        </a:p>
      </dsp:txBody>
      <dsp:txXfrm rot="10800000">
        <a:off x="0" y="2667000"/>
        <a:ext cx="4178968" cy="1600200"/>
      </dsp:txXfrm>
    </dsp:sp>
    <dsp:sp modelId="{FA8AA59C-D93B-476F-8F16-D2CDACC29E96}">
      <dsp:nvSpPr>
        <dsp:cNvPr id="0" name=""/>
        <dsp:cNvSpPr/>
      </dsp:nvSpPr>
      <dsp:spPr>
        <a:xfrm rot="5400000">
          <a:off x="5201652" y="1110915"/>
          <a:ext cx="2133600" cy="4178968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200" kern="1200" dirty="0">
              <a:latin typeface="Bahnschrift" panose="020B0502040204020203" pitchFamily="34" charset="0"/>
            </a:rPr>
            <a:t>Working Group on Information Sharing, Security, and Clouds</a:t>
          </a:r>
          <a:endParaRPr lang="en-GB" sz="2200" kern="1200" dirty="0">
            <a:latin typeface="Bahnschrift" panose="020B0502040204020203" pitchFamily="34" charset="0"/>
          </a:endParaRPr>
        </a:p>
      </dsp:txBody>
      <dsp:txXfrm rot="-5400000">
        <a:off x="4178968" y="2666999"/>
        <a:ext cx="4178968" cy="1600200"/>
      </dsp:txXfrm>
    </dsp:sp>
    <dsp:sp modelId="{C80DF915-8BE8-49BF-B1A3-5B925B77829F}">
      <dsp:nvSpPr>
        <dsp:cNvPr id="0" name=""/>
        <dsp:cNvSpPr/>
      </dsp:nvSpPr>
      <dsp:spPr>
        <a:xfrm>
          <a:off x="2221443" y="1507959"/>
          <a:ext cx="3915049" cy="1251281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FontTx/>
            <a:buNone/>
          </a:pPr>
          <a:r>
            <a:rPr lang="en-US" altLang="en-US" sz="2200" b="1" kern="1200" dirty="0">
              <a:latin typeface="Bahnschrift" panose="020B0502040204020203" pitchFamily="34" charset="0"/>
            </a:rPr>
            <a:t>The Open Cloud Consortium (OCC) Working Groups</a:t>
          </a:r>
          <a:endParaRPr lang="en-GB" sz="2200" kern="1200" dirty="0">
            <a:latin typeface="Bahnschrift" panose="020B0502040204020203" pitchFamily="34" charset="0"/>
          </a:endParaRPr>
        </a:p>
      </dsp:txBody>
      <dsp:txXfrm>
        <a:off x="2282526" y="1569042"/>
        <a:ext cx="3792883" cy="1129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C33EAC-57B8-431D-95E9-C90B04D0A6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1628D-69F0-4B63-A19C-A0FC446EBB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B377A-8226-4F90-9398-64E2554DACD2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BE7A7-68DC-4292-ACC3-797A6549AA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11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E3E9C-88C5-47A1-A9DD-8A17B9722ED4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C0188-84EA-4617-B8CE-B3F6A43A51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554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8">
            <a:extLst>
              <a:ext uri="{FF2B5EF4-FFF2-40B4-BE49-F238E27FC236}">
                <a16:creationId xmlns:a16="http://schemas.microsoft.com/office/drawing/2014/main" id="{374A521C-BC1E-40B7-9AE4-BD88F5519A4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0826D86-639E-4FCA-AC50-973485995696}" type="slidenum">
              <a:rPr lang="en-IN" altLang="en-US" sz="1400" smtClean="0"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IN" altLang="en-US" sz="1400">
              <a:cs typeface="Arial Unicode MS" panose="020B0604020202020204" pitchFamily="34" charset="-128"/>
            </a:endParaRPr>
          </a:p>
        </p:txBody>
      </p:sp>
      <p:sp>
        <p:nvSpPr>
          <p:cNvPr id="29699" name="Rectangle 1">
            <a:extLst>
              <a:ext uri="{FF2B5EF4-FFF2-40B4-BE49-F238E27FC236}">
                <a16:creationId xmlns:a16="http://schemas.microsoft.com/office/drawing/2014/main" id="{656973F3-56C5-4F17-95B2-E62F82327C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1CCEB652-D5D8-4A4C-83C0-F26710709D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>
            <a:extLst>
              <a:ext uri="{FF2B5EF4-FFF2-40B4-BE49-F238E27FC236}">
                <a16:creationId xmlns:a16="http://schemas.microsoft.com/office/drawing/2014/main" id="{1A5D58A6-AC58-419E-B22A-6327ABF359C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D9A1AE7-5056-4729-9750-3C2A22584E5A}" type="slidenum">
              <a:rPr lang="en-IN" altLang="en-US" sz="1400" smtClean="0"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IN" altLang="en-US" sz="1400">
              <a:cs typeface="Arial Unicode MS" panose="020B0604020202020204" pitchFamily="34" charset="-128"/>
            </a:endParaRPr>
          </a:p>
        </p:txBody>
      </p:sp>
      <p:sp>
        <p:nvSpPr>
          <p:cNvPr id="48131" name="Rectangle 1">
            <a:extLst>
              <a:ext uri="{FF2B5EF4-FFF2-40B4-BE49-F238E27FC236}">
                <a16:creationId xmlns:a16="http://schemas.microsoft.com/office/drawing/2014/main" id="{FBF284AA-4228-4CAD-8757-739D5C2301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A76A8AB5-8526-4D40-B311-A575AE6966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>
            <a:extLst>
              <a:ext uri="{FF2B5EF4-FFF2-40B4-BE49-F238E27FC236}">
                <a16:creationId xmlns:a16="http://schemas.microsoft.com/office/drawing/2014/main" id="{1A5D58A6-AC58-419E-B22A-6327ABF359C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D9A1AE7-5056-4729-9750-3C2A22584E5A}" type="slidenum">
              <a:rPr lang="en-IN" altLang="en-US" sz="1400" smtClean="0"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IN" altLang="en-US" sz="1400">
              <a:cs typeface="Arial Unicode MS" panose="020B0604020202020204" pitchFamily="34" charset="-128"/>
            </a:endParaRPr>
          </a:p>
        </p:txBody>
      </p:sp>
      <p:sp>
        <p:nvSpPr>
          <p:cNvPr id="48131" name="Rectangle 1">
            <a:extLst>
              <a:ext uri="{FF2B5EF4-FFF2-40B4-BE49-F238E27FC236}">
                <a16:creationId xmlns:a16="http://schemas.microsoft.com/office/drawing/2014/main" id="{FBF284AA-4228-4CAD-8757-739D5C2301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A76A8AB5-8526-4D40-B311-A575AE6966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737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>
            <a:extLst>
              <a:ext uri="{FF2B5EF4-FFF2-40B4-BE49-F238E27FC236}">
                <a16:creationId xmlns:a16="http://schemas.microsoft.com/office/drawing/2014/main" id="{1A5D58A6-AC58-419E-B22A-6327ABF359C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D9A1AE7-5056-4729-9750-3C2A22584E5A}" type="slidenum">
              <a:rPr lang="en-IN" altLang="en-US" sz="1400" smtClean="0"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IN" altLang="en-US" sz="1400">
              <a:cs typeface="Arial Unicode MS" panose="020B0604020202020204" pitchFamily="34" charset="-128"/>
            </a:endParaRPr>
          </a:p>
        </p:txBody>
      </p:sp>
      <p:sp>
        <p:nvSpPr>
          <p:cNvPr id="48131" name="Rectangle 1">
            <a:extLst>
              <a:ext uri="{FF2B5EF4-FFF2-40B4-BE49-F238E27FC236}">
                <a16:creationId xmlns:a16="http://schemas.microsoft.com/office/drawing/2014/main" id="{FBF284AA-4228-4CAD-8757-739D5C2301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A76A8AB5-8526-4D40-B311-A575AE6966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055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>
            <a:extLst>
              <a:ext uri="{FF2B5EF4-FFF2-40B4-BE49-F238E27FC236}">
                <a16:creationId xmlns:a16="http://schemas.microsoft.com/office/drawing/2014/main" id="{1A5D58A6-AC58-419E-B22A-6327ABF359C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D9A1AE7-5056-4729-9750-3C2A22584E5A}" type="slidenum">
              <a:rPr lang="en-IN" altLang="en-US" sz="1400" smtClean="0"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IN" altLang="en-US" sz="1400">
              <a:cs typeface="Arial Unicode MS" panose="020B0604020202020204" pitchFamily="34" charset="-128"/>
            </a:endParaRPr>
          </a:p>
        </p:txBody>
      </p:sp>
      <p:sp>
        <p:nvSpPr>
          <p:cNvPr id="48131" name="Rectangle 1">
            <a:extLst>
              <a:ext uri="{FF2B5EF4-FFF2-40B4-BE49-F238E27FC236}">
                <a16:creationId xmlns:a16="http://schemas.microsoft.com/office/drawing/2014/main" id="{FBF284AA-4228-4CAD-8757-739D5C2301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A76A8AB5-8526-4D40-B311-A575AE6966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883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>
            <a:extLst>
              <a:ext uri="{FF2B5EF4-FFF2-40B4-BE49-F238E27FC236}">
                <a16:creationId xmlns:a16="http://schemas.microsoft.com/office/drawing/2014/main" id="{89875092-C674-4B78-8BF8-981C7164CF8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ACE6352-F126-4A4A-B8D3-49FAD36D3E6E}" type="slidenum">
              <a:rPr lang="en-IN" altLang="en-US" sz="1400" smtClean="0"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IN" altLang="en-US" sz="1400">
              <a:cs typeface="Arial Unicode MS" panose="020B0604020202020204" pitchFamily="34" charset="-128"/>
            </a:endParaRPr>
          </a:p>
        </p:txBody>
      </p:sp>
      <p:sp>
        <p:nvSpPr>
          <p:cNvPr id="31747" name="Rectangle 1">
            <a:extLst>
              <a:ext uri="{FF2B5EF4-FFF2-40B4-BE49-F238E27FC236}">
                <a16:creationId xmlns:a16="http://schemas.microsoft.com/office/drawing/2014/main" id="{6AF99E84-A420-446E-BC0E-295922B53D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1487172A-0BAC-48BE-AC65-8773CC989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>
            <a:extLst>
              <a:ext uri="{FF2B5EF4-FFF2-40B4-BE49-F238E27FC236}">
                <a16:creationId xmlns:a16="http://schemas.microsoft.com/office/drawing/2014/main" id="{89875092-C674-4B78-8BF8-981C7164CF8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ACE6352-F126-4A4A-B8D3-49FAD36D3E6E}" type="slidenum">
              <a:rPr lang="en-IN" altLang="en-US" sz="1400" smtClean="0"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IN" altLang="en-US" sz="1400">
              <a:cs typeface="Arial Unicode MS" panose="020B0604020202020204" pitchFamily="34" charset="-128"/>
            </a:endParaRPr>
          </a:p>
        </p:txBody>
      </p:sp>
      <p:sp>
        <p:nvSpPr>
          <p:cNvPr id="31747" name="Rectangle 1">
            <a:extLst>
              <a:ext uri="{FF2B5EF4-FFF2-40B4-BE49-F238E27FC236}">
                <a16:creationId xmlns:a16="http://schemas.microsoft.com/office/drawing/2014/main" id="{6AF99E84-A420-446E-BC0E-295922B53D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1487172A-0BAC-48BE-AC65-8773CC989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060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">
            <a:extLst>
              <a:ext uri="{FF2B5EF4-FFF2-40B4-BE49-F238E27FC236}">
                <a16:creationId xmlns:a16="http://schemas.microsoft.com/office/drawing/2014/main" id="{C852F511-1B2E-4062-8B92-15D51156B78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6B75C7-1FB1-4C6F-AB67-0DC54D90C589}" type="slidenum">
              <a:rPr lang="en-IN" altLang="en-US" sz="1400" smtClean="0"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IN" altLang="en-US" sz="1400">
              <a:cs typeface="Arial Unicode MS" panose="020B0604020202020204" pitchFamily="34" charset="-128"/>
            </a:endParaRPr>
          </a:p>
        </p:txBody>
      </p:sp>
      <p:sp>
        <p:nvSpPr>
          <p:cNvPr id="37891" name="Rectangle 1">
            <a:extLst>
              <a:ext uri="{FF2B5EF4-FFF2-40B4-BE49-F238E27FC236}">
                <a16:creationId xmlns:a16="http://schemas.microsoft.com/office/drawing/2014/main" id="{45D7AF50-ED47-40E6-9405-02B546CF8A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CF3C988F-6E90-42A8-BC57-7F49F17BA9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>
            <a:extLst>
              <a:ext uri="{FF2B5EF4-FFF2-40B4-BE49-F238E27FC236}">
                <a16:creationId xmlns:a16="http://schemas.microsoft.com/office/drawing/2014/main" id="{F63A0C4F-B785-460C-A30B-E004AE81646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4D9E569-9C1E-453A-ABCD-8EC27E7150BE}" type="slidenum">
              <a:rPr lang="en-IN" altLang="en-US" sz="1400" smtClean="0"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IN" altLang="en-US" sz="1400">
              <a:cs typeface="Arial Unicode MS" panose="020B0604020202020204" pitchFamily="34" charset="-128"/>
            </a:endParaRPr>
          </a:p>
        </p:txBody>
      </p:sp>
      <p:sp>
        <p:nvSpPr>
          <p:cNvPr id="39939" name="Rectangle 1">
            <a:extLst>
              <a:ext uri="{FF2B5EF4-FFF2-40B4-BE49-F238E27FC236}">
                <a16:creationId xmlns:a16="http://schemas.microsoft.com/office/drawing/2014/main" id="{E7ED8593-88F2-48F6-B119-51EB3D72C6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C8A47AF8-2A07-4413-BCCB-7AF271A82F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>
            <a:extLst>
              <a:ext uri="{FF2B5EF4-FFF2-40B4-BE49-F238E27FC236}">
                <a16:creationId xmlns:a16="http://schemas.microsoft.com/office/drawing/2014/main" id="{85CE986E-5A2C-4091-A1E4-512238FF137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66F7668-64E0-4E2B-AA71-08FDE9F6356F}" type="slidenum">
              <a:rPr lang="en-IN" altLang="en-US" sz="1400" smtClean="0"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IN" altLang="en-US" sz="1400">
              <a:cs typeface="Arial Unicode MS" panose="020B0604020202020204" pitchFamily="34" charset="-128"/>
            </a:endParaRPr>
          </a:p>
        </p:txBody>
      </p:sp>
      <p:sp>
        <p:nvSpPr>
          <p:cNvPr id="41987" name="Rectangle 1">
            <a:extLst>
              <a:ext uri="{FF2B5EF4-FFF2-40B4-BE49-F238E27FC236}">
                <a16:creationId xmlns:a16="http://schemas.microsoft.com/office/drawing/2014/main" id="{F3A48C81-0534-4AE2-BDF5-1336EFAACA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9C11B689-55F3-46B5-A73C-6AB8F47923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>
            <a:extLst>
              <a:ext uri="{FF2B5EF4-FFF2-40B4-BE49-F238E27FC236}">
                <a16:creationId xmlns:a16="http://schemas.microsoft.com/office/drawing/2014/main" id="{20F59247-8A77-44B0-A587-0119E3FC05B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E6C2995-0FE7-4184-A57F-0CBDC1A0B921}" type="slidenum">
              <a:rPr lang="en-IN" altLang="en-US" sz="1400" smtClean="0"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IN" altLang="en-US" sz="1400">
              <a:cs typeface="Arial Unicode MS" panose="020B0604020202020204" pitchFamily="34" charset="-128"/>
            </a:endParaRPr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981B7C9C-3793-4369-9096-B923C9D6CE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5AE5463F-8CA1-4E7B-939C-9385D6EB46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>
            <a:extLst>
              <a:ext uri="{FF2B5EF4-FFF2-40B4-BE49-F238E27FC236}">
                <a16:creationId xmlns:a16="http://schemas.microsoft.com/office/drawing/2014/main" id="{20F59247-8A77-44B0-A587-0119E3FC05B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E6C2995-0FE7-4184-A57F-0CBDC1A0B921}" type="slidenum">
              <a:rPr lang="en-IN" altLang="en-US" sz="1400" smtClean="0"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IN" altLang="en-US" sz="1400">
              <a:cs typeface="Arial Unicode MS" panose="020B0604020202020204" pitchFamily="34" charset="-128"/>
            </a:endParaRPr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981B7C9C-3793-4369-9096-B923C9D6CE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5AE5463F-8CA1-4E7B-939C-9385D6EB46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354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>
            <a:extLst>
              <a:ext uri="{FF2B5EF4-FFF2-40B4-BE49-F238E27FC236}">
                <a16:creationId xmlns:a16="http://schemas.microsoft.com/office/drawing/2014/main" id="{20F59247-8A77-44B0-A587-0119E3FC05B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E6C2995-0FE7-4184-A57F-0CBDC1A0B921}" type="slidenum">
              <a:rPr lang="en-IN" altLang="en-US" sz="1400" smtClean="0"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IN" altLang="en-US" sz="1400">
              <a:cs typeface="Arial Unicode MS" panose="020B0604020202020204" pitchFamily="34" charset="-128"/>
            </a:endParaRPr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981B7C9C-3793-4369-9096-B923C9D6CE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5AE5463F-8CA1-4E7B-939C-9385D6EB46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529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ky, light, electronic&#10;&#10;Description automatically generated" id="12" name="Picture 11">
            <a:extLst>
              <a:ext uri="{FF2B5EF4-FFF2-40B4-BE49-F238E27FC236}">
                <a16:creationId xmlns:a16="http://schemas.microsoft.com/office/drawing/2014/main" id="{12EC47E8-B0B5-4C35-877A-C039559BC6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"/>
          <a:stretch/>
        </p:blipFill>
        <p:spPr>
          <a:xfrm>
            <a:off x="-24208" y="-12769"/>
            <a:ext cx="9192416" cy="68835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25F5D0-0EF2-4964-B69C-D312A8140A58}"/>
              </a:ext>
            </a:extLst>
          </p:cNvPr>
          <p:cNvSpPr/>
          <p:nvPr userDrawn="1"/>
        </p:nvSpPr>
        <p:spPr>
          <a:xfrm>
            <a:off x="0" y="0"/>
            <a:ext cx="9144000" cy="6868918"/>
          </a:xfrm>
          <a:prstGeom prst="rect">
            <a:avLst/>
          </a:prstGeom>
          <a:solidFill>
            <a:schemeClr val="bg1">
              <a:lumMod val="5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dirty="0"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23160FA-1191-4FA3-B9ED-2E554AC801FB}"/>
              </a:ext>
            </a:extLst>
          </p:cNvPr>
          <p:cNvSpPr/>
          <p:nvPr userDrawn="1"/>
        </p:nvSpPr>
        <p:spPr>
          <a:xfrm>
            <a:off x="4392254" y="0"/>
            <a:ext cx="4751746" cy="6858000"/>
          </a:xfrm>
          <a:custGeom>
            <a:avLst/>
            <a:gdLst>
              <a:gd fmla="*/ 5086350 w 7429500" name="connsiteX0"/>
              <a:gd fmla="*/ 0 h 6858000" name="connsiteY0"/>
              <a:gd fmla="*/ 7429500 w 7429500" name="connsiteX1"/>
              <a:gd fmla="*/ 0 h 6858000" name="connsiteY1"/>
              <a:gd fmla="*/ 7429500 w 7429500" name="connsiteX2"/>
              <a:gd fmla="*/ 6858000 h 6858000" name="connsiteY2"/>
              <a:gd fmla="*/ 5086350 w 7429500" name="connsiteX3"/>
              <a:gd fmla="*/ 6858000 h 6858000" name="connsiteY3"/>
              <a:gd fmla="*/ 0 w 7429500" name="connsiteX4"/>
              <a:gd fmla="*/ 6858000 h 6858000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6858000" w="7429500">
                <a:moveTo>
                  <a:pt x="5086350" y="0"/>
                </a:moveTo>
                <a:lnTo>
                  <a:pt x="7429500" y="0"/>
                </a:lnTo>
                <a:lnTo>
                  <a:pt x="7429500" y="6858000"/>
                </a:lnTo>
                <a:lnTo>
                  <a:pt x="50863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4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761D5D31-85A0-42C4-BB7C-4497ADB7294F}"/>
              </a:ext>
            </a:extLst>
          </p:cNvPr>
          <p:cNvSpPr/>
          <p:nvPr userDrawn="1"/>
        </p:nvSpPr>
        <p:spPr>
          <a:xfrm rot="16200000">
            <a:off x="2827448" y="-239605"/>
            <a:ext cx="891957" cy="6445252"/>
          </a:xfrm>
          <a:prstGeom prst="round2SameRect">
            <a:avLst>
              <a:gd fmla="val 8391" name="adj1"/>
              <a:gd fmla="val 0" name="adj2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70000"/>
                </a:schemeClr>
              </a:gs>
              <a:gs pos="85000">
                <a:srgbClr val="CDD9EF">
                  <a:alpha val="70000"/>
                </a:srgbClr>
              </a:gs>
              <a:gs pos="100000">
                <a:schemeClr val="accent1">
                  <a:lumMod val="30000"/>
                  <a:lumOff val="70000"/>
                  <a:alpha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dir="t" rig="contrasting">
              <a:rot lat="0" lon="0" rev="7800000"/>
            </a:lightRig>
          </a:scene3d>
          <a:sp3d>
            <a:bevelT h="139700" w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18B2568-06A8-4535-815F-C8F2B8EA0A7C}"/>
              </a:ext>
            </a:extLst>
          </p:cNvPr>
          <p:cNvSpPr/>
          <p:nvPr userDrawn="1"/>
        </p:nvSpPr>
        <p:spPr>
          <a:xfrm rot="5400000">
            <a:off x="5976399" y="3297982"/>
            <a:ext cx="377716" cy="661591"/>
          </a:xfrm>
          <a:custGeom>
            <a:avLst/>
            <a:gdLst>
              <a:gd fmla="*/ 0 w 377716" name="connsiteX0"/>
              <a:gd fmla="*/ 482420 h 661591" name="connsiteY0"/>
              <a:gd fmla="*/ 0 w 377716" name="connsiteX1"/>
              <a:gd fmla="*/ 0 h 661591" name="connsiteY1"/>
              <a:gd fmla="*/ 377716 w 377716" name="connsiteX2"/>
              <a:gd fmla="*/ 661591 h 661591" name="connsiteY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b="b" l="l" r="r" t="t"/>
            <a:pathLst>
              <a:path h="661591" w="377716">
                <a:moveTo>
                  <a:pt x="0" y="482420"/>
                </a:moveTo>
                <a:lnTo>
                  <a:pt x="0" y="0"/>
                </a:lnTo>
                <a:lnTo>
                  <a:pt x="377716" y="66159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35981E-5444-42FF-89D3-E7BF1E285789}"/>
              </a:ext>
            </a:extLst>
          </p:cNvPr>
          <p:cNvSpPr txBox="1"/>
          <p:nvPr userDrawn="1"/>
        </p:nvSpPr>
        <p:spPr>
          <a:xfrm>
            <a:off x="50800" y="2629078"/>
            <a:ext cx="6637557" cy="707886"/>
          </a:xfrm>
          <a:prstGeom prst="rect">
            <a:avLst/>
          </a:prstGeom>
          <a:noFill/>
        </p:spPr>
        <p:txBody>
          <a:bodyPr anchor="ctr" bIns="91440" rtlCol="0" tIns="0" wrap="square">
            <a:spAutoFit/>
          </a:bodyPr>
          <a:lstStyle/>
          <a:p>
            <a:r>
              <a:rPr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ECAP470: </a:t>
            </a:r>
            <a:r>
              <a:rPr baseline="0" cap="small"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Cloud Computing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6DE86AF-27F7-4496-90D7-447B86249746}"/>
              </a:ext>
            </a:extLst>
          </p:cNvPr>
          <p:cNvSpPr/>
          <p:nvPr userDrawn="1"/>
        </p:nvSpPr>
        <p:spPr>
          <a:xfrm>
            <a:off x="4464105" y="5875532"/>
            <a:ext cx="4584969" cy="830997"/>
          </a:xfrm>
          <a:custGeom>
            <a:avLst/>
            <a:gdLst>
              <a:gd fmla="*/ 394187 w 4584969" name="connsiteX0"/>
              <a:gd fmla="*/ 0 h 830997" name="connsiteY0"/>
              <a:gd fmla="*/ 4446467 w 4584969" name="connsiteX1"/>
              <a:gd fmla="*/ 0 h 830997" name="connsiteY1"/>
              <a:gd fmla="*/ 4584969 w 4584969" name="connsiteX2"/>
              <a:gd fmla="*/ 138502 h 830997" name="connsiteY2"/>
              <a:gd fmla="*/ 4584969 w 4584969" name="connsiteX3"/>
              <a:gd fmla="*/ 692495 h 830997" name="connsiteY3"/>
              <a:gd fmla="*/ 4446467 w 4584969" name="connsiteX4"/>
              <a:gd fmla="*/ 830997 h 830997" name="connsiteY4"/>
              <a:gd fmla="*/ 0 w 4584969" name="connsiteX5"/>
              <a:gd fmla="*/ 830997 h 830997" name="connsiteY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b="b" l="l" r="r" t="t"/>
            <a:pathLst>
              <a:path h="830997" w="4584969">
                <a:moveTo>
                  <a:pt x="394187" y="0"/>
                </a:moveTo>
                <a:lnTo>
                  <a:pt x="4446467" y="0"/>
                </a:lnTo>
                <a:cubicBezTo>
                  <a:pt x="4522960" y="0"/>
                  <a:pt x="4584969" y="62009"/>
                  <a:pt x="4584969" y="138502"/>
                </a:cubicBezTo>
                <a:lnTo>
                  <a:pt x="4584969" y="692495"/>
                </a:lnTo>
                <a:cubicBezTo>
                  <a:pt x="4584969" y="768988"/>
                  <a:pt x="4522960" y="830997"/>
                  <a:pt x="4446467" y="830997"/>
                </a:cubicBezTo>
                <a:lnTo>
                  <a:pt x="0" y="830997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4AF37-FA57-40D3-A0C7-0EC02C6F381A}"/>
              </a:ext>
            </a:extLst>
          </p:cNvPr>
          <p:cNvSpPr txBox="1"/>
          <p:nvPr userDrawn="1"/>
        </p:nvSpPr>
        <p:spPr>
          <a:xfrm>
            <a:off x="4850423" y="5864613"/>
            <a:ext cx="4198651" cy="830997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Dr. </a:t>
            </a:r>
            <a:r>
              <a:rPr dirty="0" err="1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Tarandeep</a:t>
            </a:r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 Kaur</a:t>
            </a:r>
          </a:p>
          <a:p>
            <a:pPr algn="r"/>
            <a:r>
              <a:rPr dirty="0" lang="en-US" sz="2000">
                <a:solidFill>
                  <a:srgbClr val="1E426B"/>
                </a:solidFill>
                <a:latin charset="0" panose="020B0502040204020203" pitchFamily="34" typeface="Bahnschrift SemiBold"/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136596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08716"/>
            <a:ext cx="7886700" cy="4308198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4F4F5"/>
                </a:solidFill>
                <a:latin typeface="Bahnschrift SemiBold" panose="020B0502040204020203" pitchFamily="34" charset="0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25898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45"/>
            <a:ext cx="7886700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rgbClr val="F4F4F5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25898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D0141E-891B-4C49-A1C4-D9497F151474}"/>
              </a:ext>
            </a:extLst>
          </p:cNvPr>
          <p:cNvSpPr/>
          <p:nvPr userDrawn="1"/>
        </p:nvSpPr>
        <p:spPr>
          <a:xfrm>
            <a:off x="1529895" y="2703285"/>
            <a:ext cx="6037944" cy="1451430"/>
          </a:xfrm>
          <a:custGeom>
            <a:avLst/>
            <a:gdLst>
              <a:gd name="connsiteX0" fmla="*/ 3018972 w 6037944"/>
              <a:gd name="connsiteY0" fmla="*/ 0 h 1451430"/>
              <a:gd name="connsiteX1" fmla="*/ 6037944 w 6037944"/>
              <a:gd name="connsiteY1" fmla="*/ 725715 h 1451430"/>
              <a:gd name="connsiteX2" fmla="*/ 3018972 w 6037944"/>
              <a:gd name="connsiteY2" fmla="*/ 1451430 h 1451430"/>
              <a:gd name="connsiteX3" fmla="*/ 0 w 6037944"/>
              <a:gd name="connsiteY3" fmla="*/ 725715 h 1451430"/>
              <a:gd name="connsiteX4" fmla="*/ 3018972 w 6037944"/>
              <a:gd name="connsiteY4" fmla="*/ 0 h 145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451430">
                <a:moveTo>
                  <a:pt x="3018972" y="0"/>
                </a:moveTo>
                <a:cubicBezTo>
                  <a:pt x="4686304" y="0"/>
                  <a:pt x="6037944" y="324914"/>
                  <a:pt x="6037944" y="725715"/>
                </a:cubicBezTo>
                <a:cubicBezTo>
                  <a:pt x="6037944" y="1126516"/>
                  <a:pt x="4686304" y="1451430"/>
                  <a:pt x="3018972" y="1451430"/>
                </a:cubicBezTo>
                <a:cubicBezTo>
                  <a:pt x="1351640" y="1451430"/>
                  <a:pt x="0" y="1126516"/>
                  <a:pt x="0" y="725715"/>
                </a:cubicBezTo>
                <a:cubicBezTo>
                  <a:pt x="0" y="324914"/>
                  <a:pt x="1351640" y="0"/>
                  <a:pt x="30189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31520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AD4718-0501-403B-AFBC-33331BEC043B}"/>
              </a:ext>
            </a:extLst>
          </p:cNvPr>
          <p:cNvSpPr/>
          <p:nvPr userDrawn="1"/>
        </p:nvSpPr>
        <p:spPr>
          <a:xfrm>
            <a:off x="1529895" y="2282371"/>
            <a:ext cx="6037944" cy="1146629"/>
          </a:xfrm>
          <a:custGeom>
            <a:avLst/>
            <a:gdLst>
              <a:gd name="connsiteX0" fmla="*/ 3018972 w 6037944"/>
              <a:gd name="connsiteY0" fmla="*/ 0 h 1146629"/>
              <a:gd name="connsiteX1" fmla="*/ 6037944 w 6037944"/>
              <a:gd name="connsiteY1" fmla="*/ 1146629 h 1146629"/>
              <a:gd name="connsiteX2" fmla="*/ 3018972 w 6037944"/>
              <a:gd name="connsiteY2" fmla="*/ 420914 h 1146629"/>
              <a:gd name="connsiteX3" fmla="*/ 0 w 6037944"/>
              <a:gd name="connsiteY3" fmla="*/ 1146629 h 1146629"/>
              <a:gd name="connsiteX4" fmla="*/ 3018972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3018972" y="0"/>
                </a:moveTo>
                <a:cubicBezTo>
                  <a:pt x="4686304" y="0"/>
                  <a:pt x="6037944" y="513363"/>
                  <a:pt x="6037944" y="1146629"/>
                </a:cubicBezTo>
                <a:cubicBezTo>
                  <a:pt x="6037944" y="745828"/>
                  <a:pt x="4686304" y="420914"/>
                  <a:pt x="3018972" y="420914"/>
                </a:cubicBezTo>
                <a:cubicBezTo>
                  <a:pt x="1351640" y="420914"/>
                  <a:pt x="0" y="745828"/>
                  <a:pt x="0" y="1146629"/>
                </a:cubicBezTo>
                <a:cubicBezTo>
                  <a:pt x="0" y="513363"/>
                  <a:pt x="1351640" y="0"/>
                  <a:pt x="30189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861B3F-8E45-4BA3-97F7-23CB90BE0433}"/>
              </a:ext>
            </a:extLst>
          </p:cNvPr>
          <p:cNvSpPr/>
          <p:nvPr userDrawn="1"/>
        </p:nvSpPr>
        <p:spPr>
          <a:xfrm>
            <a:off x="1529895" y="3429000"/>
            <a:ext cx="6037944" cy="1146629"/>
          </a:xfrm>
          <a:custGeom>
            <a:avLst/>
            <a:gdLst>
              <a:gd name="connsiteX0" fmla="*/ 0 w 6037944"/>
              <a:gd name="connsiteY0" fmla="*/ 0 h 1146629"/>
              <a:gd name="connsiteX1" fmla="*/ 3018972 w 6037944"/>
              <a:gd name="connsiteY1" fmla="*/ 725715 h 1146629"/>
              <a:gd name="connsiteX2" fmla="*/ 6037944 w 6037944"/>
              <a:gd name="connsiteY2" fmla="*/ 0 h 1146629"/>
              <a:gd name="connsiteX3" fmla="*/ 3018972 w 6037944"/>
              <a:gd name="connsiteY3" fmla="*/ 1146629 h 1146629"/>
              <a:gd name="connsiteX4" fmla="*/ 0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0" y="0"/>
                </a:moveTo>
                <a:cubicBezTo>
                  <a:pt x="0" y="400801"/>
                  <a:pt x="1351640" y="725715"/>
                  <a:pt x="3018972" y="725715"/>
                </a:cubicBezTo>
                <a:cubicBezTo>
                  <a:pt x="4686304" y="725715"/>
                  <a:pt x="6037944" y="400801"/>
                  <a:pt x="6037944" y="0"/>
                </a:cubicBezTo>
                <a:cubicBezTo>
                  <a:pt x="6037944" y="633266"/>
                  <a:pt x="4686304" y="1146629"/>
                  <a:pt x="3018972" y="1146629"/>
                </a:cubicBezTo>
                <a:cubicBezTo>
                  <a:pt x="1351640" y="1146629"/>
                  <a:pt x="0" y="63326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360497" y="3075057"/>
            <a:ext cx="4423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43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249301-9752-4382-9B22-ADEC5D9A3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1" y="1459832"/>
            <a:ext cx="8598568" cy="5173197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Clr>
                <a:srgbClr val="258989"/>
              </a:buClr>
              <a:buNone/>
            </a:pPr>
            <a:r>
              <a:rPr lang="en-IN" dirty="0"/>
              <a:t>Some of the approved specifications that the DMTF has made public.</a:t>
            </a:r>
          </a:p>
          <a:p>
            <a:pPr marL="352425" indent="-255588" algn="just">
              <a:spcBef>
                <a:spcPts val="600"/>
              </a:spcBef>
              <a:spcAft>
                <a:spcPts val="600"/>
              </a:spcAft>
              <a:buClr>
                <a:srgbClr val="258989"/>
              </a:buClr>
            </a:pPr>
            <a:r>
              <a:rPr lang="en-IN" dirty="0">
                <a:solidFill>
                  <a:srgbClr val="C00000"/>
                </a:solidFill>
              </a:rPr>
              <a:t>Common Information Model (CIM)</a:t>
            </a:r>
            <a:endParaRPr lang="en-IN" dirty="0"/>
          </a:p>
          <a:p>
            <a:pPr marL="352425" indent="-255588" algn="just">
              <a:spcBef>
                <a:spcPts val="600"/>
              </a:spcBef>
              <a:spcAft>
                <a:spcPts val="600"/>
              </a:spcAft>
              <a:buClr>
                <a:srgbClr val="258989"/>
              </a:buClr>
            </a:pPr>
            <a:r>
              <a:rPr lang="en-IN" dirty="0">
                <a:solidFill>
                  <a:srgbClr val="C00000"/>
                </a:solidFill>
              </a:rPr>
              <a:t>Web-Based Enterprise Management (WBEM)</a:t>
            </a:r>
          </a:p>
          <a:p>
            <a:pPr marL="352425" indent="-255588">
              <a:spcBef>
                <a:spcPts val="600"/>
              </a:spcBef>
              <a:spcAft>
                <a:spcPts val="600"/>
              </a:spcAft>
              <a:buClr>
                <a:srgbClr val="258989"/>
              </a:buClr>
            </a:pPr>
            <a:r>
              <a:rPr lang="en-IN" dirty="0">
                <a:solidFill>
                  <a:srgbClr val="C00000"/>
                </a:solidFill>
              </a:rPr>
              <a:t>Systems Management Architecture for Server Hardware (SMASH) Initiative</a:t>
            </a:r>
          </a:p>
        </p:txBody>
      </p:sp>
      <p:sp>
        <p:nvSpPr>
          <p:cNvPr id="43010" name="Rectangle 1">
            <a:extLst>
              <a:ext uri="{FF2B5EF4-FFF2-40B4-BE49-F238E27FC236}">
                <a16:creationId xmlns:a16="http://schemas.microsoft.com/office/drawing/2014/main" id="{F0E1DDA0-ED90-4C4F-B75A-4DFFC3A463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011" y="0"/>
            <a:ext cx="8373978" cy="13255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3200" b="1" dirty="0">
                <a:solidFill>
                  <a:schemeClr val="bg1"/>
                </a:solidFill>
              </a:rPr>
              <a:t>DMTF Standards and Initiatives</a:t>
            </a:r>
          </a:p>
        </p:txBody>
      </p:sp>
    </p:spTree>
    <p:extLst>
      <p:ext uri="{BB962C8B-B14F-4D97-AF65-F5344CB8AC3E}">
        <p14:creationId xmlns:p14="http://schemas.microsoft.com/office/powerpoint/2010/main" val="575744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249301-9752-4382-9B22-ADEC5D9A3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1" y="1459832"/>
            <a:ext cx="8598568" cy="5173197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Clr>
                <a:srgbClr val="258989"/>
              </a:buClr>
              <a:buNone/>
            </a:pPr>
            <a:r>
              <a:rPr lang="en-IN" dirty="0"/>
              <a:t>Some of the approved specifications that the DMTF has made public.</a:t>
            </a:r>
          </a:p>
          <a:p>
            <a:pPr marL="352425" indent="-255588">
              <a:spcBef>
                <a:spcPts val="600"/>
              </a:spcBef>
              <a:spcAft>
                <a:spcPts val="600"/>
              </a:spcAft>
              <a:buClr>
                <a:srgbClr val="258989"/>
              </a:buClr>
            </a:pPr>
            <a:r>
              <a:rPr lang="en-US" altLang="en-US" dirty="0">
                <a:solidFill>
                  <a:srgbClr val="C00000"/>
                </a:solidFill>
              </a:rPr>
              <a:t>Alert Standard Format (ASF</a:t>
            </a:r>
          </a:p>
          <a:p>
            <a:pPr marL="352425" indent="-255588">
              <a:spcBef>
                <a:spcPts val="600"/>
              </a:spcBef>
              <a:spcAft>
                <a:spcPts val="600"/>
              </a:spcAft>
              <a:buClr>
                <a:srgbClr val="258989"/>
              </a:buClr>
            </a:pPr>
            <a:r>
              <a:rPr lang="en-US" altLang="en-US" dirty="0">
                <a:solidFill>
                  <a:srgbClr val="C00000"/>
                </a:solidFill>
              </a:rPr>
              <a:t>System Management BIOS (SMBIOS)</a:t>
            </a:r>
          </a:p>
          <a:p>
            <a:pPr marL="352425" indent="-255588">
              <a:spcBef>
                <a:spcPts val="600"/>
              </a:spcBef>
              <a:spcAft>
                <a:spcPts val="600"/>
              </a:spcAft>
              <a:buClr>
                <a:srgbClr val="258989"/>
              </a:buClr>
            </a:pPr>
            <a:r>
              <a:rPr lang="en-US" altLang="en-US" dirty="0">
                <a:solidFill>
                  <a:srgbClr val="C00000"/>
                </a:solidFill>
              </a:rPr>
              <a:t>Virtualization Management Initiative (VMAN)</a:t>
            </a:r>
          </a:p>
          <a:p>
            <a:pPr marL="352425" indent="-255588">
              <a:spcBef>
                <a:spcPts val="600"/>
              </a:spcBef>
              <a:spcAft>
                <a:spcPts val="600"/>
              </a:spcAft>
              <a:buClr>
                <a:srgbClr val="258989"/>
              </a:buClr>
            </a:pPr>
            <a:r>
              <a:rPr lang="en-US" altLang="en-US" dirty="0">
                <a:solidFill>
                  <a:srgbClr val="C00000"/>
                </a:solidFill>
              </a:rPr>
              <a:t>Open Virtualization Format (OVF)</a:t>
            </a:r>
            <a:endParaRPr lang="en-IN" dirty="0">
              <a:solidFill>
                <a:srgbClr val="C00000"/>
              </a:solidFill>
            </a:endParaRPr>
          </a:p>
          <a:p>
            <a:pPr marL="352425" indent="-176213" algn="just">
              <a:spcBef>
                <a:spcPts val="600"/>
              </a:spcBef>
              <a:spcAft>
                <a:spcPts val="600"/>
              </a:spcAft>
              <a:buClr>
                <a:srgbClr val="258989"/>
              </a:buClr>
            </a:pPr>
            <a:endParaRPr lang="en-IN" dirty="0"/>
          </a:p>
        </p:txBody>
      </p:sp>
      <p:sp>
        <p:nvSpPr>
          <p:cNvPr id="43010" name="Rectangle 1">
            <a:extLst>
              <a:ext uri="{FF2B5EF4-FFF2-40B4-BE49-F238E27FC236}">
                <a16:creationId xmlns:a16="http://schemas.microsoft.com/office/drawing/2014/main" id="{F0E1DDA0-ED90-4C4F-B75A-4DFFC3A463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011" y="0"/>
            <a:ext cx="8373978" cy="13255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3200" b="1" dirty="0">
                <a:solidFill>
                  <a:schemeClr val="bg1"/>
                </a:solidFill>
              </a:rPr>
              <a:t>DMTF Standards and Initiatives</a:t>
            </a:r>
          </a:p>
        </p:txBody>
      </p:sp>
    </p:spTree>
    <p:extLst>
      <p:ext uri="{BB962C8B-B14F-4D97-AF65-F5344CB8AC3E}">
        <p14:creationId xmlns:p14="http://schemas.microsoft.com/office/powerpoint/2010/main" val="3067109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16E1A2-90EB-4A5B-A9C9-13C10C909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89" y="1473958"/>
            <a:ext cx="8710864" cy="5159071"/>
          </a:xfrm>
        </p:spPr>
        <p:txBody>
          <a:bodyPr>
            <a:normAutofit fontScale="92500"/>
          </a:bodyPr>
          <a:lstStyle/>
          <a:p>
            <a:pPr marL="0" indent="0" algn="just" eaLnBrk="1" hangingPunct="1">
              <a:spcBef>
                <a:spcPts val="0"/>
              </a:spcBef>
              <a:buSzPct val="100000"/>
              <a:buNone/>
              <a:defRPr/>
            </a:pPr>
            <a:r>
              <a:rPr lang="en-US" sz="2600" dirty="0"/>
              <a:t>Purpose of application development standards is to ensure uniform, consistent, high-quality software solutions. </a:t>
            </a:r>
          </a:p>
          <a:p>
            <a:pPr marL="273050" indent="-269875" algn="just" eaLnBrk="1" hangingPunct="1">
              <a:spcBef>
                <a:spcPts val="0"/>
              </a:spcBef>
              <a:buClr>
                <a:srgbClr val="258989"/>
              </a:buClr>
              <a:buSzPct val="85000"/>
              <a:defRPr/>
            </a:pPr>
            <a:r>
              <a:rPr lang="en-US" sz="2600" dirty="0"/>
              <a:t>Browsers (Ajax)</a:t>
            </a:r>
          </a:p>
          <a:p>
            <a:pPr marL="273050" indent="-269875" algn="just">
              <a:spcBef>
                <a:spcPts val="0"/>
              </a:spcBef>
              <a:buClr>
                <a:srgbClr val="258989"/>
              </a:buClr>
              <a:buSzPct val="85000"/>
              <a:defRPr/>
            </a:pPr>
            <a:r>
              <a:rPr lang="en-IN" sz="2600" dirty="0"/>
              <a:t>Data</a:t>
            </a:r>
          </a:p>
          <a:p>
            <a:pPr marL="730250" indent="-457200" algn="just">
              <a:spcBef>
                <a:spcPts val="0"/>
              </a:spcBef>
              <a:buClr>
                <a:srgbClr val="258989"/>
              </a:buClr>
              <a:buSzPct val="85000"/>
              <a:buFont typeface="Bahnschrift" panose="020B0502040204020203" pitchFamily="34" charset="0"/>
              <a:buChar char="–"/>
              <a:defRPr/>
            </a:pPr>
            <a:r>
              <a:rPr lang="en-IN" sz="2600" dirty="0"/>
              <a:t>XML- Extensible Markup Language (XML) </a:t>
            </a:r>
          </a:p>
          <a:p>
            <a:pPr marL="730250" indent="-457200" algn="just">
              <a:spcBef>
                <a:spcPts val="0"/>
              </a:spcBef>
              <a:buClr>
                <a:srgbClr val="258989"/>
              </a:buClr>
              <a:buSzPct val="85000"/>
              <a:buFont typeface="Bahnschrift" panose="020B0502040204020203" pitchFamily="34" charset="0"/>
              <a:buChar char="–"/>
              <a:defRPr/>
            </a:pPr>
            <a:r>
              <a:rPr lang="en-IN" sz="2600" dirty="0"/>
              <a:t>JavaScript Object Notation (JSON)</a:t>
            </a:r>
          </a:p>
          <a:p>
            <a:pPr marL="273050" indent="-269875" algn="just">
              <a:spcBef>
                <a:spcPts val="0"/>
              </a:spcBef>
              <a:buClr>
                <a:srgbClr val="258989"/>
              </a:buClr>
              <a:buSzPct val="85000"/>
              <a:defRPr/>
            </a:pPr>
            <a:r>
              <a:rPr lang="en-IN" sz="2600" dirty="0"/>
              <a:t>Solution Stacks </a:t>
            </a:r>
          </a:p>
          <a:p>
            <a:pPr marL="730250" indent="-457200" algn="just">
              <a:spcBef>
                <a:spcPts val="0"/>
              </a:spcBef>
              <a:buClr>
                <a:srgbClr val="258989"/>
              </a:buClr>
              <a:buSzPct val="85000"/>
              <a:buFont typeface="Bahnschrift" panose="020B0502040204020203" pitchFamily="34" charset="0"/>
              <a:buChar char="–"/>
              <a:defRPr/>
            </a:pPr>
            <a:r>
              <a:rPr lang="en-IN" sz="2600" dirty="0"/>
              <a:t>LAMP</a:t>
            </a:r>
          </a:p>
          <a:p>
            <a:pPr marL="730250" indent="-457200" algn="just">
              <a:spcBef>
                <a:spcPts val="0"/>
              </a:spcBef>
              <a:buClr>
                <a:srgbClr val="258989"/>
              </a:buClr>
              <a:buSzPct val="85000"/>
              <a:buFont typeface="Bahnschrift" panose="020B0502040204020203" pitchFamily="34" charset="0"/>
              <a:buChar char="–"/>
              <a:defRPr/>
            </a:pPr>
            <a:r>
              <a:rPr lang="en-IN" sz="2600" dirty="0"/>
              <a:t>Linux, Apache, PostgreSQL, and PHP(or Perl or Python)</a:t>
            </a:r>
          </a:p>
          <a:p>
            <a:pPr marL="273050" indent="-269875" algn="just">
              <a:spcBef>
                <a:spcPts val="0"/>
              </a:spcBef>
              <a:buClr>
                <a:srgbClr val="258989"/>
              </a:buClr>
              <a:buSzPct val="85000"/>
              <a:defRPr/>
            </a:pPr>
            <a:endParaRPr lang="en-IN" sz="2400" dirty="0">
              <a:solidFill>
                <a:srgbClr val="C00000"/>
              </a:solidFill>
            </a:endParaRPr>
          </a:p>
          <a:p>
            <a:pPr marL="273050" indent="-269875" algn="just" eaLnBrk="1" hangingPunct="1">
              <a:spcBef>
                <a:spcPts val="0"/>
              </a:spcBef>
              <a:buClr>
                <a:srgbClr val="258989"/>
              </a:buClr>
              <a:buSzPct val="85000"/>
              <a:defRPr/>
            </a:pPr>
            <a:endParaRPr lang="en-US" sz="2600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endParaRPr lang="en-GB" dirty="0"/>
          </a:p>
        </p:txBody>
      </p:sp>
      <p:sp>
        <p:nvSpPr>
          <p:cNvPr id="47106" name="Rectangle 1">
            <a:extLst>
              <a:ext uri="{FF2B5EF4-FFF2-40B4-BE49-F238E27FC236}">
                <a16:creationId xmlns:a16="http://schemas.microsoft.com/office/drawing/2014/main" id="{42916057-BAF7-4D6D-9073-4BFC0339FE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4588" y="0"/>
            <a:ext cx="8919411" cy="132556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3200" dirty="0">
                <a:solidFill>
                  <a:schemeClr val="bg1"/>
                </a:solidFill>
              </a:rPr>
              <a:t>Standards for Application Developers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16E1A2-90EB-4A5B-A9C9-13C10C909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540042"/>
            <a:ext cx="8630653" cy="5092987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IN" dirty="0"/>
              <a:t>A message is a unit of information that is moved from one place to another. </a:t>
            </a:r>
          </a:p>
          <a:p>
            <a:pPr marL="514350" indent="-514350" algn="just">
              <a:spcBef>
                <a:spcPts val="0"/>
              </a:spcBef>
              <a:buClr>
                <a:srgbClr val="258989"/>
              </a:buClr>
              <a:buFont typeface="+mj-lt"/>
              <a:buAutoNum type="arabicPeriod"/>
            </a:pPr>
            <a:r>
              <a:rPr lang="en-IN" dirty="0">
                <a:solidFill>
                  <a:srgbClr val="C00000"/>
                </a:solidFill>
              </a:rPr>
              <a:t>Simple Message Transfer Protocol (SMTP)</a:t>
            </a:r>
          </a:p>
          <a:p>
            <a:pPr marL="514350" indent="-514350" algn="just">
              <a:spcBef>
                <a:spcPts val="0"/>
              </a:spcBef>
              <a:buClr>
                <a:srgbClr val="258989"/>
              </a:buClr>
              <a:buFont typeface="+mj-lt"/>
              <a:buAutoNum type="arabicPeriod"/>
            </a:pPr>
            <a:r>
              <a:rPr lang="en-IN" dirty="0">
                <a:solidFill>
                  <a:srgbClr val="C00000"/>
                </a:solidFill>
              </a:rPr>
              <a:t>Post Office Protocol (POP)</a:t>
            </a:r>
          </a:p>
          <a:p>
            <a:pPr marL="514350" indent="-514350" algn="just">
              <a:spcBef>
                <a:spcPts val="0"/>
              </a:spcBef>
              <a:buClr>
                <a:srgbClr val="258989"/>
              </a:buClr>
              <a:buFont typeface="+mj-lt"/>
              <a:buAutoNum type="arabicPeriod"/>
            </a:pPr>
            <a:r>
              <a:rPr lang="en-IN" dirty="0">
                <a:solidFill>
                  <a:srgbClr val="C00000"/>
                </a:solidFill>
              </a:rPr>
              <a:t>Internet Messaging Access Protocol (IMAP)</a:t>
            </a:r>
          </a:p>
          <a:p>
            <a:pPr marL="514350" indent="-514350" algn="just">
              <a:spcBef>
                <a:spcPts val="0"/>
              </a:spcBef>
              <a:buClr>
                <a:srgbClr val="258989"/>
              </a:buClr>
              <a:buFont typeface="+mj-lt"/>
              <a:buAutoNum type="arabicPeriod"/>
            </a:pPr>
            <a:r>
              <a:rPr lang="en-IN" dirty="0">
                <a:solidFill>
                  <a:srgbClr val="C00000"/>
                </a:solidFill>
              </a:rPr>
              <a:t>Syndication (Atom, Atom Publishing Protocol, and RSS)</a:t>
            </a:r>
          </a:p>
          <a:p>
            <a:pPr marL="514350" indent="-514350" algn="just">
              <a:spcBef>
                <a:spcPts val="0"/>
              </a:spcBef>
              <a:buClr>
                <a:srgbClr val="258989"/>
              </a:buClr>
              <a:buFont typeface="+mj-lt"/>
              <a:buAutoNum type="arabicPeriod"/>
            </a:pPr>
            <a:r>
              <a:rPr lang="en-IN" dirty="0">
                <a:solidFill>
                  <a:srgbClr val="C00000"/>
                </a:solidFill>
              </a:rPr>
              <a:t>Web Services (REST)- Representational State Transfer</a:t>
            </a:r>
          </a:p>
          <a:p>
            <a:pPr marL="514350" indent="-514350" algn="just">
              <a:spcBef>
                <a:spcPts val="0"/>
              </a:spcBef>
              <a:buClr>
                <a:srgbClr val="258989"/>
              </a:buClr>
              <a:buFont typeface="+mj-lt"/>
              <a:buAutoNum type="arabicPeriod"/>
            </a:pPr>
            <a:r>
              <a:rPr lang="en-IN" dirty="0">
                <a:solidFill>
                  <a:srgbClr val="C00000"/>
                </a:solidFill>
              </a:rPr>
              <a:t>SOAP (Simple Object Access Protocol)</a:t>
            </a:r>
          </a:p>
          <a:p>
            <a:pPr marL="514350" indent="-514350" algn="just">
              <a:spcBef>
                <a:spcPts val="0"/>
              </a:spcBef>
              <a:buClr>
                <a:srgbClr val="258989"/>
              </a:buClr>
              <a:buFont typeface="+mj-lt"/>
              <a:buAutoNum type="arabicPeriod"/>
            </a:pPr>
            <a:r>
              <a:rPr lang="en-IN" dirty="0">
                <a:solidFill>
                  <a:srgbClr val="C00000"/>
                </a:solidFill>
              </a:rPr>
              <a:t>Communications (HTTP, SIMPLE, and XMPP)</a:t>
            </a:r>
          </a:p>
        </p:txBody>
      </p:sp>
      <p:sp>
        <p:nvSpPr>
          <p:cNvPr id="47106" name="Rectangle 1">
            <a:extLst>
              <a:ext uri="{FF2B5EF4-FFF2-40B4-BE49-F238E27FC236}">
                <a16:creationId xmlns:a16="http://schemas.microsoft.com/office/drawing/2014/main" id="{42916057-BAF7-4D6D-9073-4BFC0339FE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798" y="0"/>
            <a:ext cx="8839201" cy="132556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3200" dirty="0">
                <a:solidFill>
                  <a:schemeClr val="bg1"/>
                </a:solidFill>
              </a:rPr>
              <a:t>Standards for Messaging</a:t>
            </a:r>
          </a:p>
        </p:txBody>
      </p:sp>
    </p:spTree>
    <p:extLst>
      <p:ext uri="{BB962C8B-B14F-4D97-AF65-F5344CB8AC3E}">
        <p14:creationId xmlns:p14="http://schemas.microsoft.com/office/powerpoint/2010/main" val="39729665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16E1A2-90EB-4A5B-A9C9-13C10C909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99" y="1540043"/>
            <a:ext cx="8592553" cy="132556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Clr>
                <a:srgbClr val="258989"/>
              </a:buClr>
              <a:buNone/>
            </a:pPr>
            <a:r>
              <a:rPr lang="en-IN" dirty="0"/>
              <a:t>Define the processes, procedures, and practices necessary for implementing a security program. </a:t>
            </a:r>
          </a:p>
        </p:txBody>
      </p:sp>
      <p:sp>
        <p:nvSpPr>
          <p:cNvPr id="47106" name="Rectangle 1">
            <a:extLst>
              <a:ext uri="{FF2B5EF4-FFF2-40B4-BE49-F238E27FC236}">
                <a16:creationId xmlns:a16="http://schemas.microsoft.com/office/drawing/2014/main" id="{42916057-BAF7-4D6D-9073-4BFC0339FE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2899" y="0"/>
            <a:ext cx="8576512" cy="132556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3200" dirty="0">
                <a:solidFill>
                  <a:schemeClr val="bg1"/>
                </a:solidFill>
              </a:rPr>
              <a:t>Standards for Security</a:t>
            </a:r>
          </a:p>
        </p:txBody>
      </p:sp>
    </p:spTree>
    <p:extLst>
      <p:ext uri="{BB962C8B-B14F-4D97-AF65-F5344CB8AC3E}">
        <p14:creationId xmlns:p14="http://schemas.microsoft.com/office/powerpoint/2010/main" val="24833770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16E1A2-90EB-4A5B-A9C9-13C10C909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507958"/>
            <a:ext cx="8630653" cy="5125071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Security Assertion Markup Language (SAML)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Open Authentication (OAuth)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OpenID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SSL/TLS</a:t>
            </a:r>
            <a:endParaRPr lang="en-GB" dirty="0"/>
          </a:p>
        </p:txBody>
      </p:sp>
      <p:sp>
        <p:nvSpPr>
          <p:cNvPr id="47106" name="Rectangle 1">
            <a:extLst>
              <a:ext uri="{FF2B5EF4-FFF2-40B4-BE49-F238E27FC236}">
                <a16:creationId xmlns:a16="http://schemas.microsoft.com/office/drawing/2014/main" id="{42916057-BAF7-4D6D-9073-4BFC0339FE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799" y="0"/>
            <a:ext cx="8614612" cy="132556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3200" dirty="0">
                <a:solidFill>
                  <a:schemeClr val="bg1"/>
                </a:solidFill>
              </a:rPr>
              <a:t>Standards for Security</a:t>
            </a:r>
          </a:p>
        </p:txBody>
      </p:sp>
    </p:spTree>
    <p:extLst>
      <p:ext uri="{BB962C8B-B14F-4D97-AF65-F5344CB8AC3E}">
        <p14:creationId xmlns:p14="http://schemas.microsoft.com/office/powerpoint/2010/main" val="35887103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346668-0819-425B-B455-1C1643981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863" y="2138378"/>
            <a:ext cx="8486274" cy="43081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500" dirty="0">
                <a:solidFill>
                  <a:srgbClr val="FF0000"/>
                </a:solidFill>
              </a:rPr>
              <a:t>After this lecture, you will be able to,</a:t>
            </a:r>
          </a:p>
          <a:p>
            <a:pPr marL="536575" indent="-361950"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2500" dirty="0"/>
              <a:t>Know about </a:t>
            </a:r>
            <a:r>
              <a:rPr lang="en-IN" sz="25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Raavi" panose="020B0502040204020203" pitchFamily="34" charset="0"/>
              </a:rPr>
              <a:t>the open cloud consortium and the distributed management task force.</a:t>
            </a:r>
          </a:p>
          <a:p>
            <a:pPr marL="536575" indent="-361950"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IN" sz="2500" dirty="0">
                <a:solidFill>
                  <a:srgbClr val="000000"/>
                </a:solidFill>
                <a:ea typeface="Arial" panose="020B0604020202020204" pitchFamily="34" charset="0"/>
                <a:cs typeface="Raavi" panose="020B0502040204020203" pitchFamily="34" charset="0"/>
              </a:rPr>
              <a:t>Understand the cloud standards with detailed exploration of the </a:t>
            </a:r>
            <a:r>
              <a:rPr lang="en-IN" sz="25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Raavi" panose="020B0502040204020203" pitchFamily="34" charset="0"/>
              </a:rPr>
              <a:t>standards for application developers, Standards for messaging, Standards for security.</a:t>
            </a:r>
            <a:endParaRPr lang="en-GB" sz="2500" dirty="0">
              <a:effectLst/>
              <a:ea typeface="Arial" panose="020B0604020202020204" pitchFamily="34" charset="0"/>
              <a:cs typeface="Raavi" panose="020B0502040204020203" pitchFamily="34" charset="0"/>
            </a:endParaRPr>
          </a:p>
          <a:p>
            <a:pPr marL="536575" indent="-361950"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US" sz="2500" dirty="0"/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53500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67A4A7-3E4A-4759-83D5-8F136992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465943"/>
            <a:ext cx="8752114" cy="5167086"/>
          </a:xfrm>
        </p:spPr>
        <p:txBody>
          <a:bodyPr>
            <a:noAutofit/>
          </a:bodyPr>
          <a:lstStyle/>
          <a:p>
            <a:pPr marL="0" indent="0" algn="just" eaLnBrk="1" hangingPunct="1">
              <a:spcBef>
                <a:spcPts val="0"/>
              </a:spcBef>
              <a:buClr>
                <a:srgbClr val="258989"/>
              </a:buClr>
              <a:buSzPct val="100000"/>
              <a:buNone/>
              <a:defRPr/>
            </a:pPr>
            <a:r>
              <a:rPr lang="en-US" dirty="0"/>
              <a:t>In Internet circles, everything eventually gets driven by a working group of one sort or another. </a:t>
            </a:r>
          </a:p>
          <a:p>
            <a:pPr marL="266700" indent="-263525" algn="just" eaLnBrk="1" hangingPunct="1">
              <a:spcBef>
                <a:spcPts val="0"/>
              </a:spcBef>
              <a:buClr>
                <a:srgbClr val="258989"/>
              </a:buClr>
              <a:buSzPct val="85000"/>
              <a:defRPr/>
            </a:pPr>
            <a:r>
              <a:rPr lang="en-US" sz="2600" dirty="0"/>
              <a:t>Working group is an assembled, cooperative collaboration of researchers working on new research activities that would be difficult for any one member to develop alone. </a:t>
            </a:r>
          </a:p>
          <a:p>
            <a:pPr marL="266700" indent="-263525" algn="just">
              <a:spcBef>
                <a:spcPts val="0"/>
              </a:spcBef>
              <a:buClr>
                <a:srgbClr val="258989"/>
              </a:buClr>
              <a:buSzPct val="85000"/>
              <a:defRPr/>
            </a:pPr>
            <a:r>
              <a:rPr lang="en-US" sz="2600" dirty="0"/>
              <a:t>Sometimes, they are </a:t>
            </a:r>
            <a:r>
              <a:rPr lang="en-US" sz="2600" dirty="0">
                <a:solidFill>
                  <a:srgbClr val="C00000"/>
                </a:solidFill>
              </a:rPr>
              <a:t>also referred to as task groups or technical advisory groups.</a:t>
            </a:r>
          </a:p>
          <a:p>
            <a:pPr marL="174625" indent="-171450" algn="just" eaLnBrk="1" hangingPunct="1">
              <a:spcBef>
                <a:spcPts val="0"/>
              </a:spcBef>
              <a:buClr>
                <a:srgbClr val="258989"/>
              </a:buClr>
              <a:buSzPct val="85000"/>
              <a:defRPr/>
            </a:pPr>
            <a:endParaRPr lang="en-US" dirty="0"/>
          </a:p>
          <a:p>
            <a:endParaRPr lang="en-GB" dirty="0"/>
          </a:p>
        </p:txBody>
      </p:sp>
      <p:sp>
        <p:nvSpPr>
          <p:cNvPr id="28674" name="Rectangle 1">
            <a:extLst>
              <a:ext uri="{FF2B5EF4-FFF2-40B4-BE49-F238E27FC236}">
                <a16:creationId xmlns:a16="http://schemas.microsoft.com/office/drawing/2014/main" id="{B0703C05-38CC-45ED-B2EF-F258F9E3FA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200" y="0"/>
            <a:ext cx="8635999" cy="132556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3200" dirty="0">
                <a:solidFill>
                  <a:schemeClr val="bg1"/>
                </a:solidFill>
              </a:rPr>
              <a:t>Standards in Cloud Computing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05A0F1-542D-4495-BD78-B62E6CBF7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763" y="1497517"/>
            <a:ext cx="8660493" cy="5004884"/>
          </a:xfrm>
        </p:spPr>
        <p:txBody>
          <a:bodyPr>
            <a:normAutofit lnSpcReduction="10000"/>
          </a:bodyPr>
          <a:lstStyle/>
          <a:p>
            <a:pPr marL="266700" indent="-266700" algn="just">
              <a:lnSpc>
                <a:spcPct val="17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Supports the development of standards for cloud computing and frameworks for interoperating between clouds; </a:t>
            </a:r>
          </a:p>
          <a:p>
            <a:pPr marL="266700" indent="-266700" algn="just">
              <a:lnSpc>
                <a:spcPct val="17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Develops benchmarks for cloud computing; and</a:t>
            </a:r>
          </a:p>
          <a:p>
            <a:pPr marL="266700" indent="-266700" algn="just">
              <a:lnSpc>
                <a:spcPct val="17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Supports reference implementations for cloud computing, preferably open source reference implementations.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endParaRPr lang="en-GB" dirty="0"/>
          </a:p>
        </p:txBody>
      </p:sp>
      <p:sp>
        <p:nvSpPr>
          <p:cNvPr id="30722" name="Rectangle 1">
            <a:extLst>
              <a:ext uri="{FF2B5EF4-FFF2-40B4-BE49-F238E27FC236}">
                <a16:creationId xmlns:a16="http://schemas.microsoft.com/office/drawing/2014/main" id="{9ABC1DB9-35CD-469A-BA04-6460042632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763" y="188686"/>
            <a:ext cx="8704036" cy="986971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3200" b="1" dirty="0">
                <a:solidFill>
                  <a:schemeClr val="bg1"/>
                </a:solidFill>
              </a:rPr>
              <a:t>The Open Cloud Consortium (OCC)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05A0F1-542D-4495-BD78-B62E6CBF7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763" y="1497518"/>
            <a:ext cx="8746816" cy="65212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2400" dirty="0"/>
              <a:t>The OCC is organized into several different working groups-</a:t>
            </a:r>
            <a:endParaRPr lang="en-GB" sz="2400" dirty="0"/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endParaRPr lang="en-GB" sz="1600" dirty="0"/>
          </a:p>
        </p:txBody>
      </p:sp>
      <p:sp>
        <p:nvSpPr>
          <p:cNvPr id="30722" name="Rectangle 1">
            <a:extLst>
              <a:ext uri="{FF2B5EF4-FFF2-40B4-BE49-F238E27FC236}">
                <a16:creationId xmlns:a16="http://schemas.microsoft.com/office/drawing/2014/main" id="{9ABC1DB9-35CD-469A-BA04-6460042632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763" y="188686"/>
            <a:ext cx="8704036" cy="986971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3200" b="1" dirty="0">
                <a:solidFill>
                  <a:schemeClr val="bg1"/>
                </a:solidFill>
              </a:rPr>
              <a:t>The Open Cloud Consortium (OCC)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BC3928A-D9C8-43C5-883E-76E0A6E0C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3372906"/>
              </p:ext>
            </p:extLst>
          </p:nvPr>
        </p:nvGraphicFramePr>
        <p:xfrm>
          <a:off x="545432" y="2374723"/>
          <a:ext cx="8357936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3590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11AF51-1F94-4AD4-8200-19AF85519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49" y="1475874"/>
            <a:ext cx="8637671" cy="5125071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Clr>
                <a:srgbClr val="258989"/>
              </a:buClr>
              <a:buNone/>
            </a:pPr>
            <a:r>
              <a:rPr lang="en-IN" dirty="0"/>
              <a:t>With more than 3,500 active participants, the Distributed Management Task Force, Inc. (DMTF) is </a:t>
            </a:r>
            <a:r>
              <a:rPr lang="en-IN" dirty="0">
                <a:solidFill>
                  <a:srgbClr val="C00000"/>
                </a:solidFill>
              </a:rPr>
              <a:t>a not-for-profit, vendor-neutral, collaborative body</a:t>
            </a:r>
            <a:r>
              <a:rPr lang="en-IN" dirty="0"/>
              <a:t> that is leading the </a:t>
            </a:r>
            <a:r>
              <a:rPr lang="en-IN" dirty="0">
                <a:solidFill>
                  <a:srgbClr val="C00000"/>
                </a:solidFill>
              </a:rPr>
              <a:t>development, adoption, and unification of management standards and initiatives for desktop, enterprise, and Internet environments. </a:t>
            </a:r>
          </a:p>
        </p:txBody>
      </p:sp>
      <p:sp>
        <p:nvSpPr>
          <p:cNvPr id="36866" name="Rectangle 1">
            <a:extLst>
              <a:ext uri="{FF2B5EF4-FFF2-40B4-BE49-F238E27FC236}">
                <a16:creationId xmlns:a16="http://schemas.microsoft.com/office/drawing/2014/main" id="{F21AFC7A-C3AB-41EA-93B5-BC5F7F46B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1949" y="192504"/>
            <a:ext cx="8605588" cy="102669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3200" dirty="0">
                <a:solidFill>
                  <a:schemeClr val="bg1"/>
                </a:solidFill>
              </a:rPr>
              <a:t>Distributed Management Task Force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3F2CF93D-9EF5-4AF7-B38B-A0160779A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2505" y="256675"/>
            <a:ext cx="8758989" cy="89835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3200" dirty="0">
                <a:solidFill>
                  <a:schemeClr val="bg1"/>
                </a:solidFill>
              </a:rPr>
              <a:t>DMTF Organization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1D277A9-8A9B-4307-8056-680D60F5BA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05" y="1583155"/>
            <a:ext cx="8791075" cy="4764505"/>
          </a:xfrm>
          <a:prstGeom prst="rect">
            <a:avLst/>
          </a:prstGeom>
          <a:noFill/>
          <a:ln w="381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A8EF1B4-1130-4EDD-BA19-3BE4A434DD27}"/>
              </a:ext>
            </a:extLst>
          </p:cNvPr>
          <p:cNvSpPr/>
          <p:nvPr/>
        </p:nvSpPr>
        <p:spPr>
          <a:xfrm>
            <a:off x="548439" y="1535605"/>
            <a:ext cx="3176336" cy="1241444"/>
          </a:xfrm>
          <a:custGeom>
            <a:avLst/>
            <a:gdLst>
              <a:gd name="connsiteX0" fmla="*/ 0 w 3176336"/>
              <a:gd name="connsiteY0" fmla="*/ 206911 h 1241444"/>
              <a:gd name="connsiteX1" fmla="*/ 206911 w 3176336"/>
              <a:gd name="connsiteY1" fmla="*/ 0 h 1241444"/>
              <a:gd name="connsiteX2" fmla="*/ 2969425 w 3176336"/>
              <a:gd name="connsiteY2" fmla="*/ 0 h 1241444"/>
              <a:gd name="connsiteX3" fmla="*/ 3176336 w 3176336"/>
              <a:gd name="connsiteY3" fmla="*/ 206911 h 1241444"/>
              <a:gd name="connsiteX4" fmla="*/ 3176336 w 3176336"/>
              <a:gd name="connsiteY4" fmla="*/ 1034533 h 1241444"/>
              <a:gd name="connsiteX5" fmla="*/ 2969425 w 3176336"/>
              <a:gd name="connsiteY5" fmla="*/ 1241444 h 1241444"/>
              <a:gd name="connsiteX6" fmla="*/ 206911 w 3176336"/>
              <a:gd name="connsiteY6" fmla="*/ 1241444 h 1241444"/>
              <a:gd name="connsiteX7" fmla="*/ 0 w 3176336"/>
              <a:gd name="connsiteY7" fmla="*/ 1034533 h 1241444"/>
              <a:gd name="connsiteX8" fmla="*/ 0 w 3176336"/>
              <a:gd name="connsiteY8" fmla="*/ 206911 h 1241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6336" h="1241444">
                <a:moveTo>
                  <a:pt x="0" y="206911"/>
                </a:moveTo>
                <a:cubicBezTo>
                  <a:pt x="0" y="92637"/>
                  <a:pt x="92637" y="0"/>
                  <a:pt x="206911" y="0"/>
                </a:cubicBezTo>
                <a:lnTo>
                  <a:pt x="2969425" y="0"/>
                </a:lnTo>
                <a:cubicBezTo>
                  <a:pt x="3083699" y="0"/>
                  <a:pt x="3176336" y="92637"/>
                  <a:pt x="3176336" y="206911"/>
                </a:cubicBezTo>
                <a:lnTo>
                  <a:pt x="3176336" y="1034533"/>
                </a:lnTo>
                <a:cubicBezTo>
                  <a:pt x="3176336" y="1148807"/>
                  <a:pt x="3083699" y="1241444"/>
                  <a:pt x="2969425" y="1241444"/>
                </a:cubicBezTo>
                <a:lnTo>
                  <a:pt x="206911" y="1241444"/>
                </a:lnTo>
                <a:cubicBezTo>
                  <a:pt x="92637" y="1241444"/>
                  <a:pt x="0" y="1148807"/>
                  <a:pt x="0" y="1034533"/>
                </a:cubicBezTo>
                <a:lnTo>
                  <a:pt x="0" y="206911"/>
                </a:lnTo>
                <a:close/>
              </a:path>
            </a:pathLst>
          </a:custGeom>
          <a:solidFill>
            <a:srgbClr val="25898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4902" tIns="117752" rIns="174902" bIns="117752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000" kern="1200">
                <a:latin typeface="Bahnschrift" panose="020B0502040204020203" pitchFamily="34" charset="0"/>
              </a:rPr>
              <a:t>DMTF Board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4AA221A-2551-46E9-B211-77F957FBFE31}"/>
              </a:ext>
            </a:extLst>
          </p:cNvPr>
          <p:cNvSpPr/>
          <p:nvPr/>
        </p:nvSpPr>
        <p:spPr>
          <a:xfrm>
            <a:off x="2066089" y="2839121"/>
            <a:ext cx="3176336" cy="1241444"/>
          </a:xfrm>
          <a:custGeom>
            <a:avLst/>
            <a:gdLst>
              <a:gd name="connsiteX0" fmla="*/ 0 w 3176336"/>
              <a:gd name="connsiteY0" fmla="*/ 206911 h 1241444"/>
              <a:gd name="connsiteX1" fmla="*/ 206911 w 3176336"/>
              <a:gd name="connsiteY1" fmla="*/ 0 h 1241444"/>
              <a:gd name="connsiteX2" fmla="*/ 2969425 w 3176336"/>
              <a:gd name="connsiteY2" fmla="*/ 0 h 1241444"/>
              <a:gd name="connsiteX3" fmla="*/ 3176336 w 3176336"/>
              <a:gd name="connsiteY3" fmla="*/ 206911 h 1241444"/>
              <a:gd name="connsiteX4" fmla="*/ 3176336 w 3176336"/>
              <a:gd name="connsiteY4" fmla="*/ 1034533 h 1241444"/>
              <a:gd name="connsiteX5" fmla="*/ 2969425 w 3176336"/>
              <a:gd name="connsiteY5" fmla="*/ 1241444 h 1241444"/>
              <a:gd name="connsiteX6" fmla="*/ 206911 w 3176336"/>
              <a:gd name="connsiteY6" fmla="*/ 1241444 h 1241444"/>
              <a:gd name="connsiteX7" fmla="*/ 0 w 3176336"/>
              <a:gd name="connsiteY7" fmla="*/ 1034533 h 1241444"/>
              <a:gd name="connsiteX8" fmla="*/ 0 w 3176336"/>
              <a:gd name="connsiteY8" fmla="*/ 206911 h 1241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6336" h="1241444">
                <a:moveTo>
                  <a:pt x="0" y="206911"/>
                </a:moveTo>
                <a:cubicBezTo>
                  <a:pt x="0" y="92637"/>
                  <a:pt x="92637" y="0"/>
                  <a:pt x="206911" y="0"/>
                </a:cubicBezTo>
                <a:lnTo>
                  <a:pt x="2969425" y="0"/>
                </a:lnTo>
                <a:cubicBezTo>
                  <a:pt x="3083699" y="0"/>
                  <a:pt x="3176336" y="92637"/>
                  <a:pt x="3176336" y="206911"/>
                </a:cubicBezTo>
                <a:lnTo>
                  <a:pt x="3176336" y="1034533"/>
                </a:lnTo>
                <a:cubicBezTo>
                  <a:pt x="3176336" y="1148807"/>
                  <a:pt x="3083699" y="1241444"/>
                  <a:pt x="2969425" y="1241444"/>
                </a:cubicBezTo>
                <a:lnTo>
                  <a:pt x="206911" y="1241444"/>
                </a:lnTo>
                <a:cubicBezTo>
                  <a:pt x="92637" y="1241444"/>
                  <a:pt x="0" y="1148807"/>
                  <a:pt x="0" y="1034533"/>
                </a:cubicBezTo>
                <a:lnTo>
                  <a:pt x="0" y="206911"/>
                </a:lnTo>
                <a:close/>
              </a:path>
            </a:pathLst>
          </a:custGeom>
          <a:solidFill>
            <a:srgbClr val="25898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4902" tIns="117752" rIns="174902" bIns="117752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000" kern="1200">
                <a:latin typeface="Bahnschrift" panose="020B0502040204020203" pitchFamily="34" charset="0"/>
              </a:rPr>
              <a:t>Technical Committee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216789B-F7FF-4D9A-8210-90040533D05E}"/>
              </a:ext>
            </a:extLst>
          </p:cNvPr>
          <p:cNvSpPr/>
          <p:nvPr/>
        </p:nvSpPr>
        <p:spPr>
          <a:xfrm>
            <a:off x="3583739" y="4142637"/>
            <a:ext cx="3176336" cy="1241444"/>
          </a:xfrm>
          <a:custGeom>
            <a:avLst/>
            <a:gdLst>
              <a:gd name="connsiteX0" fmla="*/ 0 w 3176336"/>
              <a:gd name="connsiteY0" fmla="*/ 206911 h 1241444"/>
              <a:gd name="connsiteX1" fmla="*/ 206911 w 3176336"/>
              <a:gd name="connsiteY1" fmla="*/ 0 h 1241444"/>
              <a:gd name="connsiteX2" fmla="*/ 2969425 w 3176336"/>
              <a:gd name="connsiteY2" fmla="*/ 0 h 1241444"/>
              <a:gd name="connsiteX3" fmla="*/ 3176336 w 3176336"/>
              <a:gd name="connsiteY3" fmla="*/ 206911 h 1241444"/>
              <a:gd name="connsiteX4" fmla="*/ 3176336 w 3176336"/>
              <a:gd name="connsiteY4" fmla="*/ 1034533 h 1241444"/>
              <a:gd name="connsiteX5" fmla="*/ 2969425 w 3176336"/>
              <a:gd name="connsiteY5" fmla="*/ 1241444 h 1241444"/>
              <a:gd name="connsiteX6" fmla="*/ 206911 w 3176336"/>
              <a:gd name="connsiteY6" fmla="*/ 1241444 h 1241444"/>
              <a:gd name="connsiteX7" fmla="*/ 0 w 3176336"/>
              <a:gd name="connsiteY7" fmla="*/ 1034533 h 1241444"/>
              <a:gd name="connsiteX8" fmla="*/ 0 w 3176336"/>
              <a:gd name="connsiteY8" fmla="*/ 206911 h 1241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6336" h="1241444">
                <a:moveTo>
                  <a:pt x="0" y="206911"/>
                </a:moveTo>
                <a:cubicBezTo>
                  <a:pt x="0" y="92637"/>
                  <a:pt x="92637" y="0"/>
                  <a:pt x="206911" y="0"/>
                </a:cubicBezTo>
                <a:lnTo>
                  <a:pt x="2969425" y="0"/>
                </a:lnTo>
                <a:cubicBezTo>
                  <a:pt x="3083699" y="0"/>
                  <a:pt x="3176336" y="92637"/>
                  <a:pt x="3176336" y="206911"/>
                </a:cubicBezTo>
                <a:lnTo>
                  <a:pt x="3176336" y="1034533"/>
                </a:lnTo>
                <a:cubicBezTo>
                  <a:pt x="3176336" y="1148807"/>
                  <a:pt x="3083699" y="1241444"/>
                  <a:pt x="2969425" y="1241444"/>
                </a:cubicBezTo>
                <a:lnTo>
                  <a:pt x="206911" y="1241444"/>
                </a:lnTo>
                <a:cubicBezTo>
                  <a:pt x="92637" y="1241444"/>
                  <a:pt x="0" y="1148807"/>
                  <a:pt x="0" y="1034533"/>
                </a:cubicBezTo>
                <a:lnTo>
                  <a:pt x="0" y="206911"/>
                </a:lnTo>
                <a:close/>
              </a:path>
            </a:pathLst>
          </a:custGeom>
          <a:solidFill>
            <a:srgbClr val="25898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4902" tIns="117752" rIns="174902" bIns="117752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000" kern="1200">
                <a:latin typeface="Bahnschrift" panose="020B0502040204020203" pitchFamily="34" charset="0"/>
              </a:rPr>
              <a:t>Interoperability Committee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0C58649-3EC5-43FB-8403-BB434904496B}"/>
              </a:ext>
            </a:extLst>
          </p:cNvPr>
          <p:cNvSpPr/>
          <p:nvPr/>
        </p:nvSpPr>
        <p:spPr>
          <a:xfrm>
            <a:off x="5101389" y="5446153"/>
            <a:ext cx="3176336" cy="1241444"/>
          </a:xfrm>
          <a:custGeom>
            <a:avLst/>
            <a:gdLst>
              <a:gd name="connsiteX0" fmla="*/ 0 w 3176336"/>
              <a:gd name="connsiteY0" fmla="*/ 206911 h 1241444"/>
              <a:gd name="connsiteX1" fmla="*/ 206911 w 3176336"/>
              <a:gd name="connsiteY1" fmla="*/ 0 h 1241444"/>
              <a:gd name="connsiteX2" fmla="*/ 2969425 w 3176336"/>
              <a:gd name="connsiteY2" fmla="*/ 0 h 1241444"/>
              <a:gd name="connsiteX3" fmla="*/ 3176336 w 3176336"/>
              <a:gd name="connsiteY3" fmla="*/ 206911 h 1241444"/>
              <a:gd name="connsiteX4" fmla="*/ 3176336 w 3176336"/>
              <a:gd name="connsiteY4" fmla="*/ 1034533 h 1241444"/>
              <a:gd name="connsiteX5" fmla="*/ 2969425 w 3176336"/>
              <a:gd name="connsiteY5" fmla="*/ 1241444 h 1241444"/>
              <a:gd name="connsiteX6" fmla="*/ 206911 w 3176336"/>
              <a:gd name="connsiteY6" fmla="*/ 1241444 h 1241444"/>
              <a:gd name="connsiteX7" fmla="*/ 0 w 3176336"/>
              <a:gd name="connsiteY7" fmla="*/ 1034533 h 1241444"/>
              <a:gd name="connsiteX8" fmla="*/ 0 w 3176336"/>
              <a:gd name="connsiteY8" fmla="*/ 206911 h 1241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6336" h="1241444">
                <a:moveTo>
                  <a:pt x="0" y="206911"/>
                </a:moveTo>
                <a:cubicBezTo>
                  <a:pt x="0" y="92637"/>
                  <a:pt x="92637" y="0"/>
                  <a:pt x="206911" y="0"/>
                </a:cubicBezTo>
                <a:lnTo>
                  <a:pt x="2969425" y="0"/>
                </a:lnTo>
                <a:cubicBezTo>
                  <a:pt x="3083699" y="0"/>
                  <a:pt x="3176336" y="92637"/>
                  <a:pt x="3176336" y="206911"/>
                </a:cubicBezTo>
                <a:lnTo>
                  <a:pt x="3176336" y="1034533"/>
                </a:lnTo>
                <a:cubicBezTo>
                  <a:pt x="3176336" y="1148807"/>
                  <a:pt x="3083699" y="1241444"/>
                  <a:pt x="2969425" y="1241444"/>
                </a:cubicBezTo>
                <a:lnTo>
                  <a:pt x="206911" y="1241444"/>
                </a:lnTo>
                <a:cubicBezTo>
                  <a:pt x="92637" y="1241444"/>
                  <a:pt x="0" y="1148807"/>
                  <a:pt x="0" y="1034533"/>
                </a:cubicBezTo>
                <a:lnTo>
                  <a:pt x="0" y="206911"/>
                </a:lnTo>
                <a:close/>
              </a:path>
            </a:pathLst>
          </a:custGeom>
          <a:solidFill>
            <a:srgbClr val="25898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4902" tIns="117752" rIns="174902" bIns="117752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000" kern="1200">
                <a:latin typeface="Bahnschrift" panose="020B0502040204020203" pitchFamily="34" charset="0"/>
              </a:rPr>
              <a:t>Marketing Committee</a:t>
            </a:r>
          </a:p>
        </p:txBody>
      </p:sp>
      <p:sp>
        <p:nvSpPr>
          <p:cNvPr id="40962" name="Rectangle 1">
            <a:extLst>
              <a:ext uri="{FF2B5EF4-FFF2-40B4-BE49-F238E27FC236}">
                <a16:creationId xmlns:a16="http://schemas.microsoft.com/office/drawing/2014/main" id="{74A2BC25-F6AA-42D7-B361-33A2662383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421" y="0"/>
            <a:ext cx="8791074" cy="132556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3200" dirty="0">
                <a:solidFill>
                  <a:schemeClr val="bg1"/>
                </a:solidFill>
              </a:rPr>
              <a:t>DMTF Work Groups and Committees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249301-9752-4382-9B22-ADEC5D9A3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1" y="1459832"/>
            <a:ext cx="8598568" cy="5173197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Clr>
                <a:srgbClr val="258989"/>
              </a:buClr>
              <a:buNone/>
            </a:pPr>
            <a:r>
              <a:rPr lang="en-IN" dirty="0"/>
              <a:t>DMTF is leading the development, adoption, and unification of management standards and initiatives for desktop, enterprise and Internet environments. </a:t>
            </a:r>
          </a:p>
        </p:txBody>
      </p:sp>
      <p:sp>
        <p:nvSpPr>
          <p:cNvPr id="43010" name="Rectangle 1">
            <a:extLst>
              <a:ext uri="{FF2B5EF4-FFF2-40B4-BE49-F238E27FC236}">
                <a16:creationId xmlns:a16="http://schemas.microsoft.com/office/drawing/2014/main" id="{F0E1DDA0-ED90-4C4F-B75A-4DFFC3A463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011" y="0"/>
            <a:ext cx="8373978" cy="13255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3200" b="1" dirty="0">
                <a:solidFill>
                  <a:schemeClr val="bg1"/>
                </a:solidFill>
              </a:rPr>
              <a:t>DMTF Standards and Initiatives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919</TotalTime>
  <Words>566</Words>
  <Application>Microsoft Office PowerPoint</Application>
  <PresentationFormat>On-screen Show (4:3)</PresentationFormat>
  <Paragraphs>78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Bahnschrift</vt:lpstr>
      <vt:lpstr>Bahnschrift SemiBold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Standards in Cloud Computing</vt:lpstr>
      <vt:lpstr>The Open Cloud Consortium (OCC)</vt:lpstr>
      <vt:lpstr>The Open Cloud Consortium (OCC)</vt:lpstr>
      <vt:lpstr>Distributed Management Task Force</vt:lpstr>
      <vt:lpstr>DMTF Organization</vt:lpstr>
      <vt:lpstr>DMTF Work Groups and Committees</vt:lpstr>
      <vt:lpstr>DMTF Standards and Initiatives</vt:lpstr>
      <vt:lpstr>DMTF Standards and Initiatives</vt:lpstr>
      <vt:lpstr>DMTF Standards and Initiatives</vt:lpstr>
      <vt:lpstr>Standards for Application Developers</vt:lpstr>
      <vt:lpstr>Standards for Messaging</vt:lpstr>
      <vt:lpstr>Standards for Security</vt:lpstr>
      <vt:lpstr>Standards for Security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225</cp:revision>
  <dcterms:created xsi:type="dcterms:W3CDTF">2021-05-13T17:45:44Z</dcterms:created>
  <dcterms:modified xsi:type="dcterms:W3CDTF">2021-08-30T07:29:02Z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356805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