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drawingml.diagramData+xml" PartName="/ppt/diagrams/data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drawingml.diagramColors+xml" PartName="/ppt/diagrams/colors1.xml"/>
  <Override ContentType="application/vnd.ms-office.drawingml.diagramDrawing+xml" PartName="/ppt/diagrams/drawing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9" r:id="rId2"/>
    <p:sldId id="297" r:id="rId3"/>
    <p:sldId id="319" r:id="rId4"/>
    <p:sldId id="320" r:id="rId5"/>
    <p:sldId id="295" r:id="rId6"/>
    <p:sldId id="378" r:id="rId7"/>
    <p:sldId id="323" r:id="rId8"/>
    <p:sldId id="312" r:id="rId9"/>
    <p:sldId id="379" r:id="rId10"/>
    <p:sldId id="311" r:id="rId11"/>
    <p:sldId id="380" r:id="rId12"/>
    <p:sldId id="302" r:id="rId13"/>
    <p:sldId id="303" r:id="rId14"/>
    <p:sldId id="376" r:id="rId15"/>
    <p:sldId id="307" r:id="rId16"/>
    <p:sldId id="328" r:id="rId17"/>
    <p:sldId id="329" r:id="rId18"/>
    <p:sldId id="326" r:id="rId19"/>
    <p:sldId id="330" r:id="rId20"/>
    <p:sldId id="348" r:id="rId21"/>
    <p:sldId id="377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9BABC8"/>
    <a:srgbClr val="1E426B"/>
    <a:srgbClr val="217C7F"/>
    <a:srgbClr val="1F3154"/>
    <a:srgbClr val="498682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A7812-63EB-4A2F-897B-0A9BCCA8D754}" type="doc">
      <dgm:prSet loTypeId="urn:microsoft.com/office/officeart/2005/8/layout/hList6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469390D-B78E-4307-9B1F-99730FD69F24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</a:pPr>
          <a:r>
            <a:rPr lang="en-IN" sz="2000" dirty="0">
              <a:latin typeface="Bahnschrift" panose="020B0502040204020203" pitchFamily="34" charset="0"/>
            </a:rPr>
            <a:t>Amazon Web Services (AWS)</a:t>
          </a:r>
          <a:endParaRPr lang="en-GB" sz="2000" dirty="0">
            <a:latin typeface="Bahnschrift" panose="020B0502040204020203" pitchFamily="34" charset="0"/>
          </a:endParaRPr>
        </a:p>
      </dgm:t>
    </dgm:pt>
    <dgm:pt modelId="{C14FEFB6-633C-431C-908A-B3D80E58A8F7}" type="parTrans" cxnId="{FF1F4251-7533-4A09-898B-33A52D5BC38F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EFF90345-FC29-4552-85C0-5ACE5532A2EE}" type="sibTrans" cxnId="{FF1F4251-7533-4A09-898B-33A52D5BC38F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688D61BF-98E8-4E37-A6EA-613E066A2340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  <a:buClr>
              <a:srgbClr val="258989"/>
            </a:buClr>
          </a:pPr>
          <a:r>
            <a:rPr lang="en-IN" sz="2000" dirty="0">
              <a:latin typeface="Bahnschrift" panose="020B0502040204020203" pitchFamily="34" charset="0"/>
            </a:rPr>
            <a:t>Google AppEngine</a:t>
          </a:r>
          <a:endParaRPr lang="en-GB" sz="2000" dirty="0">
            <a:latin typeface="Bahnschrift" panose="020B0502040204020203" pitchFamily="34" charset="0"/>
          </a:endParaRPr>
        </a:p>
      </dgm:t>
    </dgm:pt>
    <dgm:pt modelId="{2F2EE7FA-A6A2-4914-B26F-F74A3D806190}" type="parTrans" cxnId="{7E5F3653-908B-4E6A-B3D4-E2969F2EED01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2128C16A-0FE2-4E3F-AC21-C9288ED0F0B0}" type="sibTrans" cxnId="{7E5F3653-908B-4E6A-B3D4-E2969F2EED01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9DD31281-2967-4942-9437-D9DB917E27CA}">
      <dgm:prSet phldrT="[Text]" custT="1"/>
      <dgm:spPr/>
      <dgm:t>
        <a:bodyPr/>
        <a:lstStyle/>
        <a:p>
          <a:pPr marL="0" lvl="0" defTabSz="1555750">
            <a:lnSpc>
              <a:spcPct val="15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IN" sz="2000" dirty="0">
              <a:latin typeface="Bahnschrift" panose="020B0502040204020203" pitchFamily="34" charset="0"/>
            </a:rPr>
            <a:t>Microsoft Windows Azure</a:t>
          </a:r>
          <a:endParaRPr lang="en-GB" sz="2000" dirty="0">
            <a:latin typeface="Bahnschrift" panose="020B0502040204020203" pitchFamily="34" charset="0"/>
          </a:endParaRPr>
        </a:p>
      </dgm:t>
    </dgm:pt>
    <dgm:pt modelId="{E09AB52E-E473-4F88-9A2D-9305DE8BAE8B}" type="parTrans" cxnId="{237E17E9-1CFE-46CA-87B9-957585A5D730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2ECC7E17-5AA9-4394-9B03-C1E2E863C2BA}" type="sibTrans" cxnId="{237E17E9-1CFE-46CA-87B9-957585A5D730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0DF7B657-FF60-4483-8E84-D27D6C19E35F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dirty="0">
              <a:latin typeface="Bahnschrift" panose="020B0502040204020203" pitchFamily="34" charset="0"/>
            </a:rPr>
            <a:t>Platform</a:t>
          </a:r>
          <a:endParaRPr lang="en-GB" sz="2000" dirty="0">
            <a:latin typeface="Bahnschrift" panose="020B0502040204020203" pitchFamily="34" charset="0"/>
          </a:endParaRPr>
        </a:p>
      </dgm:t>
    </dgm:pt>
    <dgm:pt modelId="{BC357280-70EB-406B-93E7-1FF75C7BE669}" type="parTrans" cxnId="{C6778815-F440-4125-9D3A-91ECC838265B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72B138EF-88F1-4148-8692-CEF32FBA6105}" type="sibTrans" cxnId="{C6778815-F440-4125-9D3A-91ECC838265B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BEAD4C9F-B7BC-422D-AF37-6C37644F963F}">
      <dgm:prSet phldrT="[Text]" custT="1"/>
      <dgm:spPr/>
      <dgm:t>
        <a:bodyPr/>
        <a:lstStyle/>
        <a:p>
          <a:pPr>
            <a:lnSpc>
              <a:spcPct val="15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IN" sz="2000" dirty="0">
              <a:latin typeface="Bahnschrift" panose="020B0502040204020203" pitchFamily="34" charset="0"/>
            </a:rPr>
            <a:t>Salesforce.com</a:t>
          </a:r>
          <a:endParaRPr lang="en-GB" sz="2000" dirty="0">
            <a:latin typeface="Bahnschrift" panose="020B0502040204020203" pitchFamily="34" charset="0"/>
          </a:endParaRPr>
        </a:p>
      </dgm:t>
    </dgm:pt>
    <dgm:pt modelId="{C3A52256-4241-47A6-AACB-BC6BFCF22F12}" type="parTrans" cxnId="{050B3A9A-30A5-48C6-A26B-5399ED8030B7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12E2F51F-24B2-402A-8BB2-6D29F259E9C6}" type="sibTrans" cxnId="{050B3A9A-30A5-48C6-A26B-5399ED8030B7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A33BCD10-FCA2-438E-8DEF-B4606B4CBF91}">
      <dgm:prSet phldrT="[Text]" custT="1"/>
      <dgm:spPr/>
      <dgm:t>
        <a:bodyPr/>
        <a:lstStyle/>
        <a:p>
          <a:pPr marR="0" eaLnBrk="1" fontAlgn="auto" latinLnBrk="0" hangingPunct="1">
            <a:lnSpc>
              <a:spcPct val="15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GB" sz="2000" dirty="0">
            <a:latin typeface="Bahnschrift" panose="020B0502040204020203" pitchFamily="34" charset="0"/>
          </a:endParaRPr>
        </a:p>
      </dgm:t>
    </dgm:pt>
    <dgm:pt modelId="{E3E2E94B-14D7-4B2E-9950-B0834050E7E5}" type="parTrans" cxnId="{79A58A6C-D0B6-4AAF-9186-A35D800C8EAB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2F1B127F-D971-4239-9AE4-7FB03FE4B741}" type="sibTrans" cxnId="{79A58A6C-D0B6-4AAF-9186-A35D800C8EAB}">
      <dgm:prSet/>
      <dgm:spPr/>
      <dgm:t>
        <a:bodyPr/>
        <a:lstStyle/>
        <a:p>
          <a:endParaRPr lang="en-GB" sz="2200">
            <a:latin typeface="Bahnschrift" panose="020B0502040204020203" pitchFamily="34" charset="0"/>
          </a:endParaRPr>
        </a:p>
      </dgm:t>
    </dgm:pt>
    <dgm:pt modelId="{E5295729-06B0-474C-BFAA-795D79F1EA42}" type="pres">
      <dgm:prSet presAssocID="{7FAA7812-63EB-4A2F-897B-0A9BCCA8D754}" presName="Name0" presStyleCnt="0">
        <dgm:presLayoutVars>
          <dgm:dir/>
          <dgm:resizeHandles val="exact"/>
        </dgm:presLayoutVars>
      </dgm:prSet>
      <dgm:spPr/>
    </dgm:pt>
    <dgm:pt modelId="{9DAC52F4-21A5-464E-B895-A99F79813244}" type="pres">
      <dgm:prSet presAssocID="{3469390D-B78E-4307-9B1F-99730FD69F24}" presName="node" presStyleLbl="node1" presStyleIdx="0" presStyleCnt="4">
        <dgm:presLayoutVars>
          <dgm:bulletEnabled val="1"/>
        </dgm:presLayoutVars>
      </dgm:prSet>
      <dgm:spPr/>
    </dgm:pt>
    <dgm:pt modelId="{FAC54BF1-6C81-4CE5-9592-BBCD63327F55}" type="pres">
      <dgm:prSet presAssocID="{EFF90345-FC29-4552-85C0-5ACE5532A2EE}" presName="sibTrans" presStyleCnt="0"/>
      <dgm:spPr/>
    </dgm:pt>
    <dgm:pt modelId="{DA5DF16B-BEB3-4C91-9780-2A383A468C65}" type="pres">
      <dgm:prSet presAssocID="{688D61BF-98E8-4E37-A6EA-613E066A2340}" presName="node" presStyleLbl="node1" presStyleIdx="1" presStyleCnt="4">
        <dgm:presLayoutVars>
          <dgm:bulletEnabled val="1"/>
        </dgm:presLayoutVars>
      </dgm:prSet>
      <dgm:spPr/>
    </dgm:pt>
    <dgm:pt modelId="{3ADF00C0-1E15-4A47-A343-928171D42F03}" type="pres">
      <dgm:prSet presAssocID="{2128C16A-0FE2-4E3F-AC21-C9288ED0F0B0}" presName="sibTrans" presStyleCnt="0"/>
      <dgm:spPr/>
    </dgm:pt>
    <dgm:pt modelId="{458575BE-8E32-4C98-9DBE-1376329D91F4}" type="pres">
      <dgm:prSet presAssocID="{9DD31281-2967-4942-9437-D9DB917E27CA}" presName="node" presStyleLbl="node1" presStyleIdx="2" presStyleCnt="4">
        <dgm:presLayoutVars>
          <dgm:bulletEnabled val="1"/>
        </dgm:presLayoutVars>
      </dgm:prSet>
      <dgm:spPr/>
    </dgm:pt>
    <dgm:pt modelId="{390C197A-56D6-44E9-A9BE-3F52E156A16E}" type="pres">
      <dgm:prSet presAssocID="{2ECC7E17-5AA9-4394-9B03-C1E2E863C2BA}" presName="sibTrans" presStyleCnt="0"/>
      <dgm:spPr/>
    </dgm:pt>
    <dgm:pt modelId="{A2D986A2-D0AF-4C6B-BD72-F1A6BE6F07DC}" type="pres">
      <dgm:prSet presAssocID="{BEAD4C9F-B7BC-422D-AF37-6C37644F963F}" presName="node" presStyleLbl="node1" presStyleIdx="3" presStyleCnt="4">
        <dgm:presLayoutVars>
          <dgm:bulletEnabled val="1"/>
        </dgm:presLayoutVars>
      </dgm:prSet>
      <dgm:spPr/>
    </dgm:pt>
  </dgm:ptLst>
  <dgm:cxnLst>
    <dgm:cxn modelId="{9FAE660C-CAE8-45D3-A00F-443B8DD693E2}" type="presOf" srcId="{7FAA7812-63EB-4A2F-897B-0A9BCCA8D754}" destId="{E5295729-06B0-474C-BFAA-795D79F1EA42}" srcOrd="0" destOrd="0" presId="urn:microsoft.com/office/officeart/2005/8/layout/hList6"/>
    <dgm:cxn modelId="{C6778815-F440-4125-9D3A-91ECC838265B}" srcId="{9DD31281-2967-4942-9437-D9DB917E27CA}" destId="{0DF7B657-FF60-4483-8E84-D27D6C19E35F}" srcOrd="0" destOrd="0" parTransId="{BC357280-70EB-406B-93E7-1FF75C7BE669}" sibTransId="{72B138EF-88F1-4148-8692-CEF32FBA6105}"/>
    <dgm:cxn modelId="{79A58A6C-D0B6-4AAF-9186-A35D800C8EAB}" srcId="{BEAD4C9F-B7BC-422D-AF37-6C37644F963F}" destId="{A33BCD10-FCA2-438E-8DEF-B4606B4CBF91}" srcOrd="0" destOrd="0" parTransId="{E3E2E94B-14D7-4B2E-9950-B0834050E7E5}" sibTransId="{2F1B127F-D971-4239-9AE4-7FB03FE4B741}"/>
    <dgm:cxn modelId="{66D17D4E-1930-4688-9DF2-60CE50F528D5}" type="presOf" srcId="{A33BCD10-FCA2-438E-8DEF-B4606B4CBF91}" destId="{A2D986A2-D0AF-4C6B-BD72-F1A6BE6F07DC}" srcOrd="0" destOrd="1" presId="urn:microsoft.com/office/officeart/2005/8/layout/hList6"/>
    <dgm:cxn modelId="{7BCC6250-9175-4297-A330-CE787CC02757}" type="presOf" srcId="{0DF7B657-FF60-4483-8E84-D27D6C19E35F}" destId="{458575BE-8E32-4C98-9DBE-1376329D91F4}" srcOrd="0" destOrd="1" presId="urn:microsoft.com/office/officeart/2005/8/layout/hList6"/>
    <dgm:cxn modelId="{FF1F4251-7533-4A09-898B-33A52D5BC38F}" srcId="{7FAA7812-63EB-4A2F-897B-0A9BCCA8D754}" destId="{3469390D-B78E-4307-9B1F-99730FD69F24}" srcOrd="0" destOrd="0" parTransId="{C14FEFB6-633C-431C-908A-B3D80E58A8F7}" sibTransId="{EFF90345-FC29-4552-85C0-5ACE5532A2EE}"/>
    <dgm:cxn modelId="{7E5F3653-908B-4E6A-B3D4-E2969F2EED01}" srcId="{7FAA7812-63EB-4A2F-897B-0A9BCCA8D754}" destId="{688D61BF-98E8-4E37-A6EA-613E066A2340}" srcOrd="1" destOrd="0" parTransId="{2F2EE7FA-A6A2-4914-B26F-F74A3D806190}" sibTransId="{2128C16A-0FE2-4E3F-AC21-C9288ED0F0B0}"/>
    <dgm:cxn modelId="{0B0CD25A-006F-499E-892F-860ADF951E32}" type="presOf" srcId="{BEAD4C9F-B7BC-422D-AF37-6C37644F963F}" destId="{A2D986A2-D0AF-4C6B-BD72-F1A6BE6F07DC}" srcOrd="0" destOrd="0" presId="urn:microsoft.com/office/officeart/2005/8/layout/hList6"/>
    <dgm:cxn modelId="{050B3A9A-30A5-48C6-A26B-5399ED8030B7}" srcId="{7FAA7812-63EB-4A2F-897B-0A9BCCA8D754}" destId="{BEAD4C9F-B7BC-422D-AF37-6C37644F963F}" srcOrd="3" destOrd="0" parTransId="{C3A52256-4241-47A6-AACB-BC6BFCF22F12}" sibTransId="{12E2F51F-24B2-402A-8BB2-6D29F259E9C6}"/>
    <dgm:cxn modelId="{F3A53E9A-4C4C-414F-81B6-BF4FB5C32522}" type="presOf" srcId="{9DD31281-2967-4942-9437-D9DB917E27CA}" destId="{458575BE-8E32-4C98-9DBE-1376329D91F4}" srcOrd="0" destOrd="0" presId="urn:microsoft.com/office/officeart/2005/8/layout/hList6"/>
    <dgm:cxn modelId="{ACF2B4D3-51CF-451E-97FE-660E25CF1B61}" type="presOf" srcId="{688D61BF-98E8-4E37-A6EA-613E066A2340}" destId="{DA5DF16B-BEB3-4C91-9780-2A383A468C65}" srcOrd="0" destOrd="0" presId="urn:microsoft.com/office/officeart/2005/8/layout/hList6"/>
    <dgm:cxn modelId="{98003DD7-2DF0-488F-B7E5-86E7C4521639}" type="presOf" srcId="{3469390D-B78E-4307-9B1F-99730FD69F24}" destId="{9DAC52F4-21A5-464E-B895-A99F79813244}" srcOrd="0" destOrd="0" presId="urn:microsoft.com/office/officeart/2005/8/layout/hList6"/>
    <dgm:cxn modelId="{237E17E9-1CFE-46CA-87B9-957585A5D730}" srcId="{7FAA7812-63EB-4A2F-897B-0A9BCCA8D754}" destId="{9DD31281-2967-4942-9437-D9DB917E27CA}" srcOrd="2" destOrd="0" parTransId="{E09AB52E-E473-4F88-9A2D-9305DE8BAE8B}" sibTransId="{2ECC7E17-5AA9-4394-9B03-C1E2E863C2BA}"/>
    <dgm:cxn modelId="{1FD04296-366C-41F4-A853-9D9CA9715696}" type="presParOf" srcId="{E5295729-06B0-474C-BFAA-795D79F1EA42}" destId="{9DAC52F4-21A5-464E-B895-A99F79813244}" srcOrd="0" destOrd="0" presId="urn:microsoft.com/office/officeart/2005/8/layout/hList6"/>
    <dgm:cxn modelId="{08CC05A3-ECFF-460C-BBDC-29F835F3531D}" type="presParOf" srcId="{E5295729-06B0-474C-BFAA-795D79F1EA42}" destId="{FAC54BF1-6C81-4CE5-9592-BBCD63327F55}" srcOrd="1" destOrd="0" presId="urn:microsoft.com/office/officeart/2005/8/layout/hList6"/>
    <dgm:cxn modelId="{D9937987-4FB7-4A07-BE0B-531E836F3FD3}" type="presParOf" srcId="{E5295729-06B0-474C-BFAA-795D79F1EA42}" destId="{DA5DF16B-BEB3-4C91-9780-2A383A468C65}" srcOrd="2" destOrd="0" presId="urn:microsoft.com/office/officeart/2005/8/layout/hList6"/>
    <dgm:cxn modelId="{1D5D948F-27AC-4076-8324-55586159E337}" type="presParOf" srcId="{E5295729-06B0-474C-BFAA-795D79F1EA42}" destId="{3ADF00C0-1E15-4A47-A343-928171D42F03}" srcOrd="3" destOrd="0" presId="urn:microsoft.com/office/officeart/2005/8/layout/hList6"/>
    <dgm:cxn modelId="{47CDBD9F-27FF-4E58-8F56-EB6F284060DC}" type="presParOf" srcId="{E5295729-06B0-474C-BFAA-795D79F1EA42}" destId="{458575BE-8E32-4C98-9DBE-1376329D91F4}" srcOrd="4" destOrd="0" presId="urn:microsoft.com/office/officeart/2005/8/layout/hList6"/>
    <dgm:cxn modelId="{2DBFDFD3-F27D-4130-A77B-61CABC8CF506}" type="presParOf" srcId="{E5295729-06B0-474C-BFAA-795D79F1EA42}" destId="{390C197A-56D6-44E9-A9BE-3F52E156A16E}" srcOrd="5" destOrd="0" presId="urn:microsoft.com/office/officeart/2005/8/layout/hList6"/>
    <dgm:cxn modelId="{A429010F-1972-455E-8BFC-70B18D4F2D72}" type="presParOf" srcId="{E5295729-06B0-474C-BFAA-795D79F1EA42}" destId="{A2D986A2-D0AF-4C6B-BD72-F1A6BE6F07D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C52F4-21A5-464E-B895-A99F79813244}">
      <dsp:nvSpPr>
        <dsp:cNvPr id="0" name=""/>
        <dsp:cNvSpPr/>
      </dsp:nvSpPr>
      <dsp:spPr>
        <a:xfrm rot="16200000">
          <a:off x="-1261405" y="1263408"/>
          <a:ext cx="4492730" cy="1965912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Amazon Web Services (AWS)</a:t>
          </a:r>
          <a:endParaRPr lang="en-GB" sz="2000" kern="1200" dirty="0">
            <a:latin typeface="Bahnschrift" panose="020B0502040204020203" pitchFamily="34" charset="0"/>
          </a:endParaRPr>
        </a:p>
      </dsp:txBody>
      <dsp:txXfrm rot="5400000">
        <a:off x="2004" y="898545"/>
        <a:ext cx="1965912" cy="2695638"/>
      </dsp:txXfrm>
    </dsp:sp>
    <dsp:sp modelId="{DA5DF16B-BEB3-4C91-9780-2A383A468C65}">
      <dsp:nvSpPr>
        <dsp:cNvPr id="0" name=""/>
        <dsp:cNvSpPr/>
      </dsp:nvSpPr>
      <dsp:spPr>
        <a:xfrm rot="16200000">
          <a:off x="851950" y="1263408"/>
          <a:ext cx="4492730" cy="1965912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Clr>
              <a:srgbClr val="258989"/>
            </a:buClr>
            <a:buNone/>
          </a:pPr>
          <a:r>
            <a:rPr lang="en-IN" sz="2000" kern="1200" dirty="0">
              <a:latin typeface="Bahnschrift" panose="020B0502040204020203" pitchFamily="34" charset="0"/>
            </a:rPr>
            <a:t>Google AppEngine</a:t>
          </a:r>
          <a:endParaRPr lang="en-GB" sz="2000" kern="1200" dirty="0">
            <a:latin typeface="Bahnschrift" panose="020B0502040204020203" pitchFamily="34" charset="0"/>
          </a:endParaRPr>
        </a:p>
      </dsp:txBody>
      <dsp:txXfrm rot="5400000">
        <a:off x="2115359" y="898545"/>
        <a:ext cx="1965912" cy="2695638"/>
      </dsp:txXfrm>
    </dsp:sp>
    <dsp:sp modelId="{458575BE-8E32-4C98-9DBE-1376329D91F4}">
      <dsp:nvSpPr>
        <dsp:cNvPr id="0" name=""/>
        <dsp:cNvSpPr/>
      </dsp:nvSpPr>
      <dsp:spPr>
        <a:xfrm rot="16200000">
          <a:off x="2965306" y="1263408"/>
          <a:ext cx="4492730" cy="196591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155575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Microsoft Windows Azure</a:t>
          </a:r>
          <a:endParaRPr lang="en-GB" sz="2000" kern="1200" dirty="0">
            <a:latin typeface="Bahnschrift" panose="020B0502040204020203" pitchFamily="34" charset="0"/>
          </a:endParaRPr>
        </a:p>
        <a:p>
          <a:pPr marL="0" marR="0" lvl="0" indent="0" algn="l" defTabSz="9144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kern="1200" dirty="0">
              <a:latin typeface="Bahnschrift" panose="020B0502040204020203" pitchFamily="34" charset="0"/>
            </a:rPr>
            <a:t>Platform</a:t>
          </a:r>
          <a:endParaRPr lang="en-GB" sz="2000" kern="1200" dirty="0">
            <a:latin typeface="Bahnschrift" panose="020B0502040204020203" pitchFamily="34" charset="0"/>
          </a:endParaRPr>
        </a:p>
      </dsp:txBody>
      <dsp:txXfrm rot="5400000">
        <a:off x="4228715" y="898545"/>
        <a:ext cx="1965912" cy="2695638"/>
      </dsp:txXfrm>
    </dsp:sp>
    <dsp:sp modelId="{A2D986A2-D0AF-4C6B-BD72-F1A6BE6F07DC}">
      <dsp:nvSpPr>
        <dsp:cNvPr id="0" name=""/>
        <dsp:cNvSpPr/>
      </dsp:nvSpPr>
      <dsp:spPr>
        <a:xfrm rot="16200000">
          <a:off x="5078662" y="1263408"/>
          <a:ext cx="4492730" cy="196591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15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2000" kern="1200" dirty="0">
              <a:latin typeface="Bahnschrift" panose="020B0502040204020203" pitchFamily="34" charset="0"/>
            </a:rPr>
            <a:t>Salesforce.com</a:t>
          </a:r>
          <a:endParaRPr lang="en-GB" sz="2000" kern="1200" dirty="0">
            <a:latin typeface="Bahnschrift" panose="020B0502040204020203" pitchFamily="34" charset="0"/>
          </a:endParaRPr>
        </a:p>
        <a:p>
          <a:pPr marL="228600" marR="0" lvl="1" indent="-228600" algn="l" defTabSz="889000" eaLnBrk="1" fontAlgn="auto" latinLnBrk="0" hangingPunct="1">
            <a:lnSpc>
              <a:spcPct val="15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GB" sz="2000" kern="1200" dirty="0">
            <a:latin typeface="Bahnschrift" panose="020B0502040204020203" pitchFamily="34" charset="0"/>
          </a:endParaRPr>
        </a:p>
      </dsp:txBody>
      <dsp:txXfrm rot="5400000">
        <a:off x="6342071" y="898545"/>
        <a:ext cx="1965912" cy="2695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9C4EC-1DA5-4824-96F1-27049BCD5C50}" type="datetimeFigureOut">
              <a:rPr lang="en-GB" smtClean="0"/>
              <a:t>01/09/2021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CE91E-4EBF-41EA-A394-FA62C46A7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0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6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67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3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9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6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66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37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51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1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3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0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2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>
            <a:extLst>
              <a:ext uri="{FF2B5EF4-FFF2-40B4-BE49-F238E27FC236}">
                <a16:creationId xmlns:a16="http://schemas.microsoft.com/office/drawing/2014/main" id="{C1055ACA-ECEC-4BFB-ABC5-6763EA8BD0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CA2897-6383-44DB-94C8-96AC287E1BB8}" type="slidenum">
              <a:rPr lang="en-IN" altLang="en-US" sz="1400" smtClean="0"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IN" altLang="en-US" sz="1400">
              <a:cs typeface="Arial Unicode MS" panose="020B0604020202020204" pitchFamily="34" charset="-128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358DD0A6-52ED-4E1A-A248-8035A88FE7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8AC06DA-310C-4894-AE58-E1EA5C60B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3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9679EA-345B-4BC5-92DD-5A5F363E67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24/04/17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ACD5FE-639D-4BC1-9DD0-DEA4CB9B9F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812C6-FDAA-440B-8D54-05AA49D1810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78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3.xml" Type="http://schemas.openxmlformats.org/officeDocument/2006/relationships/slideLayout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4" y="1480457"/>
            <a:ext cx="8219552" cy="5152572"/>
          </a:xfrm>
        </p:spPr>
        <p:txBody>
          <a:bodyPr>
            <a:normAutofit/>
          </a:bodyPr>
          <a:lstStyle/>
          <a:p>
            <a:pPr marL="361950" indent="-361950" algn="just" eaLnBrk="1" hangingPunct="1">
              <a:spcAft>
                <a:spcPct val="0"/>
              </a:spcAft>
              <a:buClr>
                <a:srgbClr val="258989"/>
              </a:buClr>
              <a:buSzPct val="83000"/>
              <a:buFont typeface="Wingdings 2" panose="05020102010507070707" pitchFamily="18" charset="2"/>
              <a:buChar char=""/>
            </a:pPr>
            <a:r>
              <a:rPr lang="en-US" altLang="en-US" dirty="0"/>
              <a:t>Users access cloud computing using networked client devices, such as desktop computers, laptops, tablets and smartphones. Some of these devices - cloud clients- </a:t>
            </a:r>
            <a:r>
              <a:rPr lang="en-US" altLang="en-US" dirty="0">
                <a:solidFill>
                  <a:srgbClr val="C00000"/>
                </a:solidFill>
              </a:rPr>
              <a:t>rely on cloud computing for all or most of their applications to be essentially useless without it. 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998858" cy="1325563"/>
          </a:xfrm>
        </p:spPr>
        <p:txBody>
          <a:bodyPr>
            <a:noAutofit/>
          </a:bodyPr>
          <a:lstStyle/>
          <a:p>
            <a:r>
              <a:rPr lang="en-IN" sz="3200" b="0" i="0" dirty="0">
                <a:solidFill>
                  <a:schemeClr val="bg1"/>
                </a:solidFill>
                <a:effectLst/>
              </a:rPr>
              <a:t>How Cloud Computing Can Empower End Users?</a:t>
            </a:r>
          </a:p>
        </p:txBody>
      </p:sp>
    </p:spTree>
    <p:extLst>
      <p:ext uri="{BB962C8B-B14F-4D97-AF65-F5344CB8AC3E}">
        <p14:creationId xmlns:p14="http://schemas.microsoft.com/office/powerpoint/2010/main" val="2026297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9141714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9283185-0E50-48B1-A38E-3655161BC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4" y="346167"/>
            <a:ext cx="1588946" cy="1588946"/>
          </a:xfrm>
          <a:prstGeom prst="rect">
            <a:avLst/>
          </a:prstGeom>
        </p:spPr>
      </p:pic>
      <p:pic>
        <p:nvPicPr>
          <p:cNvPr id="10" name="Picture 9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1F446AD9-5447-462D-A5EB-E52CFA516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21" y="346167"/>
            <a:ext cx="1547944" cy="1547944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0CBE73-7CF3-40F0-98EB-EFFB4F862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77" y="516166"/>
            <a:ext cx="2640328" cy="1207950"/>
          </a:xfrm>
          <a:prstGeom prst="rect">
            <a:avLst/>
          </a:prstGeom>
        </p:spPr>
      </p:pic>
      <p:pic>
        <p:nvPicPr>
          <p:cNvPr id="8" name="Picture 7" descr="A blue rectangle with a white cross on it&#10;&#10;Description automatically generated with low confidence">
            <a:extLst>
              <a:ext uri="{FF2B5EF4-FFF2-40B4-BE49-F238E27FC236}">
                <a16:creationId xmlns:a16="http://schemas.microsoft.com/office/drawing/2014/main" id="{30E35392-46D0-43C5-A642-A70AC141E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9" y="2639045"/>
            <a:ext cx="1588934" cy="158893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A5934B4-32C2-46DB-AB34-04636A79F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98" y="4930536"/>
            <a:ext cx="1582664" cy="1582664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621" y="2300641"/>
            <a:ext cx="6093379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60937" y="2292809"/>
            <a:ext cx="5438987" cy="1016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b="0" i="0" kern="1200" dirty="0">
                <a:solidFill>
                  <a:srgbClr val="FFFFFF"/>
                </a:solidFill>
                <a:effectLst/>
                <a:latin typeface="Bahnschrift SemiBold" panose="020B0502040204020203" pitchFamily="34" charset="0"/>
              </a:rPr>
              <a:t>How Cloud Computing Can Empower End Users?</a:t>
            </a:r>
            <a:endParaRPr lang="en-US" altLang="en-US" sz="3200" kern="1200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9141714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304824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23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15556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0937" y="3309707"/>
            <a:ext cx="5438987" cy="330210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50000"/>
              </a:lnSpc>
              <a:buClr>
                <a:srgbClr val="258989"/>
              </a:buClr>
              <a:buNone/>
            </a:pPr>
            <a:r>
              <a:rPr lang="en-US" sz="1800" dirty="0">
                <a:solidFill>
                  <a:srgbClr val="FFFFFF"/>
                </a:solidFill>
              </a:rPr>
              <a:t>Applications/ successful SaaS offerings that are proving beneficial to the end users: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FFFF"/>
                </a:solidFill>
              </a:rPr>
              <a:t>YouTube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FFFF"/>
                </a:solidFill>
              </a:rPr>
              <a:t>Zimbra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FFFF"/>
                </a:solidFill>
              </a:rPr>
              <a:t>Facebook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 err="1">
                <a:solidFill>
                  <a:srgbClr val="FFFFFF"/>
                </a:solidFill>
              </a:rPr>
              <a:t>Zoho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 err="1">
                <a:solidFill>
                  <a:srgbClr val="FFFFFF"/>
                </a:solidFill>
              </a:rPr>
              <a:t>Dimdim</a:t>
            </a:r>
            <a:endParaRPr lang="en-US" sz="1800" dirty="0">
              <a:solidFill>
                <a:srgbClr val="FFFFFF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0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0" y="1480457"/>
            <a:ext cx="8665029" cy="5152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Reasons for Wide Adoption of Cloud Model-</a:t>
            </a:r>
            <a:endParaRPr lang="en-IN" dirty="0"/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Consumer-driven innovation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Rise of power collaborators.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Changing economics.</a:t>
            </a:r>
          </a:p>
          <a:p>
            <a:pPr lvl="1" algn="just">
              <a:buClr>
                <a:srgbClr val="258989"/>
              </a:buClr>
            </a:pPr>
            <a:r>
              <a:rPr lang="en-IN" sz="2600" dirty="0"/>
              <a:t>Lowering of barriers to entry.</a:t>
            </a:r>
            <a:endParaRPr lang="en-GB" sz="2600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How Cloud Computing Can Empower End Users?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914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5" y="1480457"/>
            <a:ext cx="8351297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Lower Computer Costs.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Improved Performance.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Reduced software costs.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Instant software updates.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Improved document format compatibility.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GB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How Cloud Computing Can Empower End Users?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13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480457"/>
            <a:ext cx="8200572" cy="515257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Unlimited storage capacity.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Increased data reliability.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Universal document access.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Latest version availability.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Easier group collaboration.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Device independence.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endParaRPr lang="en-IN" sz="1800" dirty="0"/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endParaRPr lang="en-GB" sz="1800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How Cloud Computing Can Empower End Users?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614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055" y="1450312"/>
            <a:ext cx="8289890" cy="51525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IN" dirty="0"/>
              <a:t>Cloud computing offers distributed; agile; transparent; seamless integration and delivery of services to the users and thus extends a wide horizon of opportunities for supporting highly pervasive technological progress and innovations. </a:t>
            </a:r>
            <a:endParaRPr lang="en-GB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4" y="0"/>
            <a:ext cx="8824687" cy="1325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04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68" y="1325563"/>
            <a:ext cx="8824686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Prominent cloud-based ventures include:</a:t>
            </a:r>
          </a:p>
          <a:p>
            <a:pPr marL="0" indent="0">
              <a:spcBef>
                <a:spcPts val="0"/>
              </a:spcBef>
              <a:buClr>
                <a:srgbClr val="258989"/>
              </a:buClr>
              <a:buNone/>
            </a:pPr>
            <a:endParaRPr lang="en-IN" dirty="0"/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4" y="0"/>
            <a:ext cx="882468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A5B0DCD-ABB6-4AEE-A954-8245274601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094782"/>
              </p:ext>
            </p:extLst>
          </p:nvPr>
        </p:nvGraphicFramePr>
        <p:xfrm>
          <a:off x="502418" y="2140299"/>
          <a:ext cx="8309987" cy="4492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7022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4" y="0"/>
            <a:ext cx="882468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5396202-AEB0-4D29-86C4-BAA7BFB5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059379"/>
              </p:ext>
            </p:extLst>
          </p:nvPr>
        </p:nvGraphicFramePr>
        <p:xfrm>
          <a:off x="246185" y="1470410"/>
          <a:ext cx="8651630" cy="51815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09104">
                  <a:extLst>
                    <a:ext uri="{9D8B030D-6E8A-4147-A177-3AD203B41FA5}">
                      <a16:colId xmlns:a16="http://schemas.microsoft.com/office/drawing/2014/main" val="1937960817"/>
                    </a:ext>
                  </a:extLst>
                </a:gridCol>
                <a:gridCol w="6542526">
                  <a:extLst>
                    <a:ext uri="{9D8B030D-6E8A-4147-A177-3AD203B41FA5}">
                      <a16:colId xmlns:a16="http://schemas.microsoft.com/office/drawing/2014/main" val="3433210772"/>
                    </a:ext>
                  </a:extLst>
                </a:gridCol>
              </a:tblGrid>
              <a:tr h="52841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Type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39679"/>
                  </a:ext>
                </a:extLst>
              </a:tr>
              <a:tr h="1229772">
                <a:tc>
                  <a:txBody>
                    <a:bodyPr/>
                    <a:lstStyle/>
                    <a:p>
                      <a:pPr algn="ctr"/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Amazon Web</a:t>
                      </a:r>
                    </a:p>
                    <a:p>
                      <a:pPr algn="ctr"/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Services (AWS)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 collection of large number of web services facilitating computing, storage and other advanced services especially for IaaS ser</a:t>
                      </a:r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vices.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92369"/>
                  </a:ext>
                </a:extLst>
              </a:tr>
              <a:tr h="840897">
                <a:tc>
                  <a:txBody>
                    <a:bodyPr/>
                    <a:lstStyle/>
                    <a:p>
                      <a:pPr algn="ctr"/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Google AppEngine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Supports development of simple and </a:t>
                      </a:r>
                      <a:r>
                        <a:rPr lang="en-IN" sz="1800" b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scal</a:t>
                      </a:r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able web applications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807266"/>
                  </a:ext>
                </a:extLst>
              </a:tr>
              <a:tr h="86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Microsoft Azure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 kind of cloud operating system enabling </a:t>
                      </a:r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development of scalable applications.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66999"/>
                  </a:ext>
                </a:extLst>
              </a:tr>
              <a:tr h="86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SalesForce.com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 SaaS solution for creating CRM applica</a:t>
                      </a:r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tions vested on Force.com platform.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871441"/>
                  </a:ext>
                </a:extLst>
              </a:tr>
              <a:tr h="860840">
                <a:tc>
                  <a:txBody>
                    <a:bodyPr/>
                    <a:lstStyle/>
                    <a:p>
                      <a:pPr algn="ctr"/>
                      <a:r>
                        <a:rPr lang="en-GB" sz="1800" b="0" u="none" strike="noStrike" kern="1200" baseline="0" dirty="0" err="1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RightScale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A management platform for cloud providing </a:t>
                      </a:r>
                      <a:r>
                        <a:rPr lang="en-GB" sz="1800" b="0" u="none" strike="noStrike" kern="1200" baseline="0" dirty="0">
                          <a:solidFill>
                            <a:schemeClr val="dk1"/>
                          </a:solidFill>
                          <a:latin typeface="Bahnschrift" panose="020B0502040204020203" pitchFamily="34" charset="0"/>
                        </a:rPr>
                        <a:t>scalable infrastructural support.</a:t>
                      </a:r>
                      <a:endParaRPr lang="en-GB" sz="18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43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9AF6C3-3DE9-441E-8428-92E9CFB91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436" y="1507792"/>
            <a:ext cx="7909127" cy="5154263"/>
          </a:xfrm>
          <a:ln w="38100">
            <a:solidFill>
              <a:srgbClr val="25898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4" y="0"/>
            <a:ext cx="882468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7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24" y="1500554"/>
            <a:ext cx="8321152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sz="2400" dirty="0"/>
              <a:t>Cloud computing can lucratively host pervasive applications ranging from scientific consumer and business domains driven by its capability to liberally map existing applications to it without much alterations.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Scientific applications. 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Business and consumer applications.</a:t>
            </a:r>
            <a:endParaRPr lang="en-IN" dirty="0"/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Media applications and social networks.</a:t>
            </a:r>
            <a:endParaRPr lang="en-GB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4" y="0"/>
            <a:ext cx="882468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3200" b="0" i="0" dirty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38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34" y="2266773"/>
            <a:ext cx="8137979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know about 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end user access to cloud computing and End-user Computing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Raavi" panose="020B0502040204020203" pitchFamily="34" charset="0"/>
              </a:rPr>
              <a:t>explore the different applications of cloud service in various areas of life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8232-2471-43A3-8F87-A523060F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95" y="1494971"/>
            <a:ext cx="8254162" cy="5138058"/>
          </a:xfrm>
        </p:spPr>
        <p:txBody>
          <a:bodyPr>
            <a:normAutofit/>
          </a:bodyPr>
          <a:lstStyle/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E-commerce </a:t>
            </a:r>
          </a:p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Education</a:t>
            </a:r>
          </a:p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</a:t>
            </a:r>
            <a:r>
              <a:rPr lang="en-IN" sz="2800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E-Governance</a:t>
            </a:r>
          </a:p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z="2800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Healthcare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9AD7-256F-44F2-B820-403A2894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897257" cy="1325563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06098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8232-2471-43A3-8F87-A523060F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39" y="1494971"/>
            <a:ext cx="8224017" cy="5138058"/>
          </a:xfrm>
        </p:spPr>
        <p:txBody>
          <a:bodyPr>
            <a:normAutofit/>
          </a:bodyPr>
          <a:lstStyle/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z="2800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Entertainment.</a:t>
            </a:r>
          </a:p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z="2800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</a:t>
            </a:r>
            <a:r>
              <a:rPr lang="en-IN" spc="10" dirty="0">
                <a:ea typeface="Times New Roman" panose="02020603050405020304" pitchFamily="18" charset="0"/>
                <a:cs typeface="Arial" panose="020B0604020202020204" pitchFamily="34" charset="0"/>
              </a:rPr>
              <a:t> in Art Sector.</a:t>
            </a:r>
          </a:p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z="2800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Management.</a:t>
            </a:r>
          </a:p>
          <a:p>
            <a:pPr algn="just" fontAlgn="base">
              <a:spcAft>
                <a:spcPts val="600"/>
              </a:spcAft>
              <a:buClr>
                <a:srgbClr val="258989"/>
              </a:buClr>
              <a:tabLst>
                <a:tab pos="457200" algn="l"/>
              </a:tabLst>
            </a:pPr>
            <a:r>
              <a:rPr lang="en-IN" sz="2800" spc="1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Cloud Computing in Social Networks.</a:t>
            </a:r>
            <a:endParaRPr lang="en-IN" dirty="0">
              <a:effectLst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C9AD7-256F-44F2-B820-403A2894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0"/>
            <a:ext cx="8897257" cy="1325563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chemeClr val="bg1"/>
                </a:solidFill>
                <a:effectLst/>
              </a:rPr>
              <a:t>Applications of Cloud</a:t>
            </a:r>
            <a:r>
              <a:rPr lang="en-IN" sz="32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 Service in Various Areas of Life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9760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7" y="1480457"/>
            <a:ext cx="8199455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IN" dirty="0"/>
              <a:t>In today’s world, many organizations have incorporated public cloud services into their workspace strategy. </a:t>
            </a:r>
            <a:endParaRPr lang="en-GB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713439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91" y="1460361"/>
            <a:ext cx="8259595" cy="5152572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Switch from CAPEX to OPEX procurement.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Security has dramatically improved.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Organizations are able to reduce complexity and risk.</a:t>
            </a:r>
            <a:endParaRPr lang="en-GB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3793782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480457"/>
            <a:ext cx="8560079" cy="5152572"/>
          </a:xfrm>
        </p:spPr>
        <p:txBody>
          <a:bodyPr>
            <a:norm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End-user computing (EUC) </a:t>
            </a:r>
            <a:r>
              <a:rPr lang="en-IN" dirty="0"/>
              <a:t>refers to computer systems and platforms that help non-programmers create applications. However, there is a lot more to EUC and its related technology, VDI, which essentially hosts desktop environments on a central server. 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Can be considered a form of desktop virtualization.</a:t>
            </a:r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480457"/>
            <a:ext cx="8560079" cy="5152572"/>
          </a:xfrm>
        </p:spPr>
        <p:txBody>
          <a:bodyPr>
            <a:normAutofit/>
          </a:bodyPr>
          <a:lstStyle/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End-user computing (EUC) </a:t>
            </a:r>
            <a:r>
              <a:rPr lang="en-IN" dirty="0"/>
              <a:t>refers to computer systems and platforms that help non-programmers create applications. However, there is a lot more to EUC and its related technology, VDI, which essentially hosts desktop environments on a central server. </a:t>
            </a:r>
          </a:p>
          <a:p>
            <a:pPr marL="174625" indent="-174625"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Can be considered </a:t>
            </a:r>
            <a:r>
              <a:rPr lang="en-IN" dirty="0">
                <a:solidFill>
                  <a:srgbClr val="C00000"/>
                </a:solidFill>
              </a:rPr>
              <a:t>a form of desktop virtualization.</a:t>
            </a:r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977816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2685143"/>
            <a:ext cx="8403771" cy="1480457"/>
          </a:xfrm>
          <a:solidFill>
            <a:srgbClr val="258989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>
                <a:solidFill>
                  <a:schemeClr val="bg1"/>
                </a:solidFill>
              </a:rPr>
              <a:t>From Desktop as Software to Desktop-as-a-Service</a:t>
            </a:r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770206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30" y="1480457"/>
            <a:ext cx="7797521" cy="515257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Why use EUC?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chemeClr val="bg1">
                    <a:lumMod val="85000"/>
                  </a:schemeClr>
                </a:solidFill>
              </a:rPr>
              <a:t>Remote Offices.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chemeClr val="bg1">
                    <a:lumMod val="85000"/>
                  </a:schemeClr>
                </a:solidFill>
              </a:rPr>
              <a:t>Remote Workers and BYOD Users.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chemeClr val="bg1">
                    <a:lumMod val="85000"/>
                  </a:schemeClr>
                </a:solidFill>
              </a:rPr>
              <a:t>Changing Requirements.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chemeClr val="bg1">
                    <a:lumMod val="85000"/>
                  </a:schemeClr>
                </a:solidFill>
              </a:rPr>
              <a:t>Compliance and Licensing Control.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>
                <a:solidFill>
                  <a:schemeClr val="bg1">
                    <a:lumMod val="85000"/>
                  </a:schemeClr>
                </a:solidFill>
              </a:rPr>
              <a:t>Work smarter with End-user Computing Solutions.</a:t>
            </a:r>
          </a:p>
          <a:p>
            <a:pPr algn="just">
              <a:spcBef>
                <a:spcPts val="0"/>
              </a:spcBef>
            </a:pPr>
            <a:endParaRPr lang="en-IN" dirty="0"/>
          </a:p>
          <a:p>
            <a:pPr algn="just">
              <a:spcBef>
                <a:spcPts val="0"/>
              </a:spcBef>
            </a:pPr>
            <a:endParaRPr lang="en-IN" dirty="0"/>
          </a:p>
          <a:p>
            <a:pPr marL="0" indent="0" algn="just">
              <a:spcBef>
                <a:spcPts val="0"/>
              </a:spcBef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GB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902266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2E8D-211B-4718-9E21-3C274C5D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30" y="1480457"/>
            <a:ext cx="7797521" cy="515257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Why use EUC?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Remote Offices.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Remote Workers and BYOD Users.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Changing Requirements.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Compliance and Licensing Control.</a:t>
            </a:r>
          </a:p>
          <a:p>
            <a:pPr lvl="1"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Work smarter with End-user Computing Solutions.</a:t>
            </a:r>
          </a:p>
          <a:p>
            <a:pPr algn="just">
              <a:spcBef>
                <a:spcPts val="0"/>
              </a:spcBef>
            </a:pPr>
            <a:endParaRPr lang="en-IN" dirty="0"/>
          </a:p>
          <a:p>
            <a:pPr algn="just">
              <a:spcBef>
                <a:spcPts val="0"/>
              </a:spcBef>
            </a:pPr>
            <a:endParaRPr lang="en-IN" dirty="0"/>
          </a:p>
          <a:p>
            <a:pPr marL="0" indent="0" algn="just">
              <a:spcBef>
                <a:spcPts val="0"/>
              </a:spcBef>
              <a:buNone/>
            </a:pPr>
            <a:endParaRPr lang="en-IN" dirty="0">
              <a:solidFill>
                <a:srgbClr val="C000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GB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endParaRPr lang="en-IN" dirty="0"/>
          </a:p>
        </p:txBody>
      </p:sp>
      <p:sp>
        <p:nvSpPr>
          <p:cNvPr id="83970" name="Rectangle 1">
            <a:extLst>
              <a:ext uri="{FF2B5EF4-FFF2-40B4-BE49-F238E27FC236}">
                <a16:creationId xmlns:a16="http://schemas.microsoft.com/office/drawing/2014/main" id="{DB4EFA1C-6C53-4043-BF02-4C58990AB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142" y="0"/>
            <a:ext cx="8897257" cy="13255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sz="3200" dirty="0">
                <a:solidFill>
                  <a:schemeClr val="bg1"/>
                </a:solidFill>
              </a:rPr>
              <a:t>End User Access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787995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1242</TotalTime>
  <Words>749</Words>
  <Application>Microsoft Office PowerPoint</Application>
  <PresentationFormat>On-screen Show (4:3)</PresentationFormat>
  <Paragraphs>121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Bahnschrift</vt:lpstr>
      <vt:lpstr>Bahnschrift SemiBold</vt:lpstr>
      <vt:lpstr>Calibri</vt:lpstr>
      <vt:lpstr>Calibri Light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End User Access to Cloud Computing</vt:lpstr>
      <vt:lpstr>End User Access to Cloud Computing</vt:lpstr>
      <vt:lpstr>End User Access to Cloud Computing</vt:lpstr>
      <vt:lpstr>End User Access to Cloud Computing</vt:lpstr>
      <vt:lpstr>End User Access to Cloud Computing</vt:lpstr>
      <vt:lpstr>End User Access to Cloud Computing</vt:lpstr>
      <vt:lpstr>End User Access to Cloud Computing</vt:lpstr>
      <vt:lpstr>How Cloud Computing Can Empower End Users?</vt:lpstr>
      <vt:lpstr>How Cloud Computing Can Empower End Users?</vt:lpstr>
      <vt:lpstr>How Cloud Computing Can Empower End Users?</vt:lpstr>
      <vt:lpstr>How Cloud Computing Can Empower End Users?</vt:lpstr>
      <vt:lpstr>How Cloud Computing Can Empower End Users?</vt:lpstr>
      <vt:lpstr>Applications of Cloud Service in Various Areas of Life</vt:lpstr>
      <vt:lpstr>Applications of Cloud Service in Various Areas of Life</vt:lpstr>
      <vt:lpstr>Applications of Cloud Service in Various Areas of Life</vt:lpstr>
      <vt:lpstr>Applications of Cloud Service in Various Areas of Life</vt:lpstr>
      <vt:lpstr>Applications of Cloud Service in Various Areas of Life</vt:lpstr>
      <vt:lpstr>Applications of Cloud Service in Various Areas of Life</vt:lpstr>
      <vt:lpstr>Applications of Cloud Service in Various Areas of Life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303</cp:revision>
  <dcterms:created xsi:type="dcterms:W3CDTF">2021-05-13T17:45:44Z</dcterms:created>
  <dcterms:modified xsi:type="dcterms:W3CDTF">2021-09-01T04:06:08Z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437015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