
<file path=[Content_Types].xml><?xml version="1.0" encoding="utf-8"?>
<Types xmlns="http://schemas.openxmlformats.org/package/2006/content-types">
  <Default ContentType="image/x-emf" Extension="emf"/>
  <Default ContentType="image/jpeg" Extension="jpeg"/>
  <Default ContentType="image/png" Extension="png"/>
  <Default ContentType="application/vnd.openxmlformats-package.relationships+xml" Extension="rels"/>
  <Default ContentType="image/svg+xml" Extension="svg"/>
  <Default ContentType="image/vnd.ms-photo" Extension="wdp"/>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handoutMaster+xml" PartName="/ppt/handoutMasters/handout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theme+xml" PartName="/ppt/theme/theme2.xml"/>
  <Override ContentType="application/vnd.openxmlformats-officedocument.drawingml.diagramData+xml" PartName="/ppt/diagrams/data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drawingml.diagramColors+xml" PartName="/ppt/diagrams/colors1.xml"/>
  <Override ContentType="application/vnd.ms-office.drawingml.diagramDrawing+xml" PartName="/ppt/diagrams/drawing1.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8"/>
  </p:handoutMasterIdLst>
  <p:sldIdLst>
    <p:sldId id="259" r:id="rId2"/>
    <p:sldId id="297" r:id="rId3"/>
    <p:sldId id="258" r:id="rId4"/>
    <p:sldId id="306" r:id="rId5"/>
    <p:sldId id="271" r:id="rId6"/>
    <p:sldId id="272" r:id="rId7"/>
    <p:sldId id="275" r:id="rId8"/>
    <p:sldId id="274" r:id="rId9"/>
    <p:sldId id="280" r:id="rId10"/>
    <p:sldId id="292" r:id="rId11"/>
    <p:sldId id="284" r:id="rId12"/>
    <p:sldId id="286" r:id="rId13"/>
    <p:sldId id="282" r:id="rId14"/>
    <p:sldId id="295" r:id="rId15"/>
    <p:sldId id="310" r:id="rId16"/>
    <p:sldId id="277" r:id="rId17"/>
    <p:sldId id="330" r:id="rId18"/>
    <p:sldId id="311" r:id="rId19"/>
    <p:sldId id="314" r:id="rId20"/>
    <p:sldId id="315" r:id="rId21"/>
    <p:sldId id="322" r:id="rId22"/>
    <p:sldId id="320" r:id="rId23"/>
    <p:sldId id="312" r:id="rId24"/>
    <p:sldId id="316" r:id="rId25"/>
    <p:sldId id="317" r:id="rId26"/>
    <p:sldId id="263"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8989"/>
    <a:srgbClr val="2190BC"/>
    <a:srgbClr val="1E426B"/>
    <a:srgbClr val="217C7F"/>
    <a:srgbClr val="1F3154"/>
    <a:srgbClr val="498682"/>
    <a:srgbClr val="9BABC8"/>
    <a:srgbClr val="ABD1CE"/>
    <a:srgbClr val="E6E6E6"/>
    <a:srgbClr val="F4F4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35" autoAdjust="0"/>
    <p:restoredTop sz="94660"/>
  </p:normalViewPr>
  <p:slideViewPr>
    <p:cSldViewPr snapToGrid="0">
      <p:cViewPr>
        <p:scale>
          <a:sx n="50" d="100"/>
          <a:sy n="50" d="100"/>
        </p:scale>
        <p:origin x="1662" y="366"/>
      </p:cViewPr>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EDB79D-E94C-4D0F-A5E1-34421A4F55E5}" type="doc">
      <dgm:prSet loTypeId="urn:microsoft.com/office/officeart/2005/8/layout/process1" loCatId="process" qsTypeId="urn:microsoft.com/office/officeart/2005/8/quickstyle/simple1" qsCatId="simple" csTypeId="urn:microsoft.com/office/officeart/2005/8/colors/accent1_2" csCatId="accent1" phldr="1"/>
      <dgm:spPr/>
    </dgm:pt>
    <dgm:pt modelId="{70C648C5-066A-4C9C-969F-DBB86B866558}">
      <dgm:prSet phldrT="[Text]" custT="1"/>
      <dgm:spPr>
        <a:solidFill>
          <a:srgbClr val="FFC000"/>
        </a:solidFill>
        <a:ln w="38100">
          <a:solidFill>
            <a:srgbClr val="215D4B"/>
          </a:solidFill>
        </a:ln>
      </dgm:spPr>
      <dgm:t>
        <a:bodyPr/>
        <a:lstStyle/>
        <a:p>
          <a:r>
            <a:rPr lang="en-GB" sz="2000" b="1" dirty="0">
              <a:solidFill>
                <a:srgbClr val="C00000"/>
              </a:solidFill>
            </a:rPr>
            <a:t>COLLECT</a:t>
          </a:r>
        </a:p>
      </dgm:t>
    </dgm:pt>
    <dgm:pt modelId="{15B0DE9A-D55E-4E02-9FE5-992DAEC44DEB}" type="parTrans" cxnId="{37CAA1BA-379E-4695-8055-6247569F5929}">
      <dgm:prSet/>
      <dgm:spPr/>
      <dgm:t>
        <a:bodyPr/>
        <a:lstStyle/>
        <a:p>
          <a:endParaRPr lang="en-GB"/>
        </a:p>
      </dgm:t>
    </dgm:pt>
    <dgm:pt modelId="{46A27FE1-D597-4DBF-B3C7-18B3F6900112}" type="sibTrans" cxnId="{37CAA1BA-379E-4695-8055-6247569F5929}">
      <dgm:prSet/>
      <dgm:spPr>
        <a:solidFill>
          <a:srgbClr val="002060"/>
        </a:solidFill>
        <a:ln w="28575">
          <a:solidFill>
            <a:srgbClr val="0070C0"/>
          </a:solidFill>
        </a:ln>
      </dgm:spPr>
      <dgm:t>
        <a:bodyPr/>
        <a:lstStyle/>
        <a:p>
          <a:endParaRPr lang="en-GB"/>
        </a:p>
      </dgm:t>
    </dgm:pt>
    <dgm:pt modelId="{5830A303-95EF-46C5-A7E3-9B73AC545F9C}">
      <dgm:prSet phldrT="[Text]" custT="1"/>
      <dgm:spPr>
        <a:solidFill>
          <a:srgbClr val="FFC000"/>
        </a:solidFill>
        <a:ln w="38100">
          <a:solidFill>
            <a:srgbClr val="215D4B"/>
          </a:solidFill>
        </a:ln>
      </dgm:spPr>
      <dgm:t>
        <a:bodyPr/>
        <a:lstStyle/>
        <a:p>
          <a:r>
            <a:rPr lang="en-GB" sz="2000" b="1" dirty="0">
              <a:solidFill>
                <a:srgbClr val="C00000"/>
              </a:solidFill>
            </a:rPr>
            <a:t>COMMUNICATE</a:t>
          </a:r>
        </a:p>
      </dgm:t>
    </dgm:pt>
    <dgm:pt modelId="{ADFC100B-8ED9-4A0B-9989-CBCB6AEF6A08}" type="parTrans" cxnId="{E0B2AF36-7C53-4AA1-98BC-0D63B5672F3E}">
      <dgm:prSet/>
      <dgm:spPr/>
      <dgm:t>
        <a:bodyPr/>
        <a:lstStyle/>
        <a:p>
          <a:endParaRPr lang="en-GB"/>
        </a:p>
      </dgm:t>
    </dgm:pt>
    <dgm:pt modelId="{850B9ED4-2752-454D-B6FF-1ACACD514F9B}" type="sibTrans" cxnId="{E0B2AF36-7C53-4AA1-98BC-0D63B5672F3E}">
      <dgm:prSet/>
      <dgm:spPr>
        <a:solidFill>
          <a:srgbClr val="002060"/>
        </a:solidFill>
        <a:ln w="28575">
          <a:solidFill>
            <a:srgbClr val="0070C0"/>
          </a:solidFill>
        </a:ln>
      </dgm:spPr>
      <dgm:t>
        <a:bodyPr/>
        <a:lstStyle/>
        <a:p>
          <a:endParaRPr lang="en-GB"/>
        </a:p>
      </dgm:t>
    </dgm:pt>
    <dgm:pt modelId="{78081F57-39DA-4E12-9A7E-5128F10C970E}">
      <dgm:prSet phldrT="[Text]" custT="1"/>
      <dgm:spPr>
        <a:solidFill>
          <a:srgbClr val="FFC000"/>
        </a:solidFill>
        <a:ln w="38100">
          <a:solidFill>
            <a:srgbClr val="215D4B"/>
          </a:solidFill>
        </a:ln>
      </dgm:spPr>
      <dgm:t>
        <a:bodyPr/>
        <a:lstStyle/>
        <a:p>
          <a:r>
            <a:rPr lang="en-GB" sz="2000" b="1" dirty="0">
              <a:solidFill>
                <a:srgbClr val="C00000"/>
              </a:solidFill>
            </a:rPr>
            <a:t>ANALYZE</a:t>
          </a:r>
        </a:p>
      </dgm:t>
    </dgm:pt>
    <dgm:pt modelId="{D95EB114-BE84-4E95-AC30-6C433E5429AD}" type="parTrans" cxnId="{8684ACB3-A614-435F-B2F3-75A2207CA92C}">
      <dgm:prSet/>
      <dgm:spPr/>
      <dgm:t>
        <a:bodyPr/>
        <a:lstStyle/>
        <a:p>
          <a:endParaRPr lang="en-GB"/>
        </a:p>
      </dgm:t>
    </dgm:pt>
    <dgm:pt modelId="{82E7F10C-4722-43A6-9073-5803E8A75603}" type="sibTrans" cxnId="{8684ACB3-A614-435F-B2F3-75A2207CA92C}">
      <dgm:prSet/>
      <dgm:spPr>
        <a:solidFill>
          <a:srgbClr val="002060"/>
        </a:solidFill>
        <a:ln w="28575">
          <a:solidFill>
            <a:srgbClr val="0070C0"/>
          </a:solidFill>
        </a:ln>
      </dgm:spPr>
      <dgm:t>
        <a:bodyPr/>
        <a:lstStyle/>
        <a:p>
          <a:endParaRPr lang="en-GB"/>
        </a:p>
      </dgm:t>
    </dgm:pt>
    <dgm:pt modelId="{9A480B17-92BD-44C7-BDC7-F91301377394}">
      <dgm:prSet phldrT="[Text]" custT="1"/>
      <dgm:spPr>
        <a:solidFill>
          <a:srgbClr val="FFC000"/>
        </a:solidFill>
        <a:ln w="38100">
          <a:solidFill>
            <a:srgbClr val="215D4B"/>
          </a:solidFill>
        </a:ln>
      </dgm:spPr>
      <dgm:t>
        <a:bodyPr/>
        <a:lstStyle/>
        <a:p>
          <a:r>
            <a:rPr lang="en-GB" sz="2000" b="1" dirty="0">
              <a:solidFill>
                <a:srgbClr val="C00000"/>
              </a:solidFill>
            </a:rPr>
            <a:t>ACT</a:t>
          </a:r>
        </a:p>
      </dgm:t>
    </dgm:pt>
    <dgm:pt modelId="{8831B1FC-2D09-44C5-92C3-BE67B809187C}" type="parTrans" cxnId="{73CBF5CF-2898-4D5E-BA6A-7B0EDE969070}">
      <dgm:prSet/>
      <dgm:spPr/>
      <dgm:t>
        <a:bodyPr/>
        <a:lstStyle/>
        <a:p>
          <a:endParaRPr lang="en-GB"/>
        </a:p>
      </dgm:t>
    </dgm:pt>
    <dgm:pt modelId="{CA0942EC-1082-4BB9-9657-4B951FDB4D5B}" type="sibTrans" cxnId="{73CBF5CF-2898-4D5E-BA6A-7B0EDE969070}">
      <dgm:prSet/>
      <dgm:spPr/>
      <dgm:t>
        <a:bodyPr/>
        <a:lstStyle/>
        <a:p>
          <a:endParaRPr lang="en-GB"/>
        </a:p>
      </dgm:t>
    </dgm:pt>
    <dgm:pt modelId="{A50D0931-1DBC-44EB-B7AA-842354F13EAF}" type="pres">
      <dgm:prSet presAssocID="{4BEDB79D-E94C-4D0F-A5E1-34421A4F55E5}" presName="Name0" presStyleCnt="0">
        <dgm:presLayoutVars>
          <dgm:dir/>
          <dgm:resizeHandles val="exact"/>
        </dgm:presLayoutVars>
      </dgm:prSet>
      <dgm:spPr/>
    </dgm:pt>
    <dgm:pt modelId="{94D1CF9D-8F8A-4918-8CAB-6D068038D1CA}" type="pres">
      <dgm:prSet presAssocID="{70C648C5-066A-4C9C-969F-DBB86B866558}" presName="node" presStyleLbl="node1" presStyleIdx="0" presStyleCnt="4" custScaleX="144580">
        <dgm:presLayoutVars>
          <dgm:bulletEnabled val="1"/>
        </dgm:presLayoutVars>
      </dgm:prSet>
      <dgm:spPr/>
    </dgm:pt>
    <dgm:pt modelId="{EF71A0FC-5F3C-474F-9E4B-6824435F0158}" type="pres">
      <dgm:prSet presAssocID="{46A27FE1-D597-4DBF-B3C7-18B3F6900112}" presName="sibTrans" presStyleLbl="sibTrans2D1" presStyleIdx="0" presStyleCnt="3"/>
      <dgm:spPr/>
    </dgm:pt>
    <dgm:pt modelId="{F49E773B-92D1-4DE8-9FBD-8C70FDDD5B79}" type="pres">
      <dgm:prSet presAssocID="{46A27FE1-D597-4DBF-B3C7-18B3F6900112}" presName="connectorText" presStyleLbl="sibTrans2D1" presStyleIdx="0" presStyleCnt="3"/>
      <dgm:spPr/>
    </dgm:pt>
    <dgm:pt modelId="{EF2A15E2-E136-4670-A646-60AFE0C36D79}" type="pres">
      <dgm:prSet presAssocID="{5830A303-95EF-46C5-A7E3-9B73AC545F9C}" presName="node" presStyleLbl="node1" presStyleIdx="1" presStyleCnt="4" custScaleX="167069">
        <dgm:presLayoutVars>
          <dgm:bulletEnabled val="1"/>
        </dgm:presLayoutVars>
      </dgm:prSet>
      <dgm:spPr/>
    </dgm:pt>
    <dgm:pt modelId="{8F214BC4-E5BB-4F96-93A3-AD86286E6F60}" type="pres">
      <dgm:prSet presAssocID="{850B9ED4-2752-454D-B6FF-1ACACD514F9B}" presName="sibTrans" presStyleLbl="sibTrans2D1" presStyleIdx="1" presStyleCnt="3"/>
      <dgm:spPr/>
    </dgm:pt>
    <dgm:pt modelId="{1C8C3CB6-D6EC-4C42-9DF9-B7EBA163C249}" type="pres">
      <dgm:prSet presAssocID="{850B9ED4-2752-454D-B6FF-1ACACD514F9B}" presName="connectorText" presStyleLbl="sibTrans2D1" presStyleIdx="1" presStyleCnt="3"/>
      <dgm:spPr/>
    </dgm:pt>
    <dgm:pt modelId="{32AD5781-2953-4C05-86C8-DE751BF3BB26}" type="pres">
      <dgm:prSet presAssocID="{78081F57-39DA-4E12-9A7E-5128F10C970E}" presName="node" presStyleLbl="node1" presStyleIdx="2" presStyleCnt="4" custScaleX="144580">
        <dgm:presLayoutVars>
          <dgm:bulletEnabled val="1"/>
        </dgm:presLayoutVars>
      </dgm:prSet>
      <dgm:spPr/>
    </dgm:pt>
    <dgm:pt modelId="{D76163D6-7F66-4B92-97F2-2768C263C225}" type="pres">
      <dgm:prSet presAssocID="{82E7F10C-4722-43A6-9073-5803E8A75603}" presName="sibTrans" presStyleLbl="sibTrans2D1" presStyleIdx="2" presStyleCnt="3"/>
      <dgm:spPr/>
    </dgm:pt>
    <dgm:pt modelId="{F33054AF-4FAD-4D8F-B590-319150973401}" type="pres">
      <dgm:prSet presAssocID="{82E7F10C-4722-43A6-9073-5803E8A75603}" presName="connectorText" presStyleLbl="sibTrans2D1" presStyleIdx="2" presStyleCnt="3"/>
      <dgm:spPr/>
    </dgm:pt>
    <dgm:pt modelId="{823E8AF2-E362-439E-BDF5-2AA8EB7865E5}" type="pres">
      <dgm:prSet presAssocID="{9A480B17-92BD-44C7-BDC7-F91301377394}" presName="node" presStyleLbl="node1" presStyleIdx="3" presStyleCnt="4" custScaleX="144580">
        <dgm:presLayoutVars>
          <dgm:bulletEnabled val="1"/>
        </dgm:presLayoutVars>
      </dgm:prSet>
      <dgm:spPr/>
    </dgm:pt>
  </dgm:ptLst>
  <dgm:cxnLst>
    <dgm:cxn modelId="{E5E0C409-9074-46A9-B597-88C44E8B02C9}" type="presOf" srcId="{850B9ED4-2752-454D-B6FF-1ACACD514F9B}" destId="{8F214BC4-E5BB-4F96-93A3-AD86286E6F60}" srcOrd="0" destOrd="0" presId="urn:microsoft.com/office/officeart/2005/8/layout/process1"/>
    <dgm:cxn modelId="{74E01E19-4B1C-4537-A5DB-3705D8058C7D}" type="presOf" srcId="{4BEDB79D-E94C-4D0F-A5E1-34421A4F55E5}" destId="{A50D0931-1DBC-44EB-B7AA-842354F13EAF}" srcOrd="0" destOrd="0" presId="urn:microsoft.com/office/officeart/2005/8/layout/process1"/>
    <dgm:cxn modelId="{E0B2AF36-7C53-4AA1-98BC-0D63B5672F3E}" srcId="{4BEDB79D-E94C-4D0F-A5E1-34421A4F55E5}" destId="{5830A303-95EF-46C5-A7E3-9B73AC545F9C}" srcOrd="1" destOrd="0" parTransId="{ADFC100B-8ED9-4A0B-9989-CBCB6AEF6A08}" sibTransId="{850B9ED4-2752-454D-B6FF-1ACACD514F9B}"/>
    <dgm:cxn modelId="{C8693337-FE48-4E25-B934-19EC997CBD03}" type="presOf" srcId="{78081F57-39DA-4E12-9A7E-5128F10C970E}" destId="{32AD5781-2953-4C05-86C8-DE751BF3BB26}" srcOrd="0" destOrd="0" presId="urn:microsoft.com/office/officeart/2005/8/layout/process1"/>
    <dgm:cxn modelId="{F9FD683D-4BC4-4D72-8016-8368894AB079}" type="presOf" srcId="{70C648C5-066A-4C9C-969F-DBB86B866558}" destId="{94D1CF9D-8F8A-4918-8CAB-6D068038D1CA}" srcOrd="0" destOrd="0" presId="urn:microsoft.com/office/officeart/2005/8/layout/process1"/>
    <dgm:cxn modelId="{61FF5765-80CD-4DC3-9D58-B91BC2316B17}" type="presOf" srcId="{46A27FE1-D597-4DBF-B3C7-18B3F6900112}" destId="{EF71A0FC-5F3C-474F-9E4B-6824435F0158}" srcOrd="0" destOrd="0" presId="urn:microsoft.com/office/officeart/2005/8/layout/process1"/>
    <dgm:cxn modelId="{3A5E4448-BF5E-4146-BE7E-F560480E8036}" type="presOf" srcId="{850B9ED4-2752-454D-B6FF-1ACACD514F9B}" destId="{1C8C3CB6-D6EC-4C42-9DF9-B7EBA163C249}" srcOrd="1" destOrd="0" presId="urn:microsoft.com/office/officeart/2005/8/layout/process1"/>
    <dgm:cxn modelId="{366D3F49-17D3-4B31-A318-F9BC5BB91581}" type="presOf" srcId="{46A27FE1-D597-4DBF-B3C7-18B3F6900112}" destId="{F49E773B-92D1-4DE8-9FBD-8C70FDDD5B79}" srcOrd="1" destOrd="0" presId="urn:microsoft.com/office/officeart/2005/8/layout/process1"/>
    <dgm:cxn modelId="{829A2551-8626-4518-BB56-E565813099E7}" type="presOf" srcId="{5830A303-95EF-46C5-A7E3-9B73AC545F9C}" destId="{EF2A15E2-E136-4670-A646-60AFE0C36D79}" srcOrd="0" destOrd="0" presId="urn:microsoft.com/office/officeart/2005/8/layout/process1"/>
    <dgm:cxn modelId="{CFF06CB1-3A87-4323-9530-46923FD1505C}" type="presOf" srcId="{9A480B17-92BD-44C7-BDC7-F91301377394}" destId="{823E8AF2-E362-439E-BDF5-2AA8EB7865E5}" srcOrd="0" destOrd="0" presId="urn:microsoft.com/office/officeart/2005/8/layout/process1"/>
    <dgm:cxn modelId="{8684ACB3-A614-435F-B2F3-75A2207CA92C}" srcId="{4BEDB79D-E94C-4D0F-A5E1-34421A4F55E5}" destId="{78081F57-39DA-4E12-9A7E-5128F10C970E}" srcOrd="2" destOrd="0" parTransId="{D95EB114-BE84-4E95-AC30-6C433E5429AD}" sibTransId="{82E7F10C-4722-43A6-9073-5803E8A75603}"/>
    <dgm:cxn modelId="{37CAA1BA-379E-4695-8055-6247569F5929}" srcId="{4BEDB79D-E94C-4D0F-A5E1-34421A4F55E5}" destId="{70C648C5-066A-4C9C-969F-DBB86B866558}" srcOrd="0" destOrd="0" parTransId="{15B0DE9A-D55E-4E02-9FE5-992DAEC44DEB}" sibTransId="{46A27FE1-D597-4DBF-B3C7-18B3F6900112}"/>
    <dgm:cxn modelId="{73CBF5CF-2898-4D5E-BA6A-7B0EDE969070}" srcId="{4BEDB79D-E94C-4D0F-A5E1-34421A4F55E5}" destId="{9A480B17-92BD-44C7-BDC7-F91301377394}" srcOrd="3" destOrd="0" parTransId="{8831B1FC-2D09-44C5-92C3-BE67B809187C}" sibTransId="{CA0942EC-1082-4BB9-9657-4B951FDB4D5B}"/>
    <dgm:cxn modelId="{AA2D34DB-F9A2-416E-B26A-D4877638A6E7}" type="presOf" srcId="{82E7F10C-4722-43A6-9073-5803E8A75603}" destId="{D76163D6-7F66-4B92-97F2-2768C263C225}" srcOrd="0" destOrd="0" presId="urn:microsoft.com/office/officeart/2005/8/layout/process1"/>
    <dgm:cxn modelId="{ECE036ED-CFC4-4470-BE5F-70F5C9CDC9D6}" type="presOf" srcId="{82E7F10C-4722-43A6-9073-5803E8A75603}" destId="{F33054AF-4FAD-4D8F-B590-319150973401}" srcOrd="1" destOrd="0" presId="urn:microsoft.com/office/officeart/2005/8/layout/process1"/>
    <dgm:cxn modelId="{3B74B9C6-0583-44EB-AE66-CE19BDA0348F}" type="presParOf" srcId="{A50D0931-1DBC-44EB-B7AA-842354F13EAF}" destId="{94D1CF9D-8F8A-4918-8CAB-6D068038D1CA}" srcOrd="0" destOrd="0" presId="urn:microsoft.com/office/officeart/2005/8/layout/process1"/>
    <dgm:cxn modelId="{08A6D475-5B4B-4359-937E-2FDEE8BC58EC}" type="presParOf" srcId="{A50D0931-1DBC-44EB-B7AA-842354F13EAF}" destId="{EF71A0FC-5F3C-474F-9E4B-6824435F0158}" srcOrd="1" destOrd="0" presId="urn:microsoft.com/office/officeart/2005/8/layout/process1"/>
    <dgm:cxn modelId="{5D878465-8822-44A8-ADED-E691792A533C}" type="presParOf" srcId="{EF71A0FC-5F3C-474F-9E4B-6824435F0158}" destId="{F49E773B-92D1-4DE8-9FBD-8C70FDDD5B79}" srcOrd="0" destOrd="0" presId="urn:microsoft.com/office/officeart/2005/8/layout/process1"/>
    <dgm:cxn modelId="{72C5D3A1-1120-4FFA-8004-B6D626181172}" type="presParOf" srcId="{A50D0931-1DBC-44EB-B7AA-842354F13EAF}" destId="{EF2A15E2-E136-4670-A646-60AFE0C36D79}" srcOrd="2" destOrd="0" presId="urn:microsoft.com/office/officeart/2005/8/layout/process1"/>
    <dgm:cxn modelId="{2B25E431-EB94-405A-9F81-7B851CF61B6D}" type="presParOf" srcId="{A50D0931-1DBC-44EB-B7AA-842354F13EAF}" destId="{8F214BC4-E5BB-4F96-93A3-AD86286E6F60}" srcOrd="3" destOrd="0" presId="urn:microsoft.com/office/officeart/2005/8/layout/process1"/>
    <dgm:cxn modelId="{6C2A05E6-EDA5-443E-8E34-143E56D7CB01}" type="presParOf" srcId="{8F214BC4-E5BB-4F96-93A3-AD86286E6F60}" destId="{1C8C3CB6-D6EC-4C42-9DF9-B7EBA163C249}" srcOrd="0" destOrd="0" presId="urn:microsoft.com/office/officeart/2005/8/layout/process1"/>
    <dgm:cxn modelId="{6BA2CBBF-A7E7-45F7-A422-81F941E9A380}" type="presParOf" srcId="{A50D0931-1DBC-44EB-B7AA-842354F13EAF}" destId="{32AD5781-2953-4C05-86C8-DE751BF3BB26}" srcOrd="4" destOrd="0" presId="urn:microsoft.com/office/officeart/2005/8/layout/process1"/>
    <dgm:cxn modelId="{DBDB0F50-E23B-4878-832F-047D0BF03EF9}" type="presParOf" srcId="{A50D0931-1DBC-44EB-B7AA-842354F13EAF}" destId="{D76163D6-7F66-4B92-97F2-2768C263C225}" srcOrd="5" destOrd="0" presId="urn:microsoft.com/office/officeart/2005/8/layout/process1"/>
    <dgm:cxn modelId="{57016B5A-8BEE-4AEF-9B26-800E68B28101}" type="presParOf" srcId="{D76163D6-7F66-4B92-97F2-2768C263C225}" destId="{F33054AF-4FAD-4D8F-B590-319150973401}" srcOrd="0" destOrd="0" presId="urn:microsoft.com/office/officeart/2005/8/layout/process1"/>
    <dgm:cxn modelId="{6CDCEF3C-D0DD-4ACD-BE3B-EEC0C38D8259}" type="presParOf" srcId="{A50D0931-1DBC-44EB-B7AA-842354F13EAF}" destId="{823E8AF2-E362-439E-BDF5-2AA8EB7865E5}"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1CF9D-8F8A-4918-8CAB-6D068038D1CA}">
      <dsp:nvSpPr>
        <dsp:cNvPr id="0" name=""/>
        <dsp:cNvSpPr/>
      </dsp:nvSpPr>
      <dsp:spPr>
        <a:xfrm>
          <a:off x="6179" y="2177106"/>
          <a:ext cx="1747199" cy="725788"/>
        </a:xfrm>
        <a:prstGeom prst="roundRect">
          <a:avLst>
            <a:gd name="adj" fmla="val 10000"/>
          </a:avLst>
        </a:prstGeom>
        <a:solidFill>
          <a:srgbClr val="FFC000"/>
        </a:solidFill>
        <a:ln w="38100" cap="flat" cmpd="sng" algn="ctr">
          <a:solidFill>
            <a:srgbClr val="215D4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srgbClr val="C00000"/>
              </a:solidFill>
            </a:rPr>
            <a:t>COLLECT</a:t>
          </a:r>
        </a:p>
      </dsp:txBody>
      <dsp:txXfrm>
        <a:off x="27437" y="2198364"/>
        <a:ext cx="1704683" cy="683272"/>
      </dsp:txXfrm>
    </dsp:sp>
    <dsp:sp modelId="{EF71A0FC-5F3C-474F-9E4B-6824435F0158}">
      <dsp:nvSpPr>
        <dsp:cNvPr id="0" name=""/>
        <dsp:cNvSpPr/>
      </dsp:nvSpPr>
      <dsp:spPr>
        <a:xfrm>
          <a:off x="1874225" y="2390150"/>
          <a:ext cx="256194" cy="299699"/>
        </a:xfrm>
        <a:prstGeom prst="rightArrow">
          <a:avLst>
            <a:gd name="adj1" fmla="val 60000"/>
            <a:gd name="adj2" fmla="val 50000"/>
          </a:avLst>
        </a:prstGeom>
        <a:solidFill>
          <a:srgbClr val="002060"/>
        </a:solidFill>
        <a:ln w="28575">
          <a:solidFill>
            <a:srgbClr val="0070C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1874225" y="2450090"/>
        <a:ext cx="179336" cy="179819"/>
      </dsp:txXfrm>
    </dsp:sp>
    <dsp:sp modelId="{EF2A15E2-E136-4670-A646-60AFE0C36D79}">
      <dsp:nvSpPr>
        <dsp:cNvPr id="0" name=""/>
        <dsp:cNvSpPr/>
      </dsp:nvSpPr>
      <dsp:spPr>
        <a:xfrm>
          <a:off x="2236764" y="2177106"/>
          <a:ext cx="2018971" cy="725788"/>
        </a:xfrm>
        <a:prstGeom prst="roundRect">
          <a:avLst>
            <a:gd name="adj" fmla="val 10000"/>
          </a:avLst>
        </a:prstGeom>
        <a:solidFill>
          <a:srgbClr val="FFC000"/>
        </a:solidFill>
        <a:ln w="38100" cap="flat" cmpd="sng" algn="ctr">
          <a:solidFill>
            <a:srgbClr val="215D4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srgbClr val="C00000"/>
              </a:solidFill>
            </a:rPr>
            <a:t>COMMUNICATE</a:t>
          </a:r>
        </a:p>
      </dsp:txBody>
      <dsp:txXfrm>
        <a:off x="2258022" y="2198364"/>
        <a:ext cx="1976455" cy="683272"/>
      </dsp:txXfrm>
    </dsp:sp>
    <dsp:sp modelId="{8F214BC4-E5BB-4F96-93A3-AD86286E6F60}">
      <dsp:nvSpPr>
        <dsp:cNvPr id="0" name=""/>
        <dsp:cNvSpPr/>
      </dsp:nvSpPr>
      <dsp:spPr>
        <a:xfrm>
          <a:off x="4376582" y="2390150"/>
          <a:ext cx="256194" cy="299699"/>
        </a:xfrm>
        <a:prstGeom prst="rightArrow">
          <a:avLst>
            <a:gd name="adj1" fmla="val 60000"/>
            <a:gd name="adj2" fmla="val 50000"/>
          </a:avLst>
        </a:prstGeom>
        <a:solidFill>
          <a:srgbClr val="002060"/>
        </a:solidFill>
        <a:ln w="28575">
          <a:solidFill>
            <a:srgbClr val="0070C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4376582" y="2450090"/>
        <a:ext cx="179336" cy="179819"/>
      </dsp:txXfrm>
    </dsp:sp>
    <dsp:sp modelId="{32AD5781-2953-4C05-86C8-DE751BF3BB26}">
      <dsp:nvSpPr>
        <dsp:cNvPr id="0" name=""/>
        <dsp:cNvSpPr/>
      </dsp:nvSpPr>
      <dsp:spPr>
        <a:xfrm>
          <a:off x="4739121" y="2177106"/>
          <a:ext cx="1747199" cy="725788"/>
        </a:xfrm>
        <a:prstGeom prst="roundRect">
          <a:avLst>
            <a:gd name="adj" fmla="val 10000"/>
          </a:avLst>
        </a:prstGeom>
        <a:solidFill>
          <a:srgbClr val="FFC000"/>
        </a:solidFill>
        <a:ln w="38100" cap="flat" cmpd="sng" algn="ctr">
          <a:solidFill>
            <a:srgbClr val="215D4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srgbClr val="C00000"/>
              </a:solidFill>
            </a:rPr>
            <a:t>ANALYZE</a:t>
          </a:r>
        </a:p>
      </dsp:txBody>
      <dsp:txXfrm>
        <a:off x="4760379" y="2198364"/>
        <a:ext cx="1704683" cy="683272"/>
      </dsp:txXfrm>
    </dsp:sp>
    <dsp:sp modelId="{D76163D6-7F66-4B92-97F2-2768C263C225}">
      <dsp:nvSpPr>
        <dsp:cNvPr id="0" name=""/>
        <dsp:cNvSpPr/>
      </dsp:nvSpPr>
      <dsp:spPr>
        <a:xfrm>
          <a:off x="6607167" y="2390150"/>
          <a:ext cx="256194" cy="299699"/>
        </a:xfrm>
        <a:prstGeom prst="rightArrow">
          <a:avLst>
            <a:gd name="adj1" fmla="val 60000"/>
            <a:gd name="adj2" fmla="val 50000"/>
          </a:avLst>
        </a:prstGeom>
        <a:solidFill>
          <a:srgbClr val="002060"/>
        </a:solidFill>
        <a:ln w="28575">
          <a:solidFill>
            <a:srgbClr val="0070C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6607167" y="2450090"/>
        <a:ext cx="179336" cy="179819"/>
      </dsp:txXfrm>
    </dsp:sp>
    <dsp:sp modelId="{823E8AF2-E362-439E-BDF5-2AA8EB7865E5}">
      <dsp:nvSpPr>
        <dsp:cNvPr id="0" name=""/>
        <dsp:cNvSpPr/>
      </dsp:nvSpPr>
      <dsp:spPr>
        <a:xfrm>
          <a:off x="6969707" y="2177106"/>
          <a:ext cx="1747199" cy="725788"/>
        </a:xfrm>
        <a:prstGeom prst="roundRect">
          <a:avLst>
            <a:gd name="adj" fmla="val 10000"/>
          </a:avLst>
        </a:prstGeom>
        <a:solidFill>
          <a:srgbClr val="FFC000"/>
        </a:solidFill>
        <a:ln w="38100" cap="flat" cmpd="sng" algn="ctr">
          <a:solidFill>
            <a:srgbClr val="215D4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srgbClr val="C00000"/>
              </a:solidFill>
            </a:rPr>
            <a:t>ACT</a:t>
          </a:r>
        </a:p>
      </dsp:txBody>
      <dsp:txXfrm>
        <a:off x="6990965" y="2198364"/>
        <a:ext cx="1704683" cy="68327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C33EAC-57B8-431D-95E9-C90B04D0A6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6D1628D-69F0-4B63-A19C-A0FC446EBB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EB377A-8226-4F90-9398-64E2554DACD2}" type="datetimeFigureOut">
              <a:rPr lang="en-US" smtClean="0"/>
              <a:t>9/1/2021</a:t>
            </a:fld>
            <a:endParaRPr lang="en-US"/>
          </a:p>
        </p:txBody>
      </p:sp>
      <p:sp>
        <p:nvSpPr>
          <p:cNvPr id="4" name="Footer Placeholder 3">
            <a:extLst>
              <a:ext uri="{FF2B5EF4-FFF2-40B4-BE49-F238E27FC236}">
                <a16:creationId xmlns:a16="http://schemas.microsoft.com/office/drawing/2014/main" id="{58DBE7A7-68DC-4292-ACC3-797A6549AA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00731138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preserve="1" userDrawn="1">
  <p:cSld name="Title Slide">
    <p:spTree>
      <p:nvGrpSpPr>
        <p:cNvPr id="1" name=""/>
        <p:cNvGrpSpPr/>
        <p:nvPr/>
      </p:nvGrpSpPr>
      <p:grpSpPr>
        <a:xfrm>
          <a:off x="0" y="0"/>
          <a:ext cx="0" cy="0"/>
          <a:chOff x="0" y="0"/>
          <a:chExt cx="0" cy="0"/>
        </a:xfrm>
      </p:grpSpPr>
      <p:pic>
        <p:nvPicPr>
          <p:cNvPr descr="A picture containing sky, light, electronic&#10;&#10;Description automatically generated" id="12" name="Picture 11">
            <a:extLst>
              <a:ext uri="{FF2B5EF4-FFF2-40B4-BE49-F238E27FC236}">
                <a16:creationId xmlns:a16="http://schemas.microsoft.com/office/drawing/2014/main" id="{12EC47E8-B0B5-4C35-877A-C039559BC6A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8"/>
          <a:stretch/>
        </p:blipFill>
        <p:spPr>
          <a:xfrm>
            <a:off x="-24208" y="-12769"/>
            <a:ext cx="9192416" cy="6883539"/>
          </a:xfrm>
          <a:prstGeom prst="rect">
            <a:avLst/>
          </a:prstGeom>
        </p:spPr>
      </p:pic>
      <p:sp>
        <p:nvSpPr>
          <p:cNvPr id="8" name="Rectangle 7">
            <a:extLst>
              <a:ext uri="{FF2B5EF4-FFF2-40B4-BE49-F238E27FC236}">
                <a16:creationId xmlns:a16="http://schemas.microsoft.com/office/drawing/2014/main" id="{C925F5D0-0EF2-4964-B69C-D312A8140A58}"/>
              </a:ext>
            </a:extLst>
          </p:cNvPr>
          <p:cNvSpPr/>
          <p:nvPr userDrawn="1"/>
        </p:nvSpPr>
        <p:spPr>
          <a:xfrm>
            <a:off x="0" y="0"/>
            <a:ext cx="9144000" cy="6868918"/>
          </a:xfrm>
          <a:prstGeom prst="rect">
            <a:avLst/>
          </a:prstGeom>
          <a:solidFill>
            <a:schemeClr val="bg1">
              <a:lumMod val="5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dirty="0" lang="en-US"/>
          </a:p>
        </p:txBody>
      </p:sp>
      <p:sp>
        <p:nvSpPr>
          <p:cNvPr id="26" name="Freeform: Shape 25">
            <a:extLst>
              <a:ext uri="{FF2B5EF4-FFF2-40B4-BE49-F238E27FC236}">
                <a16:creationId xmlns:a16="http://schemas.microsoft.com/office/drawing/2014/main" id="{B23160FA-1191-4FA3-B9ED-2E554AC801FB}"/>
              </a:ext>
            </a:extLst>
          </p:cNvPr>
          <p:cNvSpPr/>
          <p:nvPr userDrawn="1"/>
        </p:nvSpPr>
        <p:spPr>
          <a:xfrm>
            <a:off x="4392254" y="0"/>
            <a:ext cx="4751746" cy="6858000"/>
          </a:xfrm>
          <a:custGeom>
            <a:avLst/>
            <a:gdLst>
              <a:gd fmla="*/ 5086350 w 7429500" name="connsiteX0"/>
              <a:gd fmla="*/ 0 h 6858000" name="connsiteY0"/>
              <a:gd fmla="*/ 7429500 w 7429500" name="connsiteX1"/>
              <a:gd fmla="*/ 0 h 6858000" name="connsiteY1"/>
              <a:gd fmla="*/ 7429500 w 7429500" name="connsiteX2"/>
              <a:gd fmla="*/ 6858000 h 6858000" name="connsiteY2"/>
              <a:gd fmla="*/ 5086350 w 7429500" name="connsiteX3"/>
              <a:gd fmla="*/ 6858000 h 6858000" name="connsiteY3"/>
              <a:gd fmla="*/ 0 w 7429500" name="connsiteX4"/>
              <a:gd fmla="*/ 6858000 h 685800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6858000" w="7429500">
                <a:moveTo>
                  <a:pt x="5086350" y="0"/>
                </a:moveTo>
                <a:lnTo>
                  <a:pt x="7429500" y="0"/>
                </a:lnTo>
                <a:lnTo>
                  <a:pt x="7429500" y="6858000"/>
                </a:lnTo>
                <a:lnTo>
                  <a:pt x="5086350" y="6858000"/>
                </a:lnTo>
                <a:lnTo>
                  <a:pt x="0" y="6858000"/>
                </a:lnTo>
                <a:close/>
              </a:path>
            </a:pathLst>
          </a:custGeom>
          <a:solidFill>
            <a:srgbClr val="F4F4F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dirty="0" lang="en-US"/>
          </a:p>
        </p:txBody>
      </p:sp>
      <p:sp>
        <p:nvSpPr>
          <p:cNvPr id="3" name="Rectangle: Top Corners Rounded 2">
            <a:extLst>
              <a:ext uri="{FF2B5EF4-FFF2-40B4-BE49-F238E27FC236}">
                <a16:creationId xmlns:a16="http://schemas.microsoft.com/office/drawing/2014/main" id="{761D5D31-85A0-42C4-BB7C-4497ADB7294F}"/>
              </a:ext>
            </a:extLst>
          </p:cNvPr>
          <p:cNvSpPr/>
          <p:nvPr userDrawn="1"/>
        </p:nvSpPr>
        <p:spPr>
          <a:xfrm rot="16200000">
            <a:off x="2827448" y="-239605"/>
            <a:ext cx="891957" cy="6445252"/>
          </a:xfrm>
          <a:prstGeom prst="round2SameRect">
            <a:avLst>
              <a:gd fmla="val 8391" name="adj1"/>
              <a:gd fmla="val 0" name="adj2"/>
            </a:avLst>
          </a:prstGeom>
          <a:gradFill>
            <a:gsLst>
              <a:gs pos="0">
                <a:schemeClr val="accent1">
                  <a:lumMod val="5000"/>
                  <a:lumOff val="95000"/>
                  <a:alpha val="70000"/>
                </a:schemeClr>
              </a:gs>
              <a:gs pos="85000">
                <a:srgbClr val="CDD9EF">
                  <a:alpha val="70000"/>
                </a:srgbClr>
              </a:gs>
              <a:gs pos="100000">
                <a:schemeClr val="accent1">
                  <a:lumMod val="30000"/>
                  <a:lumOff val="70000"/>
                  <a:alpha val="70000"/>
                </a:schemeClr>
              </a:gs>
            </a:gsLst>
            <a:lin ang="5400000" scaled="1"/>
          </a:gradFill>
          <a:ln>
            <a:solidFill>
              <a:srgbClr val="81908F"/>
            </a:solidFill>
          </a:ln>
          <a:effectLst>
            <a:glow rad="101600">
              <a:schemeClr val="accent3">
                <a:satMod val="175000"/>
                <a:alpha val="40000"/>
              </a:schemeClr>
            </a:glow>
          </a:effectLst>
          <a:scene3d>
            <a:camera prst="orthographicFront">
              <a:rot lat="0" lon="0" rev="0"/>
            </a:camera>
            <a:lightRig dir="t" rig="contrasting">
              <a:rot lat="0" lon="0" rev="7800000"/>
            </a:lightRig>
          </a:scene3d>
          <a:sp3d>
            <a:bevelT h="139700" w="139700"/>
          </a:sp3d>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lvl="0"/>
            <a:endParaRPr lang="en-US" sz="4400">
              <a:latin charset="0" panose="020B0502040204020203" pitchFamily="34" typeface="Bahnschrift SemiBold"/>
            </a:endParaRPr>
          </a:p>
        </p:txBody>
      </p:sp>
      <p:sp>
        <p:nvSpPr>
          <p:cNvPr id="29" name="Freeform: Shape 28">
            <a:extLst>
              <a:ext uri="{FF2B5EF4-FFF2-40B4-BE49-F238E27FC236}">
                <a16:creationId xmlns:a16="http://schemas.microsoft.com/office/drawing/2014/main" id="{418B2568-06A8-4535-815F-C8F2B8EA0A7C}"/>
              </a:ext>
            </a:extLst>
          </p:cNvPr>
          <p:cNvSpPr/>
          <p:nvPr userDrawn="1"/>
        </p:nvSpPr>
        <p:spPr>
          <a:xfrm rot="5400000">
            <a:off x="5976399" y="3297982"/>
            <a:ext cx="377716" cy="661591"/>
          </a:xfrm>
          <a:custGeom>
            <a:avLst/>
            <a:gdLst>
              <a:gd fmla="*/ 0 w 377716" name="connsiteX0"/>
              <a:gd fmla="*/ 482420 h 661591" name="connsiteY0"/>
              <a:gd fmla="*/ 0 w 377716" name="connsiteX1"/>
              <a:gd fmla="*/ 0 h 661591" name="connsiteY1"/>
              <a:gd fmla="*/ 377716 w 377716" name="connsiteX2"/>
              <a:gd fmla="*/ 661591 h 661591" name="connsiteY2"/>
            </a:gdLst>
            <a:ahLst/>
            <a:cxnLst>
              <a:cxn ang="0">
                <a:pos x="connsiteX0" y="connsiteY0"/>
              </a:cxn>
              <a:cxn ang="0">
                <a:pos x="connsiteX1" y="connsiteY1"/>
              </a:cxn>
              <a:cxn ang="0">
                <a:pos x="connsiteX2" y="connsiteY2"/>
              </a:cxn>
            </a:cxnLst>
            <a:rect b="b" l="l" r="r" t="t"/>
            <a:pathLst>
              <a:path h="661591" w="377716">
                <a:moveTo>
                  <a:pt x="0" y="482420"/>
                </a:moveTo>
                <a:lnTo>
                  <a:pt x="0" y="0"/>
                </a:lnTo>
                <a:lnTo>
                  <a:pt x="377716" y="661591"/>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lvl="0"/>
            <a:endParaRPr lang="en-US" sz="4400">
              <a:latin charset="0" panose="020B0502040204020203" pitchFamily="34" typeface="Bahnschrift SemiBold"/>
            </a:endParaRPr>
          </a:p>
        </p:txBody>
      </p:sp>
      <p:sp>
        <p:nvSpPr>
          <p:cNvPr id="13" name="TextBox 12">
            <a:extLst>
              <a:ext uri="{FF2B5EF4-FFF2-40B4-BE49-F238E27FC236}">
                <a16:creationId xmlns:a16="http://schemas.microsoft.com/office/drawing/2014/main" id="{2235981E-5444-42FF-89D3-E7BF1E285789}"/>
              </a:ext>
            </a:extLst>
          </p:cNvPr>
          <p:cNvSpPr txBox="1"/>
          <p:nvPr userDrawn="1"/>
        </p:nvSpPr>
        <p:spPr>
          <a:xfrm>
            <a:off x="50800" y="2629078"/>
            <a:ext cx="6637557" cy="707886"/>
          </a:xfrm>
          <a:prstGeom prst="rect">
            <a:avLst/>
          </a:prstGeom>
          <a:noFill/>
        </p:spPr>
        <p:txBody>
          <a:bodyPr anchor="ctr" bIns="91440" rtlCol="0" tIns="0" wrap="square">
            <a:spAutoFit/>
          </a:bodyPr>
          <a:lstStyle/>
          <a:p>
            <a:r>
              <a:rPr dirty="0" lang="en-US" sz="4000">
                <a:solidFill>
                  <a:srgbClr val="1E426B"/>
                </a:solidFill>
                <a:latin charset="0" panose="020B0502040204020203" pitchFamily="34" typeface="Bahnschrift SemiBold"/>
              </a:rPr>
              <a:t>ECAP470: </a:t>
            </a:r>
            <a:r>
              <a:rPr baseline="0" cap="small" dirty="0" lang="en-US" sz="4000">
                <a:solidFill>
                  <a:srgbClr val="1E426B"/>
                </a:solidFill>
                <a:latin charset="0" panose="020B0502040204020203" pitchFamily="34" typeface="Bahnschrift SemiBold"/>
              </a:rPr>
              <a:t>Cloud Computing</a:t>
            </a:r>
          </a:p>
        </p:txBody>
      </p:sp>
      <p:sp>
        <p:nvSpPr>
          <p:cNvPr id="10" name="Freeform: Shape 9">
            <a:extLst>
              <a:ext uri="{FF2B5EF4-FFF2-40B4-BE49-F238E27FC236}">
                <a16:creationId xmlns:a16="http://schemas.microsoft.com/office/drawing/2014/main" id="{E6DE86AF-27F7-4496-90D7-447B86249746}"/>
              </a:ext>
            </a:extLst>
          </p:cNvPr>
          <p:cNvSpPr/>
          <p:nvPr userDrawn="1"/>
        </p:nvSpPr>
        <p:spPr>
          <a:xfrm>
            <a:off x="4464105" y="5875532"/>
            <a:ext cx="4584969" cy="830997"/>
          </a:xfrm>
          <a:custGeom>
            <a:avLst/>
            <a:gdLst>
              <a:gd fmla="*/ 394187 w 4584969" name="connsiteX0"/>
              <a:gd fmla="*/ 0 h 830997" name="connsiteY0"/>
              <a:gd fmla="*/ 4446467 w 4584969" name="connsiteX1"/>
              <a:gd fmla="*/ 0 h 830997" name="connsiteY1"/>
              <a:gd fmla="*/ 4584969 w 4584969" name="connsiteX2"/>
              <a:gd fmla="*/ 138502 h 830997" name="connsiteY2"/>
              <a:gd fmla="*/ 4584969 w 4584969" name="connsiteX3"/>
              <a:gd fmla="*/ 692495 h 830997" name="connsiteY3"/>
              <a:gd fmla="*/ 4446467 w 4584969" name="connsiteX4"/>
              <a:gd fmla="*/ 830997 h 830997" name="connsiteY4"/>
              <a:gd fmla="*/ 0 w 4584969" name="connsiteX5"/>
              <a:gd fmla="*/ 830997 h 830997" name="connsiteY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b="b" l="l" r="r" t="t"/>
            <a:pathLst>
              <a:path h="830997" w="4584969">
                <a:moveTo>
                  <a:pt x="394187" y="0"/>
                </a:moveTo>
                <a:lnTo>
                  <a:pt x="4446467" y="0"/>
                </a:lnTo>
                <a:cubicBezTo>
                  <a:pt x="4522960" y="0"/>
                  <a:pt x="4584969" y="62009"/>
                  <a:pt x="4584969" y="138502"/>
                </a:cubicBezTo>
                <a:lnTo>
                  <a:pt x="4584969" y="692495"/>
                </a:lnTo>
                <a:cubicBezTo>
                  <a:pt x="4584969" y="768988"/>
                  <a:pt x="4522960" y="830997"/>
                  <a:pt x="4446467" y="830997"/>
                </a:cubicBezTo>
                <a:lnTo>
                  <a:pt x="0" y="830997"/>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endParaRPr lang="en-US" sz="4400">
              <a:latin charset="0" panose="020B0502040204020203" pitchFamily="34" typeface="Bahnschrift SemiBold"/>
            </a:endParaRPr>
          </a:p>
        </p:txBody>
      </p:sp>
      <p:sp>
        <p:nvSpPr>
          <p:cNvPr id="11" name="TextBox 10">
            <a:extLst>
              <a:ext uri="{FF2B5EF4-FFF2-40B4-BE49-F238E27FC236}">
                <a16:creationId xmlns:a16="http://schemas.microsoft.com/office/drawing/2014/main" id="{3DB4AF37-FA57-40D3-A0C7-0EC02C6F381A}"/>
              </a:ext>
            </a:extLst>
          </p:cNvPr>
          <p:cNvSpPr txBox="1"/>
          <p:nvPr userDrawn="1"/>
        </p:nvSpPr>
        <p:spPr>
          <a:xfrm>
            <a:off x="4850423" y="5864613"/>
            <a:ext cx="4198651" cy="830997"/>
          </a:xfrm>
          <a:prstGeom prst="rect">
            <a:avLst/>
          </a:prstGeom>
          <a:noFill/>
        </p:spPr>
        <p:txBody>
          <a:bodyPr rtlCol="0" wrap="square">
            <a:spAutoFit/>
          </a:bodyPr>
          <a:lstStyle/>
          <a:p>
            <a:pPr algn="r"/>
            <a:r>
              <a:rPr dirty="0" lang="en-US" sz="2800">
                <a:solidFill>
                  <a:srgbClr val="1E426B"/>
                </a:solidFill>
                <a:latin charset="0" panose="020B0502040204020203" pitchFamily="34" typeface="Bahnschrift SemiBold"/>
              </a:rPr>
              <a:t>Dr. </a:t>
            </a:r>
            <a:r>
              <a:rPr dirty="0" err="1" lang="en-US" sz="2800">
                <a:solidFill>
                  <a:srgbClr val="1E426B"/>
                </a:solidFill>
                <a:latin charset="0" panose="020B0502040204020203" pitchFamily="34" typeface="Bahnschrift SemiBold"/>
              </a:rPr>
              <a:t>Tarandeep</a:t>
            </a:r>
            <a:r>
              <a:rPr dirty="0" lang="en-US" sz="2800">
                <a:solidFill>
                  <a:srgbClr val="1E426B"/>
                </a:solidFill>
                <a:latin charset="0" panose="020B0502040204020203" pitchFamily="34" typeface="Bahnschrift SemiBold"/>
              </a:rPr>
              <a:t> Kaur</a:t>
            </a:r>
          </a:p>
          <a:p>
            <a:pPr algn="r"/>
            <a:r>
              <a:rPr dirty="0" lang="en-US" sz="2000">
                <a:solidFill>
                  <a:srgbClr val="1E426B"/>
                </a:solidFill>
                <a:latin charset="0" panose="020B0502040204020203" pitchFamily="34" typeface="Bahnschrift SemiBold"/>
              </a:rPr>
              <a:t>Assistant Professor</a:t>
            </a:r>
          </a:p>
        </p:txBody>
      </p:sp>
    </p:spTree>
    <p:extLst>
      <p:ext uri="{BB962C8B-B14F-4D97-AF65-F5344CB8AC3E}">
        <p14:creationId xmlns:p14="http://schemas.microsoft.com/office/powerpoint/2010/main" val="136596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23040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959429"/>
          </a:xfrm>
          <a:prstGeom prst="rect">
            <a:avLst/>
          </a:prstGeom>
          <a:gradFill flip="none" rotWithShape="1">
            <a:gsLst>
              <a:gs pos="0">
                <a:srgbClr val="258989"/>
              </a:gs>
              <a:gs pos="100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28650" y="2208716"/>
            <a:ext cx="7886700" cy="4308198"/>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6F90CB2-A495-4AF3-BC7C-1B34E1164439}"/>
              </a:ext>
            </a:extLst>
          </p:cNvPr>
          <p:cNvSpPr txBox="1"/>
          <p:nvPr userDrawn="1"/>
        </p:nvSpPr>
        <p:spPr>
          <a:xfrm>
            <a:off x="628650" y="235182"/>
            <a:ext cx="3429000" cy="1446550"/>
          </a:xfrm>
          <a:prstGeom prst="rect">
            <a:avLst/>
          </a:prstGeom>
          <a:noFill/>
        </p:spPr>
        <p:txBody>
          <a:bodyPr wrap="square" rtlCol="0">
            <a:spAutoFit/>
          </a:bodyPr>
          <a:lstStyle/>
          <a:p>
            <a:r>
              <a:rPr lang="en-US" sz="4400" dirty="0">
                <a:solidFill>
                  <a:srgbClr val="F4F4F5"/>
                </a:solidFill>
                <a:latin typeface="Bahnschrift SemiBold" panose="020B0502040204020203" pitchFamily="34" charset="0"/>
              </a:rPr>
              <a:t>Learning Outcomes</a:t>
            </a:r>
          </a:p>
        </p:txBody>
      </p:sp>
      <p:pic>
        <p:nvPicPr>
          <p:cNvPr id="12" name="Picture 11">
            <a:extLst>
              <a:ext uri="{FF2B5EF4-FFF2-40B4-BE49-F238E27FC236}">
                <a16:creationId xmlns:a16="http://schemas.microsoft.com/office/drawing/2014/main" id="{70BD9AB8-BE8B-4AD4-8989-7D5BB1CBD5C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6397866" y="99256"/>
            <a:ext cx="2389846" cy="1667640"/>
          </a:xfrm>
          <a:prstGeom prst="rect">
            <a:avLst/>
          </a:prstGeom>
        </p:spPr>
      </p:pic>
    </p:spTree>
    <p:extLst>
      <p:ext uri="{BB962C8B-B14F-4D97-AF65-F5344CB8AC3E}">
        <p14:creationId xmlns:p14="http://schemas.microsoft.com/office/powerpoint/2010/main" val="22099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325563"/>
          </a:xfrm>
          <a:prstGeom prst="rect">
            <a:avLst/>
          </a:prstGeom>
          <a:gradFill flip="none" rotWithShape="1">
            <a:gsLst>
              <a:gs pos="0">
                <a:srgbClr val="258989"/>
              </a:gs>
              <a:gs pos="100000">
                <a:srgbClr val="25898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28650" y="1628145"/>
            <a:ext cx="7886700" cy="5004884"/>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D674DD10-9343-40FC-87DE-8A1F63FF11A0}"/>
              </a:ext>
            </a:extLst>
          </p:cNvPr>
          <p:cNvSpPr>
            <a:spLocks noGrp="1"/>
          </p:cNvSpPr>
          <p:nvPr>
            <p:ph type="title"/>
          </p:nvPr>
        </p:nvSpPr>
        <p:spPr>
          <a:xfrm>
            <a:off x="338363" y="0"/>
            <a:ext cx="7886700" cy="1325563"/>
          </a:xfrm>
        </p:spPr>
        <p:txBody>
          <a:bodyPr>
            <a:normAutofit/>
          </a:bodyPr>
          <a:lstStyle>
            <a:lvl1pPr marL="0" algn="l" defTabSz="457200" rtl="0" eaLnBrk="1" latinLnBrk="0" hangingPunct="1">
              <a:lnSpc>
                <a:spcPct val="100000"/>
              </a:lnSpc>
              <a:defRPr lang="en-US" sz="3600" kern="1200" dirty="0">
                <a:solidFill>
                  <a:srgbClr val="F4F4F5"/>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921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0">
              <a:schemeClr val="accent1">
                <a:lumMod val="5000"/>
                <a:lumOff val="95000"/>
              </a:schemeClr>
            </a:gs>
            <a:gs pos="100000">
              <a:srgbClr val="258989"/>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t>9/1/2021</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t>‹#›</a:t>
            </a:fld>
            <a:endParaRPr lang="en-US"/>
          </a:p>
        </p:txBody>
      </p:sp>
      <p:sp>
        <p:nvSpPr>
          <p:cNvPr id="19" name="Freeform: Shape 18">
            <a:extLst>
              <a:ext uri="{FF2B5EF4-FFF2-40B4-BE49-F238E27FC236}">
                <a16:creationId xmlns:a16="http://schemas.microsoft.com/office/drawing/2014/main" id="{89D0141E-891B-4C49-A1C4-D9497F151474}"/>
              </a:ext>
            </a:extLst>
          </p:cNvPr>
          <p:cNvSpPr/>
          <p:nvPr userDrawn="1"/>
        </p:nvSpPr>
        <p:spPr>
          <a:xfrm>
            <a:off x="1529895" y="2703285"/>
            <a:ext cx="6037944" cy="1451430"/>
          </a:xfrm>
          <a:custGeom>
            <a:avLst/>
            <a:gdLst>
              <a:gd name="connsiteX0" fmla="*/ 3018972 w 6037944"/>
              <a:gd name="connsiteY0" fmla="*/ 0 h 1451430"/>
              <a:gd name="connsiteX1" fmla="*/ 6037944 w 6037944"/>
              <a:gd name="connsiteY1" fmla="*/ 725715 h 1451430"/>
              <a:gd name="connsiteX2" fmla="*/ 3018972 w 6037944"/>
              <a:gd name="connsiteY2" fmla="*/ 1451430 h 1451430"/>
              <a:gd name="connsiteX3" fmla="*/ 0 w 6037944"/>
              <a:gd name="connsiteY3" fmla="*/ 725715 h 1451430"/>
              <a:gd name="connsiteX4" fmla="*/ 3018972 w 6037944"/>
              <a:gd name="connsiteY4" fmla="*/ 0 h 145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451430">
                <a:moveTo>
                  <a:pt x="3018972" y="0"/>
                </a:moveTo>
                <a:cubicBezTo>
                  <a:pt x="4686304" y="0"/>
                  <a:pt x="6037944" y="324914"/>
                  <a:pt x="6037944" y="725715"/>
                </a:cubicBezTo>
                <a:cubicBezTo>
                  <a:pt x="6037944" y="1126516"/>
                  <a:pt x="4686304" y="1451430"/>
                  <a:pt x="3018972" y="1451430"/>
                </a:cubicBezTo>
                <a:cubicBezTo>
                  <a:pt x="1351640" y="1451430"/>
                  <a:pt x="0" y="1126516"/>
                  <a:pt x="0" y="725715"/>
                </a:cubicBezTo>
                <a:cubicBezTo>
                  <a:pt x="0" y="324914"/>
                  <a:pt x="1351640" y="0"/>
                  <a:pt x="3018972" y="0"/>
                </a:cubicBezTo>
                <a:close/>
              </a:path>
            </a:pathLst>
          </a:custGeom>
          <a:gradFill flip="none" rotWithShape="1">
            <a:gsLst>
              <a:gs pos="0">
                <a:schemeClr val="bg1"/>
              </a:gs>
              <a:gs pos="100000">
                <a:srgbClr val="258989"/>
              </a:gs>
            </a:gsLst>
            <a:path path="circle">
              <a:fillToRect l="50000" t="50000" r="50000" b="50000"/>
            </a:path>
            <a:tileRect/>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8" name="Freeform: Shape 17">
            <a:extLst>
              <a:ext uri="{FF2B5EF4-FFF2-40B4-BE49-F238E27FC236}">
                <a16:creationId xmlns:a16="http://schemas.microsoft.com/office/drawing/2014/main" id="{C8AD4718-0501-403B-AFBC-33331BEC043B}"/>
              </a:ext>
            </a:extLst>
          </p:cNvPr>
          <p:cNvSpPr/>
          <p:nvPr userDrawn="1"/>
        </p:nvSpPr>
        <p:spPr>
          <a:xfrm>
            <a:off x="1529895" y="2282371"/>
            <a:ext cx="6037944" cy="1146629"/>
          </a:xfrm>
          <a:custGeom>
            <a:avLst/>
            <a:gdLst>
              <a:gd name="connsiteX0" fmla="*/ 3018972 w 6037944"/>
              <a:gd name="connsiteY0" fmla="*/ 0 h 1146629"/>
              <a:gd name="connsiteX1" fmla="*/ 6037944 w 6037944"/>
              <a:gd name="connsiteY1" fmla="*/ 1146629 h 1146629"/>
              <a:gd name="connsiteX2" fmla="*/ 3018972 w 6037944"/>
              <a:gd name="connsiteY2" fmla="*/ 420914 h 1146629"/>
              <a:gd name="connsiteX3" fmla="*/ 0 w 6037944"/>
              <a:gd name="connsiteY3" fmla="*/ 1146629 h 1146629"/>
              <a:gd name="connsiteX4" fmla="*/ 3018972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3018972" y="0"/>
                </a:moveTo>
                <a:cubicBezTo>
                  <a:pt x="4686304" y="0"/>
                  <a:pt x="6037944" y="513363"/>
                  <a:pt x="6037944" y="1146629"/>
                </a:cubicBezTo>
                <a:cubicBezTo>
                  <a:pt x="6037944" y="745828"/>
                  <a:pt x="4686304" y="420914"/>
                  <a:pt x="3018972" y="420914"/>
                </a:cubicBezTo>
                <a:cubicBezTo>
                  <a:pt x="1351640" y="420914"/>
                  <a:pt x="0" y="745828"/>
                  <a:pt x="0" y="1146629"/>
                </a:cubicBezTo>
                <a:cubicBezTo>
                  <a:pt x="0" y="513363"/>
                  <a:pt x="1351640" y="0"/>
                  <a:pt x="3018972" y="0"/>
                </a:cubicBezTo>
                <a:close/>
              </a:path>
            </a:pathLst>
          </a:custGeom>
          <a:gradFill flip="none" rotWithShape="1">
            <a:gsLst>
              <a:gs pos="0">
                <a:schemeClr val="bg1"/>
              </a:gs>
              <a:gs pos="100000">
                <a:srgbClr val="258989"/>
              </a:gs>
            </a:gsLst>
            <a:path path="circle">
              <a:fillToRect l="50000" t="50000" r="50000" b="50000"/>
            </a:path>
            <a:tileRect/>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sp>
        <p:nvSpPr>
          <p:cNvPr id="17" name="Freeform: Shape 16">
            <a:extLst>
              <a:ext uri="{FF2B5EF4-FFF2-40B4-BE49-F238E27FC236}">
                <a16:creationId xmlns:a16="http://schemas.microsoft.com/office/drawing/2014/main" id="{38861B3F-8E45-4BA3-97F7-23CB90BE0433}"/>
              </a:ext>
            </a:extLst>
          </p:cNvPr>
          <p:cNvSpPr/>
          <p:nvPr userDrawn="1"/>
        </p:nvSpPr>
        <p:spPr>
          <a:xfrm>
            <a:off x="1529895" y="3429000"/>
            <a:ext cx="6037944" cy="1146629"/>
          </a:xfrm>
          <a:custGeom>
            <a:avLst/>
            <a:gdLst>
              <a:gd name="connsiteX0" fmla="*/ 0 w 6037944"/>
              <a:gd name="connsiteY0" fmla="*/ 0 h 1146629"/>
              <a:gd name="connsiteX1" fmla="*/ 3018972 w 6037944"/>
              <a:gd name="connsiteY1" fmla="*/ 725715 h 1146629"/>
              <a:gd name="connsiteX2" fmla="*/ 6037944 w 6037944"/>
              <a:gd name="connsiteY2" fmla="*/ 0 h 1146629"/>
              <a:gd name="connsiteX3" fmla="*/ 3018972 w 6037944"/>
              <a:gd name="connsiteY3" fmla="*/ 1146629 h 1146629"/>
              <a:gd name="connsiteX4" fmla="*/ 0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0" y="0"/>
                </a:moveTo>
                <a:cubicBezTo>
                  <a:pt x="0" y="400801"/>
                  <a:pt x="1351640" y="725715"/>
                  <a:pt x="3018972" y="725715"/>
                </a:cubicBezTo>
                <a:cubicBezTo>
                  <a:pt x="4686304" y="725715"/>
                  <a:pt x="6037944" y="400801"/>
                  <a:pt x="6037944" y="0"/>
                </a:cubicBezTo>
                <a:cubicBezTo>
                  <a:pt x="6037944" y="633266"/>
                  <a:pt x="4686304" y="1146629"/>
                  <a:pt x="3018972" y="1146629"/>
                </a:cubicBezTo>
                <a:cubicBezTo>
                  <a:pt x="1351640" y="1146629"/>
                  <a:pt x="0" y="633266"/>
                  <a:pt x="0" y="0"/>
                </a:cubicBezTo>
                <a:close/>
              </a:path>
            </a:pathLst>
          </a:custGeom>
          <a:gradFill flip="none" rotWithShape="1">
            <a:gsLst>
              <a:gs pos="0">
                <a:schemeClr val="bg1"/>
              </a:gs>
              <a:gs pos="100000">
                <a:srgbClr val="258989"/>
              </a:gs>
            </a:gsLst>
            <a:path path="circle">
              <a:fillToRect l="50000" t="50000" r="50000" b="50000"/>
            </a:path>
            <a:tileRect/>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sp>
        <p:nvSpPr>
          <p:cNvPr id="22" name="TextBox 21">
            <a:extLst>
              <a:ext uri="{FF2B5EF4-FFF2-40B4-BE49-F238E27FC236}">
                <a16:creationId xmlns:a16="http://schemas.microsoft.com/office/drawing/2014/main" id="{513C37F6-66F0-4125-B2E0-B93F212BA9B3}"/>
              </a:ext>
            </a:extLst>
          </p:cNvPr>
          <p:cNvSpPr txBox="1"/>
          <p:nvPr userDrawn="1"/>
        </p:nvSpPr>
        <p:spPr>
          <a:xfrm>
            <a:off x="2360497" y="3075057"/>
            <a:ext cx="4423006" cy="707886"/>
          </a:xfrm>
          <a:prstGeom prst="rect">
            <a:avLst/>
          </a:prstGeom>
          <a:noFill/>
        </p:spPr>
        <p:txBody>
          <a:bodyPr wrap="none" rtlCol="0">
            <a:spAutoFit/>
          </a:bodyPr>
          <a:lstStyle/>
          <a:p>
            <a:r>
              <a:rPr lang="en-US" sz="4000" dirty="0">
                <a:latin typeface="Bahnschrift SemiBold" panose="020B0502040204020203" pitchFamily="34" charset="0"/>
              </a:rPr>
              <a:t>That’s all for now…</a:t>
            </a:r>
          </a:p>
        </p:txBody>
      </p:sp>
    </p:spTree>
    <p:extLst>
      <p:ext uri="{BB962C8B-B14F-4D97-AF65-F5344CB8AC3E}">
        <p14:creationId xmlns:p14="http://schemas.microsoft.com/office/powerpoint/2010/main"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t>9/1/2021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t>9/1/2021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t>9/1/2021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t>9/1/2021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t>‹#›</a:t>
            </a:fld>
            <a:endParaRPr lang="en-US"/>
          </a:p>
        </p:txBody>
      </p:sp>
    </p:spTree>
    <p:extLst>
      <p:ext uri="{BB962C8B-B14F-4D97-AF65-F5344CB8AC3E}">
        <p14:creationId xmlns:p14="http://schemas.microsoft.com/office/powerpoint/2010/main" val="2771957338"/>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arget="../media/image5.jpeg" Type="http://schemas.openxmlformats.org/officeDocument/2006/relationships/image"/><Relationship Id="rId1" Target="../slideLayouts/slideLayout3.xml" Type="http://schemas.openxmlformats.org/officeDocument/2006/relationships/slideLayout"/></Relationships>
</file>

<file path=ppt/slides/_rels/slide12.xml.rels><?xml version="1.0" encoding="UTF-8" standalone="yes" ?><Relationships xmlns="http://schemas.openxmlformats.org/package/2006/relationships"><Relationship Id="rId2" Target="../media/image6.jpeg" Type="http://schemas.openxmlformats.org/officeDocument/2006/relationships/image"/><Relationship Id="rId1" Target="../slideLayouts/slideLayout3.xml" Type="http://schemas.openxmlformats.org/officeDocument/2006/relationships/slideLayout"/></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arget="../media/image7.jpeg" Type="http://schemas.openxmlformats.org/officeDocument/2006/relationships/image"/><Relationship Id="rId1" Target="../slideLayouts/slideLayout3.xml" Type="http://schemas.openxmlformats.org/officeDocument/2006/relationships/slideLayout"/></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arget="../media/image8.jpeg" Type="http://schemas.openxmlformats.org/officeDocument/2006/relationships/image"/><Relationship Id="rId1" Target="../slideLayouts/slideLayout3.xml" Type="http://schemas.openxmlformats.org/officeDocument/2006/relationships/slideLayout"/></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arget="../media/image13.jpeg" Type="http://schemas.openxmlformats.org/officeDocument/2006/relationships/image"/><Relationship Id="rId1" Target="../slideLayouts/slideLayout3.xml" Type="http://schemas.openxmlformats.org/officeDocument/2006/relationships/slideLayout"/></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arget="../media/image3.jpeg" Type="http://schemas.openxmlformats.org/officeDocument/2006/relationships/image"/><Relationship Id="rId1" Target="../slideLayouts/slideLayout3.xml" Type="http://schemas.openxmlformats.org/officeDocument/2006/relationships/slideLayout"/></Relationships>
</file>

<file path=ppt/slides/_rels/slide6.xml.rels><?xml version="1.0" encoding="UTF-8" standalone="yes" ?><Relationships xmlns="http://schemas.openxmlformats.org/package/2006/relationships"><Relationship Id="rId2" Target="../media/image4.jpeg" Type="http://schemas.openxmlformats.org/officeDocument/2006/relationships/image"/><Relationship Id="rId1" Target="../slideLayouts/slideLayout3.xml" Type="http://schemas.openxmlformats.org/officeDocument/2006/relationships/slideLayout"/></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2438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601DD483-5F7E-4AEF-83D7-96B32235C7F0}"/>
              </a:ext>
            </a:extLst>
          </p:cNvPr>
          <p:cNvSpPr/>
          <p:nvPr/>
        </p:nvSpPr>
        <p:spPr>
          <a:xfrm>
            <a:off x="2874699" y="1436302"/>
            <a:ext cx="3070751" cy="1228157"/>
          </a:xfrm>
          <a:custGeom>
            <a:avLst/>
            <a:gdLst>
              <a:gd name="connsiteX0" fmla="*/ 0 w 3070751"/>
              <a:gd name="connsiteY0" fmla="*/ 204697 h 1228157"/>
              <a:gd name="connsiteX1" fmla="*/ 204697 w 3070751"/>
              <a:gd name="connsiteY1" fmla="*/ 0 h 1228157"/>
              <a:gd name="connsiteX2" fmla="*/ 2866054 w 3070751"/>
              <a:gd name="connsiteY2" fmla="*/ 0 h 1228157"/>
              <a:gd name="connsiteX3" fmla="*/ 3070751 w 3070751"/>
              <a:gd name="connsiteY3" fmla="*/ 204697 h 1228157"/>
              <a:gd name="connsiteX4" fmla="*/ 3070751 w 3070751"/>
              <a:gd name="connsiteY4" fmla="*/ 1023460 h 1228157"/>
              <a:gd name="connsiteX5" fmla="*/ 2866054 w 3070751"/>
              <a:gd name="connsiteY5" fmla="*/ 1228157 h 1228157"/>
              <a:gd name="connsiteX6" fmla="*/ 204697 w 3070751"/>
              <a:gd name="connsiteY6" fmla="*/ 1228157 h 1228157"/>
              <a:gd name="connsiteX7" fmla="*/ 0 w 3070751"/>
              <a:gd name="connsiteY7" fmla="*/ 1023460 h 1228157"/>
              <a:gd name="connsiteX8" fmla="*/ 0 w 3070751"/>
              <a:gd name="connsiteY8" fmla="*/ 204697 h 1228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0751" h="1228157">
                <a:moveTo>
                  <a:pt x="0" y="204697"/>
                </a:moveTo>
                <a:cubicBezTo>
                  <a:pt x="0" y="91646"/>
                  <a:pt x="91646" y="0"/>
                  <a:pt x="204697" y="0"/>
                </a:cubicBezTo>
                <a:lnTo>
                  <a:pt x="2866054" y="0"/>
                </a:lnTo>
                <a:cubicBezTo>
                  <a:pt x="2979105" y="0"/>
                  <a:pt x="3070751" y="91646"/>
                  <a:pt x="3070751" y="204697"/>
                </a:cubicBezTo>
                <a:lnTo>
                  <a:pt x="3070751" y="1023460"/>
                </a:lnTo>
                <a:cubicBezTo>
                  <a:pt x="3070751" y="1136511"/>
                  <a:pt x="2979105" y="1228157"/>
                  <a:pt x="2866054" y="1228157"/>
                </a:cubicBezTo>
                <a:lnTo>
                  <a:pt x="204697" y="1228157"/>
                </a:lnTo>
                <a:cubicBezTo>
                  <a:pt x="91646" y="1228157"/>
                  <a:pt x="0" y="1136511"/>
                  <a:pt x="0" y="1023460"/>
                </a:cubicBezTo>
                <a:lnTo>
                  <a:pt x="0" y="204697"/>
                </a:lnTo>
                <a:close/>
              </a:path>
            </a:pathLst>
          </a:custGeom>
          <a:solidFill>
            <a:srgbClr val="258989"/>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89494" tIns="124724" rIns="189494" bIns="124724" numCol="1" spcCol="1270" anchor="ctr" anchorCtr="0">
            <a:noAutofit/>
          </a:bodyPr>
          <a:lstStyle/>
          <a:p>
            <a:pPr marL="0" lvl="0" indent="0" algn="ctr" defTabSz="1511300">
              <a:lnSpc>
                <a:spcPct val="90000"/>
              </a:lnSpc>
              <a:spcBef>
                <a:spcPct val="0"/>
              </a:spcBef>
              <a:spcAft>
                <a:spcPct val="35000"/>
              </a:spcAft>
              <a:buNone/>
            </a:pPr>
            <a:r>
              <a:rPr lang="en-IN" sz="2800" kern="1200">
                <a:latin typeface="Bahnschrift" panose="020B0502040204020203" pitchFamily="34" charset="0"/>
              </a:rPr>
              <a:t>Tagging Things</a:t>
            </a:r>
          </a:p>
        </p:txBody>
      </p:sp>
      <p:sp>
        <p:nvSpPr>
          <p:cNvPr id="7" name="Freeform: Shape 6">
            <a:extLst>
              <a:ext uri="{FF2B5EF4-FFF2-40B4-BE49-F238E27FC236}">
                <a16:creationId xmlns:a16="http://schemas.microsoft.com/office/drawing/2014/main" id="{20733C59-2DE9-48E0-8699-4EEB3A7775DC}"/>
              </a:ext>
            </a:extLst>
          </p:cNvPr>
          <p:cNvSpPr/>
          <p:nvPr/>
        </p:nvSpPr>
        <p:spPr>
          <a:xfrm>
            <a:off x="2874699" y="2725868"/>
            <a:ext cx="3070751" cy="1228157"/>
          </a:xfrm>
          <a:custGeom>
            <a:avLst/>
            <a:gdLst>
              <a:gd name="connsiteX0" fmla="*/ 0 w 3070751"/>
              <a:gd name="connsiteY0" fmla="*/ 204697 h 1228157"/>
              <a:gd name="connsiteX1" fmla="*/ 204697 w 3070751"/>
              <a:gd name="connsiteY1" fmla="*/ 0 h 1228157"/>
              <a:gd name="connsiteX2" fmla="*/ 2866054 w 3070751"/>
              <a:gd name="connsiteY2" fmla="*/ 0 h 1228157"/>
              <a:gd name="connsiteX3" fmla="*/ 3070751 w 3070751"/>
              <a:gd name="connsiteY3" fmla="*/ 204697 h 1228157"/>
              <a:gd name="connsiteX4" fmla="*/ 3070751 w 3070751"/>
              <a:gd name="connsiteY4" fmla="*/ 1023460 h 1228157"/>
              <a:gd name="connsiteX5" fmla="*/ 2866054 w 3070751"/>
              <a:gd name="connsiteY5" fmla="*/ 1228157 h 1228157"/>
              <a:gd name="connsiteX6" fmla="*/ 204697 w 3070751"/>
              <a:gd name="connsiteY6" fmla="*/ 1228157 h 1228157"/>
              <a:gd name="connsiteX7" fmla="*/ 0 w 3070751"/>
              <a:gd name="connsiteY7" fmla="*/ 1023460 h 1228157"/>
              <a:gd name="connsiteX8" fmla="*/ 0 w 3070751"/>
              <a:gd name="connsiteY8" fmla="*/ 204697 h 1228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0751" h="1228157">
                <a:moveTo>
                  <a:pt x="0" y="204697"/>
                </a:moveTo>
                <a:cubicBezTo>
                  <a:pt x="0" y="91646"/>
                  <a:pt x="91646" y="0"/>
                  <a:pt x="204697" y="0"/>
                </a:cubicBezTo>
                <a:lnTo>
                  <a:pt x="2866054" y="0"/>
                </a:lnTo>
                <a:cubicBezTo>
                  <a:pt x="2979105" y="0"/>
                  <a:pt x="3070751" y="91646"/>
                  <a:pt x="3070751" y="204697"/>
                </a:cubicBezTo>
                <a:lnTo>
                  <a:pt x="3070751" y="1023460"/>
                </a:lnTo>
                <a:cubicBezTo>
                  <a:pt x="3070751" y="1136511"/>
                  <a:pt x="2979105" y="1228157"/>
                  <a:pt x="2866054" y="1228157"/>
                </a:cubicBezTo>
                <a:lnTo>
                  <a:pt x="204697" y="1228157"/>
                </a:lnTo>
                <a:cubicBezTo>
                  <a:pt x="91646" y="1228157"/>
                  <a:pt x="0" y="1136511"/>
                  <a:pt x="0" y="1023460"/>
                </a:cubicBezTo>
                <a:lnTo>
                  <a:pt x="0" y="204697"/>
                </a:lnTo>
                <a:close/>
              </a:path>
            </a:pathLst>
          </a:custGeom>
          <a:solidFill>
            <a:srgbClr val="258989"/>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89494" tIns="124724" rIns="189494" bIns="124724" numCol="1" spcCol="1270" anchor="ctr" anchorCtr="0">
            <a:noAutofit/>
          </a:bodyPr>
          <a:lstStyle/>
          <a:p>
            <a:pPr marL="0" lvl="0" indent="0" algn="ctr" defTabSz="1511300">
              <a:lnSpc>
                <a:spcPct val="90000"/>
              </a:lnSpc>
              <a:spcBef>
                <a:spcPct val="0"/>
              </a:spcBef>
              <a:spcAft>
                <a:spcPct val="35000"/>
              </a:spcAft>
              <a:buNone/>
            </a:pPr>
            <a:r>
              <a:rPr lang="en-IN" sz="2800" kern="1200">
                <a:latin typeface="Bahnschrift" panose="020B0502040204020203" pitchFamily="34" charset="0"/>
              </a:rPr>
              <a:t>Feeling Things</a:t>
            </a:r>
          </a:p>
        </p:txBody>
      </p:sp>
      <p:sp>
        <p:nvSpPr>
          <p:cNvPr id="8" name="Freeform: Shape 7">
            <a:extLst>
              <a:ext uri="{FF2B5EF4-FFF2-40B4-BE49-F238E27FC236}">
                <a16:creationId xmlns:a16="http://schemas.microsoft.com/office/drawing/2014/main" id="{137251C2-BDAC-4026-8710-6AD194F1DA48}"/>
              </a:ext>
            </a:extLst>
          </p:cNvPr>
          <p:cNvSpPr/>
          <p:nvPr/>
        </p:nvSpPr>
        <p:spPr>
          <a:xfrm>
            <a:off x="2874699" y="4015433"/>
            <a:ext cx="3070751" cy="1228157"/>
          </a:xfrm>
          <a:custGeom>
            <a:avLst/>
            <a:gdLst>
              <a:gd name="connsiteX0" fmla="*/ 0 w 3070751"/>
              <a:gd name="connsiteY0" fmla="*/ 204697 h 1228157"/>
              <a:gd name="connsiteX1" fmla="*/ 204697 w 3070751"/>
              <a:gd name="connsiteY1" fmla="*/ 0 h 1228157"/>
              <a:gd name="connsiteX2" fmla="*/ 2866054 w 3070751"/>
              <a:gd name="connsiteY2" fmla="*/ 0 h 1228157"/>
              <a:gd name="connsiteX3" fmla="*/ 3070751 w 3070751"/>
              <a:gd name="connsiteY3" fmla="*/ 204697 h 1228157"/>
              <a:gd name="connsiteX4" fmla="*/ 3070751 w 3070751"/>
              <a:gd name="connsiteY4" fmla="*/ 1023460 h 1228157"/>
              <a:gd name="connsiteX5" fmla="*/ 2866054 w 3070751"/>
              <a:gd name="connsiteY5" fmla="*/ 1228157 h 1228157"/>
              <a:gd name="connsiteX6" fmla="*/ 204697 w 3070751"/>
              <a:gd name="connsiteY6" fmla="*/ 1228157 h 1228157"/>
              <a:gd name="connsiteX7" fmla="*/ 0 w 3070751"/>
              <a:gd name="connsiteY7" fmla="*/ 1023460 h 1228157"/>
              <a:gd name="connsiteX8" fmla="*/ 0 w 3070751"/>
              <a:gd name="connsiteY8" fmla="*/ 204697 h 1228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0751" h="1228157">
                <a:moveTo>
                  <a:pt x="0" y="204697"/>
                </a:moveTo>
                <a:cubicBezTo>
                  <a:pt x="0" y="91646"/>
                  <a:pt x="91646" y="0"/>
                  <a:pt x="204697" y="0"/>
                </a:cubicBezTo>
                <a:lnTo>
                  <a:pt x="2866054" y="0"/>
                </a:lnTo>
                <a:cubicBezTo>
                  <a:pt x="2979105" y="0"/>
                  <a:pt x="3070751" y="91646"/>
                  <a:pt x="3070751" y="204697"/>
                </a:cubicBezTo>
                <a:lnTo>
                  <a:pt x="3070751" y="1023460"/>
                </a:lnTo>
                <a:cubicBezTo>
                  <a:pt x="3070751" y="1136511"/>
                  <a:pt x="2979105" y="1228157"/>
                  <a:pt x="2866054" y="1228157"/>
                </a:cubicBezTo>
                <a:lnTo>
                  <a:pt x="204697" y="1228157"/>
                </a:lnTo>
                <a:cubicBezTo>
                  <a:pt x="91646" y="1228157"/>
                  <a:pt x="0" y="1136511"/>
                  <a:pt x="0" y="1023460"/>
                </a:cubicBezTo>
                <a:lnTo>
                  <a:pt x="0" y="204697"/>
                </a:lnTo>
                <a:close/>
              </a:path>
            </a:pathLst>
          </a:custGeom>
          <a:solidFill>
            <a:srgbClr val="258989"/>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89494" tIns="124724" rIns="189494" bIns="124724" numCol="1" spcCol="1270" anchor="ctr" anchorCtr="0">
            <a:noAutofit/>
          </a:bodyPr>
          <a:lstStyle/>
          <a:p>
            <a:pPr marL="0" lvl="0" indent="0" algn="ctr" defTabSz="1511300">
              <a:lnSpc>
                <a:spcPct val="90000"/>
              </a:lnSpc>
              <a:spcBef>
                <a:spcPct val="0"/>
              </a:spcBef>
              <a:spcAft>
                <a:spcPct val="35000"/>
              </a:spcAft>
              <a:buNone/>
            </a:pPr>
            <a:r>
              <a:rPr lang="en-IN" sz="2800" kern="1200">
                <a:latin typeface="Bahnschrift" panose="020B0502040204020203" pitchFamily="34" charset="0"/>
              </a:rPr>
              <a:t>Shrinking Things</a:t>
            </a:r>
          </a:p>
        </p:txBody>
      </p:sp>
      <p:sp>
        <p:nvSpPr>
          <p:cNvPr id="9" name="Freeform: Shape 8">
            <a:extLst>
              <a:ext uri="{FF2B5EF4-FFF2-40B4-BE49-F238E27FC236}">
                <a16:creationId xmlns:a16="http://schemas.microsoft.com/office/drawing/2014/main" id="{E87B7D1C-A66E-49C2-8C1F-B22675B75ECC}"/>
              </a:ext>
            </a:extLst>
          </p:cNvPr>
          <p:cNvSpPr/>
          <p:nvPr/>
        </p:nvSpPr>
        <p:spPr>
          <a:xfrm>
            <a:off x="2874699" y="5304999"/>
            <a:ext cx="3070751" cy="1228157"/>
          </a:xfrm>
          <a:custGeom>
            <a:avLst/>
            <a:gdLst>
              <a:gd name="connsiteX0" fmla="*/ 0 w 3070751"/>
              <a:gd name="connsiteY0" fmla="*/ 204697 h 1228157"/>
              <a:gd name="connsiteX1" fmla="*/ 204697 w 3070751"/>
              <a:gd name="connsiteY1" fmla="*/ 0 h 1228157"/>
              <a:gd name="connsiteX2" fmla="*/ 2866054 w 3070751"/>
              <a:gd name="connsiteY2" fmla="*/ 0 h 1228157"/>
              <a:gd name="connsiteX3" fmla="*/ 3070751 w 3070751"/>
              <a:gd name="connsiteY3" fmla="*/ 204697 h 1228157"/>
              <a:gd name="connsiteX4" fmla="*/ 3070751 w 3070751"/>
              <a:gd name="connsiteY4" fmla="*/ 1023460 h 1228157"/>
              <a:gd name="connsiteX5" fmla="*/ 2866054 w 3070751"/>
              <a:gd name="connsiteY5" fmla="*/ 1228157 h 1228157"/>
              <a:gd name="connsiteX6" fmla="*/ 204697 w 3070751"/>
              <a:gd name="connsiteY6" fmla="*/ 1228157 h 1228157"/>
              <a:gd name="connsiteX7" fmla="*/ 0 w 3070751"/>
              <a:gd name="connsiteY7" fmla="*/ 1023460 h 1228157"/>
              <a:gd name="connsiteX8" fmla="*/ 0 w 3070751"/>
              <a:gd name="connsiteY8" fmla="*/ 204697 h 1228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0751" h="1228157">
                <a:moveTo>
                  <a:pt x="0" y="204697"/>
                </a:moveTo>
                <a:cubicBezTo>
                  <a:pt x="0" y="91646"/>
                  <a:pt x="91646" y="0"/>
                  <a:pt x="204697" y="0"/>
                </a:cubicBezTo>
                <a:lnTo>
                  <a:pt x="2866054" y="0"/>
                </a:lnTo>
                <a:cubicBezTo>
                  <a:pt x="2979105" y="0"/>
                  <a:pt x="3070751" y="91646"/>
                  <a:pt x="3070751" y="204697"/>
                </a:cubicBezTo>
                <a:lnTo>
                  <a:pt x="3070751" y="1023460"/>
                </a:lnTo>
                <a:cubicBezTo>
                  <a:pt x="3070751" y="1136511"/>
                  <a:pt x="2979105" y="1228157"/>
                  <a:pt x="2866054" y="1228157"/>
                </a:cubicBezTo>
                <a:lnTo>
                  <a:pt x="204697" y="1228157"/>
                </a:lnTo>
                <a:cubicBezTo>
                  <a:pt x="91646" y="1228157"/>
                  <a:pt x="0" y="1136511"/>
                  <a:pt x="0" y="1023460"/>
                </a:cubicBezTo>
                <a:lnTo>
                  <a:pt x="0" y="204697"/>
                </a:lnTo>
                <a:close/>
              </a:path>
            </a:pathLst>
          </a:custGeom>
          <a:solidFill>
            <a:srgbClr val="258989"/>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89494" tIns="124724" rIns="189494" bIns="124724" numCol="1" spcCol="1270" anchor="ctr" anchorCtr="0">
            <a:noAutofit/>
          </a:bodyPr>
          <a:lstStyle/>
          <a:p>
            <a:pPr marL="0" lvl="0" indent="0" algn="ctr" defTabSz="1511300">
              <a:lnSpc>
                <a:spcPct val="90000"/>
              </a:lnSpc>
              <a:spcBef>
                <a:spcPct val="0"/>
              </a:spcBef>
              <a:spcAft>
                <a:spcPct val="35000"/>
              </a:spcAft>
              <a:buNone/>
            </a:pPr>
            <a:r>
              <a:rPr lang="en-IN" sz="2800" kern="1200">
                <a:latin typeface="Bahnschrift" panose="020B0502040204020203" pitchFamily="34" charset="0"/>
              </a:rPr>
              <a:t>Thinking Things</a:t>
            </a:r>
          </a:p>
        </p:txBody>
      </p:sp>
      <p:sp>
        <p:nvSpPr>
          <p:cNvPr id="2" name="Title 1">
            <a:extLst>
              <a:ext uri="{FF2B5EF4-FFF2-40B4-BE49-F238E27FC236}">
                <a16:creationId xmlns:a16="http://schemas.microsoft.com/office/drawing/2014/main" id="{EC16DAC0-6D2D-4B77-8DCA-C2CDAEA19E62}"/>
              </a:ext>
            </a:extLst>
          </p:cNvPr>
          <p:cNvSpPr>
            <a:spLocks noGrp="1"/>
          </p:cNvSpPr>
          <p:nvPr>
            <p:ph type="title"/>
          </p:nvPr>
        </p:nvSpPr>
        <p:spPr>
          <a:xfrm>
            <a:off x="145143" y="0"/>
            <a:ext cx="8079920" cy="1325563"/>
          </a:xfrm>
        </p:spPr>
        <p:txBody>
          <a:bodyPr>
            <a:normAutofit/>
          </a:bodyPr>
          <a:lstStyle/>
          <a:p>
            <a:r>
              <a:rPr lang="en-GB" sz="3200" b="1" dirty="0"/>
              <a:t>Structure of IoT</a:t>
            </a:r>
            <a:endParaRPr lang="en-GB" sz="3200" dirty="0"/>
          </a:p>
        </p:txBody>
      </p:sp>
    </p:spTree>
    <p:extLst>
      <p:ext uri="{BB962C8B-B14F-4D97-AF65-F5344CB8AC3E}">
        <p14:creationId xmlns:p14="http://schemas.microsoft.com/office/powerpoint/2010/main" val="608838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D516367-1DD9-4CA6-BA72-F65684771179}"/>
              </a:ext>
            </a:extLst>
          </p:cNvPr>
          <p:cNvPicPr>
            <a:picLocks noGrp="1" noChangeAspect="1"/>
          </p:cNvPicPr>
          <p:nvPr>
            <p:ph idx="1"/>
          </p:nvPr>
        </p:nvPicPr>
        <p:blipFill>
          <a:blip r:embed="rId2"/>
          <a:stretch>
            <a:fillRect/>
          </a:stretch>
        </p:blipFill>
        <p:spPr>
          <a:xfrm>
            <a:off x="553645" y="1741715"/>
            <a:ext cx="8169441" cy="4856832"/>
          </a:xfrm>
          <a:prstGeom prst="rect">
            <a:avLst/>
          </a:prstGeom>
          <a:effectLst>
            <a:outerShdw blurRad="63500" sx="102000" sy="102000" algn="ctr" rotWithShape="0">
              <a:prstClr val="black">
                <a:alpha val="40000"/>
              </a:prstClr>
            </a:outerShdw>
          </a:effectLst>
        </p:spPr>
      </p:pic>
      <p:sp>
        <p:nvSpPr>
          <p:cNvPr id="2" name="Title 1">
            <a:extLst>
              <a:ext uri="{FF2B5EF4-FFF2-40B4-BE49-F238E27FC236}">
                <a16:creationId xmlns:a16="http://schemas.microsoft.com/office/drawing/2014/main" id="{D7A68067-E4D4-4D54-9EF6-1F4E27F54606}"/>
              </a:ext>
            </a:extLst>
          </p:cNvPr>
          <p:cNvSpPr>
            <a:spLocks noGrp="1"/>
          </p:cNvSpPr>
          <p:nvPr>
            <p:ph type="title"/>
          </p:nvPr>
        </p:nvSpPr>
        <p:spPr>
          <a:xfrm>
            <a:off x="174171" y="0"/>
            <a:ext cx="8694058" cy="1325563"/>
          </a:xfrm>
        </p:spPr>
        <p:txBody>
          <a:bodyPr>
            <a:normAutofit/>
          </a:bodyPr>
          <a:lstStyle/>
          <a:p>
            <a:r>
              <a:rPr lang="en-GB" sz="3200" b="1" dirty="0"/>
              <a:t>Structure of IoT</a:t>
            </a:r>
            <a:endParaRPr lang="en-GB" sz="3200" dirty="0"/>
          </a:p>
        </p:txBody>
      </p:sp>
    </p:spTree>
    <p:extLst>
      <p:ext uri="{BB962C8B-B14F-4D97-AF65-F5344CB8AC3E}">
        <p14:creationId xmlns:p14="http://schemas.microsoft.com/office/powerpoint/2010/main" val="861452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C40A51-BC22-4177-8665-4E0BAF85F663}"/>
              </a:ext>
            </a:extLst>
          </p:cNvPr>
          <p:cNvSpPr>
            <a:spLocks noGrp="1"/>
          </p:cNvSpPr>
          <p:nvPr>
            <p:ph idx="1"/>
          </p:nvPr>
        </p:nvSpPr>
        <p:spPr>
          <a:xfrm>
            <a:off x="174171" y="1459958"/>
            <a:ext cx="8820151" cy="2181543"/>
          </a:xfrm>
        </p:spPr>
        <p:txBody>
          <a:bodyPr>
            <a:normAutofit/>
          </a:bodyPr>
          <a:lstStyle/>
          <a:p>
            <a:pPr marL="0" indent="0" algn="just">
              <a:spcBef>
                <a:spcPts val="0"/>
              </a:spcBef>
              <a:buClr>
                <a:srgbClr val="258989"/>
              </a:buClr>
              <a:buNone/>
            </a:pPr>
            <a:r>
              <a:rPr lang="en-IN" dirty="0"/>
              <a:t>Radio-frequency identification (RFID) uses electromagnetic fields to automatically identify and track tags attached to objects. </a:t>
            </a:r>
          </a:p>
        </p:txBody>
      </p:sp>
      <p:sp>
        <p:nvSpPr>
          <p:cNvPr id="2" name="Title 1">
            <a:extLst>
              <a:ext uri="{FF2B5EF4-FFF2-40B4-BE49-F238E27FC236}">
                <a16:creationId xmlns:a16="http://schemas.microsoft.com/office/drawing/2014/main" id="{D7A68067-E4D4-4D54-9EF6-1F4E27F54606}"/>
              </a:ext>
            </a:extLst>
          </p:cNvPr>
          <p:cNvSpPr>
            <a:spLocks noGrp="1"/>
          </p:cNvSpPr>
          <p:nvPr>
            <p:ph type="title"/>
          </p:nvPr>
        </p:nvSpPr>
        <p:spPr>
          <a:xfrm>
            <a:off x="174171" y="0"/>
            <a:ext cx="8534400" cy="1325563"/>
          </a:xfrm>
        </p:spPr>
        <p:txBody>
          <a:bodyPr>
            <a:normAutofit/>
          </a:bodyPr>
          <a:lstStyle/>
          <a:p>
            <a:pPr algn="just"/>
            <a:r>
              <a:rPr lang="en-GB" sz="3200" b="1" dirty="0"/>
              <a:t>Structure of IoT- RFIDs</a:t>
            </a:r>
            <a:endParaRPr lang="en-GB" sz="3200" dirty="0"/>
          </a:p>
        </p:txBody>
      </p:sp>
      <p:pic>
        <p:nvPicPr>
          <p:cNvPr id="6" name="Picture 5">
            <a:extLst>
              <a:ext uri="{FF2B5EF4-FFF2-40B4-BE49-F238E27FC236}">
                <a16:creationId xmlns:a16="http://schemas.microsoft.com/office/drawing/2014/main" id="{CD2216B6-BE66-4DC9-8113-0663969A166D}"/>
              </a:ext>
            </a:extLst>
          </p:cNvPr>
          <p:cNvPicPr>
            <a:picLocks noChangeAspect="1"/>
          </p:cNvPicPr>
          <p:nvPr/>
        </p:nvPicPr>
        <p:blipFill>
          <a:blip r:embed="rId2"/>
          <a:stretch>
            <a:fillRect/>
          </a:stretch>
        </p:blipFill>
        <p:spPr>
          <a:xfrm>
            <a:off x="2791384" y="3775896"/>
            <a:ext cx="3561231" cy="267092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03282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648DBC-863D-457A-A223-409684069806}"/>
              </a:ext>
            </a:extLst>
          </p:cNvPr>
          <p:cNvSpPr>
            <a:spLocks noGrp="1"/>
          </p:cNvSpPr>
          <p:nvPr>
            <p:ph idx="1"/>
          </p:nvPr>
        </p:nvSpPr>
        <p:spPr>
          <a:xfrm>
            <a:off x="234494" y="1451119"/>
            <a:ext cx="8544379" cy="5004884"/>
          </a:xfrm>
        </p:spPr>
        <p:txBody>
          <a:bodyPr>
            <a:normAutofit/>
          </a:bodyPr>
          <a:lstStyle/>
          <a:p>
            <a:pPr marL="0" indent="0" algn="just">
              <a:lnSpc>
                <a:spcPct val="150000"/>
              </a:lnSpc>
              <a:spcBef>
                <a:spcPts val="0"/>
              </a:spcBef>
              <a:buClr>
                <a:srgbClr val="258989"/>
              </a:buClr>
              <a:buNone/>
            </a:pPr>
            <a:r>
              <a:rPr lang="en-IN" dirty="0"/>
              <a:t>Widely used both in indoor and outdoor </a:t>
            </a:r>
            <a:r>
              <a:rPr lang="en-GB" dirty="0"/>
              <a:t>environments.</a:t>
            </a:r>
          </a:p>
        </p:txBody>
      </p:sp>
      <p:sp>
        <p:nvSpPr>
          <p:cNvPr id="2" name="Title 1">
            <a:extLst>
              <a:ext uri="{FF2B5EF4-FFF2-40B4-BE49-F238E27FC236}">
                <a16:creationId xmlns:a16="http://schemas.microsoft.com/office/drawing/2014/main" id="{3783C1A5-5205-4EBE-9E09-1E49BF418761}"/>
              </a:ext>
            </a:extLst>
          </p:cNvPr>
          <p:cNvSpPr>
            <a:spLocks noGrp="1"/>
          </p:cNvSpPr>
          <p:nvPr>
            <p:ph type="title"/>
          </p:nvPr>
        </p:nvSpPr>
        <p:spPr>
          <a:xfrm>
            <a:off x="174170" y="0"/>
            <a:ext cx="8665029" cy="1325563"/>
          </a:xfrm>
        </p:spPr>
        <p:txBody>
          <a:bodyPr>
            <a:normAutofit/>
          </a:bodyPr>
          <a:lstStyle/>
          <a:p>
            <a:pPr algn="just"/>
            <a:r>
              <a:rPr lang="en-GB" sz="3200" b="1" dirty="0"/>
              <a:t>Structure of IoT- </a:t>
            </a:r>
            <a:r>
              <a:rPr lang="en-GB" sz="3200" dirty="0" err="1"/>
              <a:t>WiFi</a:t>
            </a:r>
            <a:endParaRPr lang="en-GB" sz="3200" dirty="0"/>
          </a:p>
        </p:txBody>
      </p:sp>
    </p:spTree>
    <p:extLst>
      <p:ext uri="{BB962C8B-B14F-4D97-AF65-F5344CB8AC3E}">
        <p14:creationId xmlns:p14="http://schemas.microsoft.com/office/powerpoint/2010/main" val="3552120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722B53C-5ECF-435C-865D-1A4EE26E9E39}"/>
              </a:ext>
            </a:extLst>
          </p:cNvPr>
          <p:cNvPicPr>
            <a:picLocks noGrp="1" noChangeAspect="1"/>
          </p:cNvPicPr>
          <p:nvPr>
            <p:ph idx="1"/>
          </p:nvPr>
        </p:nvPicPr>
        <p:blipFill>
          <a:blip r:embed="rId2"/>
          <a:stretch>
            <a:fillRect/>
          </a:stretch>
        </p:blipFill>
        <p:spPr>
          <a:xfrm>
            <a:off x="1646937" y="1752422"/>
            <a:ext cx="6101789" cy="4576342"/>
          </a:xfrm>
          <a:prstGeom prst="rect">
            <a:avLst/>
          </a:prstGeom>
          <a:effectLst>
            <a:outerShdw blurRad="63500" sx="102000" sy="102000" algn="ctr" rotWithShape="0">
              <a:prstClr val="black">
                <a:alpha val="40000"/>
              </a:prstClr>
            </a:outerShdw>
          </a:effectLst>
        </p:spPr>
      </p:pic>
      <p:sp>
        <p:nvSpPr>
          <p:cNvPr id="2" name="Title 1">
            <a:extLst>
              <a:ext uri="{FF2B5EF4-FFF2-40B4-BE49-F238E27FC236}">
                <a16:creationId xmlns:a16="http://schemas.microsoft.com/office/drawing/2014/main" id="{2DD67BA7-3C33-4678-909E-AFB4175FD557}"/>
              </a:ext>
            </a:extLst>
          </p:cNvPr>
          <p:cNvSpPr>
            <a:spLocks noGrp="1"/>
          </p:cNvSpPr>
          <p:nvPr>
            <p:ph type="title"/>
          </p:nvPr>
        </p:nvSpPr>
        <p:spPr>
          <a:xfrm>
            <a:off x="188686" y="0"/>
            <a:ext cx="8592457" cy="1325563"/>
          </a:xfrm>
        </p:spPr>
        <p:txBody>
          <a:bodyPr>
            <a:normAutofit/>
          </a:bodyPr>
          <a:lstStyle/>
          <a:p>
            <a:pPr algn="just"/>
            <a:r>
              <a:rPr lang="en-GB" sz="3200" b="1" dirty="0"/>
              <a:t>Structure of IoT- </a:t>
            </a:r>
            <a:r>
              <a:rPr lang="en-GB" sz="3200" dirty="0"/>
              <a:t>Sensors and smartphones</a:t>
            </a:r>
          </a:p>
        </p:txBody>
      </p:sp>
    </p:spTree>
    <p:extLst>
      <p:ext uri="{BB962C8B-B14F-4D97-AF65-F5344CB8AC3E}">
        <p14:creationId xmlns:p14="http://schemas.microsoft.com/office/powerpoint/2010/main" val="3698882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C44C30A-2B17-40E8-8DB5-F4906F4B09BD}"/>
              </a:ext>
            </a:extLst>
          </p:cNvPr>
          <p:cNvSpPr/>
          <p:nvPr/>
        </p:nvSpPr>
        <p:spPr>
          <a:xfrm>
            <a:off x="3028260" y="1390635"/>
            <a:ext cx="3145535" cy="685483"/>
          </a:xfrm>
          <a:custGeom>
            <a:avLst/>
            <a:gdLst>
              <a:gd name="connsiteX0" fmla="*/ 0 w 3145535"/>
              <a:gd name="connsiteY0" fmla="*/ 114249 h 685483"/>
              <a:gd name="connsiteX1" fmla="*/ 114249 w 3145535"/>
              <a:gd name="connsiteY1" fmla="*/ 0 h 685483"/>
              <a:gd name="connsiteX2" fmla="*/ 3031286 w 3145535"/>
              <a:gd name="connsiteY2" fmla="*/ 0 h 685483"/>
              <a:gd name="connsiteX3" fmla="*/ 3145535 w 3145535"/>
              <a:gd name="connsiteY3" fmla="*/ 114249 h 685483"/>
              <a:gd name="connsiteX4" fmla="*/ 3145535 w 3145535"/>
              <a:gd name="connsiteY4" fmla="*/ 571234 h 685483"/>
              <a:gd name="connsiteX5" fmla="*/ 3031286 w 3145535"/>
              <a:gd name="connsiteY5" fmla="*/ 685483 h 685483"/>
              <a:gd name="connsiteX6" fmla="*/ 114249 w 3145535"/>
              <a:gd name="connsiteY6" fmla="*/ 685483 h 685483"/>
              <a:gd name="connsiteX7" fmla="*/ 0 w 3145535"/>
              <a:gd name="connsiteY7" fmla="*/ 571234 h 685483"/>
              <a:gd name="connsiteX8" fmla="*/ 0 w 3145535"/>
              <a:gd name="connsiteY8" fmla="*/ 114249 h 68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5535" h="685483">
                <a:moveTo>
                  <a:pt x="0" y="114249"/>
                </a:moveTo>
                <a:cubicBezTo>
                  <a:pt x="0" y="51151"/>
                  <a:pt x="51151" y="0"/>
                  <a:pt x="114249" y="0"/>
                </a:cubicBezTo>
                <a:lnTo>
                  <a:pt x="3031286" y="0"/>
                </a:lnTo>
                <a:cubicBezTo>
                  <a:pt x="3094384" y="0"/>
                  <a:pt x="3145535" y="51151"/>
                  <a:pt x="3145535" y="114249"/>
                </a:cubicBezTo>
                <a:lnTo>
                  <a:pt x="3145535" y="571234"/>
                </a:lnTo>
                <a:cubicBezTo>
                  <a:pt x="3145535" y="634332"/>
                  <a:pt x="3094384" y="685483"/>
                  <a:pt x="3031286" y="685483"/>
                </a:cubicBezTo>
                <a:lnTo>
                  <a:pt x="114249" y="685483"/>
                </a:lnTo>
                <a:cubicBezTo>
                  <a:pt x="51151" y="685483"/>
                  <a:pt x="0" y="634332"/>
                  <a:pt x="0" y="571234"/>
                </a:cubicBezTo>
                <a:lnTo>
                  <a:pt x="0" y="114249"/>
                </a:lnTo>
                <a:close/>
              </a:path>
            </a:pathLst>
          </a:custGeom>
          <a:solidFill>
            <a:srgbClr val="258989"/>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spcFirstLastPara="0" vert="horz" wrap="square" lIns="140143" tIns="86803" rIns="140143" bIns="86803" numCol="1" spcCol="1270" anchor="ctr" anchorCtr="0">
            <a:noAutofit/>
          </a:bodyPr>
          <a:lstStyle/>
          <a:p>
            <a:pPr marL="0" lvl="0" indent="0" algn="ctr" defTabSz="1244600">
              <a:lnSpc>
                <a:spcPct val="90000"/>
              </a:lnSpc>
              <a:spcBef>
                <a:spcPct val="0"/>
              </a:spcBef>
              <a:spcAft>
                <a:spcPct val="35000"/>
              </a:spcAft>
              <a:buNone/>
            </a:pPr>
            <a:r>
              <a:rPr lang="en-IN" sz="2800" kern="1200">
                <a:latin typeface="Bahnschrift" panose="020B0502040204020203" pitchFamily="34" charset="0"/>
              </a:rPr>
              <a:t>Intelligence</a:t>
            </a:r>
          </a:p>
        </p:txBody>
      </p:sp>
      <p:sp>
        <p:nvSpPr>
          <p:cNvPr id="7" name="Freeform: Shape 6">
            <a:extLst>
              <a:ext uri="{FF2B5EF4-FFF2-40B4-BE49-F238E27FC236}">
                <a16:creationId xmlns:a16="http://schemas.microsoft.com/office/drawing/2014/main" id="{AE1A1077-9166-4C6E-8500-682220B641A9}"/>
              </a:ext>
            </a:extLst>
          </p:cNvPr>
          <p:cNvSpPr/>
          <p:nvPr/>
        </p:nvSpPr>
        <p:spPr>
          <a:xfrm>
            <a:off x="3028260" y="2170352"/>
            <a:ext cx="3145535" cy="685483"/>
          </a:xfrm>
          <a:custGeom>
            <a:avLst/>
            <a:gdLst>
              <a:gd name="connsiteX0" fmla="*/ 0 w 3145535"/>
              <a:gd name="connsiteY0" fmla="*/ 114249 h 685483"/>
              <a:gd name="connsiteX1" fmla="*/ 114249 w 3145535"/>
              <a:gd name="connsiteY1" fmla="*/ 0 h 685483"/>
              <a:gd name="connsiteX2" fmla="*/ 3031286 w 3145535"/>
              <a:gd name="connsiteY2" fmla="*/ 0 h 685483"/>
              <a:gd name="connsiteX3" fmla="*/ 3145535 w 3145535"/>
              <a:gd name="connsiteY3" fmla="*/ 114249 h 685483"/>
              <a:gd name="connsiteX4" fmla="*/ 3145535 w 3145535"/>
              <a:gd name="connsiteY4" fmla="*/ 571234 h 685483"/>
              <a:gd name="connsiteX5" fmla="*/ 3031286 w 3145535"/>
              <a:gd name="connsiteY5" fmla="*/ 685483 h 685483"/>
              <a:gd name="connsiteX6" fmla="*/ 114249 w 3145535"/>
              <a:gd name="connsiteY6" fmla="*/ 685483 h 685483"/>
              <a:gd name="connsiteX7" fmla="*/ 0 w 3145535"/>
              <a:gd name="connsiteY7" fmla="*/ 571234 h 685483"/>
              <a:gd name="connsiteX8" fmla="*/ 0 w 3145535"/>
              <a:gd name="connsiteY8" fmla="*/ 114249 h 68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5535" h="685483">
                <a:moveTo>
                  <a:pt x="0" y="114249"/>
                </a:moveTo>
                <a:cubicBezTo>
                  <a:pt x="0" y="51151"/>
                  <a:pt x="51151" y="0"/>
                  <a:pt x="114249" y="0"/>
                </a:cubicBezTo>
                <a:lnTo>
                  <a:pt x="3031286" y="0"/>
                </a:lnTo>
                <a:cubicBezTo>
                  <a:pt x="3094384" y="0"/>
                  <a:pt x="3145535" y="51151"/>
                  <a:pt x="3145535" y="114249"/>
                </a:cubicBezTo>
                <a:lnTo>
                  <a:pt x="3145535" y="571234"/>
                </a:lnTo>
                <a:cubicBezTo>
                  <a:pt x="3145535" y="634332"/>
                  <a:pt x="3094384" y="685483"/>
                  <a:pt x="3031286" y="685483"/>
                </a:cubicBezTo>
                <a:lnTo>
                  <a:pt x="114249" y="685483"/>
                </a:lnTo>
                <a:cubicBezTo>
                  <a:pt x="51151" y="685483"/>
                  <a:pt x="0" y="634332"/>
                  <a:pt x="0" y="571234"/>
                </a:cubicBezTo>
                <a:lnTo>
                  <a:pt x="0" y="114249"/>
                </a:lnTo>
                <a:close/>
              </a:path>
            </a:pathLst>
          </a:custGeom>
          <a:solidFill>
            <a:srgbClr val="258989"/>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spcFirstLastPara="0" vert="horz" wrap="square" lIns="140143" tIns="86803" rIns="140143" bIns="86803" numCol="1" spcCol="1270" anchor="ctr" anchorCtr="0">
            <a:noAutofit/>
          </a:bodyPr>
          <a:lstStyle/>
          <a:p>
            <a:pPr marL="0" lvl="0" indent="0" algn="ctr" defTabSz="1244600">
              <a:lnSpc>
                <a:spcPct val="90000"/>
              </a:lnSpc>
              <a:spcBef>
                <a:spcPct val="0"/>
              </a:spcBef>
              <a:spcAft>
                <a:spcPct val="35000"/>
              </a:spcAft>
              <a:buNone/>
            </a:pPr>
            <a:r>
              <a:rPr lang="en-GB" sz="2800" kern="1200">
                <a:latin typeface="Bahnschrift" panose="020B0502040204020203" pitchFamily="34" charset="0"/>
              </a:rPr>
              <a:t>Connectivity</a:t>
            </a:r>
            <a:endParaRPr lang="en-IN" sz="2800" kern="1200">
              <a:latin typeface="Bahnschrift" panose="020B0502040204020203" pitchFamily="34" charset="0"/>
            </a:endParaRPr>
          </a:p>
        </p:txBody>
      </p:sp>
      <p:sp>
        <p:nvSpPr>
          <p:cNvPr id="8" name="Freeform: Shape 7">
            <a:extLst>
              <a:ext uri="{FF2B5EF4-FFF2-40B4-BE49-F238E27FC236}">
                <a16:creationId xmlns:a16="http://schemas.microsoft.com/office/drawing/2014/main" id="{BCA1FDDF-D53E-48F9-8DB9-5A59A750E448}"/>
              </a:ext>
            </a:extLst>
          </p:cNvPr>
          <p:cNvSpPr/>
          <p:nvPr/>
        </p:nvSpPr>
        <p:spPr>
          <a:xfrm>
            <a:off x="3028260" y="2950069"/>
            <a:ext cx="3145535" cy="685483"/>
          </a:xfrm>
          <a:custGeom>
            <a:avLst/>
            <a:gdLst>
              <a:gd name="connsiteX0" fmla="*/ 0 w 3145535"/>
              <a:gd name="connsiteY0" fmla="*/ 114249 h 685483"/>
              <a:gd name="connsiteX1" fmla="*/ 114249 w 3145535"/>
              <a:gd name="connsiteY1" fmla="*/ 0 h 685483"/>
              <a:gd name="connsiteX2" fmla="*/ 3031286 w 3145535"/>
              <a:gd name="connsiteY2" fmla="*/ 0 h 685483"/>
              <a:gd name="connsiteX3" fmla="*/ 3145535 w 3145535"/>
              <a:gd name="connsiteY3" fmla="*/ 114249 h 685483"/>
              <a:gd name="connsiteX4" fmla="*/ 3145535 w 3145535"/>
              <a:gd name="connsiteY4" fmla="*/ 571234 h 685483"/>
              <a:gd name="connsiteX5" fmla="*/ 3031286 w 3145535"/>
              <a:gd name="connsiteY5" fmla="*/ 685483 h 685483"/>
              <a:gd name="connsiteX6" fmla="*/ 114249 w 3145535"/>
              <a:gd name="connsiteY6" fmla="*/ 685483 h 685483"/>
              <a:gd name="connsiteX7" fmla="*/ 0 w 3145535"/>
              <a:gd name="connsiteY7" fmla="*/ 571234 h 685483"/>
              <a:gd name="connsiteX8" fmla="*/ 0 w 3145535"/>
              <a:gd name="connsiteY8" fmla="*/ 114249 h 68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5535" h="685483">
                <a:moveTo>
                  <a:pt x="0" y="114249"/>
                </a:moveTo>
                <a:cubicBezTo>
                  <a:pt x="0" y="51151"/>
                  <a:pt x="51151" y="0"/>
                  <a:pt x="114249" y="0"/>
                </a:cubicBezTo>
                <a:lnTo>
                  <a:pt x="3031286" y="0"/>
                </a:lnTo>
                <a:cubicBezTo>
                  <a:pt x="3094384" y="0"/>
                  <a:pt x="3145535" y="51151"/>
                  <a:pt x="3145535" y="114249"/>
                </a:cubicBezTo>
                <a:lnTo>
                  <a:pt x="3145535" y="571234"/>
                </a:lnTo>
                <a:cubicBezTo>
                  <a:pt x="3145535" y="634332"/>
                  <a:pt x="3094384" y="685483"/>
                  <a:pt x="3031286" y="685483"/>
                </a:cubicBezTo>
                <a:lnTo>
                  <a:pt x="114249" y="685483"/>
                </a:lnTo>
                <a:cubicBezTo>
                  <a:pt x="51151" y="685483"/>
                  <a:pt x="0" y="634332"/>
                  <a:pt x="0" y="571234"/>
                </a:cubicBezTo>
                <a:lnTo>
                  <a:pt x="0" y="114249"/>
                </a:lnTo>
                <a:close/>
              </a:path>
            </a:pathLst>
          </a:custGeom>
          <a:solidFill>
            <a:srgbClr val="258989"/>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spcFirstLastPara="0" vert="horz" wrap="square" lIns="140143" tIns="86803" rIns="140143" bIns="86803" numCol="1" spcCol="1270" anchor="ctr" anchorCtr="0">
            <a:noAutofit/>
          </a:bodyPr>
          <a:lstStyle/>
          <a:p>
            <a:pPr marL="0" lvl="0" indent="0" algn="ctr" defTabSz="1244600">
              <a:lnSpc>
                <a:spcPct val="90000"/>
              </a:lnSpc>
              <a:spcBef>
                <a:spcPct val="0"/>
              </a:spcBef>
              <a:spcAft>
                <a:spcPct val="35000"/>
              </a:spcAft>
              <a:buNone/>
            </a:pPr>
            <a:r>
              <a:rPr lang="en-GB" sz="2800" kern="1200">
                <a:latin typeface="Bahnschrift" panose="020B0502040204020203" pitchFamily="34" charset="0"/>
              </a:rPr>
              <a:t>Dynamic nature</a:t>
            </a:r>
            <a:endParaRPr lang="en-IN" sz="2800" kern="1200">
              <a:latin typeface="Bahnschrift" panose="020B0502040204020203" pitchFamily="34" charset="0"/>
            </a:endParaRPr>
          </a:p>
        </p:txBody>
      </p:sp>
      <p:sp>
        <p:nvSpPr>
          <p:cNvPr id="9" name="Freeform: Shape 8">
            <a:extLst>
              <a:ext uri="{FF2B5EF4-FFF2-40B4-BE49-F238E27FC236}">
                <a16:creationId xmlns:a16="http://schemas.microsoft.com/office/drawing/2014/main" id="{8A5C9E08-D6D6-4553-8B5F-943A2C54F637}"/>
              </a:ext>
            </a:extLst>
          </p:cNvPr>
          <p:cNvSpPr/>
          <p:nvPr/>
        </p:nvSpPr>
        <p:spPr>
          <a:xfrm>
            <a:off x="3028260" y="3729786"/>
            <a:ext cx="3145535" cy="685483"/>
          </a:xfrm>
          <a:custGeom>
            <a:avLst/>
            <a:gdLst>
              <a:gd name="connsiteX0" fmla="*/ 0 w 3145535"/>
              <a:gd name="connsiteY0" fmla="*/ 114249 h 685483"/>
              <a:gd name="connsiteX1" fmla="*/ 114249 w 3145535"/>
              <a:gd name="connsiteY1" fmla="*/ 0 h 685483"/>
              <a:gd name="connsiteX2" fmla="*/ 3031286 w 3145535"/>
              <a:gd name="connsiteY2" fmla="*/ 0 h 685483"/>
              <a:gd name="connsiteX3" fmla="*/ 3145535 w 3145535"/>
              <a:gd name="connsiteY3" fmla="*/ 114249 h 685483"/>
              <a:gd name="connsiteX4" fmla="*/ 3145535 w 3145535"/>
              <a:gd name="connsiteY4" fmla="*/ 571234 h 685483"/>
              <a:gd name="connsiteX5" fmla="*/ 3031286 w 3145535"/>
              <a:gd name="connsiteY5" fmla="*/ 685483 h 685483"/>
              <a:gd name="connsiteX6" fmla="*/ 114249 w 3145535"/>
              <a:gd name="connsiteY6" fmla="*/ 685483 h 685483"/>
              <a:gd name="connsiteX7" fmla="*/ 0 w 3145535"/>
              <a:gd name="connsiteY7" fmla="*/ 571234 h 685483"/>
              <a:gd name="connsiteX8" fmla="*/ 0 w 3145535"/>
              <a:gd name="connsiteY8" fmla="*/ 114249 h 68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5535" h="685483">
                <a:moveTo>
                  <a:pt x="0" y="114249"/>
                </a:moveTo>
                <a:cubicBezTo>
                  <a:pt x="0" y="51151"/>
                  <a:pt x="51151" y="0"/>
                  <a:pt x="114249" y="0"/>
                </a:cubicBezTo>
                <a:lnTo>
                  <a:pt x="3031286" y="0"/>
                </a:lnTo>
                <a:cubicBezTo>
                  <a:pt x="3094384" y="0"/>
                  <a:pt x="3145535" y="51151"/>
                  <a:pt x="3145535" y="114249"/>
                </a:cubicBezTo>
                <a:lnTo>
                  <a:pt x="3145535" y="571234"/>
                </a:lnTo>
                <a:cubicBezTo>
                  <a:pt x="3145535" y="634332"/>
                  <a:pt x="3094384" y="685483"/>
                  <a:pt x="3031286" y="685483"/>
                </a:cubicBezTo>
                <a:lnTo>
                  <a:pt x="114249" y="685483"/>
                </a:lnTo>
                <a:cubicBezTo>
                  <a:pt x="51151" y="685483"/>
                  <a:pt x="0" y="634332"/>
                  <a:pt x="0" y="571234"/>
                </a:cubicBezTo>
                <a:lnTo>
                  <a:pt x="0" y="114249"/>
                </a:lnTo>
                <a:close/>
              </a:path>
            </a:pathLst>
          </a:custGeom>
          <a:solidFill>
            <a:srgbClr val="258989"/>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spcFirstLastPara="0" vert="horz" wrap="square" lIns="140143" tIns="86803" rIns="140143" bIns="86803" numCol="1" spcCol="1270" anchor="ctr" anchorCtr="0">
            <a:noAutofit/>
          </a:bodyPr>
          <a:lstStyle/>
          <a:p>
            <a:pPr marL="0" lvl="0" indent="0" algn="ctr" defTabSz="1244600">
              <a:lnSpc>
                <a:spcPct val="90000"/>
              </a:lnSpc>
              <a:spcBef>
                <a:spcPct val="0"/>
              </a:spcBef>
              <a:spcAft>
                <a:spcPct val="35000"/>
              </a:spcAft>
              <a:buNone/>
            </a:pPr>
            <a:r>
              <a:rPr lang="en-GB" sz="2800" kern="1200">
                <a:latin typeface="Bahnschrift" panose="020B0502040204020203" pitchFamily="34" charset="0"/>
              </a:rPr>
              <a:t>Enormous scale</a:t>
            </a:r>
            <a:endParaRPr lang="en-IN" sz="2800" kern="1200">
              <a:latin typeface="Bahnschrift" panose="020B0502040204020203" pitchFamily="34" charset="0"/>
            </a:endParaRPr>
          </a:p>
        </p:txBody>
      </p:sp>
      <p:sp>
        <p:nvSpPr>
          <p:cNvPr id="10" name="Freeform: Shape 9">
            <a:extLst>
              <a:ext uri="{FF2B5EF4-FFF2-40B4-BE49-F238E27FC236}">
                <a16:creationId xmlns:a16="http://schemas.microsoft.com/office/drawing/2014/main" id="{AED40359-4090-45C3-8DFF-680B0AE58BAD}"/>
              </a:ext>
            </a:extLst>
          </p:cNvPr>
          <p:cNvSpPr/>
          <p:nvPr/>
        </p:nvSpPr>
        <p:spPr>
          <a:xfrm>
            <a:off x="3028260" y="4509504"/>
            <a:ext cx="3145535" cy="685483"/>
          </a:xfrm>
          <a:custGeom>
            <a:avLst/>
            <a:gdLst>
              <a:gd name="connsiteX0" fmla="*/ 0 w 3145535"/>
              <a:gd name="connsiteY0" fmla="*/ 114249 h 685483"/>
              <a:gd name="connsiteX1" fmla="*/ 114249 w 3145535"/>
              <a:gd name="connsiteY1" fmla="*/ 0 h 685483"/>
              <a:gd name="connsiteX2" fmla="*/ 3031286 w 3145535"/>
              <a:gd name="connsiteY2" fmla="*/ 0 h 685483"/>
              <a:gd name="connsiteX3" fmla="*/ 3145535 w 3145535"/>
              <a:gd name="connsiteY3" fmla="*/ 114249 h 685483"/>
              <a:gd name="connsiteX4" fmla="*/ 3145535 w 3145535"/>
              <a:gd name="connsiteY4" fmla="*/ 571234 h 685483"/>
              <a:gd name="connsiteX5" fmla="*/ 3031286 w 3145535"/>
              <a:gd name="connsiteY5" fmla="*/ 685483 h 685483"/>
              <a:gd name="connsiteX6" fmla="*/ 114249 w 3145535"/>
              <a:gd name="connsiteY6" fmla="*/ 685483 h 685483"/>
              <a:gd name="connsiteX7" fmla="*/ 0 w 3145535"/>
              <a:gd name="connsiteY7" fmla="*/ 571234 h 685483"/>
              <a:gd name="connsiteX8" fmla="*/ 0 w 3145535"/>
              <a:gd name="connsiteY8" fmla="*/ 114249 h 68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5535" h="685483">
                <a:moveTo>
                  <a:pt x="0" y="114249"/>
                </a:moveTo>
                <a:cubicBezTo>
                  <a:pt x="0" y="51151"/>
                  <a:pt x="51151" y="0"/>
                  <a:pt x="114249" y="0"/>
                </a:cubicBezTo>
                <a:lnTo>
                  <a:pt x="3031286" y="0"/>
                </a:lnTo>
                <a:cubicBezTo>
                  <a:pt x="3094384" y="0"/>
                  <a:pt x="3145535" y="51151"/>
                  <a:pt x="3145535" y="114249"/>
                </a:cubicBezTo>
                <a:lnTo>
                  <a:pt x="3145535" y="571234"/>
                </a:lnTo>
                <a:cubicBezTo>
                  <a:pt x="3145535" y="634332"/>
                  <a:pt x="3094384" y="685483"/>
                  <a:pt x="3031286" y="685483"/>
                </a:cubicBezTo>
                <a:lnTo>
                  <a:pt x="114249" y="685483"/>
                </a:lnTo>
                <a:cubicBezTo>
                  <a:pt x="51151" y="685483"/>
                  <a:pt x="0" y="634332"/>
                  <a:pt x="0" y="571234"/>
                </a:cubicBezTo>
                <a:lnTo>
                  <a:pt x="0" y="114249"/>
                </a:lnTo>
                <a:close/>
              </a:path>
            </a:pathLst>
          </a:custGeom>
          <a:solidFill>
            <a:srgbClr val="258989"/>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spcFirstLastPara="0" vert="horz" wrap="square" lIns="140143" tIns="86803" rIns="140143" bIns="86803" numCol="1" spcCol="1270" anchor="ctr" anchorCtr="0">
            <a:noAutofit/>
          </a:bodyPr>
          <a:lstStyle/>
          <a:p>
            <a:pPr marL="0" lvl="0" indent="0" algn="ctr" defTabSz="1244600">
              <a:lnSpc>
                <a:spcPct val="90000"/>
              </a:lnSpc>
              <a:spcBef>
                <a:spcPct val="0"/>
              </a:spcBef>
              <a:spcAft>
                <a:spcPct val="35000"/>
              </a:spcAft>
              <a:buNone/>
            </a:pPr>
            <a:r>
              <a:rPr lang="en-GB" sz="2800" kern="1200">
                <a:latin typeface="Bahnschrift" panose="020B0502040204020203" pitchFamily="34" charset="0"/>
              </a:rPr>
              <a:t>Sensing</a:t>
            </a:r>
            <a:endParaRPr lang="en-IN" sz="2800" kern="1200">
              <a:latin typeface="Bahnschrift" panose="020B0502040204020203" pitchFamily="34" charset="0"/>
            </a:endParaRPr>
          </a:p>
        </p:txBody>
      </p:sp>
      <p:sp>
        <p:nvSpPr>
          <p:cNvPr id="11" name="Freeform: Shape 10">
            <a:extLst>
              <a:ext uri="{FF2B5EF4-FFF2-40B4-BE49-F238E27FC236}">
                <a16:creationId xmlns:a16="http://schemas.microsoft.com/office/drawing/2014/main" id="{3546C488-BF92-40FD-A2AC-187DB9FD5619}"/>
              </a:ext>
            </a:extLst>
          </p:cNvPr>
          <p:cNvSpPr/>
          <p:nvPr/>
        </p:nvSpPr>
        <p:spPr>
          <a:xfrm>
            <a:off x="3028260" y="5289222"/>
            <a:ext cx="3145535" cy="685483"/>
          </a:xfrm>
          <a:custGeom>
            <a:avLst/>
            <a:gdLst>
              <a:gd name="connsiteX0" fmla="*/ 0 w 3145535"/>
              <a:gd name="connsiteY0" fmla="*/ 114249 h 685483"/>
              <a:gd name="connsiteX1" fmla="*/ 114249 w 3145535"/>
              <a:gd name="connsiteY1" fmla="*/ 0 h 685483"/>
              <a:gd name="connsiteX2" fmla="*/ 3031286 w 3145535"/>
              <a:gd name="connsiteY2" fmla="*/ 0 h 685483"/>
              <a:gd name="connsiteX3" fmla="*/ 3145535 w 3145535"/>
              <a:gd name="connsiteY3" fmla="*/ 114249 h 685483"/>
              <a:gd name="connsiteX4" fmla="*/ 3145535 w 3145535"/>
              <a:gd name="connsiteY4" fmla="*/ 571234 h 685483"/>
              <a:gd name="connsiteX5" fmla="*/ 3031286 w 3145535"/>
              <a:gd name="connsiteY5" fmla="*/ 685483 h 685483"/>
              <a:gd name="connsiteX6" fmla="*/ 114249 w 3145535"/>
              <a:gd name="connsiteY6" fmla="*/ 685483 h 685483"/>
              <a:gd name="connsiteX7" fmla="*/ 0 w 3145535"/>
              <a:gd name="connsiteY7" fmla="*/ 571234 h 685483"/>
              <a:gd name="connsiteX8" fmla="*/ 0 w 3145535"/>
              <a:gd name="connsiteY8" fmla="*/ 114249 h 68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5535" h="685483">
                <a:moveTo>
                  <a:pt x="0" y="114249"/>
                </a:moveTo>
                <a:cubicBezTo>
                  <a:pt x="0" y="51151"/>
                  <a:pt x="51151" y="0"/>
                  <a:pt x="114249" y="0"/>
                </a:cubicBezTo>
                <a:lnTo>
                  <a:pt x="3031286" y="0"/>
                </a:lnTo>
                <a:cubicBezTo>
                  <a:pt x="3094384" y="0"/>
                  <a:pt x="3145535" y="51151"/>
                  <a:pt x="3145535" y="114249"/>
                </a:cubicBezTo>
                <a:lnTo>
                  <a:pt x="3145535" y="571234"/>
                </a:lnTo>
                <a:cubicBezTo>
                  <a:pt x="3145535" y="634332"/>
                  <a:pt x="3094384" y="685483"/>
                  <a:pt x="3031286" y="685483"/>
                </a:cubicBezTo>
                <a:lnTo>
                  <a:pt x="114249" y="685483"/>
                </a:lnTo>
                <a:cubicBezTo>
                  <a:pt x="51151" y="685483"/>
                  <a:pt x="0" y="634332"/>
                  <a:pt x="0" y="571234"/>
                </a:cubicBezTo>
                <a:lnTo>
                  <a:pt x="0" y="114249"/>
                </a:lnTo>
                <a:close/>
              </a:path>
            </a:pathLst>
          </a:custGeom>
          <a:solidFill>
            <a:srgbClr val="258989"/>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spcFirstLastPara="0" vert="horz" wrap="square" lIns="140143" tIns="86803" rIns="140143" bIns="86803" numCol="1" spcCol="1270" anchor="ctr" anchorCtr="0">
            <a:noAutofit/>
          </a:bodyPr>
          <a:lstStyle/>
          <a:p>
            <a:pPr marL="0" lvl="0" indent="0" algn="ctr" defTabSz="1244600">
              <a:lnSpc>
                <a:spcPct val="90000"/>
              </a:lnSpc>
              <a:spcBef>
                <a:spcPct val="0"/>
              </a:spcBef>
              <a:spcAft>
                <a:spcPct val="35000"/>
              </a:spcAft>
              <a:buNone/>
            </a:pPr>
            <a:r>
              <a:rPr lang="en-GB" sz="2800" kern="1200">
                <a:latin typeface="Bahnschrift" panose="020B0502040204020203" pitchFamily="34" charset="0"/>
              </a:rPr>
              <a:t>Heterogeneity</a:t>
            </a:r>
            <a:endParaRPr lang="en-IN" sz="2800" kern="1200">
              <a:latin typeface="Bahnschrift" panose="020B0502040204020203" pitchFamily="34" charset="0"/>
            </a:endParaRPr>
          </a:p>
        </p:txBody>
      </p:sp>
      <p:sp>
        <p:nvSpPr>
          <p:cNvPr id="12" name="Freeform: Shape 11">
            <a:extLst>
              <a:ext uri="{FF2B5EF4-FFF2-40B4-BE49-F238E27FC236}">
                <a16:creationId xmlns:a16="http://schemas.microsoft.com/office/drawing/2014/main" id="{3A5CE9CB-39F7-4E8B-AB7B-E0D798ED9D21}"/>
              </a:ext>
            </a:extLst>
          </p:cNvPr>
          <p:cNvSpPr/>
          <p:nvPr/>
        </p:nvSpPr>
        <p:spPr>
          <a:xfrm>
            <a:off x="3028260" y="6068940"/>
            <a:ext cx="3145535" cy="685483"/>
          </a:xfrm>
          <a:custGeom>
            <a:avLst/>
            <a:gdLst>
              <a:gd name="connsiteX0" fmla="*/ 0 w 3145535"/>
              <a:gd name="connsiteY0" fmla="*/ 114249 h 685483"/>
              <a:gd name="connsiteX1" fmla="*/ 114249 w 3145535"/>
              <a:gd name="connsiteY1" fmla="*/ 0 h 685483"/>
              <a:gd name="connsiteX2" fmla="*/ 3031286 w 3145535"/>
              <a:gd name="connsiteY2" fmla="*/ 0 h 685483"/>
              <a:gd name="connsiteX3" fmla="*/ 3145535 w 3145535"/>
              <a:gd name="connsiteY3" fmla="*/ 114249 h 685483"/>
              <a:gd name="connsiteX4" fmla="*/ 3145535 w 3145535"/>
              <a:gd name="connsiteY4" fmla="*/ 571234 h 685483"/>
              <a:gd name="connsiteX5" fmla="*/ 3031286 w 3145535"/>
              <a:gd name="connsiteY5" fmla="*/ 685483 h 685483"/>
              <a:gd name="connsiteX6" fmla="*/ 114249 w 3145535"/>
              <a:gd name="connsiteY6" fmla="*/ 685483 h 685483"/>
              <a:gd name="connsiteX7" fmla="*/ 0 w 3145535"/>
              <a:gd name="connsiteY7" fmla="*/ 571234 h 685483"/>
              <a:gd name="connsiteX8" fmla="*/ 0 w 3145535"/>
              <a:gd name="connsiteY8" fmla="*/ 114249 h 68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5535" h="685483">
                <a:moveTo>
                  <a:pt x="0" y="114249"/>
                </a:moveTo>
                <a:cubicBezTo>
                  <a:pt x="0" y="51151"/>
                  <a:pt x="51151" y="0"/>
                  <a:pt x="114249" y="0"/>
                </a:cubicBezTo>
                <a:lnTo>
                  <a:pt x="3031286" y="0"/>
                </a:lnTo>
                <a:cubicBezTo>
                  <a:pt x="3094384" y="0"/>
                  <a:pt x="3145535" y="51151"/>
                  <a:pt x="3145535" y="114249"/>
                </a:cubicBezTo>
                <a:lnTo>
                  <a:pt x="3145535" y="571234"/>
                </a:lnTo>
                <a:cubicBezTo>
                  <a:pt x="3145535" y="634332"/>
                  <a:pt x="3094384" y="685483"/>
                  <a:pt x="3031286" y="685483"/>
                </a:cubicBezTo>
                <a:lnTo>
                  <a:pt x="114249" y="685483"/>
                </a:lnTo>
                <a:cubicBezTo>
                  <a:pt x="51151" y="685483"/>
                  <a:pt x="0" y="634332"/>
                  <a:pt x="0" y="571234"/>
                </a:cubicBezTo>
                <a:lnTo>
                  <a:pt x="0" y="114249"/>
                </a:lnTo>
                <a:close/>
              </a:path>
            </a:pathLst>
          </a:custGeom>
          <a:solidFill>
            <a:srgbClr val="258989"/>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spcFirstLastPara="0" vert="horz" wrap="square" lIns="140143" tIns="86803" rIns="140143" bIns="86803" numCol="1" spcCol="1270" anchor="ctr" anchorCtr="0">
            <a:noAutofit/>
          </a:bodyPr>
          <a:lstStyle/>
          <a:p>
            <a:pPr marL="0" lvl="0" indent="0" algn="ctr" defTabSz="1244600">
              <a:lnSpc>
                <a:spcPct val="90000"/>
              </a:lnSpc>
              <a:spcBef>
                <a:spcPct val="0"/>
              </a:spcBef>
              <a:spcAft>
                <a:spcPct val="35000"/>
              </a:spcAft>
              <a:buNone/>
            </a:pPr>
            <a:r>
              <a:rPr lang="en-GB" sz="2800" kern="1200">
                <a:latin typeface="Bahnschrift" panose="020B0502040204020203" pitchFamily="34" charset="0"/>
              </a:rPr>
              <a:t>Security</a:t>
            </a:r>
            <a:endParaRPr lang="en-IN" sz="2800" kern="1200">
              <a:latin typeface="Bahnschrift" panose="020B0502040204020203" pitchFamily="34" charset="0"/>
            </a:endParaRPr>
          </a:p>
        </p:txBody>
      </p:sp>
      <p:sp>
        <p:nvSpPr>
          <p:cNvPr id="2" name="Title 1">
            <a:extLst>
              <a:ext uri="{FF2B5EF4-FFF2-40B4-BE49-F238E27FC236}">
                <a16:creationId xmlns:a16="http://schemas.microsoft.com/office/drawing/2014/main" id="{4D8A8E8C-88C6-48A6-AF6B-78AAD7D82AFD}"/>
              </a:ext>
            </a:extLst>
          </p:cNvPr>
          <p:cNvSpPr>
            <a:spLocks noGrp="1"/>
          </p:cNvSpPr>
          <p:nvPr>
            <p:ph type="title"/>
          </p:nvPr>
        </p:nvSpPr>
        <p:spPr>
          <a:xfrm>
            <a:off x="130629" y="0"/>
            <a:ext cx="8839200" cy="1325563"/>
          </a:xfrm>
        </p:spPr>
        <p:txBody>
          <a:bodyPr>
            <a:normAutofit/>
          </a:bodyPr>
          <a:lstStyle/>
          <a:p>
            <a:r>
              <a:rPr lang="en-GB" sz="3200" dirty="0"/>
              <a:t>Characteristics of IoT</a:t>
            </a:r>
          </a:p>
        </p:txBody>
      </p:sp>
    </p:spTree>
    <p:extLst>
      <p:ext uri="{BB962C8B-B14F-4D97-AF65-F5344CB8AC3E}">
        <p14:creationId xmlns:p14="http://schemas.microsoft.com/office/powerpoint/2010/main" val="2224018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5716263-4A39-401D-A79E-4E8005C30B24}"/>
              </a:ext>
            </a:extLst>
          </p:cNvPr>
          <p:cNvPicPr>
            <a:picLocks noGrp="1" noChangeAspect="1"/>
          </p:cNvPicPr>
          <p:nvPr>
            <p:ph idx="1"/>
          </p:nvPr>
        </p:nvPicPr>
        <p:blipFill>
          <a:blip r:embed="rId2"/>
          <a:stretch>
            <a:fillRect/>
          </a:stretch>
        </p:blipFill>
        <p:spPr>
          <a:xfrm>
            <a:off x="617198" y="1770743"/>
            <a:ext cx="8033316" cy="4673938"/>
          </a:xfrm>
          <a:prstGeom prst="rect">
            <a:avLst/>
          </a:prstGeom>
          <a:ln w="38100">
            <a:solidFill>
              <a:srgbClr val="215D4B"/>
            </a:solidFill>
          </a:ln>
          <a:effectLst>
            <a:outerShdw blurRad="63500" sx="102000" sy="102000" algn="ctr" rotWithShape="0">
              <a:prstClr val="black">
                <a:alpha val="40000"/>
              </a:prstClr>
            </a:outerShdw>
          </a:effectLst>
        </p:spPr>
      </p:pic>
      <p:sp>
        <p:nvSpPr>
          <p:cNvPr id="2" name="Title 1">
            <a:extLst>
              <a:ext uri="{FF2B5EF4-FFF2-40B4-BE49-F238E27FC236}">
                <a16:creationId xmlns:a16="http://schemas.microsoft.com/office/drawing/2014/main" id="{5F11AFFB-5739-449F-B975-A92B979A5920}"/>
              </a:ext>
            </a:extLst>
          </p:cNvPr>
          <p:cNvSpPr>
            <a:spLocks noGrp="1"/>
          </p:cNvSpPr>
          <p:nvPr>
            <p:ph type="title"/>
          </p:nvPr>
        </p:nvSpPr>
        <p:spPr>
          <a:xfrm>
            <a:off x="164192" y="0"/>
            <a:ext cx="8573408" cy="1325563"/>
          </a:xfrm>
        </p:spPr>
        <p:txBody>
          <a:bodyPr>
            <a:normAutofit/>
          </a:bodyPr>
          <a:lstStyle/>
          <a:p>
            <a:r>
              <a:rPr lang="en-GB" sz="3200" dirty="0"/>
              <a:t>Applications of IoT</a:t>
            </a:r>
          </a:p>
        </p:txBody>
      </p:sp>
    </p:spTree>
    <p:extLst>
      <p:ext uri="{BB962C8B-B14F-4D97-AF65-F5344CB8AC3E}">
        <p14:creationId xmlns:p14="http://schemas.microsoft.com/office/powerpoint/2010/main" val="465139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1AFFB-5739-449F-B975-A92B979A5920}"/>
              </a:ext>
            </a:extLst>
          </p:cNvPr>
          <p:cNvSpPr>
            <a:spLocks noGrp="1"/>
          </p:cNvSpPr>
          <p:nvPr>
            <p:ph type="title"/>
          </p:nvPr>
        </p:nvSpPr>
        <p:spPr>
          <a:xfrm>
            <a:off x="164192" y="0"/>
            <a:ext cx="8573408" cy="1325563"/>
          </a:xfrm>
        </p:spPr>
        <p:txBody>
          <a:bodyPr>
            <a:normAutofit/>
          </a:bodyPr>
          <a:lstStyle/>
          <a:p>
            <a:r>
              <a:rPr lang="en-GB" sz="3200" dirty="0"/>
              <a:t>Applications of IoT</a:t>
            </a:r>
          </a:p>
        </p:txBody>
      </p:sp>
      <p:sp>
        <p:nvSpPr>
          <p:cNvPr id="5" name="Content Placeholder 4">
            <a:extLst>
              <a:ext uri="{FF2B5EF4-FFF2-40B4-BE49-F238E27FC236}">
                <a16:creationId xmlns:a16="http://schemas.microsoft.com/office/drawing/2014/main" id="{E767A1AE-1C10-4D39-B5C1-D3A1AC06B6D1}"/>
              </a:ext>
            </a:extLst>
          </p:cNvPr>
          <p:cNvSpPr>
            <a:spLocks noGrp="1"/>
          </p:cNvSpPr>
          <p:nvPr>
            <p:ph idx="1"/>
          </p:nvPr>
        </p:nvSpPr>
        <p:spPr>
          <a:xfrm>
            <a:off x="410935" y="1628145"/>
            <a:ext cx="8268607" cy="5004884"/>
          </a:xfrm>
        </p:spPr>
        <p:txBody>
          <a:bodyPr/>
          <a:lstStyle/>
          <a:p>
            <a:pPr algn="just">
              <a:lnSpc>
                <a:spcPct val="150000"/>
              </a:lnSpc>
              <a:buClr>
                <a:srgbClr val="258989"/>
              </a:buClr>
            </a:pPr>
            <a:r>
              <a:rPr lang="en-GB" dirty="0"/>
              <a:t>IoT in Food Industry </a:t>
            </a:r>
          </a:p>
          <a:p>
            <a:pPr algn="just">
              <a:lnSpc>
                <a:spcPct val="150000"/>
              </a:lnSpc>
              <a:buClr>
                <a:srgbClr val="258989"/>
              </a:buClr>
            </a:pPr>
            <a:r>
              <a:rPr lang="en-GB" dirty="0"/>
              <a:t>IoT in Education</a:t>
            </a:r>
          </a:p>
          <a:p>
            <a:pPr algn="just">
              <a:lnSpc>
                <a:spcPct val="150000"/>
              </a:lnSpc>
              <a:buClr>
                <a:srgbClr val="258989"/>
              </a:buClr>
            </a:pPr>
            <a:r>
              <a:rPr lang="en-GB" dirty="0"/>
              <a:t>IoT in Pharmaceuticals</a:t>
            </a:r>
          </a:p>
          <a:p>
            <a:pPr algn="just">
              <a:lnSpc>
                <a:spcPct val="150000"/>
              </a:lnSpc>
              <a:buClr>
                <a:srgbClr val="258989"/>
              </a:buClr>
            </a:pPr>
            <a:r>
              <a:rPr lang="en-GB" dirty="0"/>
              <a:t>IoT in Retail</a:t>
            </a:r>
          </a:p>
          <a:p>
            <a:pPr algn="just">
              <a:lnSpc>
                <a:spcPct val="150000"/>
              </a:lnSpc>
              <a:buClr>
                <a:srgbClr val="258989"/>
              </a:buClr>
            </a:pPr>
            <a:r>
              <a:rPr lang="en-GB" dirty="0"/>
              <a:t>IoT in Logistics</a:t>
            </a:r>
          </a:p>
          <a:p>
            <a:pPr algn="just">
              <a:lnSpc>
                <a:spcPct val="150000"/>
              </a:lnSpc>
              <a:buClr>
                <a:srgbClr val="258989"/>
              </a:buClr>
            </a:pPr>
            <a:r>
              <a:rPr lang="en-GB" dirty="0"/>
              <a:t>IoT in Management</a:t>
            </a:r>
          </a:p>
        </p:txBody>
      </p:sp>
    </p:spTree>
    <p:extLst>
      <p:ext uri="{BB962C8B-B14F-4D97-AF65-F5344CB8AC3E}">
        <p14:creationId xmlns:p14="http://schemas.microsoft.com/office/powerpoint/2010/main" val="2750219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26DA4-32F2-492B-B412-74D90446BD11}"/>
              </a:ext>
            </a:extLst>
          </p:cNvPr>
          <p:cNvSpPr>
            <a:spLocks noGrp="1"/>
          </p:cNvSpPr>
          <p:nvPr>
            <p:ph idx="1"/>
          </p:nvPr>
        </p:nvSpPr>
        <p:spPr>
          <a:xfrm>
            <a:off x="164193" y="1480457"/>
            <a:ext cx="8747578" cy="4992914"/>
          </a:xfrm>
        </p:spPr>
        <p:txBody>
          <a:bodyPr>
            <a:normAutofit/>
          </a:bodyPr>
          <a:lstStyle/>
          <a:p>
            <a:pPr algn="just">
              <a:spcBef>
                <a:spcPts val="0"/>
              </a:spcBef>
              <a:buClr>
                <a:srgbClr val="258989"/>
              </a:buClr>
            </a:pPr>
            <a:r>
              <a:rPr lang="en-IN" dirty="0"/>
              <a:t>Integration of Internet of Things (IoT) with Cloud Computing (CC). </a:t>
            </a:r>
          </a:p>
          <a:p>
            <a:pPr algn="just">
              <a:spcBef>
                <a:spcPts val="0"/>
              </a:spcBef>
              <a:buClr>
                <a:srgbClr val="258989"/>
              </a:buClr>
            </a:pPr>
            <a:r>
              <a:rPr lang="en-IN" dirty="0"/>
              <a:t>A </a:t>
            </a:r>
            <a:r>
              <a:rPr lang="en-IN" dirty="0">
                <a:solidFill>
                  <a:srgbClr val="C00000"/>
                </a:solidFill>
              </a:rPr>
              <a:t>high-performance cloud-based IoT application platform </a:t>
            </a:r>
            <a:r>
              <a:rPr lang="en-IN" dirty="0"/>
              <a:t>which allows to remotely monitor, manage and control the IoT enabled devices.</a:t>
            </a:r>
          </a:p>
          <a:p>
            <a:pPr algn="just">
              <a:spcBef>
                <a:spcPts val="0"/>
              </a:spcBef>
              <a:buClr>
                <a:srgbClr val="258989"/>
              </a:buClr>
            </a:pPr>
            <a:r>
              <a:rPr lang="en-IN" dirty="0"/>
              <a:t>Can be used to connect devices and machines and monitor and manage it. </a:t>
            </a:r>
          </a:p>
        </p:txBody>
      </p:sp>
      <p:sp>
        <p:nvSpPr>
          <p:cNvPr id="2" name="Title 1">
            <a:extLst>
              <a:ext uri="{FF2B5EF4-FFF2-40B4-BE49-F238E27FC236}">
                <a16:creationId xmlns:a16="http://schemas.microsoft.com/office/drawing/2014/main" id="{0AA9D49B-2CB6-440D-B42D-187E70EB4857}"/>
              </a:ext>
            </a:extLst>
          </p:cNvPr>
          <p:cNvSpPr>
            <a:spLocks noGrp="1"/>
          </p:cNvSpPr>
          <p:nvPr>
            <p:ph type="title"/>
          </p:nvPr>
        </p:nvSpPr>
        <p:spPr>
          <a:xfrm>
            <a:off x="116114" y="0"/>
            <a:ext cx="8752115" cy="1325563"/>
          </a:xfrm>
        </p:spPr>
        <p:txBody>
          <a:bodyPr>
            <a:normAutofit/>
          </a:bodyPr>
          <a:lstStyle/>
          <a:p>
            <a:pPr algn="just"/>
            <a:r>
              <a:rPr lang="en-GB" sz="3200" dirty="0"/>
              <a:t>Cloud of Things (</a:t>
            </a:r>
            <a:r>
              <a:rPr lang="en-GB" sz="3200" dirty="0" err="1"/>
              <a:t>CoT</a:t>
            </a:r>
            <a:r>
              <a:rPr lang="en-GB" sz="3200" dirty="0"/>
              <a:t>)</a:t>
            </a:r>
          </a:p>
        </p:txBody>
      </p:sp>
    </p:spTree>
    <p:extLst>
      <p:ext uri="{BB962C8B-B14F-4D97-AF65-F5344CB8AC3E}">
        <p14:creationId xmlns:p14="http://schemas.microsoft.com/office/powerpoint/2010/main" val="1375996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hought Bubble: Cloud 3">
            <a:extLst>
              <a:ext uri="{FF2B5EF4-FFF2-40B4-BE49-F238E27FC236}">
                <a16:creationId xmlns:a16="http://schemas.microsoft.com/office/drawing/2014/main" id="{6256DA9C-B960-44E4-B063-A20BEAD298D5}"/>
              </a:ext>
            </a:extLst>
          </p:cNvPr>
          <p:cNvSpPr/>
          <p:nvPr/>
        </p:nvSpPr>
        <p:spPr>
          <a:xfrm>
            <a:off x="841828" y="1828800"/>
            <a:ext cx="7489371" cy="3695700"/>
          </a:xfrm>
          <a:prstGeom prst="cloudCallout">
            <a:avLst>
              <a:gd name="adj1" fmla="val -30753"/>
              <a:gd name="adj2" fmla="val 59407"/>
            </a:avLst>
          </a:prstGeom>
          <a:solidFill>
            <a:srgbClr val="25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C726DA4-32F2-492B-B412-74D90446BD11}"/>
              </a:ext>
            </a:extLst>
          </p:cNvPr>
          <p:cNvSpPr>
            <a:spLocks noGrp="1"/>
          </p:cNvSpPr>
          <p:nvPr>
            <p:ph idx="1"/>
          </p:nvPr>
        </p:nvSpPr>
        <p:spPr>
          <a:xfrm>
            <a:off x="841828" y="2818316"/>
            <a:ext cx="7489371" cy="1579513"/>
          </a:xfrm>
        </p:spPr>
        <p:txBody>
          <a:bodyPr>
            <a:normAutofit/>
          </a:bodyPr>
          <a:lstStyle/>
          <a:p>
            <a:pPr algn="ctr">
              <a:spcBef>
                <a:spcPts val="0"/>
              </a:spcBef>
              <a:buClr>
                <a:srgbClr val="258989"/>
              </a:buClr>
            </a:pPr>
            <a:r>
              <a:rPr lang="en-GB" dirty="0">
                <a:solidFill>
                  <a:schemeClr val="bg1"/>
                </a:solidFill>
              </a:rPr>
              <a:t>Why </a:t>
            </a:r>
            <a:r>
              <a:rPr lang="en-GB" dirty="0" err="1">
                <a:solidFill>
                  <a:schemeClr val="bg1"/>
                </a:solidFill>
              </a:rPr>
              <a:t>CoT</a:t>
            </a:r>
            <a:r>
              <a:rPr lang="en-GB" dirty="0">
                <a:solidFill>
                  <a:schemeClr val="bg1"/>
                </a:solidFill>
              </a:rPr>
              <a:t> is required?</a:t>
            </a:r>
          </a:p>
          <a:p>
            <a:pPr algn="ctr">
              <a:spcBef>
                <a:spcPts val="0"/>
              </a:spcBef>
              <a:buClr>
                <a:srgbClr val="258989"/>
              </a:buClr>
            </a:pPr>
            <a:r>
              <a:rPr lang="en-GB" dirty="0">
                <a:solidFill>
                  <a:schemeClr val="bg1"/>
                </a:solidFill>
              </a:rPr>
              <a:t>Role of Cloud computing in </a:t>
            </a:r>
            <a:r>
              <a:rPr lang="en-GB" dirty="0" err="1">
                <a:solidFill>
                  <a:schemeClr val="bg1"/>
                </a:solidFill>
              </a:rPr>
              <a:t>CoT</a:t>
            </a:r>
            <a:r>
              <a:rPr lang="en-GB" dirty="0">
                <a:solidFill>
                  <a:schemeClr val="bg1"/>
                </a:solidFill>
              </a:rPr>
              <a:t>?</a:t>
            </a:r>
          </a:p>
          <a:p>
            <a:pPr algn="ctr">
              <a:spcBef>
                <a:spcPts val="0"/>
              </a:spcBef>
              <a:buClr>
                <a:srgbClr val="258989"/>
              </a:buClr>
            </a:pPr>
            <a:endParaRPr lang="en-GB" dirty="0"/>
          </a:p>
        </p:txBody>
      </p:sp>
      <p:sp>
        <p:nvSpPr>
          <p:cNvPr id="2" name="Title 1">
            <a:extLst>
              <a:ext uri="{FF2B5EF4-FFF2-40B4-BE49-F238E27FC236}">
                <a16:creationId xmlns:a16="http://schemas.microsoft.com/office/drawing/2014/main" id="{0AA9D49B-2CB6-440D-B42D-187E70EB4857}"/>
              </a:ext>
            </a:extLst>
          </p:cNvPr>
          <p:cNvSpPr>
            <a:spLocks noGrp="1"/>
          </p:cNvSpPr>
          <p:nvPr>
            <p:ph type="title"/>
          </p:nvPr>
        </p:nvSpPr>
        <p:spPr>
          <a:xfrm>
            <a:off x="116114" y="0"/>
            <a:ext cx="8752115" cy="1325563"/>
          </a:xfrm>
        </p:spPr>
        <p:txBody>
          <a:bodyPr>
            <a:normAutofit/>
          </a:bodyPr>
          <a:lstStyle/>
          <a:p>
            <a:pPr algn="just"/>
            <a:r>
              <a:rPr lang="en-GB" sz="3200" dirty="0"/>
              <a:t>Cloud of Things (</a:t>
            </a:r>
            <a:r>
              <a:rPr lang="en-GB" sz="3200" dirty="0" err="1"/>
              <a:t>CoT</a:t>
            </a:r>
            <a:r>
              <a:rPr lang="en-GB" sz="3200" dirty="0"/>
              <a:t>)</a:t>
            </a:r>
          </a:p>
        </p:txBody>
      </p:sp>
      <p:pic>
        <p:nvPicPr>
          <p:cNvPr id="6" name="Graphic 5" descr="Confused person with solid fill">
            <a:extLst>
              <a:ext uri="{FF2B5EF4-FFF2-40B4-BE49-F238E27FC236}">
                <a16:creationId xmlns:a16="http://schemas.microsoft.com/office/drawing/2014/main" id="{F5C394D3-C367-461D-972E-9F23F5E8CC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951" y="4956628"/>
            <a:ext cx="1882322" cy="1882322"/>
          </a:xfrm>
          <a:prstGeom prst="rect">
            <a:avLst/>
          </a:prstGeom>
        </p:spPr>
      </p:pic>
    </p:spTree>
    <p:extLst>
      <p:ext uri="{BB962C8B-B14F-4D97-AF65-F5344CB8AC3E}">
        <p14:creationId xmlns:p14="http://schemas.microsoft.com/office/powerpoint/2010/main" val="231754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346668-0819-425B-B455-1C16439819AF}"/>
              </a:ext>
            </a:extLst>
          </p:cNvPr>
          <p:cNvSpPr>
            <a:spLocks noGrp="1"/>
          </p:cNvSpPr>
          <p:nvPr>
            <p:ph idx="1"/>
          </p:nvPr>
        </p:nvSpPr>
        <p:spPr>
          <a:xfrm>
            <a:off x="338363" y="2223230"/>
            <a:ext cx="8529866" cy="4308198"/>
          </a:xfrm>
        </p:spPr>
        <p:txBody>
          <a:bodyPr/>
          <a:lstStyle/>
          <a:p>
            <a:pPr marL="0" indent="0" algn="just">
              <a:buNone/>
            </a:pPr>
            <a:r>
              <a:rPr lang="en-US" dirty="0">
                <a:solidFill>
                  <a:srgbClr val="FF0000"/>
                </a:solidFill>
              </a:rPr>
              <a:t>After this lecture, you will be able to,</a:t>
            </a:r>
          </a:p>
          <a:p>
            <a:pPr marL="536575" indent="-361950" algn="just">
              <a:buClr>
                <a:srgbClr val="FF0000"/>
              </a:buClr>
              <a:buFont typeface="Wingdings" panose="05000000000000000000" pitchFamily="2" charset="2"/>
              <a:buChar char="ü"/>
            </a:pPr>
            <a:r>
              <a:rPr lang="en-US" dirty="0"/>
              <a:t>know about </a:t>
            </a:r>
            <a:r>
              <a:rPr lang="en-IN" sz="2800" dirty="0">
                <a:effectLst/>
                <a:ea typeface="Arial" panose="020B0604020202020204" pitchFamily="34" charset="0"/>
                <a:cs typeface="Raavi" panose="020B0502040204020203" pitchFamily="34" charset="0"/>
              </a:rPr>
              <a:t>Internet of Things (IoT), Cloud of Things (</a:t>
            </a:r>
            <a:r>
              <a:rPr lang="en-IN" sz="2800" dirty="0" err="1">
                <a:effectLst/>
                <a:ea typeface="Arial" panose="020B0604020202020204" pitchFamily="34" charset="0"/>
                <a:cs typeface="Raavi" panose="020B0502040204020203" pitchFamily="34" charset="0"/>
              </a:rPr>
              <a:t>CoT</a:t>
            </a:r>
            <a:r>
              <a:rPr lang="en-IN" sz="2800" dirty="0">
                <a:effectLst/>
                <a:ea typeface="Arial" panose="020B0604020202020204" pitchFamily="34" charset="0"/>
                <a:cs typeface="Raavi" panose="020B0502040204020203" pitchFamily="34" charset="0"/>
              </a:rPr>
              <a:t>), and mobile IoT. </a:t>
            </a:r>
          </a:p>
          <a:p>
            <a:pPr marL="536575" indent="-361950" algn="just">
              <a:buClr>
                <a:srgbClr val="FF0000"/>
              </a:buClr>
              <a:buFont typeface="Wingdings" panose="05000000000000000000" pitchFamily="2" charset="2"/>
              <a:buChar char="ü"/>
            </a:pPr>
            <a:endParaRPr lang="en-US" dirty="0"/>
          </a:p>
          <a:p>
            <a:endParaRPr lang="en-US" dirty="0"/>
          </a:p>
        </p:txBody>
      </p:sp>
    </p:spTree>
    <p:extLst>
      <p:ext uri="{BB962C8B-B14F-4D97-AF65-F5344CB8AC3E}">
        <p14:creationId xmlns:p14="http://schemas.microsoft.com/office/powerpoint/2010/main" val="2535001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F9494F0-E28F-4B51-A5AE-ECBB8722343B}"/>
              </a:ext>
            </a:extLst>
          </p:cNvPr>
          <p:cNvPicPr>
            <a:picLocks noGrp="1" noChangeAspect="1"/>
          </p:cNvPicPr>
          <p:nvPr>
            <p:ph idx="1"/>
          </p:nvPr>
        </p:nvPicPr>
        <p:blipFill>
          <a:blip r:embed="rId2"/>
          <a:stretch>
            <a:fillRect/>
          </a:stretch>
        </p:blipFill>
        <p:spPr>
          <a:xfrm>
            <a:off x="279628" y="1596571"/>
            <a:ext cx="8617630" cy="5052849"/>
          </a:xfrm>
          <a:prstGeom prst="rect">
            <a:avLst/>
          </a:prstGeom>
          <a:ln w="38100">
            <a:solidFill>
              <a:schemeClr val="tx1"/>
            </a:solidFill>
          </a:ln>
        </p:spPr>
      </p:pic>
      <p:sp>
        <p:nvSpPr>
          <p:cNvPr id="2" name="Title 1">
            <a:extLst>
              <a:ext uri="{FF2B5EF4-FFF2-40B4-BE49-F238E27FC236}">
                <a16:creationId xmlns:a16="http://schemas.microsoft.com/office/drawing/2014/main" id="{0AA9D49B-2CB6-440D-B42D-187E70EB4857}"/>
              </a:ext>
            </a:extLst>
          </p:cNvPr>
          <p:cNvSpPr>
            <a:spLocks noGrp="1"/>
          </p:cNvSpPr>
          <p:nvPr>
            <p:ph type="title"/>
          </p:nvPr>
        </p:nvSpPr>
        <p:spPr>
          <a:xfrm>
            <a:off x="116114" y="0"/>
            <a:ext cx="8752115" cy="1325563"/>
          </a:xfrm>
        </p:spPr>
        <p:txBody>
          <a:bodyPr>
            <a:normAutofit/>
          </a:bodyPr>
          <a:lstStyle/>
          <a:p>
            <a:pPr algn="just"/>
            <a:r>
              <a:rPr lang="en-GB" sz="3200" dirty="0"/>
              <a:t>Cloud of Things (</a:t>
            </a:r>
            <a:r>
              <a:rPr lang="en-GB" sz="3200" dirty="0" err="1"/>
              <a:t>CoT</a:t>
            </a:r>
            <a:r>
              <a:rPr lang="en-GB" sz="3200" dirty="0"/>
              <a:t>)</a:t>
            </a:r>
          </a:p>
        </p:txBody>
      </p:sp>
    </p:spTree>
    <p:extLst>
      <p:ext uri="{BB962C8B-B14F-4D97-AF65-F5344CB8AC3E}">
        <p14:creationId xmlns:p14="http://schemas.microsoft.com/office/powerpoint/2010/main" val="3261757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5A8852D-76C1-41AF-A21B-97C746253599}"/>
              </a:ext>
            </a:extLst>
          </p:cNvPr>
          <p:cNvPicPr>
            <a:picLocks noGrp="1" noChangeAspect="1"/>
          </p:cNvPicPr>
          <p:nvPr>
            <p:ph idx="1"/>
          </p:nvPr>
        </p:nvPicPr>
        <p:blipFill>
          <a:blip r:embed="rId2"/>
          <a:stretch>
            <a:fillRect/>
          </a:stretch>
        </p:blipFill>
        <p:spPr>
          <a:xfrm>
            <a:off x="653143" y="1468438"/>
            <a:ext cx="7750627" cy="5065297"/>
          </a:xfrm>
          <a:prstGeom prst="rect">
            <a:avLst/>
          </a:prstGeom>
          <a:ln w="38100">
            <a:solidFill>
              <a:srgbClr val="258989"/>
            </a:solidFill>
          </a:ln>
        </p:spPr>
      </p:pic>
      <p:sp>
        <p:nvSpPr>
          <p:cNvPr id="2" name="Title 1">
            <a:extLst>
              <a:ext uri="{FF2B5EF4-FFF2-40B4-BE49-F238E27FC236}">
                <a16:creationId xmlns:a16="http://schemas.microsoft.com/office/drawing/2014/main" id="{0AA9D49B-2CB6-440D-B42D-187E70EB4857}"/>
              </a:ext>
            </a:extLst>
          </p:cNvPr>
          <p:cNvSpPr>
            <a:spLocks noGrp="1"/>
          </p:cNvSpPr>
          <p:nvPr>
            <p:ph type="title"/>
          </p:nvPr>
        </p:nvSpPr>
        <p:spPr>
          <a:xfrm>
            <a:off x="116114" y="0"/>
            <a:ext cx="8752115" cy="1325563"/>
          </a:xfrm>
        </p:spPr>
        <p:txBody>
          <a:bodyPr>
            <a:normAutofit/>
          </a:bodyPr>
          <a:lstStyle/>
          <a:p>
            <a:pPr algn="just"/>
            <a:r>
              <a:rPr lang="en-GB" sz="3200" dirty="0"/>
              <a:t>Architecture of Cloud of Things (</a:t>
            </a:r>
            <a:r>
              <a:rPr lang="en-GB" sz="3200" dirty="0" err="1"/>
              <a:t>CoT</a:t>
            </a:r>
            <a:r>
              <a:rPr lang="en-GB" sz="3200" dirty="0"/>
              <a:t>)</a:t>
            </a:r>
          </a:p>
        </p:txBody>
      </p:sp>
    </p:spTree>
    <p:extLst>
      <p:ext uri="{BB962C8B-B14F-4D97-AF65-F5344CB8AC3E}">
        <p14:creationId xmlns:p14="http://schemas.microsoft.com/office/powerpoint/2010/main" val="44090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26DA4-32F2-492B-B412-74D90446BD11}"/>
              </a:ext>
            </a:extLst>
          </p:cNvPr>
          <p:cNvSpPr>
            <a:spLocks noGrp="1"/>
          </p:cNvSpPr>
          <p:nvPr>
            <p:ph idx="1"/>
          </p:nvPr>
        </p:nvSpPr>
        <p:spPr>
          <a:xfrm>
            <a:off x="164193" y="1468487"/>
            <a:ext cx="8747578" cy="5004884"/>
          </a:xfrm>
        </p:spPr>
        <p:txBody>
          <a:bodyPr>
            <a:normAutofit fontScale="85000" lnSpcReduction="20000"/>
          </a:bodyPr>
          <a:lstStyle/>
          <a:p>
            <a:pPr marL="0" indent="0" algn="just">
              <a:lnSpc>
                <a:spcPct val="170000"/>
              </a:lnSpc>
              <a:spcBef>
                <a:spcPts val="0"/>
              </a:spcBef>
              <a:buNone/>
            </a:pPr>
            <a:r>
              <a:rPr lang="en-IN" dirty="0">
                <a:solidFill>
                  <a:srgbClr val="C00000"/>
                </a:solidFill>
              </a:rPr>
              <a:t>Application areas of Cloud of Things (</a:t>
            </a:r>
            <a:r>
              <a:rPr lang="en-IN" dirty="0" err="1">
                <a:solidFill>
                  <a:srgbClr val="C00000"/>
                </a:solidFill>
              </a:rPr>
              <a:t>CoT</a:t>
            </a:r>
            <a:r>
              <a:rPr lang="en-IN" dirty="0">
                <a:solidFill>
                  <a:srgbClr val="C00000"/>
                </a:solidFill>
              </a:rPr>
              <a:t>):</a:t>
            </a:r>
          </a:p>
          <a:p>
            <a:pPr marL="363538" indent="-276225" algn="just">
              <a:lnSpc>
                <a:spcPct val="170000"/>
              </a:lnSpc>
              <a:spcBef>
                <a:spcPts val="0"/>
              </a:spcBef>
              <a:buClr>
                <a:srgbClr val="258989"/>
              </a:buClr>
            </a:pPr>
            <a:r>
              <a:rPr lang="en-IN" dirty="0"/>
              <a:t>Healthcare</a:t>
            </a:r>
          </a:p>
          <a:p>
            <a:pPr marL="363538" indent="-276225" algn="just">
              <a:lnSpc>
                <a:spcPct val="170000"/>
              </a:lnSpc>
              <a:spcBef>
                <a:spcPts val="0"/>
              </a:spcBef>
              <a:buClr>
                <a:srgbClr val="258989"/>
              </a:buClr>
            </a:pPr>
            <a:r>
              <a:rPr lang="en-IN" dirty="0"/>
              <a:t>Smart home</a:t>
            </a:r>
          </a:p>
          <a:p>
            <a:pPr marL="363538" indent="-276225" algn="just">
              <a:lnSpc>
                <a:spcPct val="170000"/>
              </a:lnSpc>
              <a:spcBef>
                <a:spcPts val="0"/>
              </a:spcBef>
              <a:buClr>
                <a:srgbClr val="258989"/>
              </a:buClr>
            </a:pPr>
            <a:r>
              <a:rPr lang="en-IN" dirty="0"/>
              <a:t>Smart city</a:t>
            </a:r>
          </a:p>
          <a:p>
            <a:pPr marL="363538" indent="-276225" algn="just">
              <a:lnSpc>
                <a:spcPct val="170000"/>
              </a:lnSpc>
              <a:spcBef>
                <a:spcPts val="0"/>
              </a:spcBef>
              <a:buClr>
                <a:srgbClr val="258989"/>
              </a:buClr>
            </a:pPr>
            <a:r>
              <a:rPr lang="en-IN" dirty="0"/>
              <a:t>Smart energy</a:t>
            </a:r>
          </a:p>
          <a:p>
            <a:pPr marL="363538" indent="-276225" algn="just">
              <a:lnSpc>
                <a:spcPct val="170000"/>
              </a:lnSpc>
              <a:spcBef>
                <a:spcPts val="0"/>
              </a:spcBef>
              <a:buClr>
                <a:srgbClr val="258989"/>
              </a:buClr>
            </a:pPr>
            <a:r>
              <a:rPr lang="en-IN" dirty="0"/>
              <a:t>Smart mobility</a:t>
            </a:r>
          </a:p>
          <a:p>
            <a:pPr marL="363538" indent="-276225" algn="just">
              <a:lnSpc>
                <a:spcPct val="170000"/>
              </a:lnSpc>
              <a:spcBef>
                <a:spcPts val="0"/>
              </a:spcBef>
              <a:buClr>
                <a:srgbClr val="258989"/>
              </a:buClr>
            </a:pPr>
            <a:r>
              <a:rPr lang="en-IN" dirty="0"/>
              <a:t>Smart surveillance</a:t>
            </a:r>
          </a:p>
          <a:p>
            <a:pPr marL="363538" indent="-276225" algn="just">
              <a:lnSpc>
                <a:spcPct val="170000"/>
              </a:lnSpc>
              <a:spcBef>
                <a:spcPts val="0"/>
              </a:spcBef>
              <a:buClr>
                <a:srgbClr val="258989"/>
              </a:buClr>
            </a:pPr>
            <a:r>
              <a:rPr lang="en-IN" dirty="0"/>
              <a:t>Smart logistic</a:t>
            </a:r>
          </a:p>
          <a:p>
            <a:pPr marL="363538" indent="-276225" algn="just">
              <a:lnSpc>
                <a:spcPct val="170000"/>
              </a:lnSpc>
              <a:spcBef>
                <a:spcPts val="0"/>
              </a:spcBef>
              <a:buClr>
                <a:srgbClr val="258989"/>
              </a:buClr>
            </a:pPr>
            <a:r>
              <a:rPr lang="en-IN" dirty="0"/>
              <a:t>Environmental monitoring</a:t>
            </a:r>
            <a:endParaRPr lang="en-GB" dirty="0"/>
          </a:p>
        </p:txBody>
      </p:sp>
      <p:sp>
        <p:nvSpPr>
          <p:cNvPr id="2" name="Title 1">
            <a:extLst>
              <a:ext uri="{FF2B5EF4-FFF2-40B4-BE49-F238E27FC236}">
                <a16:creationId xmlns:a16="http://schemas.microsoft.com/office/drawing/2014/main" id="{0AA9D49B-2CB6-440D-B42D-187E70EB4857}"/>
              </a:ext>
            </a:extLst>
          </p:cNvPr>
          <p:cNvSpPr>
            <a:spLocks noGrp="1"/>
          </p:cNvSpPr>
          <p:nvPr>
            <p:ph type="title"/>
          </p:nvPr>
        </p:nvSpPr>
        <p:spPr>
          <a:xfrm>
            <a:off x="116114" y="0"/>
            <a:ext cx="8752115" cy="1325563"/>
          </a:xfrm>
        </p:spPr>
        <p:txBody>
          <a:bodyPr>
            <a:normAutofit/>
          </a:bodyPr>
          <a:lstStyle/>
          <a:p>
            <a:pPr algn="just"/>
            <a:r>
              <a:rPr lang="en-GB" sz="3200" dirty="0"/>
              <a:t>Cloud of Things (</a:t>
            </a:r>
            <a:r>
              <a:rPr lang="en-GB" sz="3200" dirty="0" err="1"/>
              <a:t>CoT</a:t>
            </a:r>
            <a:r>
              <a:rPr lang="en-GB" sz="3200" dirty="0"/>
              <a:t>)</a:t>
            </a:r>
          </a:p>
        </p:txBody>
      </p:sp>
    </p:spTree>
    <p:extLst>
      <p:ext uri="{BB962C8B-B14F-4D97-AF65-F5344CB8AC3E}">
        <p14:creationId xmlns:p14="http://schemas.microsoft.com/office/powerpoint/2010/main" val="1181741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26DA4-32F2-492B-B412-74D90446BD11}"/>
              </a:ext>
            </a:extLst>
          </p:cNvPr>
          <p:cNvSpPr>
            <a:spLocks noGrp="1"/>
          </p:cNvSpPr>
          <p:nvPr>
            <p:ph idx="1"/>
          </p:nvPr>
        </p:nvSpPr>
        <p:spPr>
          <a:xfrm>
            <a:off x="164193" y="1468487"/>
            <a:ext cx="8747578" cy="5004884"/>
          </a:xfrm>
        </p:spPr>
        <p:txBody>
          <a:bodyPr>
            <a:normAutofit fontScale="85000" lnSpcReduction="10000"/>
          </a:bodyPr>
          <a:lstStyle/>
          <a:p>
            <a:pPr marL="0" indent="0" algn="just">
              <a:spcBef>
                <a:spcPts val="0"/>
              </a:spcBef>
              <a:buClr>
                <a:srgbClr val="258989"/>
              </a:buClr>
              <a:buNone/>
            </a:pPr>
            <a:r>
              <a:rPr lang="en-IN" dirty="0"/>
              <a:t>Refers to low power wide area (LPWA) 3GPP standardised secure operator managed IoT networks in licensed spectrum. In particular, LPWA networks designed for IoT applications that are low cost, use low data rates, require long battery lives and often operate in remote and hard to reach locations. Existing cellular networks have evolved to deliver service to billions of new devices providing complete IoT connectivity.</a:t>
            </a:r>
          </a:p>
          <a:p>
            <a:pPr algn="just">
              <a:spcBef>
                <a:spcPts val="0"/>
              </a:spcBef>
              <a:buClr>
                <a:srgbClr val="258989"/>
              </a:buClr>
            </a:pPr>
            <a:r>
              <a:rPr lang="en-IN" dirty="0">
                <a:solidFill>
                  <a:srgbClr val="C00000"/>
                </a:solidFill>
              </a:rPr>
              <a:t>Mobile IoT= Trusted IoT</a:t>
            </a:r>
          </a:p>
          <a:p>
            <a:pPr algn="just">
              <a:spcBef>
                <a:spcPts val="0"/>
              </a:spcBef>
              <a:buClr>
                <a:srgbClr val="258989"/>
              </a:buClr>
            </a:pPr>
            <a:r>
              <a:rPr lang="en-IN" sz="2800" dirty="0">
                <a:solidFill>
                  <a:srgbClr val="C00000"/>
                </a:solidFill>
              </a:rPr>
              <a:t>GSMA Mobile IoT</a:t>
            </a:r>
            <a:endParaRPr lang="en-IN" dirty="0">
              <a:solidFill>
                <a:srgbClr val="C00000"/>
              </a:solidFill>
            </a:endParaRPr>
          </a:p>
        </p:txBody>
      </p:sp>
      <p:sp>
        <p:nvSpPr>
          <p:cNvPr id="2" name="Title 1">
            <a:extLst>
              <a:ext uri="{FF2B5EF4-FFF2-40B4-BE49-F238E27FC236}">
                <a16:creationId xmlns:a16="http://schemas.microsoft.com/office/drawing/2014/main" id="{0AA9D49B-2CB6-440D-B42D-187E70EB4857}"/>
              </a:ext>
            </a:extLst>
          </p:cNvPr>
          <p:cNvSpPr>
            <a:spLocks noGrp="1"/>
          </p:cNvSpPr>
          <p:nvPr>
            <p:ph type="title"/>
          </p:nvPr>
        </p:nvSpPr>
        <p:spPr>
          <a:xfrm>
            <a:off x="116114" y="0"/>
            <a:ext cx="8752115" cy="1325563"/>
          </a:xfrm>
        </p:spPr>
        <p:txBody>
          <a:bodyPr>
            <a:normAutofit/>
          </a:bodyPr>
          <a:lstStyle/>
          <a:p>
            <a:pPr algn="just"/>
            <a:r>
              <a:rPr lang="en-GB" sz="3200" dirty="0"/>
              <a:t>Mobile Internet of Things (Mobile IoT)</a:t>
            </a:r>
          </a:p>
        </p:txBody>
      </p:sp>
    </p:spTree>
    <p:extLst>
      <p:ext uri="{BB962C8B-B14F-4D97-AF65-F5344CB8AC3E}">
        <p14:creationId xmlns:p14="http://schemas.microsoft.com/office/powerpoint/2010/main" val="1350808623"/>
      </p:ext>
    </p:extLst>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pic>
        <p:nvPicPr>
          <p:cNvPr descr="Icon&#10;&#10;Description automatically generated with medium confidence" id="4" name="Picture 3">
            <a:extLst>
              <a:ext uri="{FF2B5EF4-FFF2-40B4-BE49-F238E27FC236}">
                <a16:creationId xmlns:a16="http://schemas.microsoft.com/office/drawing/2014/main" id="{A7C0FBEB-0595-41F1-A557-41C9FBA07619}"/>
              </a:ext>
            </a:extLst>
          </p:cNvPr>
          <p:cNvPicPr>
            <a:picLocks noChangeAspect="1"/>
          </p:cNvPicPr>
          <p:nvPr/>
        </p:nvPicPr>
        <p:blipFill rotWithShape="1">
          <a:blip r:embed="rId2"/>
          <a:srcRect b="-1" r="42"/>
          <a:stretch/>
        </p:blipFill>
        <p:spPr>
          <a:xfrm>
            <a:off x="20" y="10"/>
            <a:ext cx="3477914" cy="6857990"/>
          </a:xfrm>
          <a:prstGeom prst="rect">
            <a:avLst/>
          </a:prstGeom>
        </p:spPr>
      </p:pic>
      <p:sp>
        <p:nvSpPr>
          <p:cNvPr id="9" name="Rectangle 8">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bwMode="white">
          <a:xfrm>
            <a:off x="3477935" y="0"/>
            <a:ext cx="5666065"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1">
            <a:extLst>
              <a:ext uri="{FF2B5EF4-FFF2-40B4-BE49-F238E27FC236}">
                <a16:creationId xmlns:a16="http://schemas.microsoft.com/office/drawing/2014/main" id="{0AA9D49B-2CB6-440D-B42D-187E70EB4857}"/>
              </a:ext>
            </a:extLst>
          </p:cNvPr>
          <p:cNvSpPr>
            <a:spLocks noGrp="1"/>
          </p:cNvSpPr>
          <p:nvPr>
            <p:ph type="title"/>
          </p:nvPr>
        </p:nvSpPr>
        <p:spPr>
          <a:xfrm>
            <a:off x="3957996" y="640082"/>
            <a:ext cx="4705943" cy="3351602"/>
          </a:xfrm>
        </p:spPr>
        <p:txBody>
          <a:bodyPr anchor="b" bIns="45720" lIns="91440" rIns="91440" rtlCol="0" tIns="45720" vert="horz">
            <a:normAutofit/>
          </a:bodyPr>
          <a:lstStyle/>
          <a:p>
            <a:pPr defTabSz="914400">
              <a:lnSpc>
                <a:spcPct val="90000"/>
              </a:lnSpc>
            </a:pPr>
            <a:r>
              <a:rPr dirty="0" lang="en-US" sz="5600">
                <a:solidFill>
                  <a:schemeClr val="bg1"/>
                </a:solidFill>
                <a:latin charset="0" panose="020B0502040204020203" pitchFamily="34" typeface="Bahnschrift"/>
                <a:ea typeface="+mj-ea"/>
                <a:cs typeface="+mj-cs"/>
              </a:rPr>
              <a:t>Mobile Internet of Things (Mobile IoT)</a:t>
            </a:r>
          </a:p>
        </p:txBody>
      </p:sp>
      <p:sp>
        <p:nvSpPr>
          <p:cNvPr id="3" name="Content Placeholder 2">
            <a:extLst>
              <a:ext uri="{FF2B5EF4-FFF2-40B4-BE49-F238E27FC236}">
                <a16:creationId xmlns:a16="http://schemas.microsoft.com/office/drawing/2014/main" id="{7C726DA4-32F2-492B-B412-74D90446BD11}"/>
              </a:ext>
            </a:extLst>
          </p:cNvPr>
          <p:cNvSpPr>
            <a:spLocks noGrp="1"/>
          </p:cNvSpPr>
          <p:nvPr>
            <p:ph idx="1"/>
          </p:nvPr>
        </p:nvSpPr>
        <p:spPr>
          <a:xfrm>
            <a:off x="3957995" y="4156276"/>
            <a:ext cx="4705944" cy="2061645"/>
          </a:xfrm>
        </p:spPr>
        <p:txBody>
          <a:bodyPr bIns="45720" lIns="91440" rIns="91440" rtlCol="0" tIns="45720" vert="horz">
            <a:normAutofit/>
          </a:bodyPr>
          <a:lstStyle/>
          <a:p>
            <a:pPr indent="0" marL="0">
              <a:lnSpc>
                <a:spcPct val="90000"/>
              </a:lnSpc>
              <a:buNone/>
            </a:pPr>
            <a:r>
              <a:rPr dirty="0" lang="en-US" sz="2400">
                <a:solidFill>
                  <a:schemeClr val="bg1"/>
                </a:solidFill>
              </a:rPr>
              <a:t>Why do we need low power wide area networks?</a:t>
            </a:r>
          </a:p>
        </p:txBody>
      </p:sp>
    </p:spTree>
    <p:extLst>
      <p:ext uri="{BB962C8B-B14F-4D97-AF65-F5344CB8AC3E}">
        <p14:creationId xmlns:p14="http://schemas.microsoft.com/office/powerpoint/2010/main" val="1908837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26DA4-32F2-492B-B412-74D90446BD11}"/>
              </a:ext>
            </a:extLst>
          </p:cNvPr>
          <p:cNvSpPr>
            <a:spLocks noGrp="1"/>
          </p:cNvSpPr>
          <p:nvPr>
            <p:ph idx="1"/>
          </p:nvPr>
        </p:nvSpPr>
        <p:spPr>
          <a:xfrm>
            <a:off x="1052285" y="2740843"/>
            <a:ext cx="6879771" cy="1376313"/>
          </a:xfrm>
        </p:spPr>
        <p:txBody>
          <a:bodyPr>
            <a:normAutofit/>
          </a:bodyPr>
          <a:lstStyle/>
          <a:p>
            <a:pPr marL="0" indent="0" algn="ctr">
              <a:lnSpc>
                <a:spcPct val="100000"/>
              </a:lnSpc>
              <a:spcBef>
                <a:spcPts val="0"/>
              </a:spcBef>
              <a:buClr>
                <a:srgbClr val="258989"/>
              </a:buClr>
              <a:buNone/>
            </a:pPr>
            <a:r>
              <a:rPr lang="en-IN" dirty="0">
                <a:solidFill>
                  <a:srgbClr val="C00000"/>
                </a:solidFill>
              </a:rPr>
              <a:t>Example of Mobile IoT Provider- </a:t>
            </a:r>
            <a:r>
              <a:rPr lang="en-IN" dirty="0" err="1">
                <a:solidFill>
                  <a:srgbClr val="C00000"/>
                </a:solidFill>
              </a:rPr>
              <a:t>BeWhere</a:t>
            </a:r>
            <a:r>
              <a:rPr lang="en-IN" dirty="0">
                <a:solidFill>
                  <a:srgbClr val="C00000"/>
                </a:solidFill>
              </a:rPr>
              <a:t> Inc.</a:t>
            </a:r>
          </a:p>
        </p:txBody>
      </p:sp>
      <p:sp>
        <p:nvSpPr>
          <p:cNvPr id="2" name="Title 1">
            <a:extLst>
              <a:ext uri="{FF2B5EF4-FFF2-40B4-BE49-F238E27FC236}">
                <a16:creationId xmlns:a16="http://schemas.microsoft.com/office/drawing/2014/main" id="{0AA9D49B-2CB6-440D-B42D-187E70EB4857}"/>
              </a:ext>
            </a:extLst>
          </p:cNvPr>
          <p:cNvSpPr>
            <a:spLocks noGrp="1"/>
          </p:cNvSpPr>
          <p:nvPr>
            <p:ph type="title"/>
          </p:nvPr>
        </p:nvSpPr>
        <p:spPr>
          <a:xfrm>
            <a:off x="116114" y="0"/>
            <a:ext cx="8752115" cy="1325563"/>
          </a:xfrm>
        </p:spPr>
        <p:txBody>
          <a:bodyPr>
            <a:normAutofit/>
          </a:bodyPr>
          <a:lstStyle/>
          <a:p>
            <a:pPr algn="just"/>
            <a:r>
              <a:rPr lang="en-GB" sz="3200" dirty="0"/>
              <a:t>Mobile Internet of Things (Mobile IoT)</a:t>
            </a:r>
          </a:p>
        </p:txBody>
      </p:sp>
    </p:spTree>
    <p:extLst>
      <p:ext uri="{BB962C8B-B14F-4D97-AF65-F5344CB8AC3E}">
        <p14:creationId xmlns:p14="http://schemas.microsoft.com/office/powerpoint/2010/main" val="1062963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614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D85E69-C761-4103-AE53-D75742C27980}"/>
              </a:ext>
            </a:extLst>
          </p:cNvPr>
          <p:cNvSpPr>
            <a:spLocks noGrp="1"/>
          </p:cNvSpPr>
          <p:nvPr>
            <p:ph idx="1"/>
          </p:nvPr>
        </p:nvSpPr>
        <p:spPr>
          <a:xfrm>
            <a:off x="261257" y="1464681"/>
            <a:ext cx="8621486" cy="5004884"/>
          </a:xfrm>
        </p:spPr>
        <p:txBody>
          <a:bodyPr>
            <a:normAutofit/>
          </a:bodyPr>
          <a:lstStyle/>
          <a:p>
            <a:pPr marL="0" indent="0" algn="just">
              <a:lnSpc>
                <a:spcPct val="150000"/>
              </a:lnSpc>
              <a:spcBef>
                <a:spcPts val="0"/>
              </a:spcBef>
              <a:buNone/>
            </a:pPr>
            <a:r>
              <a:rPr lang="en-GB" dirty="0"/>
              <a:t>Network of </a:t>
            </a:r>
            <a:r>
              <a:rPr lang="en-IN" dirty="0"/>
              <a:t>physical objects or "things" embedded with electronics, software, sensors, and network connectivity, which enables these objects to collect </a:t>
            </a:r>
            <a:r>
              <a:rPr lang="en-GB" dirty="0"/>
              <a:t>and exchange data.</a:t>
            </a:r>
          </a:p>
        </p:txBody>
      </p:sp>
      <p:sp>
        <p:nvSpPr>
          <p:cNvPr id="2" name="Title 1">
            <a:extLst>
              <a:ext uri="{FF2B5EF4-FFF2-40B4-BE49-F238E27FC236}">
                <a16:creationId xmlns:a16="http://schemas.microsoft.com/office/drawing/2014/main" id="{7A8AFEDD-0658-4AE5-9463-CE7694D96DAE}"/>
              </a:ext>
            </a:extLst>
          </p:cNvPr>
          <p:cNvSpPr>
            <a:spLocks noGrp="1"/>
          </p:cNvSpPr>
          <p:nvPr>
            <p:ph type="title"/>
          </p:nvPr>
        </p:nvSpPr>
        <p:spPr>
          <a:xfrm>
            <a:off x="203200" y="0"/>
            <a:ext cx="8592457" cy="1325563"/>
          </a:xfrm>
        </p:spPr>
        <p:txBody>
          <a:bodyPr>
            <a:normAutofit/>
          </a:bodyPr>
          <a:lstStyle/>
          <a:p>
            <a:pPr algn="just"/>
            <a:r>
              <a:rPr lang="en-GB" sz="3200" b="1" dirty="0"/>
              <a:t>Internet-of-Things (IoT)</a:t>
            </a:r>
            <a:endParaRPr lang="en-US" sz="3200" dirty="0"/>
          </a:p>
        </p:txBody>
      </p:sp>
    </p:spTree>
    <p:extLst>
      <p:ext uri="{BB962C8B-B14F-4D97-AF65-F5344CB8AC3E}">
        <p14:creationId xmlns:p14="http://schemas.microsoft.com/office/powerpoint/2010/main" val="2267599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D85E69-C761-4103-AE53-D75742C27980}"/>
              </a:ext>
            </a:extLst>
          </p:cNvPr>
          <p:cNvSpPr>
            <a:spLocks noGrp="1"/>
          </p:cNvSpPr>
          <p:nvPr>
            <p:ph idx="1"/>
          </p:nvPr>
        </p:nvSpPr>
        <p:spPr>
          <a:xfrm>
            <a:off x="309337" y="1497516"/>
            <a:ext cx="8573406" cy="5004884"/>
          </a:xfrm>
        </p:spPr>
        <p:txBody>
          <a:bodyPr>
            <a:normAutofit/>
          </a:bodyPr>
          <a:lstStyle/>
          <a:p>
            <a:pPr marL="0" indent="0" algn="just">
              <a:lnSpc>
                <a:spcPct val="160000"/>
              </a:lnSpc>
              <a:spcBef>
                <a:spcPts val="0"/>
              </a:spcBef>
              <a:buNone/>
            </a:pPr>
            <a:r>
              <a:rPr lang="en-IN" dirty="0"/>
              <a:t>“Thing” in context of IoT:</a:t>
            </a:r>
          </a:p>
          <a:p>
            <a:pPr marL="0" indent="0" algn="just">
              <a:lnSpc>
                <a:spcPct val="160000"/>
              </a:lnSpc>
              <a:spcBef>
                <a:spcPts val="0"/>
              </a:spcBef>
              <a:buNone/>
            </a:pPr>
            <a:r>
              <a:rPr lang="en-IN" dirty="0">
                <a:solidFill>
                  <a:srgbClr val="C00000"/>
                </a:solidFill>
              </a:rPr>
              <a:t>An entity or physical object </a:t>
            </a:r>
            <a:r>
              <a:rPr lang="en-IN" dirty="0"/>
              <a:t>that has a unique identifier, an embedded system &amp; ability to </a:t>
            </a:r>
            <a:r>
              <a:rPr lang="en-GB" dirty="0"/>
              <a:t>transfer data over a network.</a:t>
            </a:r>
          </a:p>
        </p:txBody>
      </p:sp>
      <p:sp>
        <p:nvSpPr>
          <p:cNvPr id="2" name="Title 1">
            <a:extLst>
              <a:ext uri="{FF2B5EF4-FFF2-40B4-BE49-F238E27FC236}">
                <a16:creationId xmlns:a16="http://schemas.microsoft.com/office/drawing/2014/main" id="{7A8AFEDD-0658-4AE5-9463-CE7694D96DAE}"/>
              </a:ext>
            </a:extLst>
          </p:cNvPr>
          <p:cNvSpPr>
            <a:spLocks noGrp="1"/>
          </p:cNvSpPr>
          <p:nvPr>
            <p:ph type="title"/>
          </p:nvPr>
        </p:nvSpPr>
        <p:spPr>
          <a:xfrm>
            <a:off x="203200" y="0"/>
            <a:ext cx="8592457" cy="1325563"/>
          </a:xfrm>
        </p:spPr>
        <p:txBody>
          <a:bodyPr>
            <a:normAutofit/>
          </a:bodyPr>
          <a:lstStyle/>
          <a:p>
            <a:pPr algn="just"/>
            <a:r>
              <a:rPr lang="en-GB" sz="3200" b="1" dirty="0"/>
              <a:t>Internet-of-Things (IoT)</a:t>
            </a:r>
            <a:endParaRPr lang="en-US" sz="3200" dirty="0"/>
          </a:p>
        </p:txBody>
      </p:sp>
    </p:spTree>
    <p:extLst>
      <p:ext uri="{BB962C8B-B14F-4D97-AF65-F5344CB8AC3E}">
        <p14:creationId xmlns:p14="http://schemas.microsoft.com/office/powerpoint/2010/main" val="538094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F98B6CF-6ADE-4A30-9849-A2D6505D64FE}"/>
              </a:ext>
            </a:extLst>
          </p:cNvPr>
          <p:cNvPicPr>
            <a:picLocks noGrp="1" noChangeAspect="1"/>
          </p:cNvPicPr>
          <p:nvPr>
            <p:ph idx="1"/>
          </p:nvPr>
        </p:nvPicPr>
        <p:blipFill>
          <a:blip r:embed="rId2"/>
          <a:stretch>
            <a:fillRect/>
          </a:stretch>
        </p:blipFill>
        <p:spPr>
          <a:xfrm>
            <a:off x="1100367" y="2046514"/>
            <a:ext cx="6955062" cy="4175402"/>
          </a:xfrm>
          <a:prstGeom prst="rect">
            <a:avLst/>
          </a:prstGeom>
          <a:effectLst>
            <a:outerShdw blurRad="63500" sx="102000" sy="102000" algn="ctr" rotWithShape="0">
              <a:prstClr val="black">
                <a:alpha val="40000"/>
              </a:prstClr>
            </a:outerShdw>
          </a:effectLst>
        </p:spPr>
      </p:pic>
      <p:sp>
        <p:nvSpPr>
          <p:cNvPr id="2" name="Title 1">
            <a:extLst>
              <a:ext uri="{FF2B5EF4-FFF2-40B4-BE49-F238E27FC236}">
                <a16:creationId xmlns:a16="http://schemas.microsoft.com/office/drawing/2014/main" id="{62A500A6-BA88-4DF3-A8B0-2447C484F096}"/>
              </a:ext>
            </a:extLst>
          </p:cNvPr>
          <p:cNvSpPr>
            <a:spLocks noGrp="1"/>
          </p:cNvSpPr>
          <p:nvPr>
            <p:ph type="title"/>
          </p:nvPr>
        </p:nvSpPr>
        <p:spPr>
          <a:xfrm>
            <a:off x="145142" y="0"/>
            <a:ext cx="8592457" cy="1325563"/>
          </a:xfrm>
        </p:spPr>
        <p:txBody>
          <a:bodyPr>
            <a:normAutofit/>
          </a:bodyPr>
          <a:lstStyle/>
          <a:p>
            <a:pPr algn="just"/>
            <a:r>
              <a:rPr lang="en-GB" sz="3200" b="1" dirty="0"/>
              <a:t>History of IoT</a:t>
            </a:r>
            <a:endParaRPr lang="en-GB" sz="3200" dirty="0"/>
          </a:p>
        </p:txBody>
      </p:sp>
    </p:spTree>
    <p:extLst>
      <p:ext uri="{BB962C8B-B14F-4D97-AF65-F5344CB8AC3E}">
        <p14:creationId xmlns:p14="http://schemas.microsoft.com/office/powerpoint/2010/main" val="1517718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1F33282-38BB-4DFF-ABF8-46238F303406}"/>
              </a:ext>
            </a:extLst>
          </p:cNvPr>
          <p:cNvPicPr>
            <a:picLocks noGrp="1" noChangeAspect="1"/>
          </p:cNvPicPr>
          <p:nvPr>
            <p:ph idx="1"/>
          </p:nvPr>
        </p:nvPicPr>
        <p:blipFill>
          <a:blip r:embed="rId2"/>
          <a:stretch>
            <a:fillRect/>
          </a:stretch>
        </p:blipFill>
        <p:spPr>
          <a:xfrm>
            <a:off x="808310" y="1628775"/>
            <a:ext cx="7527379" cy="5003800"/>
          </a:xfrm>
          <a:prstGeom prst="rect">
            <a:avLst/>
          </a:prstGeom>
          <a:effectLst>
            <a:outerShdw blurRad="63500" sx="102000" sy="102000" algn="ctr" rotWithShape="0">
              <a:prstClr val="black">
                <a:alpha val="40000"/>
              </a:prstClr>
            </a:outerShdw>
          </a:effectLst>
        </p:spPr>
      </p:pic>
      <p:sp>
        <p:nvSpPr>
          <p:cNvPr id="2" name="Title 1">
            <a:extLst>
              <a:ext uri="{FF2B5EF4-FFF2-40B4-BE49-F238E27FC236}">
                <a16:creationId xmlns:a16="http://schemas.microsoft.com/office/drawing/2014/main" id="{A76A4B0B-BF44-413E-8E8C-011D665F813B}"/>
              </a:ext>
            </a:extLst>
          </p:cNvPr>
          <p:cNvSpPr>
            <a:spLocks noGrp="1"/>
          </p:cNvSpPr>
          <p:nvPr>
            <p:ph type="title"/>
          </p:nvPr>
        </p:nvSpPr>
        <p:spPr>
          <a:xfrm>
            <a:off x="159656" y="0"/>
            <a:ext cx="8694057" cy="1325563"/>
          </a:xfrm>
        </p:spPr>
        <p:txBody>
          <a:bodyPr>
            <a:normAutofit/>
          </a:bodyPr>
          <a:lstStyle/>
          <a:p>
            <a:r>
              <a:rPr lang="en-GB" sz="3200" b="1" dirty="0"/>
              <a:t>History of IoT</a:t>
            </a:r>
            <a:endParaRPr lang="en-GB" sz="3200" dirty="0"/>
          </a:p>
        </p:txBody>
      </p:sp>
    </p:spTree>
    <p:extLst>
      <p:ext uri="{BB962C8B-B14F-4D97-AF65-F5344CB8AC3E}">
        <p14:creationId xmlns:p14="http://schemas.microsoft.com/office/powerpoint/2010/main" val="2594566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14381E-C654-4B1E-99ED-E683B13DA517}"/>
              </a:ext>
            </a:extLst>
          </p:cNvPr>
          <p:cNvSpPr>
            <a:spLocks noGrp="1"/>
          </p:cNvSpPr>
          <p:nvPr>
            <p:ph idx="1"/>
          </p:nvPr>
        </p:nvSpPr>
        <p:spPr>
          <a:xfrm>
            <a:off x="323849" y="1541059"/>
            <a:ext cx="8486321" cy="5004884"/>
          </a:xfrm>
        </p:spPr>
        <p:txBody>
          <a:bodyPr/>
          <a:lstStyle/>
          <a:p>
            <a:pPr algn="just">
              <a:lnSpc>
                <a:spcPct val="150000"/>
              </a:lnSpc>
              <a:spcBef>
                <a:spcPts val="0"/>
              </a:spcBef>
              <a:buClr>
                <a:srgbClr val="215D4B"/>
              </a:buClr>
            </a:pPr>
            <a:r>
              <a:rPr lang="en-IN" dirty="0"/>
              <a:t>In 2008, the number of things connected to the Internet was greater than the </a:t>
            </a:r>
            <a:r>
              <a:rPr lang="en-GB" dirty="0"/>
              <a:t>people living on Earth.</a:t>
            </a:r>
          </a:p>
          <a:p>
            <a:pPr algn="just">
              <a:lnSpc>
                <a:spcPct val="150000"/>
              </a:lnSpc>
              <a:spcBef>
                <a:spcPts val="0"/>
              </a:spcBef>
              <a:buClr>
                <a:srgbClr val="215D4B"/>
              </a:buClr>
            </a:pPr>
            <a:r>
              <a:rPr lang="en-IN" dirty="0"/>
              <a:t>Within 2020, the number of things connected to the Internet has crossed about </a:t>
            </a:r>
            <a:r>
              <a:rPr lang="en-GB" dirty="0"/>
              <a:t>50 billion.</a:t>
            </a:r>
          </a:p>
        </p:txBody>
      </p:sp>
      <p:sp>
        <p:nvSpPr>
          <p:cNvPr id="2" name="Title 1">
            <a:extLst>
              <a:ext uri="{FF2B5EF4-FFF2-40B4-BE49-F238E27FC236}">
                <a16:creationId xmlns:a16="http://schemas.microsoft.com/office/drawing/2014/main" id="{8806B42F-B6B1-4708-B46C-2C492F88B110}"/>
              </a:ext>
            </a:extLst>
          </p:cNvPr>
          <p:cNvSpPr>
            <a:spLocks noGrp="1"/>
          </p:cNvSpPr>
          <p:nvPr>
            <p:ph type="title"/>
          </p:nvPr>
        </p:nvSpPr>
        <p:spPr>
          <a:xfrm>
            <a:off x="188686" y="0"/>
            <a:ext cx="8534400" cy="1325563"/>
          </a:xfrm>
        </p:spPr>
        <p:txBody>
          <a:bodyPr>
            <a:normAutofit/>
          </a:bodyPr>
          <a:lstStyle/>
          <a:p>
            <a:pPr algn="just"/>
            <a:r>
              <a:rPr lang="en-GB" sz="3200" dirty="0"/>
              <a:t>Growth of IoT</a:t>
            </a:r>
          </a:p>
        </p:txBody>
      </p:sp>
    </p:spTree>
    <p:extLst>
      <p:ext uri="{BB962C8B-B14F-4D97-AF65-F5344CB8AC3E}">
        <p14:creationId xmlns:p14="http://schemas.microsoft.com/office/powerpoint/2010/main" val="46660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613CCA-ED83-4C1E-AD9C-DC335BC708E8}"/>
              </a:ext>
            </a:extLst>
          </p:cNvPr>
          <p:cNvSpPr>
            <a:spLocks noGrp="1"/>
          </p:cNvSpPr>
          <p:nvPr>
            <p:ph idx="1"/>
          </p:nvPr>
        </p:nvSpPr>
        <p:spPr>
          <a:xfrm>
            <a:off x="193220" y="1468488"/>
            <a:ext cx="8776609" cy="5004884"/>
          </a:xfrm>
        </p:spPr>
        <p:txBody>
          <a:bodyPr>
            <a:noAutofit/>
          </a:bodyPr>
          <a:lstStyle/>
          <a:p>
            <a:pPr algn="just">
              <a:lnSpc>
                <a:spcPct val="150000"/>
              </a:lnSpc>
              <a:spcBef>
                <a:spcPts val="0"/>
              </a:spcBef>
              <a:buClr>
                <a:srgbClr val="258989"/>
              </a:buClr>
            </a:pPr>
            <a:r>
              <a:rPr lang="en-IN" dirty="0"/>
              <a:t>Also, called </a:t>
            </a:r>
            <a:r>
              <a:rPr lang="en-IN" dirty="0">
                <a:solidFill>
                  <a:srgbClr val="C00000"/>
                </a:solidFill>
              </a:rPr>
              <a:t>Internet of Everything (IoE) or Machine-to-Machine (M2M), Skynet.</a:t>
            </a:r>
          </a:p>
          <a:p>
            <a:pPr algn="just">
              <a:lnSpc>
                <a:spcPct val="150000"/>
              </a:lnSpc>
              <a:spcBef>
                <a:spcPts val="0"/>
              </a:spcBef>
              <a:buClr>
                <a:srgbClr val="258989"/>
              </a:buClr>
            </a:pPr>
            <a:r>
              <a:rPr lang="en-IN" dirty="0"/>
              <a:t>Consists of all the </a:t>
            </a:r>
            <a:r>
              <a:rPr lang="en-IN" dirty="0">
                <a:solidFill>
                  <a:srgbClr val="C00000"/>
                </a:solidFill>
              </a:rPr>
              <a:t>web-enabled devices </a:t>
            </a:r>
            <a:r>
              <a:rPr lang="en-IN" dirty="0"/>
              <a:t>that collect, send and act on data they acquire from their surrounding environments </a:t>
            </a:r>
            <a:r>
              <a:rPr lang="en-IN" dirty="0">
                <a:solidFill>
                  <a:srgbClr val="C00000"/>
                </a:solidFill>
              </a:rPr>
              <a:t>using embedded sensors, processors &amp; communication hardware. </a:t>
            </a:r>
          </a:p>
        </p:txBody>
      </p:sp>
      <p:sp>
        <p:nvSpPr>
          <p:cNvPr id="2" name="Title 1">
            <a:extLst>
              <a:ext uri="{FF2B5EF4-FFF2-40B4-BE49-F238E27FC236}">
                <a16:creationId xmlns:a16="http://schemas.microsoft.com/office/drawing/2014/main" id="{6A18B887-B3C8-41CD-A1A8-D690753D9C55}"/>
              </a:ext>
            </a:extLst>
          </p:cNvPr>
          <p:cNvSpPr>
            <a:spLocks noGrp="1"/>
          </p:cNvSpPr>
          <p:nvPr>
            <p:ph type="title"/>
          </p:nvPr>
        </p:nvSpPr>
        <p:spPr>
          <a:xfrm>
            <a:off x="164191" y="0"/>
            <a:ext cx="8747580" cy="1325563"/>
          </a:xfrm>
        </p:spPr>
        <p:txBody>
          <a:bodyPr>
            <a:normAutofit/>
          </a:bodyPr>
          <a:lstStyle/>
          <a:p>
            <a:pPr algn="just"/>
            <a:r>
              <a:rPr lang="en-GB" sz="3200" b="1" dirty="0"/>
              <a:t>How IoT Works?</a:t>
            </a:r>
            <a:endParaRPr lang="en-GB" sz="3200" dirty="0"/>
          </a:p>
        </p:txBody>
      </p:sp>
    </p:spTree>
    <p:extLst>
      <p:ext uri="{BB962C8B-B14F-4D97-AF65-F5344CB8AC3E}">
        <p14:creationId xmlns:p14="http://schemas.microsoft.com/office/powerpoint/2010/main" val="1271467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CB02EA97-382B-43D9-A2F1-2EEFAFF4EE9A}"/>
              </a:ext>
            </a:extLst>
          </p:cNvPr>
          <p:cNvGraphicFramePr/>
          <p:nvPr>
            <p:extLst>
              <p:ext uri="{D42A27DB-BD31-4B8C-83A1-F6EECF244321}">
                <p14:modId xmlns:p14="http://schemas.microsoft.com/office/powerpoint/2010/main" val="3044344406"/>
              </p:ext>
            </p:extLst>
          </p:nvPr>
        </p:nvGraphicFramePr>
        <p:xfrm>
          <a:off x="217714" y="1553028"/>
          <a:ext cx="8723086" cy="5080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B1613CCA-ED83-4C1E-AD9C-DC335BC708E8}"/>
              </a:ext>
            </a:extLst>
          </p:cNvPr>
          <p:cNvSpPr>
            <a:spLocks noGrp="1"/>
          </p:cNvSpPr>
          <p:nvPr>
            <p:ph idx="1"/>
          </p:nvPr>
        </p:nvSpPr>
        <p:spPr>
          <a:xfrm>
            <a:off x="217714" y="2274756"/>
            <a:ext cx="7886700" cy="1154244"/>
          </a:xfrm>
        </p:spPr>
        <p:txBody>
          <a:bodyPr>
            <a:noAutofit/>
          </a:bodyPr>
          <a:lstStyle/>
          <a:p>
            <a:pPr marL="0" indent="0" algn="just">
              <a:lnSpc>
                <a:spcPct val="170000"/>
              </a:lnSpc>
              <a:spcBef>
                <a:spcPts val="0"/>
              </a:spcBef>
              <a:buClr>
                <a:srgbClr val="215D4B"/>
              </a:buClr>
              <a:buNone/>
            </a:pPr>
            <a:r>
              <a:rPr lang="en-GB" b="1" dirty="0">
                <a:solidFill>
                  <a:srgbClr val="C00000"/>
                </a:solidFill>
              </a:rPr>
              <a:t>IoT Lifecycle</a:t>
            </a:r>
          </a:p>
          <a:p>
            <a:pPr algn="just">
              <a:lnSpc>
                <a:spcPct val="170000"/>
              </a:lnSpc>
              <a:spcBef>
                <a:spcPts val="0"/>
              </a:spcBef>
              <a:buClr>
                <a:srgbClr val="215D4B"/>
              </a:buClr>
            </a:pPr>
            <a:endParaRPr lang="en-GB" dirty="0"/>
          </a:p>
          <a:p>
            <a:pPr algn="just">
              <a:lnSpc>
                <a:spcPct val="170000"/>
              </a:lnSpc>
              <a:spcBef>
                <a:spcPts val="0"/>
              </a:spcBef>
              <a:buClr>
                <a:srgbClr val="215D4B"/>
              </a:buClr>
            </a:pPr>
            <a:endParaRPr lang="en-GB" dirty="0"/>
          </a:p>
        </p:txBody>
      </p:sp>
      <p:sp>
        <p:nvSpPr>
          <p:cNvPr id="2" name="Title 1">
            <a:extLst>
              <a:ext uri="{FF2B5EF4-FFF2-40B4-BE49-F238E27FC236}">
                <a16:creationId xmlns:a16="http://schemas.microsoft.com/office/drawing/2014/main" id="{6A18B887-B3C8-41CD-A1A8-D690753D9C55}"/>
              </a:ext>
            </a:extLst>
          </p:cNvPr>
          <p:cNvSpPr>
            <a:spLocks noGrp="1"/>
          </p:cNvSpPr>
          <p:nvPr>
            <p:ph type="title"/>
          </p:nvPr>
        </p:nvSpPr>
        <p:spPr>
          <a:xfrm>
            <a:off x="174171" y="0"/>
            <a:ext cx="8606972" cy="1325563"/>
          </a:xfrm>
        </p:spPr>
        <p:txBody>
          <a:bodyPr>
            <a:normAutofit/>
          </a:bodyPr>
          <a:lstStyle/>
          <a:p>
            <a:pPr algn="just"/>
            <a:r>
              <a:rPr lang="en-GB" sz="3200" b="1" dirty="0"/>
              <a:t>How IoT Works?</a:t>
            </a:r>
            <a:endParaRPr lang="en-GB" sz="3200" dirty="0"/>
          </a:p>
        </p:txBody>
      </p:sp>
    </p:spTree>
    <p:extLst>
      <p:ext uri="{BB962C8B-B14F-4D97-AF65-F5344CB8AC3E}">
        <p14:creationId xmlns:p14="http://schemas.microsoft.com/office/powerpoint/2010/main" val="33676514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2029</TotalTime>
  <Words>532</Words>
  <Application>Microsoft Office PowerPoint</Application>
  <PresentationFormat>On-screen Show (4:3)</PresentationFormat>
  <Paragraphs>75</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Bahnschrift</vt:lpstr>
      <vt:lpstr>Bahnschrift SemiBold</vt:lpstr>
      <vt:lpstr>Calibri</vt:lpstr>
      <vt:lpstr>Calibri Light</vt:lpstr>
      <vt:lpstr>Wingdings</vt:lpstr>
      <vt:lpstr>Office Theme</vt:lpstr>
      <vt:lpstr>PowerPoint Presentation</vt:lpstr>
      <vt:lpstr>PowerPoint Presentation</vt:lpstr>
      <vt:lpstr>Internet-of-Things (IoT)</vt:lpstr>
      <vt:lpstr>Internet-of-Things (IoT)</vt:lpstr>
      <vt:lpstr>History of IoT</vt:lpstr>
      <vt:lpstr>History of IoT</vt:lpstr>
      <vt:lpstr>Growth of IoT</vt:lpstr>
      <vt:lpstr>How IoT Works?</vt:lpstr>
      <vt:lpstr>How IoT Works?</vt:lpstr>
      <vt:lpstr>Structure of IoT</vt:lpstr>
      <vt:lpstr>Structure of IoT</vt:lpstr>
      <vt:lpstr>Structure of IoT- RFIDs</vt:lpstr>
      <vt:lpstr>Structure of IoT- WiFi</vt:lpstr>
      <vt:lpstr>Structure of IoT- Sensors and smartphones</vt:lpstr>
      <vt:lpstr>Characteristics of IoT</vt:lpstr>
      <vt:lpstr>Applications of IoT</vt:lpstr>
      <vt:lpstr>Applications of IoT</vt:lpstr>
      <vt:lpstr>Cloud of Things (CoT)</vt:lpstr>
      <vt:lpstr>Cloud of Things (CoT)</vt:lpstr>
      <vt:lpstr>Cloud of Things (CoT)</vt:lpstr>
      <vt:lpstr>Architecture of Cloud of Things (CoT)</vt:lpstr>
      <vt:lpstr>Cloud of Things (CoT)</vt:lpstr>
      <vt:lpstr>Mobile Internet of Things (Mobile IoT)</vt:lpstr>
      <vt:lpstr>Mobile Internet of Things (Mobile IoT)</vt:lpstr>
      <vt:lpstr>Mobile Internet of Things (Mobile IoT)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video recording 1</cp:lastModifiedBy>
  <cp:revision>221</cp:revision>
  <dcterms:created xsi:type="dcterms:W3CDTF">2021-05-13T17:45:44Z</dcterms:created>
  <dcterms:modified xsi:type="dcterms:W3CDTF">2021-09-01T08:51:46Z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541528</vt:lpwstr>
  </property>
  <property fmtid="{D5CDD505-2E9C-101B-9397-08002B2CF9AE}" name="NXPowerLiteSettings" pid="3">
    <vt:lpwstr>E700052003A000</vt:lpwstr>
  </property>
  <property fmtid="{D5CDD505-2E9C-101B-9397-08002B2CF9AE}" name="NXPowerLiteVersion" pid="4">
    <vt:lpwstr>D9.1.4</vt:lpwstr>
  </property>
</Properties>
</file>