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9"/>
  </p:handoutMasterIdLst>
  <p:sldIdLst>
    <p:sldId id="259" r:id="rId2"/>
    <p:sldId id="297" r:id="rId3"/>
    <p:sldId id="298" r:id="rId4"/>
    <p:sldId id="261" r:id="rId5"/>
    <p:sldId id="283" r:id="rId6"/>
    <p:sldId id="282" r:id="rId7"/>
    <p:sldId id="431" r:id="rId8"/>
    <p:sldId id="435" r:id="rId9"/>
    <p:sldId id="436" r:id="rId10"/>
    <p:sldId id="266" r:id="rId11"/>
    <p:sldId id="284" r:id="rId12"/>
    <p:sldId id="337" r:id="rId13"/>
    <p:sldId id="265" r:id="rId14"/>
    <p:sldId id="267" r:id="rId15"/>
    <p:sldId id="426" r:id="rId16"/>
    <p:sldId id="434" r:id="rId17"/>
    <p:sldId id="341" r:id="rId18"/>
    <p:sldId id="344" r:id="rId19"/>
    <p:sldId id="308" r:id="rId20"/>
    <p:sldId id="351" r:id="rId21"/>
    <p:sldId id="304" r:id="rId22"/>
    <p:sldId id="312" r:id="rId23"/>
    <p:sldId id="309" r:id="rId24"/>
    <p:sldId id="310" r:id="rId25"/>
    <p:sldId id="311" r:id="rId26"/>
    <p:sldId id="316" r:id="rId27"/>
    <p:sldId id="291" r:id="rId28"/>
    <p:sldId id="258" r:id="rId29"/>
    <p:sldId id="292" r:id="rId30"/>
    <p:sldId id="335" r:id="rId31"/>
    <p:sldId id="327" r:id="rId32"/>
    <p:sldId id="272" r:id="rId33"/>
    <p:sldId id="279" r:id="rId34"/>
    <p:sldId id="286" r:id="rId35"/>
    <p:sldId id="271" r:id="rId36"/>
    <p:sldId id="289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F4F4F5"/>
    <a:srgbClr val="FFFFFF"/>
    <a:srgbClr val="1E426B"/>
    <a:srgbClr val="217C7F"/>
    <a:srgbClr val="1F3154"/>
    <a:srgbClr val="498682"/>
    <a:srgbClr val="9BABC8"/>
    <a:srgbClr val="ABD1C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F3059-23E3-43E9-92BC-C31A5A24B8C1}" type="doc">
      <dgm:prSet loTypeId="urn:microsoft.com/office/officeart/2005/8/layout/cycle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37743EA1-3EBC-4689-8043-37F39A07BC54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58989"/>
            </a:buClr>
          </a:pPr>
          <a:r>
            <a:rPr lang="en-GB" sz="2200" b="0" dirty="0">
              <a:latin typeface="Bahnschrift" panose="020B0502040204020203" pitchFamily="34" charset="0"/>
              <a:ea typeface="Verdana" panose="020B0604030504040204" pitchFamily="34" charset="0"/>
              <a:cs typeface="Arial" panose="020B0604020202020204" pitchFamily="34" charset="0"/>
            </a:rPr>
            <a:t>Storage Location</a:t>
          </a:r>
          <a:endParaRPr lang="en-GB" sz="2200" b="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0570365A-0F48-47BA-A359-ECF6EB077703}" type="parTrans" cxnId="{44452C18-5E53-4C49-922B-90AC8E52ED47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A960D4-0000-4600-A132-5CB59E19F61B}" type="sibTrans" cxnId="{44452C18-5E53-4C49-922B-90AC8E52ED47}">
      <dgm:prSet/>
      <dgm:spPr>
        <a:solidFill>
          <a:srgbClr val="258989"/>
        </a:solidFill>
      </dgm:spPr>
      <dgm:t>
        <a:bodyPr/>
        <a:lstStyle/>
        <a:p>
          <a:endParaRPr lang="en-GB" sz="2200" b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9216846B-F14A-4E90-840D-F605941068BD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58989"/>
            </a:buClr>
          </a:pPr>
          <a:r>
            <a:rPr lang="en-GB" sz="2200" b="0" dirty="0">
              <a:latin typeface="Bahnschrift" panose="020B0502040204020203" pitchFamily="34" charset="0"/>
              <a:ea typeface="Verdana" panose="020B0604030504040204" pitchFamily="34" charset="0"/>
              <a:cs typeface="Arial" panose="020B0604020202020204" pitchFamily="34" charset="0"/>
            </a:rPr>
            <a:t>Payment</a:t>
          </a:r>
          <a:endParaRPr lang="en-GB" sz="2200" b="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B0AC2BAA-594B-4963-94AF-521DE96E4595}" type="parTrans" cxnId="{577CE901-C2C4-40C2-BFD3-E31DF986FAE9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B1FDA2-3C00-42B0-8304-137B81F3E0B2}" type="sibTrans" cxnId="{577CE901-C2C4-40C2-BFD3-E31DF986FAE9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93B9FC-EDFD-4240-8441-E12629253C40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58989"/>
            </a:buClr>
          </a:pPr>
          <a:r>
            <a:rPr lang="en-GB" sz="2200" b="0" dirty="0">
              <a:latin typeface="Bahnschrift" panose="020B0502040204020203" pitchFamily="34" charset="0"/>
              <a:ea typeface="Verdana" panose="020B0604030504040204" pitchFamily="34" charset="0"/>
              <a:cs typeface="Arial" panose="020B0604020202020204" pitchFamily="34" charset="0"/>
            </a:rPr>
            <a:t>Accessibility</a:t>
          </a:r>
          <a:endParaRPr lang="en-GB" sz="2200" b="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8866AB3-732A-4897-B24C-222FC8A94EB5}" type="parTrans" cxnId="{7AFFC77C-79ED-4CC9-8CF4-1F65E1BB9600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6A2F82-747E-4F28-A725-8382B371DF2B}" type="sibTrans" cxnId="{7AFFC77C-79ED-4CC9-8CF4-1F65E1BB9600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2EC41-6E26-470E-AE47-31E24FC12E0A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58989"/>
            </a:buClr>
          </a:pPr>
          <a:r>
            <a:rPr lang="en-IN" sz="2200" b="0" dirty="0">
              <a:latin typeface="Bahnschrift" panose="020B0502040204020203" pitchFamily="34" charset="0"/>
              <a:cs typeface="Arial" panose="020B0604020202020204" pitchFamily="34" charset="0"/>
            </a:rPr>
            <a:t>Backup Option</a:t>
          </a:r>
          <a:endParaRPr lang="en-GB" sz="2200" b="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EA59E85-B562-4FFB-B827-C568C4673ED7}" type="parTrans" cxnId="{315987AA-5E52-4D9F-8FBD-4A22CC1FE0E3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97058-76AB-41F1-A3E1-658B8AFB4618}" type="sibTrans" cxnId="{315987AA-5E52-4D9F-8FBD-4A22CC1FE0E3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22736-459F-4059-A9CA-82A776B4F6CC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58989"/>
            </a:buClr>
          </a:pPr>
          <a:r>
            <a:rPr lang="en-IN" sz="2200" b="0" dirty="0">
              <a:latin typeface="Bahnschrift" panose="020B0502040204020203" pitchFamily="34" charset="0"/>
              <a:cs typeface="Arial" panose="020B0604020202020204" pitchFamily="34" charset="0"/>
            </a:rPr>
            <a:t>Flexibility</a:t>
          </a:r>
          <a:endParaRPr lang="en-GB" sz="2200" b="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9A7EA73-29F6-42D0-B019-4A64ABC3D73F}" type="parTrans" cxnId="{C19E5D3A-B322-4AAA-912E-77384B0D6623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596BF9-5F1E-4DDD-B770-95431B48A85F}" type="sibTrans" cxnId="{C19E5D3A-B322-4AAA-912E-77384B0D6623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062351-486A-42BF-B614-6F6F2C772646}" type="pres">
      <dgm:prSet presAssocID="{15FF3059-23E3-43E9-92BC-C31A5A24B8C1}" presName="Name0" presStyleCnt="0">
        <dgm:presLayoutVars>
          <dgm:dir/>
          <dgm:resizeHandles val="exact"/>
        </dgm:presLayoutVars>
      </dgm:prSet>
      <dgm:spPr/>
    </dgm:pt>
    <dgm:pt modelId="{4B615469-69E8-443D-8DC0-263FA24F548E}" type="pres">
      <dgm:prSet presAssocID="{15FF3059-23E3-43E9-92BC-C31A5A24B8C1}" presName="cycle" presStyleCnt="0"/>
      <dgm:spPr/>
    </dgm:pt>
    <dgm:pt modelId="{1ECAEE4D-C468-4B9C-B735-F9BC496E8322}" type="pres">
      <dgm:prSet presAssocID="{37743EA1-3EBC-4689-8043-37F39A07BC54}" presName="nodeFirstNode" presStyleLbl="node1" presStyleIdx="0" presStyleCnt="5">
        <dgm:presLayoutVars>
          <dgm:bulletEnabled val="1"/>
        </dgm:presLayoutVars>
      </dgm:prSet>
      <dgm:spPr/>
    </dgm:pt>
    <dgm:pt modelId="{E54BB33C-0C22-405B-832D-1C4B1840D518}" type="pres">
      <dgm:prSet presAssocID="{ACA960D4-0000-4600-A132-5CB59E19F61B}" presName="sibTransFirstNode" presStyleLbl="bgShp" presStyleIdx="0" presStyleCnt="1"/>
      <dgm:spPr/>
    </dgm:pt>
    <dgm:pt modelId="{92D28931-48F2-4220-87B6-C4885081E3B0}" type="pres">
      <dgm:prSet presAssocID="{9216846B-F14A-4E90-840D-F605941068BD}" presName="nodeFollowingNodes" presStyleLbl="node1" presStyleIdx="1" presStyleCnt="5">
        <dgm:presLayoutVars>
          <dgm:bulletEnabled val="1"/>
        </dgm:presLayoutVars>
      </dgm:prSet>
      <dgm:spPr/>
    </dgm:pt>
    <dgm:pt modelId="{57C4AAB8-424A-4726-9702-D235838ABFDD}" type="pres">
      <dgm:prSet presAssocID="{DC93B9FC-EDFD-4240-8441-E12629253C40}" presName="nodeFollowingNodes" presStyleLbl="node1" presStyleIdx="2" presStyleCnt="5">
        <dgm:presLayoutVars>
          <dgm:bulletEnabled val="1"/>
        </dgm:presLayoutVars>
      </dgm:prSet>
      <dgm:spPr/>
    </dgm:pt>
    <dgm:pt modelId="{B9BC6FFB-F297-4EED-9BE9-7793A055F3F1}" type="pres">
      <dgm:prSet presAssocID="{8572EC41-6E26-470E-AE47-31E24FC12E0A}" presName="nodeFollowingNodes" presStyleLbl="node1" presStyleIdx="3" presStyleCnt="5">
        <dgm:presLayoutVars>
          <dgm:bulletEnabled val="1"/>
        </dgm:presLayoutVars>
      </dgm:prSet>
      <dgm:spPr/>
    </dgm:pt>
    <dgm:pt modelId="{CD9FA3EF-6CAD-45F0-90F7-832480492549}" type="pres">
      <dgm:prSet presAssocID="{38C22736-459F-4059-A9CA-82A776B4F6C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77CE901-C2C4-40C2-BFD3-E31DF986FAE9}" srcId="{15FF3059-23E3-43E9-92BC-C31A5A24B8C1}" destId="{9216846B-F14A-4E90-840D-F605941068BD}" srcOrd="1" destOrd="0" parTransId="{B0AC2BAA-594B-4963-94AF-521DE96E4595}" sibTransId="{D7B1FDA2-3C00-42B0-8304-137B81F3E0B2}"/>
    <dgm:cxn modelId="{44452C18-5E53-4C49-922B-90AC8E52ED47}" srcId="{15FF3059-23E3-43E9-92BC-C31A5A24B8C1}" destId="{37743EA1-3EBC-4689-8043-37F39A07BC54}" srcOrd="0" destOrd="0" parTransId="{0570365A-0F48-47BA-A359-ECF6EB077703}" sibTransId="{ACA960D4-0000-4600-A132-5CB59E19F61B}"/>
    <dgm:cxn modelId="{CAAED51C-E244-4C28-854A-8CD580086A38}" type="presOf" srcId="{DC93B9FC-EDFD-4240-8441-E12629253C40}" destId="{57C4AAB8-424A-4726-9702-D235838ABFDD}" srcOrd="0" destOrd="0" presId="urn:microsoft.com/office/officeart/2005/8/layout/cycle3"/>
    <dgm:cxn modelId="{C19E5D3A-B322-4AAA-912E-77384B0D6623}" srcId="{15FF3059-23E3-43E9-92BC-C31A5A24B8C1}" destId="{38C22736-459F-4059-A9CA-82A776B4F6CC}" srcOrd="4" destOrd="0" parTransId="{E9A7EA73-29F6-42D0-B019-4A64ABC3D73F}" sibTransId="{1C596BF9-5F1E-4DDD-B770-95431B48A85F}"/>
    <dgm:cxn modelId="{65410447-737F-420A-A9B2-0FF941CE4300}" type="presOf" srcId="{38C22736-459F-4059-A9CA-82A776B4F6CC}" destId="{CD9FA3EF-6CAD-45F0-90F7-832480492549}" srcOrd="0" destOrd="0" presId="urn:microsoft.com/office/officeart/2005/8/layout/cycle3"/>
    <dgm:cxn modelId="{6A9A4F47-D624-4123-BEFD-36E7692C3DB9}" type="presOf" srcId="{37743EA1-3EBC-4689-8043-37F39A07BC54}" destId="{1ECAEE4D-C468-4B9C-B735-F9BC496E8322}" srcOrd="0" destOrd="0" presId="urn:microsoft.com/office/officeart/2005/8/layout/cycle3"/>
    <dgm:cxn modelId="{1AAB3E4A-E629-4F3E-A980-EEEF07DAD289}" type="presOf" srcId="{ACA960D4-0000-4600-A132-5CB59E19F61B}" destId="{E54BB33C-0C22-405B-832D-1C4B1840D518}" srcOrd="0" destOrd="0" presId="urn:microsoft.com/office/officeart/2005/8/layout/cycle3"/>
    <dgm:cxn modelId="{7AFFC77C-79ED-4CC9-8CF4-1F65E1BB9600}" srcId="{15FF3059-23E3-43E9-92BC-C31A5A24B8C1}" destId="{DC93B9FC-EDFD-4240-8441-E12629253C40}" srcOrd="2" destOrd="0" parTransId="{E8866AB3-732A-4897-B24C-222FC8A94EB5}" sibTransId="{4E6A2F82-747E-4F28-A725-8382B371DF2B}"/>
    <dgm:cxn modelId="{94219489-AFAA-4E07-A09D-FB19D1C36FC4}" type="presOf" srcId="{15FF3059-23E3-43E9-92BC-C31A5A24B8C1}" destId="{46062351-486A-42BF-B614-6F6F2C772646}" srcOrd="0" destOrd="0" presId="urn:microsoft.com/office/officeart/2005/8/layout/cycle3"/>
    <dgm:cxn modelId="{4F4380A1-D5F3-4105-A835-F2813B75B929}" type="presOf" srcId="{8572EC41-6E26-470E-AE47-31E24FC12E0A}" destId="{B9BC6FFB-F297-4EED-9BE9-7793A055F3F1}" srcOrd="0" destOrd="0" presId="urn:microsoft.com/office/officeart/2005/8/layout/cycle3"/>
    <dgm:cxn modelId="{315987AA-5E52-4D9F-8FBD-4A22CC1FE0E3}" srcId="{15FF3059-23E3-43E9-92BC-C31A5A24B8C1}" destId="{8572EC41-6E26-470E-AE47-31E24FC12E0A}" srcOrd="3" destOrd="0" parTransId="{FEA59E85-B562-4FFB-B827-C568C4673ED7}" sibTransId="{52B97058-76AB-41F1-A3E1-658B8AFB4618}"/>
    <dgm:cxn modelId="{6DA3A2F9-B8A8-4BC3-894D-D3ECD2515A84}" type="presOf" srcId="{9216846B-F14A-4E90-840D-F605941068BD}" destId="{92D28931-48F2-4220-87B6-C4885081E3B0}" srcOrd="0" destOrd="0" presId="urn:microsoft.com/office/officeart/2005/8/layout/cycle3"/>
    <dgm:cxn modelId="{696C141F-5630-453F-937C-32642A6FEF48}" type="presParOf" srcId="{46062351-486A-42BF-B614-6F6F2C772646}" destId="{4B615469-69E8-443D-8DC0-263FA24F548E}" srcOrd="0" destOrd="0" presId="urn:microsoft.com/office/officeart/2005/8/layout/cycle3"/>
    <dgm:cxn modelId="{E6A2F623-9DCE-4F3D-AE65-CB7DC62D2880}" type="presParOf" srcId="{4B615469-69E8-443D-8DC0-263FA24F548E}" destId="{1ECAEE4D-C468-4B9C-B735-F9BC496E8322}" srcOrd="0" destOrd="0" presId="urn:microsoft.com/office/officeart/2005/8/layout/cycle3"/>
    <dgm:cxn modelId="{79DB5C04-6FBC-4F42-B151-961DB9932CB7}" type="presParOf" srcId="{4B615469-69E8-443D-8DC0-263FA24F548E}" destId="{E54BB33C-0C22-405B-832D-1C4B1840D518}" srcOrd="1" destOrd="0" presId="urn:microsoft.com/office/officeart/2005/8/layout/cycle3"/>
    <dgm:cxn modelId="{C0C5BC20-4027-41DF-B570-274CAE56B415}" type="presParOf" srcId="{4B615469-69E8-443D-8DC0-263FA24F548E}" destId="{92D28931-48F2-4220-87B6-C4885081E3B0}" srcOrd="2" destOrd="0" presId="urn:microsoft.com/office/officeart/2005/8/layout/cycle3"/>
    <dgm:cxn modelId="{5FDBC9BC-B798-4DC5-B790-0AAE57EA848F}" type="presParOf" srcId="{4B615469-69E8-443D-8DC0-263FA24F548E}" destId="{57C4AAB8-424A-4726-9702-D235838ABFDD}" srcOrd="3" destOrd="0" presId="urn:microsoft.com/office/officeart/2005/8/layout/cycle3"/>
    <dgm:cxn modelId="{04C6C9F0-72E4-4A74-8F41-A88E5E5455A4}" type="presParOf" srcId="{4B615469-69E8-443D-8DC0-263FA24F548E}" destId="{B9BC6FFB-F297-4EED-9BE9-7793A055F3F1}" srcOrd="4" destOrd="0" presId="urn:microsoft.com/office/officeart/2005/8/layout/cycle3"/>
    <dgm:cxn modelId="{79E5C279-D3DB-4D2E-94AA-0BBB1D3E3710}" type="presParOf" srcId="{4B615469-69E8-443D-8DC0-263FA24F548E}" destId="{CD9FA3EF-6CAD-45F0-90F7-83248049254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19433-7A74-4434-BE12-C1D219642505}" type="doc">
      <dgm:prSet loTypeId="urn:diagrams.loki3.com/TabbedArc+Icon" loCatId="relationship" qsTypeId="urn:microsoft.com/office/officeart/2005/8/quickstyle/simple1" qsCatId="simple" csTypeId="urn:microsoft.com/office/officeart/2005/8/colors/colorful4" csCatId="colorful" phldr="1"/>
      <dgm:spPr/>
    </dgm:pt>
    <dgm:pt modelId="{3F773F11-6B1B-4D5B-BD2B-F842CE0C9A12}">
      <dgm:prSet phldrT="[Text]" custT="1"/>
      <dgm:spPr>
        <a:solidFill>
          <a:srgbClr val="9CDCC8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000" b="0" dirty="0">
              <a:solidFill>
                <a:schemeClr val="tx1"/>
              </a:solidFill>
              <a:latin typeface="Bahnschrift" panose="020B0502040204020203" pitchFamily="34" charset="0"/>
            </a:rPr>
            <a:t>Reliability &amp; Disaster Recovery</a:t>
          </a:r>
          <a:endParaRPr lang="en-GB" sz="20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A12E86C-DB73-44FC-90DF-FDDF4AC01C62}" type="parTrans" cxnId="{06888967-CB6E-4AA7-BE0C-642DD368CB53}">
      <dgm:prSet/>
      <dgm:spPr/>
      <dgm:t>
        <a:bodyPr/>
        <a:lstStyle/>
        <a:p>
          <a:endParaRPr lang="en-GB" sz="1800"/>
        </a:p>
      </dgm:t>
    </dgm:pt>
    <dgm:pt modelId="{91513F5B-BD88-4B6D-AB58-870143723A7A}" type="sibTrans" cxnId="{06888967-CB6E-4AA7-BE0C-642DD368CB53}">
      <dgm:prSet/>
      <dgm:spPr/>
      <dgm:t>
        <a:bodyPr/>
        <a:lstStyle/>
        <a:p>
          <a:endParaRPr lang="en-GB" sz="2000" b="1">
            <a:solidFill>
              <a:schemeClr val="tx1"/>
            </a:solidFill>
          </a:endParaRPr>
        </a:p>
      </dgm:t>
    </dgm:pt>
    <dgm:pt modelId="{579E65C6-416F-450D-9677-099FD3AA2C94}">
      <dgm:prSet phldrT="[Text]" custT="1"/>
      <dgm:spPr>
        <a:solidFill>
          <a:srgbClr val="40B28F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000" b="0" dirty="0">
              <a:solidFill>
                <a:schemeClr val="tx1"/>
              </a:solidFill>
              <a:latin typeface="Bahnschrift" panose="020B0502040204020203" pitchFamily="34" charset="0"/>
            </a:rPr>
            <a:t>Scalability &amp; Performance</a:t>
          </a:r>
          <a:endParaRPr lang="en-GB" sz="20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B28A928-F1C9-4DC1-A09D-CD6CA961896D}" type="parTrans" cxnId="{95455E3E-9653-4E89-9C9F-522475EB0DC1}">
      <dgm:prSet/>
      <dgm:spPr/>
      <dgm:t>
        <a:bodyPr/>
        <a:lstStyle/>
        <a:p>
          <a:endParaRPr lang="en-GB" sz="1800"/>
        </a:p>
      </dgm:t>
    </dgm:pt>
    <dgm:pt modelId="{B267FF7B-8E3C-4EBB-8690-2555E1557FDC}" type="sibTrans" cxnId="{95455E3E-9653-4E89-9C9F-522475EB0DC1}">
      <dgm:prSet/>
      <dgm:spPr/>
      <dgm:t>
        <a:bodyPr/>
        <a:lstStyle/>
        <a:p>
          <a:endParaRPr lang="en-GB" sz="2000" b="1">
            <a:solidFill>
              <a:schemeClr val="tx1"/>
            </a:solidFill>
          </a:endParaRPr>
        </a:p>
      </dgm:t>
    </dgm:pt>
    <dgm:pt modelId="{EDCE58F2-6A91-451D-9122-498E8C9B0A76}">
      <dgm:prSet phldrT="[Text]" custT="1"/>
      <dgm:spPr>
        <a:solidFill>
          <a:srgbClr val="9CDCC8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000" b="0" dirty="0">
              <a:solidFill>
                <a:schemeClr val="tx1"/>
              </a:solidFill>
              <a:latin typeface="Bahnschrift" panose="020B0502040204020203" pitchFamily="34" charset="0"/>
            </a:rPr>
            <a:t>Ease of Access &amp; Agility</a:t>
          </a:r>
          <a:endParaRPr lang="en-GB" sz="20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FB1F6E6-21B2-4BDF-A8CD-38DB83D1A2D8}" type="parTrans" cxnId="{53BFFDE3-EAC5-415B-BEEB-C24516D8910E}">
      <dgm:prSet/>
      <dgm:spPr/>
      <dgm:t>
        <a:bodyPr/>
        <a:lstStyle/>
        <a:p>
          <a:endParaRPr lang="en-GB" sz="1800"/>
        </a:p>
      </dgm:t>
    </dgm:pt>
    <dgm:pt modelId="{81748162-B68D-45A6-BC22-DEEB68A48882}" type="sibTrans" cxnId="{53BFFDE3-EAC5-415B-BEEB-C24516D8910E}">
      <dgm:prSet/>
      <dgm:spPr/>
      <dgm:t>
        <a:bodyPr/>
        <a:lstStyle/>
        <a:p>
          <a:endParaRPr lang="en-GB" sz="2000" b="1">
            <a:solidFill>
              <a:schemeClr val="tx1"/>
            </a:solidFill>
          </a:endParaRPr>
        </a:p>
      </dgm:t>
    </dgm:pt>
    <dgm:pt modelId="{9A8862C0-6D97-49DF-BC80-ACB15A6B9BB3}" type="pres">
      <dgm:prSet presAssocID="{7D419433-7A74-4434-BE12-C1D219642505}" presName="Name0" presStyleCnt="0">
        <dgm:presLayoutVars>
          <dgm:dir/>
          <dgm:resizeHandles val="exact"/>
        </dgm:presLayoutVars>
      </dgm:prSet>
      <dgm:spPr/>
    </dgm:pt>
    <dgm:pt modelId="{A775156D-AA07-4843-B59C-0BD5BB36B9A0}" type="pres">
      <dgm:prSet presAssocID="{3F773F11-6B1B-4D5B-BD2B-F842CE0C9A12}" presName="twoplus" presStyleLbl="node1" presStyleIdx="0" presStyleCnt="3">
        <dgm:presLayoutVars>
          <dgm:bulletEnabled val="1"/>
        </dgm:presLayoutVars>
      </dgm:prSet>
      <dgm:spPr/>
    </dgm:pt>
    <dgm:pt modelId="{B2111A61-4D50-458B-BA84-8A7B266A3560}" type="pres">
      <dgm:prSet presAssocID="{579E65C6-416F-450D-9677-099FD3AA2C94}" presName="twoplus" presStyleLbl="node1" presStyleIdx="1" presStyleCnt="3">
        <dgm:presLayoutVars>
          <dgm:bulletEnabled val="1"/>
        </dgm:presLayoutVars>
      </dgm:prSet>
      <dgm:spPr/>
    </dgm:pt>
    <dgm:pt modelId="{DFB4C3A3-B91A-4E9F-9DF5-1B49ABF45C12}" type="pres">
      <dgm:prSet presAssocID="{EDCE58F2-6A91-451D-9122-498E8C9B0A76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ED5DD409-C8FE-44E2-B3FA-A5DF77429E69}" type="presOf" srcId="{EDCE58F2-6A91-451D-9122-498E8C9B0A76}" destId="{DFB4C3A3-B91A-4E9F-9DF5-1B49ABF45C12}" srcOrd="0" destOrd="0" presId="urn:diagrams.loki3.com/TabbedArc+Icon"/>
    <dgm:cxn modelId="{726DD635-C7E8-4AFB-8DC1-6EA022476E71}" type="presOf" srcId="{579E65C6-416F-450D-9677-099FD3AA2C94}" destId="{B2111A61-4D50-458B-BA84-8A7B266A3560}" srcOrd="0" destOrd="0" presId="urn:diagrams.loki3.com/TabbedArc+Icon"/>
    <dgm:cxn modelId="{95455E3E-9653-4E89-9C9F-522475EB0DC1}" srcId="{7D419433-7A74-4434-BE12-C1D219642505}" destId="{579E65C6-416F-450D-9677-099FD3AA2C94}" srcOrd="1" destOrd="0" parTransId="{8B28A928-F1C9-4DC1-A09D-CD6CA961896D}" sibTransId="{B267FF7B-8E3C-4EBB-8690-2555E1557FDC}"/>
    <dgm:cxn modelId="{06888967-CB6E-4AA7-BE0C-642DD368CB53}" srcId="{7D419433-7A74-4434-BE12-C1D219642505}" destId="{3F773F11-6B1B-4D5B-BD2B-F842CE0C9A12}" srcOrd="0" destOrd="0" parTransId="{0A12E86C-DB73-44FC-90DF-FDDF4AC01C62}" sibTransId="{91513F5B-BD88-4B6D-AB58-870143723A7A}"/>
    <dgm:cxn modelId="{15073368-A6D8-478B-97AD-70D65519BF11}" type="presOf" srcId="{7D419433-7A74-4434-BE12-C1D219642505}" destId="{9A8862C0-6D97-49DF-BC80-ACB15A6B9BB3}" srcOrd="0" destOrd="0" presId="urn:diagrams.loki3.com/TabbedArc+Icon"/>
    <dgm:cxn modelId="{53BFFDE3-EAC5-415B-BEEB-C24516D8910E}" srcId="{7D419433-7A74-4434-BE12-C1D219642505}" destId="{EDCE58F2-6A91-451D-9122-498E8C9B0A76}" srcOrd="2" destOrd="0" parTransId="{5FB1F6E6-21B2-4BDF-A8CD-38DB83D1A2D8}" sibTransId="{81748162-B68D-45A6-BC22-DEEB68A48882}"/>
    <dgm:cxn modelId="{54884FF9-BC0C-49D7-969C-2234674C4F97}" type="presOf" srcId="{3F773F11-6B1B-4D5B-BD2B-F842CE0C9A12}" destId="{A775156D-AA07-4843-B59C-0BD5BB36B9A0}" srcOrd="0" destOrd="0" presId="urn:diagrams.loki3.com/TabbedArc+Icon"/>
    <dgm:cxn modelId="{D16587EF-6C0D-496B-B48C-EC2316A2D77D}" type="presParOf" srcId="{9A8862C0-6D97-49DF-BC80-ACB15A6B9BB3}" destId="{A775156D-AA07-4843-B59C-0BD5BB36B9A0}" srcOrd="0" destOrd="0" presId="urn:diagrams.loki3.com/TabbedArc+Icon"/>
    <dgm:cxn modelId="{C38B737C-9AD7-4753-8136-85DD885D1858}" type="presParOf" srcId="{9A8862C0-6D97-49DF-BC80-ACB15A6B9BB3}" destId="{B2111A61-4D50-458B-BA84-8A7B266A3560}" srcOrd="1" destOrd="0" presId="urn:diagrams.loki3.com/TabbedArc+Icon"/>
    <dgm:cxn modelId="{8481A702-AC36-490E-BEE0-5D505824E902}" type="presParOf" srcId="{9A8862C0-6D97-49DF-BC80-ACB15A6B9BB3}" destId="{DFB4C3A3-B91A-4E9F-9DF5-1B49ABF45C12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10C6A-4EAD-411E-83D7-4ADC5F6E66B0}" type="doc">
      <dgm:prSet loTypeId="urn:diagrams.loki3.com/VaryingWidthList" loCatId="list" qsTypeId="urn:microsoft.com/office/officeart/2005/8/quickstyle/simple1" qsCatId="simple" csTypeId="urn:microsoft.com/office/officeart/2005/8/colors/colorful2" csCatId="colorful" phldr="1"/>
      <dgm:spPr/>
    </dgm:pt>
    <dgm:pt modelId="{53AB706A-D647-4CEC-AEBF-61D076315772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15D4B"/>
            </a:buClr>
          </a:pPr>
          <a:r>
            <a:rPr lang="en-IN" sz="2800" dirty="0">
              <a:latin typeface="Bahnschrift" panose="020B0502040204020203" pitchFamily="34" charset="0"/>
              <a:cs typeface="Arial" panose="020B0604020202020204" pitchFamily="34" charset="0"/>
            </a:rPr>
            <a:t>Vendor Lock-In</a:t>
          </a:r>
          <a:endParaRPr lang="en-GB" sz="2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3C496E3-61A2-4922-BFA7-88AF62633B3F}" type="parTrans" cxnId="{C6E6A546-BF1F-4CCA-A452-FEB1E18150AE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A5B5FA-5C72-4178-8538-D28651FD3E51}" type="sibTrans" cxnId="{C6E6A546-BF1F-4CCA-A452-FEB1E18150AE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DC7BB-BDAE-4DC4-B077-784034B1CB2A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15D4B"/>
            </a:buClr>
          </a:pPr>
          <a:r>
            <a:rPr lang="en-IN" sz="2800" dirty="0">
              <a:latin typeface="Bahnschrift" panose="020B0502040204020203" pitchFamily="34" charset="0"/>
              <a:cs typeface="Arial" panose="020B0604020202020204" pitchFamily="34" charset="0"/>
            </a:rPr>
            <a:t>Cost Concerns</a:t>
          </a:r>
          <a:endParaRPr lang="en-GB" sz="2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6760F1CF-1E74-4FFA-B97B-A2714F997315}" type="parTrans" cxnId="{B55E5FB0-64AC-44AB-9BBD-755EF4EEE37D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B0A31B-66E5-42E7-B7EE-6D7CFBD7C649}" type="sibTrans" cxnId="{B55E5FB0-64AC-44AB-9BBD-755EF4EEE37D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81369A-AF90-4907-B919-D1ACFCF031E4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15D4B"/>
            </a:buClr>
          </a:pPr>
          <a:r>
            <a:rPr lang="en-IN" sz="2800" dirty="0">
              <a:latin typeface="Bahnschrift" panose="020B0502040204020203" pitchFamily="34" charset="0"/>
              <a:cs typeface="Arial" panose="020B0604020202020204" pitchFamily="34" charset="0"/>
            </a:rPr>
            <a:t>System Vulnerabilities</a:t>
          </a:r>
          <a:endParaRPr lang="en-GB" sz="2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3A565123-E32F-49E6-A236-5D4519762D4A}" type="parTrans" cxnId="{A0EC5F72-EAAB-4D30-AF6F-937A2F44EED6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D7339-07EB-499D-BC0B-D16A45B92EAA}" type="sibTrans" cxnId="{A0EC5F72-EAAB-4D30-AF6F-937A2F44EED6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540E57-601F-4B05-9D34-2398689048B8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15D4B"/>
            </a:buClr>
          </a:pPr>
          <a:r>
            <a:rPr lang="en-IN" sz="2800" dirty="0">
              <a:latin typeface="Bahnschrift" panose="020B0502040204020203" pitchFamily="34" charset="0"/>
              <a:cs typeface="Arial" panose="020B0604020202020204" pitchFamily="34" charset="0"/>
            </a:rPr>
            <a:t>Connection Downtime</a:t>
          </a:r>
          <a:endParaRPr lang="en-GB" sz="2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0BDBC22-2478-4E67-A61B-76A469F07C3F}" type="parTrans" cxnId="{E67BBD16-5FE5-473C-9005-F03AFEB889BB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CDD97-5D01-446E-8344-9ABA0A84517F}" type="sibTrans" cxnId="{E67BBD16-5FE5-473C-9005-F03AFEB889BB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ACC8F0-A34B-4904-A58E-C9921B4E4626}">
      <dgm:prSet phldrT="[Text]" custT="1"/>
      <dgm:spPr>
        <a:solidFill>
          <a:srgbClr val="258989"/>
        </a:solidFill>
      </dgm:spPr>
      <dgm:t>
        <a:bodyPr/>
        <a:lstStyle/>
        <a:p>
          <a:pPr>
            <a:buClr>
              <a:srgbClr val="215D4B"/>
            </a:buClr>
          </a:pPr>
          <a:r>
            <a:rPr lang="en-IN" sz="2800" dirty="0">
              <a:latin typeface="Bahnschrift" panose="020B0502040204020203" pitchFamily="34" charset="0"/>
              <a:cs typeface="Arial" panose="020B0604020202020204" pitchFamily="34" charset="0"/>
            </a:rPr>
            <a:t>Maintenance</a:t>
          </a:r>
          <a:endParaRPr lang="en-GB" sz="2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60AE01A6-A386-4938-9FA6-99B598A44E24}" type="parTrans" cxnId="{A9546E1E-14FB-4140-9C1E-8CB5BE80AB7F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EC8F33-D6F6-4A70-ACE6-3D38DF8578F0}" type="sibTrans" cxnId="{A9546E1E-14FB-4140-9C1E-8CB5BE80AB7F}">
      <dgm:prSet/>
      <dgm:spPr/>
      <dgm:t>
        <a:bodyPr/>
        <a:lstStyle/>
        <a:p>
          <a:endParaRPr lang="en-GB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2B5A5A-BEB7-460B-B0EF-4BA7D9967398}" type="pres">
      <dgm:prSet presAssocID="{A1F10C6A-4EAD-411E-83D7-4ADC5F6E66B0}" presName="Name0" presStyleCnt="0">
        <dgm:presLayoutVars>
          <dgm:resizeHandles/>
        </dgm:presLayoutVars>
      </dgm:prSet>
      <dgm:spPr/>
    </dgm:pt>
    <dgm:pt modelId="{67B8D149-C3C7-40BD-AA06-3EDB6A9E66CA}" type="pres">
      <dgm:prSet presAssocID="{53AB706A-D647-4CEC-AEBF-61D076315772}" presName="text" presStyleLbl="node1" presStyleIdx="0" presStyleCnt="5" custScaleX="302859">
        <dgm:presLayoutVars>
          <dgm:bulletEnabled val="1"/>
        </dgm:presLayoutVars>
      </dgm:prSet>
      <dgm:spPr/>
    </dgm:pt>
    <dgm:pt modelId="{0E270E41-65C1-4956-9385-E5D517439A4F}" type="pres">
      <dgm:prSet presAssocID="{5FA5B5FA-5C72-4178-8538-D28651FD3E51}" presName="space" presStyleCnt="0"/>
      <dgm:spPr/>
    </dgm:pt>
    <dgm:pt modelId="{110EC6BB-BC9F-4A7C-BC5E-F4E5EC13B103}" type="pres">
      <dgm:prSet presAssocID="{ECFDC7BB-BDAE-4DC4-B077-784034B1CB2A}" presName="text" presStyleLbl="node1" presStyleIdx="1" presStyleCnt="5" custScaleX="248077">
        <dgm:presLayoutVars>
          <dgm:bulletEnabled val="1"/>
        </dgm:presLayoutVars>
      </dgm:prSet>
      <dgm:spPr/>
    </dgm:pt>
    <dgm:pt modelId="{FCD3C17A-CF4D-4380-909A-0CF68DB5C00D}" type="pres">
      <dgm:prSet presAssocID="{E8B0A31B-66E5-42E7-B7EE-6D7CFBD7C649}" presName="space" presStyleCnt="0"/>
      <dgm:spPr/>
    </dgm:pt>
    <dgm:pt modelId="{0DB6A62D-1AA5-4D8E-9640-F464143450D5}" type="pres">
      <dgm:prSet presAssocID="{FE81369A-AF90-4907-B919-D1ACFCF031E4}" presName="text" presStyleLbl="node1" presStyleIdx="2" presStyleCnt="5" custScaleX="168573">
        <dgm:presLayoutVars>
          <dgm:bulletEnabled val="1"/>
        </dgm:presLayoutVars>
      </dgm:prSet>
      <dgm:spPr/>
    </dgm:pt>
    <dgm:pt modelId="{366CB625-AAE0-483C-829C-448D0511BF2F}" type="pres">
      <dgm:prSet presAssocID="{AD9D7339-07EB-499D-BC0B-D16A45B92EAA}" presName="space" presStyleCnt="0"/>
      <dgm:spPr/>
    </dgm:pt>
    <dgm:pt modelId="{2908877A-7AF1-40DB-AB1B-1AB1E39D2AC6}" type="pres">
      <dgm:prSet presAssocID="{24540E57-601F-4B05-9D34-2398689048B8}" presName="text" presStyleLbl="node1" presStyleIdx="3" presStyleCnt="5" custScaleX="214986">
        <dgm:presLayoutVars>
          <dgm:bulletEnabled val="1"/>
        </dgm:presLayoutVars>
      </dgm:prSet>
      <dgm:spPr/>
    </dgm:pt>
    <dgm:pt modelId="{49CD0EF0-6C6C-44E4-B91D-5FA9FD596EAF}" type="pres">
      <dgm:prSet presAssocID="{F20CDD97-5D01-446E-8344-9ABA0A84517F}" presName="space" presStyleCnt="0"/>
      <dgm:spPr/>
    </dgm:pt>
    <dgm:pt modelId="{649A3196-25CE-4DAA-B2C5-15D9513088F0}" type="pres">
      <dgm:prSet presAssocID="{1AACC8F0-A34B-4904-A58E-C9921B4E4626}" presName="text" presStyleLbl="node1" presStyleIdx="4" presStyleCnt="5" custScaleX="193957">
        <dgm:presLayoutVars>
          <dgm:bulletEnabled val="1"/>
        </dgm:presLayoutVars>
      </dgm:prSet>
      <dgm:spPr/>
    </dgm:pt>
  </dgm:ptLst>
  <dgm:cxnLst>
    <dgm:cxn modelId="{AA0F0803-E6BE-4839-BA4C-A2DF612BC407}" type="presOf" srcId="{1AACC8F0-A34B-4904-A58E-C9921B4E4626}" destId="{649A3196-25CE-4DAA-B2C5-15D9513088F0}" srcOrd="0" destOrd="0" presId="urn:diagrams.loki3.com/VaryingWidthList"/>
    <dgm:cxn modelId="{E67BBD16-5FE5-473C-9005-F03AFEB889BB}" srcId="{A1F10C6A-4EAD-411E-83D7-4ADC5F6E66B0}" destId="{24540E57-601F-4B05-9D34-2398689048B8}" srcOrd="3" destOrd="0" parTransId="{E0BDBC22-2478-4E67-A61B-76A469F07C3F}" sibTransId="{F20CDD97-5D01-446E-8344-9ABA0A84517F}"/>
    <dgm:cxn modelId="{A9546E1E-14FB-4140-9C1E-8CB5BE80AB7F}" srcId="{A1F10C6A-4EAD-411E-83D7-4ADC5F6E66B0}" destId="{1AACC8F0-A34B-4904-A58E-C9921B4E4626}" srcOrd="4" destOrd="0" parTransId="{60AE01A6-A386-4938-9FA6-99B598A44E24}" sibTransId="{18EC8F33-D6F6-4A70-ACE6-3D38DF8578F0}"/>
    <dgm:cxn modelId="{F96FFC30-7B30-47EC-8604-C427EF430650}" type="presOf" srcId="{24540E57-601F-4B05-9D34-2398689048B8}" destId="{2908877A-7AF1-40DB-AB1B-1AB1E39D2AC6}" srcOrd="0" destOrd="0" presId="urn:diagrams.loki3.com/VaryingWidthList"/>
    <dgm:cxn modelId="{C6E6A546-BF1F-4CCA-A452-FEB1E18150AE}" srcId="{A1F10C6A-4EAD-411E-83D7-4ADC5F6E66B0}" destId="{53AB706A-D647-4CEC-AEBF-61D076315772}" srcOrd="0" destOrd="0" parTransId="{13C496E3-61A2-4922-BFA7-88AF62633B3F}" sibTransId="{5FA5B5FA-5C72-4178-8538-D28651FD3E51}"/>
    <dgm:cxn modelId="{A0EC5F72-EAAB-4D30-AF6F-937A2F44EED6}" srcId="{A1F10C6A-4EAD-411E-83D7-4ADC5F6E66B0}" destId="{FE81369A-AF90-4907-B919-D1ACFCF031E4}" srcOrd="2" destOrd="0" parTransId="{3A565123-E32F-49E6-A236-5D4519762D4A}" sibTransId="{AD9D7339-07EB-499D-BC0B-D16A45B92EAA}"/>
    <dgm:cxn modelId="{B55E5FB0-64AC-44AB-9BBD-755EF4EEE37D}" srcId="{A1F10C6A-4EAD-411E-83D7-4ADC5F6E66B0}" destId="{ECFDC7BB-BDAE-4DC4-B077-784034B1CB2A}" srcOrd="1" destOrd="0" parTransId="{6760F1CF-1E74-4FFA-B97B-A2714F997315}" sibTransId="{E8B0A31B-66E5-42E7-B7EE-6D7CFBD7C649}"/>
    <dgm:cxn modelId="{A1FAE8B5-C9E0-4CC7-B8C4-02DE8791FF6A}" type="presOf" srcId="{53AB706A-D647-4CEC-AEBF-61D076315772}" destId="{67B8D149-C3C7-40BD-AA06-3EDB6A9E66CA}" srcOrd="0" destOrd="0" presId="urn:diagrams.loki3.com/VaryingWidthList"/>
    <dgm:cxn modelId="{7B37E4B7-2916-43BE-91C5-F637293B5FEB}" type="presOf" srcId="{ECFDC7BB-BDAE-4DC4-B077-784034B1CB2A}" destId="{110EC6BB-BC9F-4A7C-BC5E-F4E5EC13B103}" srcOrd="0" destOrd="0" presId="urn:diagrams.loki3.com/VaryingWidthList"/>
    <dgm:cxn modelId="{CEEB83F1-15B0-49EF-84AE-0047C983890E}" type="presOf" srcId="{FE81369A-AF90-4907-B919-D1ACFCF031E4}" destId="{0DB6A62D-1AA5-4D8E-9640-F464143450D5}" srcOrd="0" destOrd="0" presId="urn:diagrams.loki3.com/VaryingWidthList"/>
    <dgm:cxn modelId="{C24C95F5-6A73-471A-9F0D-AC98DC3351A9}" type="presOf" srcId="{A1F10C6A-4EAD-411E-83D7-4ADC5F6E66B0}" destId="{F72B5A5A-BEB7-460B-B0EF-4BA7D9967398}" srcOrd="0" destOrd="0" presId="urn:diagrams.loki3.com/VaryingWidthList"/>
    <dgm:cxn modelId="{99E54945-1BB0-4050-B1F8-B3F8F9E4A350}" type="presParOf" srcId="{F72B5A5A-BEB7-460B-B0EF-4BA7D9967398}" destId="{67B8D149-C3C7-40BD-AA06-3EDB6A9E66CA}" srcOrd="0" destOrd="0" presId="urn:diagrams.loki3.com/VaryingWidthList"/>
    <dgm:cxn modelId="{7F2C57CE-4811-493F-B2C0-4239FD0EA9F1}" type="presParOf" srcId="{F72B5A5A-BEB7-460B-B0EF-4BA7D9967398}" destId="{0E270E41-65C1-4956-9385-E5D517439A4F}" srcOrd="1" destOrd="0" presId="urn:diagrams.loki3.com/VaryingWidthList"/>
    <dgm:cxn modelId="{1C86D93B-86AB-44E7-AB73-5BE79133B56B}" type="presParOf" srcId="{F72B5A5A-BEB7-460B-B0EF-4BA7D9967398}" destId="{110EC6BB-BC9F-4A7C-BC5E-F4E5EC13B103}" srcOrd="2" destOrd="0" presId="urn:diagrams.loki3.com/VaryingWidthList"/>
    <dgm:cxn modelId="{B75AE1FD-CFB4-460B-A1D1-4CB229CD038B}" type="presParOf" srcId="{F72B5A5A-BEB7-460B-B0EF-4BA7D9967398}" destId="{FCD3C17A-CF4D-4380-909A-0CF68DB5C00D}" srcOrd="3" destOrd="0" presId="urn:diagrams.loki3.com/VaryingWidthList"/>
    <dgm:cxn modelId="{CAEF961F-40E2-44B0-996C-4E523479C876}" type="presParOf" srcId="{F72B5A5A-BEB7-460B-B0EF-4BA7D9967398}" destId="{0DB6A62D-1AA5-4D8E-9640-F464143450D5}" srcOrd="4" destOrd="0" presId="urn:diagrams.loki3.com/VaryingWidthList"/>
    <dgm:cxn modelId="{B3E4E969-EE01-4E1D-B32E-19611B14468A}" type="presParOf" srcId="{F72B5A5A-BEB7-460B-B0EF-4BA7D9967398}" destId="{366CB625-AAE0-483C-829C-448D0511BF2F}" srcOrd="5" destOrd="0" presId="urn:diagrams.loki3.com/VaryingWidthList"/>
    <dgm:cxn modelId="{CE6A4799-608B-4AE8-A538-3021A284FE50}" type="presParOf" srcId="{F72B5A5A-BEB7-460B-B0EF-4BA7D9967398}" destId="{2908877A-7AF1-40DB-AB1B-1AB1E39D2AC6}" srcOrd="6" destOrd="0" presId="urn:diagrams.loki3.com/VaryingWidthList"/>
    <dgm:cxn modelId="{5C4C2D54-1427-4488-ADFA-13C6B353E2B1}" type="presParOf" srcId="{F72B5A5A-BEB7-460B-B0EF-4BA7D9967398}" destId="{49CD0EF0-6C6C-44E4-B91D-5FA9FD596EAF}" srcOrd="7" destOrd="0" presId="urn:diagrams.loki3.com/VaryingWidthList"/>
    <dgm:cxn modelId="{036D4D88-1EFE-4129-BD08-112FFA79065D}" type="presParOf" srcId="{F72B5A5A-BEB7-460B-B0EF-4BA7D9967398}" destId="{649A3196-25CE-4DAA-B2C5-15D9513088F0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BB33C-0C22-405B-832D-1C4B1840D518}">
      <dsp:nvSpPr>
        <dsp:cNvPr id="0" name=""/>
        <dsp:cNvSpPr/>
      </dsp:nvSpPr>
      <dsp:spPr>
        <a:xfrm>
          <a:off x="1599991" y="-29574"/>
          <a:ext cx="4916779" cy="4916779"/>
        </a:xfrm>
        <a:prstGeom prst="circularArrow">
          <a:avLst>
            <a:gd name="adj1" fmla="val 5544"/>
            <a:gd name="adj2" fmla="val 330680"/>
            <a:gd name="adj3" fmla="val 13771622"/>
            <a:gd name="adj4" fmla="val 17388584"/>
            <a:gd name="adj5" fmla="val 5757"/>
          </a:avLst>
        </a:prstGeom>
        <a:solidFill>
          <a:srgbClr val="25898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AEE4D-C468-4B9C-B735-F9BC496E8322}">
      <dsp:nvSpPr>
        <dsp:cNvPr id="0" name=""/>
        <dsp:cNvSpPr/>
      </dsp:nvSpPr>
      <dsp:spPr>
        <a:xfrm>
          <a:off x="2905071" y="1541"/>
          <a:ext cx="2306619" cy="1153309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200" b="0" kern="1200" dirty="0">
              <a:latin typeface="Bahnschrift" panose="020B0502040204020203" pitchFamily="34" charset="0"/>
              <a:ea typeface="Verdana" panose="020B0604030504040204" pitchFamily="34" charset="0"/>
              <a:cs typeface="Arial" panose="020B0604020202020204" pitchFamily="34" charset="0"/>
            </a:rPr>
            <a:t>Storage Location</a:t>
          </a:r>
          <a:endParaRPr lang="en-GB" sz="2200" b="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961371" y="57841"/>
        <a:ext cx="2194019" cy="1040709"/>
      </dsp:txXfrm>
    </dsp:sp>
    <dsp:sp modelId="{92D28931-48F2-4220-87B6-C4885081E3B0}">
      <dsp:nvSpPr>
        <dsp:cNvPr id="0" name=""/>
        <dsp:cNvSpPr/>
      </dsp:nvSpPr>
      <dsp:spPr>
        <a:xfrm>
          <a:off x="4899159" y="1450331"/>
          <a:ext cx="2306619" cy="1153309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200" b="0" kern="1200" dirty="0">
              <a:latin typeface="Bahnschrift" panose="020B0502040204020203" pitchFamily="34" charset="0"/>
              <a:ea typeface="Verdana" panose="020B0604030504040204" pitchFamily="34" charset="0"/>
              <a:cs typeface="Arial" panose="020B0604020202020204" pitchFamily="34" charset="0"/>
            </a:rPr>
            <a:t>Payment</a:t>
          </a:r>
          <a:endParaRPr lang="en-GB" sz="2200" b="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4955459" y="1506631"/>
        <a:ext cx="2194019" cy="1040709"/>
      </dsp:txXfrm>
    </dsp:sp>
    <dsp:sp modelId="{57C4AAB8-424A-4726-9702-D235838ABFDD}">
      <dsp:nvSpPr>
        <dsp:cNvPr id="0" name=""/>
        <dsp:cNvSpPr/>
      </dsp:nvSpPr>
      <dsp:spPr>
        <a:xfrm>
          <a:off x="4137485" y="3794521"/>
          <a:ext cx="2306619" cy="1153309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200" b="0" kern="1200" dirty="0">
              <a:latin typeface="Bahnschrift" panose="020B0502040204020203" pitchFamily="34" charset="0"/>
              <a:ea typeface="Verdana" panose="020B0604030504040204" pitchFamily="34" charset="0"/>
              <a:cs typeface="Arial" panose="020B0604020202020204" pitchFamily="34" charset="0"/>
            </a:rPr>
            <a:t>Accessibility</a:t>
          </a:r>
          <a:endParaRPr lang="en-GB" sz="2200" b="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4193785" y="3850821"/>
        <a:ext cx="2194019" cy="1040709"/>
      </dsp:txXfrm>
    </dsp:sp>
    <dsp:sp modelId="{B9BC6FFB-F297-4EED-9BE9-7793A055F3F1}">
      <dsp:nvSpPr>
        <dsp:cNvPr id="0" name=""/>
        <dsp:cNvSpPr/>
      </dsp:nvSpPr>
      <dsp:spPr>
        <a:xfrm>
          <a:off x="1672658" y="3794521"/>
          <a:ext cx="2306619" cy="1153309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200" b="0" kern="1200" dirty="0">
              <a:latin typeface="Bahnschrift" panose="020B0502040204020203" pitchFamily="34" charset="0"/>
              <a:cs typeface="Arial" panose="020B0604020202020204" pitchFamily="34" charset="0"/>
            </a:rPr>
            <a:t>Backup Option</a:t>
          </a:r>
          <a:endParaRPr lang="en-GB" sz="2200" b="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728958" y="3850821"/>
        <a:ext cx="2194019" cy="1040709"/>
      </dsp:txXfrm>
    </dsp:sp>
    <dsp:sp modelId="{CD9FA3EF-6CAD-45F0-90F7-832480492549}">
      <dsp:nvSpPr>
        <dsp:cNvPr id="0" name=""/>
        <dsp:cNvSpPr/>
      </dsp:nvSpPr>
      <dsp:spPr>
        <a:xfrm>
          <a:off x="910984" y="1450331"/>
          <a:ext cx="2306619" cy="1153309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200" b="0" kern="1200" dirty="0">
              <a:latin typeface="Bahnschrift" panose="020B0502040204020203" pitchFamily="34" charset="0"/>
              <a:cs typeface="Arial" panose="020B0604020202020204" pitchFamily="34" charset="0"/>
            </a:rPr>
            <a:t>Flexibility</a:t>
          </a:r>
          <a:endParaRPr lang="en-GB" sz="2200" b="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967284" y="1506631"/>
        <a:ext cx="2194019" cy="1040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156D-AA07-4843-B59C-0BD5BB36B9A0}">
      <dsp:nvSpPr>
        <dsp:cNvPr id="0" name=""/>
        <dsp:cNvSpPr/>
      </dsp:nvSpPr>
      <dsp:spPr>
        <a:xfrm rot="19200000">
          <a:off x="1052" y="2291235"/>
          <a:ext cx="2648717" cy="1721666"/>
        </a:xfrm>
        <a:prstGeom prst="round2SameRect">
          <a:avLst/>
        </a:prstGeom>
        <a:solidFill>
          <a:srgbClr val="9CDCC8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tx1"/>
              </a:solidFill>
              <a:latin typeface="Bahnschrift" panose="020B0502040204020203" pitchFamily="34" charset="0"/>
            </a:rPr>
            <a:t>Reliability &amp; Disaster Recovery</a:t>
          </a:r>
          <a:endParaRPr lang="en-GB" sz="20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12109" y="2365449"/>
        <a:ext cx="2480627" cy="1637621"/>
      </dsp:txXfrm>
    </dsp:sp>
    <dsp:sp modelId="{B2111A61-4D50-458B-BA84-8A7B266A3560}">
      <dsp:nvSpPr>
        <dsp:cNvPr id="0" name=""/>
        <dsp:cNvSpPr/>
      </dsp:nvSpPr>
      <dsp:spPr>
        <a:xfrm>
          <a:off x="3001456" y="1199177"/>
          <a:ext cx="2648717" cy="1721666"/>
        </a:xfrm>
        <a:prstGeom prst="round2SameRect">
          <a:avLst/>
        </a:prstGeom>
        <a:solidFill>
          <a:srgbClr val="40B28F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tx1"/>
              </a:solidFill>
              <a:latin typeface="Bahnschrift" panose="020B0502040204020203" pitchFamily="34" charset="0"/>
            </a:rPr>
            <a:t>Scalability &amp; Performance</a:t>
          </a:r>
          <a:endParaRPr lang="en-GB" sz="20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085501" y="1283222"/>
        <a:ext cx="2480627" cy="1637621"/>
      </dsp:txXfrm>
    </dsp:sp>
    <dsp:sp modelId="{DFB4C3A3-B91A-4E9F-9DF5-1B49ABF45C12}">
      <dsp:nvSpPr>
        <dsp:cNvPr id="0" name=""/>
        <dsp:cNvSpPr/>
      </dsp:nvSpPr>
      <dsp:spPr>
        <a:xfrm rot="2400000">
          <a:off x="6001861" y="2291235"/>
          <a:ext cx="2648717" cy="1721666"/>
        </a:xfrm>
        <a:prstGeom prst="round2SameRect">
          <a:avLst/>
        </a:prstGeom>
        <a:solidFill>
          <a:srgbClr val="9CDCC8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tx1"/>
              </a:solidFill>
              <a:latin typeface="Bahnschrift" panose="020B0502040204020203" pitchFamily="34" charset="0"/>
            </a:rPr>
            <a:t>Ease of Access &amp; Agility</a:t>
          </a:r>
          <a:endParaRPr lang="en-GB" sz="20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6058894" y="2365449"/>
        <a:ext cx="2480627" cy="1637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D149-C3C7-40BD-AA06-3EDB6A9E66CA}">
      <dsp:nvSpPr>
        <dsp:cNvPr id="0" name=""/>
        <dsp:cNvSpPr/>
      </dsp:nvSpPr>
      <dsp:spPr>
        <a:xfrm>
          <a:off x="2232372" y="2277"/>
          <a:ext cx="4156739" cy="995585"/>
        </a:xfrm>
        <a:prstGeom prst="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5D4B"/>
            </a:buClr>
            <a:buNone/>
          </a:pPr>
          <a:r>
            <a:rPr lang="en-IN" sz="2800" kern="1200" dirty="0">
              <a:latin typeface="Bahnschrift" panose="020B0502040204020203" pitchFamily="34" charset="0"/>
              <a:cs typeface="Arial" panose="020B0604020202020204" pitchFamily="34" charset="0"/>
            </a:rPr>
            <a:t>Vendor Lock-In</a:t>
          </a:r>
          <a:endParaRPr lang="en-GB" sz="2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232372" y="2277"/>
        <a:ext cx="4156739" cy="995585"/>
      </dsp:txXfrm>
    </dsp:sp>
    <dsp:sp modelId="{110EC6BB-BC9F-4A7C-BC5E-F4E5EC13B103}">
      <dsp:nvSpPr>
        <dsp:cNvPr id="0" name=""/>
        <dsp:cNvSpPr/>
      </dsp:nvSpPr>
      <dsp:spPr>
        <a:xfrm>
          <a:off x="2245500" y="1047642"/>
          <a:ext cx="4130482" cy="995585"/>
        </a:xfrm>
        <a:prstGeom prst="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5D4B"/>
            </a:buClr>
            <a:buNone/>
          </a:pPr>
          <a:r>
            <a:rPr lang="en-IN" sz="2800" kern="1200" dirty="0">
              <a:latin typeface="Bahnschrift" panose="020B0502040204020203" pitchFamily="34" charset="0"/>
              <a:cs typeface="Arial" panose="020B0604020202020204" pitchFamily="34" charset="0"/>
            </a:rPr>
            <a:t>Cost Concerns</a:t>
          </a:r>
          <a:endParaRPr lang="en-GB" sz="2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245500" y="1047642"/>
        <a:ext cx="4130482" cy="995585"/>
      </dsp:txXfrm>
    </dsp:sp>
    <dsp:sp modelId="{0DB6A62D-1AA5-4D8E-9640-F464143450D5}">
      <dsp:nvSpPr>
        <dsp:cNvPr id="0" name=""/>
        <dsp:cNvSpPr/>
      </dsp:nvSpPr>
      <dsp:spPr>
        <a:xfrm>
          <a:off x="2224651" y="2093007"/>
          <a:ext cx="4172181" cy="995585"/>
        </a:xfrm>
        <a:prstGeom prst="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5D4B"/>
            </a:buClr>
            <a:buNone/>
          </a:pPr>
          <a:r>
            <a:rPr lang="en-IN" sz="2800" kern="1200" dirty="0">
              <a:latin typeface="Bahnschrift" panose="020B0502040204020203" pitchFamily="34" charset="0"/>
              <a:cs typeface="Arial" panose="020B0604020202020204" pitchFamily="34" charset="0"/>
            </a:rPr>
            <a:t>System Vulnerabilities</a:t>
          </a:r>
          <a:endParaRPr lang="en-GB" sz="2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224651" y="2093007"/>
        <a:ext cx="4172181" cy="995585"/>
      </dsp:txXfrm>
    </dsp:sp>
    <dsp:sp modelId="{2908877A-7AF1-40DB-AB1B-1AB1E39D2AC6}">
      <dsp:nvSpPr>
        <dsp:cNvPr id="0" name=""/>
        <dsp:cNvSpPr/>
      </dsp:nvSpPr>
      <dsp:spPr>
        <a:xfrm>
          <a:off x="2230752" y="3138372"/>
          <a:ext cx="4159979" cy="995585"/>
        </a:xfrm>
        <a:prstGeom prst="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5D4B"/>
            </a:buClr>
            <a:buNone/>
          </a:pPr>
          <a:r>
            <a:rPr lang="en-IN" sz="2800" kern="1200" dirty="0">
              <a:latin typeface="Bahnschrift" panose="020B0502040204020203" pitchFamily="34" charset="0"/>
              <a:cs typeface="Arial" panose="020B0604020202020204" pitchFamily="34" charset="0"/>
            </a:rPr>
            <a:t>Connection Downtime</a:t>
          </a:r>
          <a:endParaRPr lang="en-GB" sz="2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230752" y="3138372"/>
        <a:ext cx="4159979" cy="995585"/>
      </dsp:txXfrm>
    </dsp:sp>
    <dsp:sp modelId="{649A3196-25CE-4DAA-B2C5-15D9513088F0}">
      <dsp:nvSpPr>
        <dsp:cNvPr id="0" name=""/>
        <dsp:cNvSpPr/>
      </dsp:nvSpPr>
      <dsp:spPr>
        <a:xfrm>
          <a:off x="2216006" y="4183737"/>
          <a:ext cx="4189471" cy="995585"/>
        </a:xfrm>
        <a:prstGeom prst="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5D4B"/>
            </a:buClr>
            <a:buNone/>
          </a:pPr>
          <a:r>
            <a:rPr lang="en-IN" sz="2800" kern="1200" dirty="0">
              <a:latin typeface="Bahnschrift" panose="020B0502040204020203" pitchFamily="34" charset="0"/>
              <a:cs typeface="Arial" panose="020B0604020202020204" pitchFamily="34" charset="0"/>
            </a:rPr>
            <a:t>Maintenance</a:t>
          </a:r>
          <a:endParaRPr lang="en-GB" sz="2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216006" y="4183737"/>
        <a:ext cx="4189471" cy="99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BCB97-F83E-47EF-842C-75225581C6B3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3" descr="Virtual Server">
            <a:extLst>
              <a:ext uri="{FF2B5EF4-FFF2-40B4-BE49-F238E27FC236}">
                <a16:creationId xmlns:a16="http://schemas.microsoft.com/office/drawing/2014/main" id="{B617A798-2C11-49E2-AC7E-F1D1F2A07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698172"/>
            <a:ext cx="8418285" cy="4079249"/>
          </a:xfrm>
          <a:noFill/>
        </p:spPr>
      </p:pic>
      <p:sp>
        <p:nvSpPr>
          <p:cNvPr id="12294" name="Text Box 4">
            <a:extLst>
              <a:ext uri="{FF2B5EF4-FFF2-40B4-BE49-F238E27FC236}">
                <a16:creationId xmlns:a16="http://schemas.microsoft.com/office/drawing/2014/main" id="{6E7E7E8C-11EE-4376-8A0B-1BDCE7C2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27003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Bahnschrift" panose="020B0502040204020203" pitchFamily="34" charset="0"/>
              </a:rPr>
              <a:t>Virtual Machine Monitor (VMM) Layer Between Guest OS and Hardware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91CB15-4AAD-4FCD-9566-49EF23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Cloud Virtual Server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AutoShape 5">
            <a:extLst>
              <a:ext uri="{FF2B5EF4-FFF2-40B4-BE49-F238E27FC236}">
                <a16:creationId xmlns:a16="http://schemas.microsoft.com/office/drawing/2014/main" id="{C3AE45A3-2E58-411D-8342-ECC1328B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567543"/>
            <a:ext cx="8142513" cy="3461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AF329D03-BA86-4637-A39A-5E33D4EF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0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x86 Architecture</a:t>
            </a:r>
          </a:p>
        </p:txBody>
      </p:sp>
      <p:sp>
        <p:nvSpPr>
          <p:cNvPr id="13320" name="AutoShape 7">
            <a:extLst>
              <a:ext uri="{FF2B5EF4-FFF2-40B4-BE49-F238E27FC236}">
                <a16:creationId xmlns:a16="http://schemas.microsoft.com/office/drawing/2014/main" id="{3B5F81D7-E240-4F6B-B634-6F81E686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57400"/>
            <a:ext cx="6172200" cy="23622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321" name="AutoShape 8">
            <a:extLst>
              <a:ext uri="{FF2B5EF4-FFF2-40B4-BE49-F238E27FC236}">
                <a16:creationId xmlns:a16="http://schemas.microsoft.com/office/drawing/2014/main" id="{DDB34ADB-969B-4E8D-B7B9-0E48D7A75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57400"/>
            <a:ext cx="6172200" cy="1905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BE349292-8742-461F-9F7D-9CEDFEAD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VMM (Virtual Machine Monitor)</a:t>
            </a:r>
          </a:p>
        </p:txBody>
      </p:sp>
      <p:sp>
        <p:nvSpPr>
          <p:cNvPr id="13323" name="AutoShape 10">
            <a:extLst>
              <a:ext uri="{FF2B5EF4-FFF2-40B4-BE49-F238E27FC236}">
                <a16:creationId xmlns:a16="http://schemas.microsoft.com/office/drawing/2014/main" id="{32AF90E2-2F71-43AB-B831-E4702E67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1295400" cy="144780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Server</a:t>
            </a:r>
          </a:p>
          <a:p>
            <a:pPr algn="ctr" eaLnBrk="1" hangingPunct="1"/>
            <a:r>
              <a:rPr lang="en-US" altLang="en-US"/>
              <a:t>1</a:t>
            </a:r>
          </a:p>
          <a:p>
            <a:pPr algn="ctr" eaLnBrk="1" hangingPunct="1"/>
            <a:r>
              <a:rPr lang="en-US" altLang="en-US"/>
              <a:t>Guest OS</a:t>
            </a:r>
          </a:p>
        </p:txBody>
      </p:sp>
      <p:sp>
        <p:nvSpPr>
          <p:cNvPr id="13324" name="AutoShape 11">
            <a:extLst>
              <a:ext uri="{FF2B5EF4-FFF2-40B4-BE49-F238E27FC236}">
                <a16:creationId xmlns:a16="http://schemas.microsoft.com/office/drawing/2014/main" id="{A30EB147-729F-4419-B939-DA212761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1295400" cy="14478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Server</a:t>
            </a:r>
          </a:p>
          <a:p>
            <a:pPr algn="ctr" eaLnBrk="1" hangingPunct="1"/>
            <a:r>
              <a:rPr lang="en-US" altLang="en-US"/>
              <a:t>2</a:t>
            </a:r>
          </a:p>
          <a:p>
            <a:pPr algn="ctr" eaLnBrk="1" hangingPunct="1"/>
            <a:r>
              <a:rPr lang="en-US" altLang="en-US"/>
              <a:t>Guest OS</a:t>
            </a:r>
          </a:p>
        </p:txBody>
      </p:sp>
      <p:sp>
        <p:nvSpPr>
          <p:cNvPr id="13325" name="AutoShape 12">
            <a:extLst>
              <a:ext uri="{FF2B5EF4-FFF2-40B4-BE49-F238E27FC236}">
                <a16:creationId xmlns:a16="http://schemas.microsoft.com/office/drawing/2014/main" id="{FB2A729E-B33D-4FED-825B-5AAD4E15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50143"/>
            <a:ext cx="14478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Clustering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Service Console</a:t>
            </a:r>
          </a:p>
        </p:txBody>
      </p:sp>
      <p:sp>
        <p:nvSpPr>
          <p:cNvPr id="13326" name="AutoShape 13">
            <a:extLst>
              <a:ext uri="{FF2B5EF4-FFF2-40B4-BE49-F238E27FC236}">
                <a16:creationId xmlns:a16="http://schemas.microsoft.com/office/drawing/2014/main" id="{BAA32F4B-8A99-43B7-84DE-862574A3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2209800" cy="1066800"/>
          </a:xfrm>
          <a:prstGeom prst="wedgeRoundRectCallout">
            <a:avLst>
              <a:gd name="adj1" fmla="val 23634"/>
              <a:gd name="adj2" fmla="val -173662"/>
              <a:gd name="adj3" fmla="val 16667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Intercepts hardware requests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EF63CB-D51B-4822-A934-B03BBD6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Cloud Virtual Server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8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>
            <a:extLst>
              <a:ext uri="{FF2B5EF4-FFF2-40B4-BE49-F238E27FC236}">
                <a16:creationId xmlns:a16="http://schemas.microsoft.com/office/drawing/2014/main" id="{19ED86E2-5945-4130-941D-8635D4C6B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1" y="1451429"/>
            <a:ext cx="8457295" cy="5181600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ts val="0"/>
              </a:spcBef>
              <a:buClr>
                <a:srgbClr val="258989"/>
              </a:buClr>
            </a:pPr>
            <a:r>
              <a:rPr lang="en-US" altLang="en-US" dirty="0"/>
              <a:t>Virtual servers seek to encapsulate the server software away from the hardware.</a:t>
            </a:r>
          </a:p>
          <a:p>
            <a:pPr lvl="1" algn="just" eaLnBrk="1" hangingPunct="1">
              <a:spcBef>
                <a:spcPts val="0"/>
              </a:spcBef>
              <a:buClr>
                <a:srgbClr val="258989"/>
              </a:buClr>
            </a:pPr>
            <a:r>
              <a:rPr lang="en-US" altLang="en-US" sz="2600" dirty="0"/>
              <a:t>Includes the OS, applications, and storage for that server.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B46E0-6AFA-46A9-A2E4-A09FAC04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Cloud Virtual Server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19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>
            <a:extLst>
              <a:ext uri="{FF2B5EF4-FFF2-40B4-BE49-F238E27FC236}">
                <a16:creationId xmlns:a16="http://schemas.microsoft.com/office/drawing/2014/main" id="{4E7AFADB-8144-4893-90A6-5C3ECAC6C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213" y="1567542"/>
            <a:ext cx="8318090" cy="5065487"/>
          </a:xfrm>
        </p:spPr>
        <p:txBody>
          <a:bodyPr>
            <a:noAutofit/>
          </a:bodyPr>
          <a:lstStyle/>
          <a:p>
            <a:pPr marL="174625" indent="-174625" algn="just" eaLnBrk="1" hangingPunct="1">
              <a:spcBef>
                <a:spcPts val="0"/>
              </a:spcBef>
            </a:pPr>
            <a:r>
              <a:rPr lang="en-US" altLang="en-US" dirty="0"/>
              <a:t>Virtual servers can be scaled out easily.</a:t>
            </a:r>
          </a:p>
          <a:p>
            <a:pPr marL="174625" indent="-174625" algn="just" eaLnBrk="1" hangingPunct="1">
              <a:spcBef>
                <a:spcPts val="0"/>
              </a:spcBef>
            </a:pPr>
            <a:r>
              <a:rPr lang="en-US" altLang="en-US" dirty="0"/>
              <a:t>Server templates can be created in a virtual environment to be used to create multiple, identical virtual servers.</a:t>
            </a:r>
          </a:p>
          <a:p>
            <a:pPr marL="174625" indent="-174625" algn="just" eaLnBrk="1" hangingPunct="1">
              <a:spcBef>
                <a:spcPts val="0"/>
              </a:spcBef>
            </a:pPr>
            <a:r>
              <a:rPr lang="en-US" altLang="en-US" dirty="0"/>
              <a:t>Virtual servers themselves can be migrated from host to host almost at will.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3E886-F08A-47F3-B2BA-42119404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Cloud Virtual Server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40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D1AB0A52-4F1C-447B-B810-3BC866B92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631" y="1325564"/>
            <a:ext cx="8882740" cy="5031694"/>
          </a:xfrm>
        </p:spPr>
        <p:txBody>
          <a:bodyPr>
            <a:noAutofit/>
          </a:bodyPr>
          <a:lstStyle/>
          <a:p>
            <a:pPr marL="0" indent="0" algn="just" eaLnBrk="1" hangingPunct="1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Pros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Resource pooling.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Highly redundant.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Highly available.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Rapidly deploy new servers.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Easy to deploy.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Reconfigurable while services are running.</a:t>
            </a:r>
          </a:p>
          <a:p>
            <a:pPr marL="623888" lvl="1" indent="-260350" algn="just" eaLnBrk="1" hangingPunct="1">
              <a:spcBef>
                <a:spcPts val="0"/>
              </a:spcBef>
            </a:pPr>
            <a:r>
              <a:rPr lang="en-US" altLang="en-US" sz="2600" dirty="0"/>
              <a:t>Optimizes physical resources by doing more with less.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52842-0F54-4BFA-A5B9-E77D68AA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Cloud Virtual Server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06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4">
            <a:extLst>
              <a:ext uri="{FF2B5EF4-FFF2-40B4-BE49-F238E27FC236}">
                <a16:creationId xmlns:a16="http://schemas.microsoft.com/office/drawing/2014/main" id="{F46E418E-1BAD-473D-B69A-32B6D209962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663" y="1538288"/>
            <a:ext cx="8451389" cy="505142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US" alt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Cons</a:t>
            </a:r>
          </a:p>
          <a:p>
            <a:pPr marL="363538" lvl="1" indent="-188913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Slightly harder to conceptualize.</a:t>
            </a:r>
          </a:p>
          <a:p>
            <a:pPr marL="363538" lvl="1" indent="-188913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Slightly more costly (must buy hardware, OS, Apps, and now the abstraction layer).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38F674-0F88-434C-B15A-92649540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Cloud Virtual Server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6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A460E9-A554-434E-93F0-C562AB5D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82057"/>
            <a:ext cx="8366784" cy="5050972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IN" dirty="0"/>
              <a:t>Physical (bare metal) servers are best for data-intensive workloads.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Virtual servers are better for highly variable workloads.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97895-B157-4D23-A836-08898E4C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Considerations- </a:t>
            </a:r>
            <a:r>
              <a:rPr lang="en-IN" sz="3200" dirty="0"/>
              <a:t>Virtual Servers vs Physical Servers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958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465943"/>
            <a:ext cx="8310599" cy="51816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Most innovative technology to store, access, and collaborate through scalable cloud technology.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Cloud computing model that </a:t>
            </a:r>
            <a:r>
              <a:rPr lang="en-US" dirty="0">
                <a:solidFill>
                  <a:srgbClr val="C00000"/>
                </a:solidFill>
                <a:ea typeface="Verdana" panose="020B0604030504040204" pitchFamily="34" charset="0"/>
              </a:rPr>
              <a:t>stores valuable data through the web </a:t>
            </a:r>
            <a:r>
              <a:rPr lang="en-US" dirty="0">
                <a:ea typeface="Verdana" panose="020B0604030504040204" pitchFamily="34" charset="0"/>
              </a:rPr>
              <a:t>and operates it through a storage as a device service.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Delivered on-demand.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Pay-as-you-go model.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Third-party vendors.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US" dirty="0"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US" dirty="0"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577943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Verdana" panose="020B0604030504040204" pitchFamily="34" charset="0"/>
              </a:rPr>
              <a:t>Cloud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48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E515-C793-4FDE-BE68-14906124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13631"/>
            <a:ext cx="8486322" cy="5004884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en-IN" dirty="0">
                <a:ea typeface="Verdana" panose="020B0604030504040204" pitchFamily="34" charset="0"/>
              </a:rPr>
              <a:t>Storage option in which we use local physical drives to store the data at the primary location of the client. 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User generally uses the </a:t>
            </a:r>
            <a:r>
              <a:rPr lang="en-IN" dirty="0">
                <a:solidFill>
                  <a:srgbClr val="C00000"/>
                </a:solidFill>
              </a:rPr>
              <a:t>disk-based hardware to store data</a:t>
            </a:r>
            <a:r>
              <a:rPr lang="en-IN" dirty="0"/>
              <a:t> and these are used for copying, managing, and integrating the data to software.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solidFill>
                  <a:srgbClr val="C00000"/>
                </a:solidFill>
              </a:rPr>
              <a:t>Features of Traditional Storage.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36B91-E46E-4EF5-BD2D-0723FF3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606971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Traditional Storage</a:t>
            </a:r>
          </a:p>
        </p:txBody>
      </p:sp>
    </p:spTree>
    <p:extLst>
      <p:ext uri="{BB962C8B-B14F-4D97-AF65-F5344CB8AC3E}">
        <p14:creationId xmlns:p14="http://schemas.microsoft.com/office/powerpoint/2010/main" val="318300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79" y="1497517"/>
            <a:ext cx="8544378" cy="5004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US" b="1" dirty="0"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08571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Cloud Storage vs Traditional Storage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6C89DF-C56E-4931-A601-10C1DCFA0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425044"/>
              </p:ext>
            </p:extLst>
          </p:nvPr>
        </p:nvGraphicFramePr>
        <p:xfrm>
          <a:off x="426531" y="1553028"/>
          <a:ext cx="8116763" cy="494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2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92" y="2208716"/>
            <a:ext cx="8515351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993775" lvl="1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learn about cloud server.</a:t>
            </a:r>
          </a:p>
          <a:p>
            <a:pPr marL="993775" lvl="1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know about the cloud storage.</a:t>
            </a:r>
          </a:p>
          <a:p>
            <a:pPr marL="993775" lvl="1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explore database storage offered through cloud computing.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3" y="1596570"/>
            <a:ext cx="8482663" cy="50074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Easily be accessed via a web </a:t>
            </a:r>
            <a:r>
              <a:rPr lang="en-GB" dirty="0"/>
              <a:t>browser.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Offer apps for ease of access.</a:t>
            </a:r>
            <a:endParaRPr lang="en-GB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Facilitates </a:t>
            </a:r>
            <a:r>
              <a:rPr lang="en-GB" dirty="0"/>
              <a:t>navigation and organisation.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Ease of Access.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Online Editing.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Online Collaboration.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8101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Features of Cloud Storage</a:t>
            </a:r>
          </a:p>
        </p:txBody>
      </p:sp>
    </p:spTree>
    <p:extLst>
      <p:ext uri="{BB962C8B-B14F-4D97-AF65-F5344CB8AC3E}">
        <p14:creationId xmlns:p14="http://schemas.microsoft.com/office/powerpoint/2010/main" val="52311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70088"/>
            <a:ext cx="8234281" cy="500488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ea typeface="Verdana" panose="020B0604030504040204" pitchFamily="34" charset="0"/>
              </a:rPr>
              <a:t>Various parameters that need to be taken into account whilst saving data on the cloud include: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ea typeface="Verdana" panose="020B0604030504040204" pitchFamily="34" charset="0"/>
              </a:rPr>
              <a:t>Security</a:t>
            </a:r>
          </a:p>
          <a:p>
            <a:pPr marL="177800" lvl="1" indent="-177800" algn="just"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  <a:ea typeface="Verdana" panose="020B0604030504040204" pitchFamily="34" charset="0"/>
              </a:rPr>
              <a:t>Availability</a:t>
            </a:r>
            <a:endParaRPr lang="en-US" sz="2800" dirty="0">
              <a:ea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</a:pPr>
            <a:endParaRPr lang="en-US" sz="2400" dirty="0">
              <a:solidFill>
                <a:srgbClr val="C00000"/>
              </a:solidFill>
              <a:ea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</a:pP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92891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Considerations for Storing Data to Cloud</a:t>
            </a:r>
          </a:p>
        </p:txBody>
      </p:sp>
    </p:spTree>
    <p:extLst>
      <p:ext uri="{BB962C8B-B14F-4D97-AF65-F5344CB8AC3E}">
        <p14:creationId xmlns:p14="http://schemas.microsoft.com/office/powerpoint/2010/main" val="210084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418286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Examples of Cloud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B49A5-2898-45C5-BB1C-32103CB9CB75}"/>
              </a:ext>
            </a:extLst>
          </p:cNvPr>
          <p:cNvSpPr/>
          <p:nvPr/>
        </p:nvSpPr>
        <p:spPr>
          <a:xfrm>
            <a:off x="2377440" y="3699803"/>
            <a:ext cx="4783015" cy="900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77F54-9D34-4630-B858-D23095DF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53" y="1903267"/>
            <a:ext cx="6904180" cy="399772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9070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8" y="1523999"/>
            <a:ext cx="8421240" cy="5334001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‘Pure’ cloud computing service, with all the apps &amp; storage found online.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Can be used via desktop top computers, tablets like iPad or on smartphones.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 of Google's services can be considered cloud -based: Gmail, Google Calendar, Google Voice etc.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Microsoft’s OneDrive</a:t>
            </a:r>
            <a:r>
              <a:rPr lang="en-IN" b="1" dirty="0"/>
              <a:t>: </a:t>
            </a:r>
            <a:r>
              <a:rPr lang="en-IN" dirty="0"/>
              <a:t>Similar to Google Drive.</a:t>
            </a:r>
            <a:endParaRPr lang="en-GB" dirty="0"/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Examples of Cloud Storage- Google Drive</a:t>
            </a:r>
          </a:p>
        </p:txBody>
      </p:sp>
    </p:spTree>
    <p:extLst>
      <p:ext uri="{BB962C8B-B14F-4D97-AF65-F5344CB8AC3E}">
        <p14:creationId xmlns:p14="http://schemas.microsoft.com/office/powerpoint/2010/main" val="15086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9" y="1453973"/>
            <a:ext cx="8435521" cy="50048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Commonly </a:t>
            </a:r>
            <a:r>
              <a:rPr lang="en-IN" dirty="0">
                <a:solidFill>
                  <a:srgbClr val="C00000"/>
                </a:solidFill>
              </a:rPr>
              <a:t>used to store documents and images.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One can set his/her phone to automatically send all pictures taken with it into their Dropbox account, so that even if one loses their phone, the pictures will still be available to him/her up in space.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708571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Examples of Cloud Storage- Dropbox</a:t>
            </a:r>
          </a:p>
        </p:txBody>
      </p:sp>
    </p:spTree>
    <p:extLst>
      <p:ext uri="{BB962C8B-B14F-4D97-AF65-F5344CB8AC3E}">
        <p14:creationId xmlns:p14="http://schemas.microsoft.com/office/powerpoint/2010/main" val="302509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1526545"/>
            <a:ext cx="8265416" cy="5004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Apple's cloud service is primarily </a:t>
            </a:r>
            <a:r>
              <a:rPr lang="en-IN" dirty="0">
                <a:solidFill>
                  <a:srgbClr val="C00000"/>
                </a:solidFill>
              </a:rPr>
              <a:t>used by Apple users </a:t>
            </a:r>
            <a:r>
              <a:rPr lang="en-IN" dirty="0"/>
              <a:t>for online storage and </a:t>
            </a:r>
            <a:r>
              <a:rPr lang="en-IN" dirty="0">
                <a:solidFill>
                  <a:srgbClr val="C00000"/>
                </a:solidFill>
              </a:rPr>
              <a:t>synchronization of user’s mail, contacts, calendar, and more.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59245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Examples of Cloud Storage- Apple iCloud</a:t>
            </a:r>
          </a:p>
        </p:txBody>
      </p:sp>
    </p:spTree>
    <p:extLst>
      <p:ext uri="{BB962C8B-B14F-4D97-AF65-F5344CB8AC3E}">
        <p14:creationId xmlns:p14="http://schemas.microsoft.com/office/powerpoint/2010/main" val="16233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A617-AC1E-4F60-8254-FBBBB8F4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4" y="1468486"/>
            <a:ext cx="8530419" cy="538951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600" dirty="0"/>
              <a:t>All three platforms are third party services.</a:t>
            </a:r>
          </a:p>
          <a:p>
            <a:pPr algn="just">
              <a:spcBef>
                <a:spcPts val="0"/>
              </a:spcBef>
            </a:pPr>
            <a:r>
              <a:rPr lang="en-IN" sz="2600" dirty="0"/>
              <a:t>All offer a </a:t>
            </a:r>
            <a:r>
              <a:rPr lang="en-IN" sz="2600" dirty="0">
                <a:solidFill>
                  <a:srgbClr val="C00000"/>
                </a:solidFill>
              </a:rPr>
              <a:t>basic amount of free storage:</a:t>
            </a:r>
          </a:p>
          <a:p>
            <a:pPr marL="635000" indent="-185738" algn="just">
              <a:spcBef>
                <a:spcPts val="0"/>
              </a:spcBef>
            </a:pPr>
            <a:r>
              <a:rPr lang="en-GB" sz="2400" dirty="0"/>
              <a:t>Dropbox: 5 GB</a:t>
            </a:r>
          </a:p>
          <a:p>
            <a:pPr marL="635000" indent="-185738" algn="just">
              <a:spcBef>
                <a:spcPts val="0"/>
              </a:spcBef>
            </a:pPr>
            <a:r>
              <a:rPr lang="en-IN" sz="2400" dirty="0"/>
              <a:t>OneDrive (linked to Microsoft live account): 7 GB</a:t>
            </a:r>
          </a:p>
          <a:p>
            <a:pPr marL="635000" indent="-185738" algn="just">
              <a:spcBef>
                <a:spcPts val="0"/>
              </a:spcBef>
            </a:pPr>
            <a:r>
              <a:rPr lang="en-IN" sz="2400" dirty="0"/>
              <a:t>Google Drive (linked to Gmail account): 15 GB</a:t>
            </a:r>
          </a:p>
          <a:p>
            <a:pPr algn="just">
              <a:spcBef>
                <a:spcPts val="0"/>
              </a:spcBef>
            </a:pPr>
            <a:r>
              <a:rPr lang="en-IN" sz="2600" dirty="0"/>
              <a:t>Post, user has to pay yearly or monthly subscription fee.</a:t>
            </a:r>
          </a:p>
          <a:p>
            <a:pPr algn="just">
              <a:spcBef>
                <a:spcPts val="0"/>
              </a:spcBef>
            </a:pPr>
            <a:r>
              <a:rPr lang="en-IN" sz="2600" dirty="0"/>
              <a:t>Example: Google Drive: 100 GB - $4.99/month; 200 GB - $9.99/month.</a:t>
            </a: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FD96-DD16-4F61-8900-6B25472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360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Common Features of Google Drive, Dropbox, iCloud</a:t>
            </a:r>
          </a:p>
        </p:txBody>
      </p:sp>
    </p:spTree>
    <p:extLst>
      <p:ext uri="{BB962C8B-B14F-4D97-AF65-F5344CB8AC3E}">
        <p14:creationId xmlns:p14="http://schemas.microsoft.com/office/powerpoint/2010/main" val="172917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8EA0-C5F4-4B64-9377-3B48AC31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570088"/>
            <a:ext cx="8324178" cy="50048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dirty="0">
                <a:solidFill>
                  <a:srgbClr val="C00000"/>
                </a:solidFill>
              </a:rPr>
              <a:t>Collection of informational content, </a:t>
            </a:r>
            <a:r>
              <a:rPr lang="en-IN" dirty="0"/>
              <a:t>either structured or unstructured.</a:t>
            </a:r>
          </a:p>
          <a:p>
            <a:pPr algn="just">
              <a:spcBef>
                <a:spcPts val="0"/>
              </a:spcBef>
            </a:pPr>
            <a:r>
              <a:rPr lang="en-IN" dirty="0"/>
              <a:t>Resides on a private, public or hybrid cloud computing infrastructure platform.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46AF1-6835-48B2-BBFD-1DAF08D6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6360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Database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583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5E69-C761-4103-AE53-D75742C2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1512031"/>
            <a:ext cx="8601586" cy="50048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“Cloud database” can be one of two distinct things: </a:t>
            </a:r>
            <a:r>
              <a:rPr lang="en-IN" dirty="0">
                <a:solidFill>
                  <a:srgbClr val="C00000"/>
                </a:solidFill>
              </a:rPr>
              <a:t>a traditional or NoSQL database installed and running on a cloud virtual machine, </a:t>
            </a:r>
            <a:r>
              <a:rPr lang="en-IN" dirty="0"/>
              <a:t>or a </a:t>
            </a:r>
            <a:r>
              <a:rPr lang="en-IN" dirty="0">
                <a:solidFill>
                  <a:srgbClr val="C00000"/>
                </a:solidFill>
              </a:rPr>
              <a:t>cloud provider’s fully managed database-as-a-service (</a:t>
            </a:r>
            <a:r>
              <a:rPr lang="en-IN" dirty="0" err="1">
                <a:solidFill>
                  <a:srgbClr val="C00000"/>
                </a:solidFill>
              </a:rPr>
              <a:t>DBaaS</a:t>
            </a:r>
            <a:r>
              <a:rPr lang="en-IN" dirty="0">
                <a:solidFill>
                  <a:srgbClr val="C00000"/>
                </a:solidFill>
              </a:rPr>
              <a:t>) offering.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966200-1E99-45F1-97ED-269CA6D2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Database</a:t>
            </a:r>
          </a:p>
        </p:txBody>
      </p:sp>
    </p:spTree>
    <p:extLst>
      <p:ext uri="{BB962C8B-B14F-4D97-AF65-F5344CB8AC3E}">
        <p14:creationId xmlns:p14="http://schemas.microsoft.com/office/powerpoint/2010/main" val="2267599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8EA0-C5F4-4B64-9377-3B48AC31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1468488"/>
            <a:ext cx="8288595" cy="50048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dirty="0"/>
              <a:t>Where an </a:t>
            </a:r>
            <a:r>
              <a:rPr lang="en-IN" dirty="0">
                <a:solidFill>
                  <a:srgbClr val="C00000"/>
                </a:solidFill>
              </a:rPr>
              <a:t>on-premises database is connected to local users</a:t>
            </a:r>
            <a:r>
              <a:rPr lang="en-IN" dirty="0"/>
              <a:t> through a corporation's internal local area network (LAN), a cloud database resides on servers and storage furnished by a cloud or </a:t>
            </a:r>
            <a:r>
              <a:rPr lang="en-IN" dirty="0">
                <a:solidFill>
                  <a:srgbClr val="C00000"/>
                </a:solidFill>
              </a:rPr>
              <a:t>database as a service (DBaaS) provider </a:t>
            </a:r>
            <a:r>
              <a:rPr lang="en-IN" dirty="0"/>
              <a:t>and it is accessed solely through the internet.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46AF1-6835-48B2-BBFD-1DAF08D6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Database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251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480457"/>
            <a:ext cx="8694058" cy="5152572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A powerful physical or virtual infrastructure that performs application- and information-processing storage.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Created using virtualization software </a:t>
            </a:r>
            <a:r>
              <a:rPr lang="en-IN" dirty="0">
                <a:solidFill>
                  <a:srgbClr val="C00000"/>
                </a:solidFill>
              </a:rPr>
              <a:t>to divide a physical (bare metal) server into multiple virtual servers.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Key Features.</a:t>
            </a:r>
          </a:p>
          <a:p>
            <a:pPr algn="just"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5E69-C761-4103-AE53-D75742C2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613631"/>
            <a:ext cx="8134087" cy="5004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solidFill>
                  <a:srgbClr val="C00000"/>
                </a:solidFill>
              </a:rPr>
              <a:t>Cloud DBaaS </a:t>
            </a:r>
            <a:r>
              <a:rPr lang="en-IN" dirty="0"/>
              <a:t>is natural database </a:t>
            </a:r>
            <a:r>
              <a:rPr lang="en-IN" dirty="0">
                <a:solidFill>
                  <a:srgbClr val="C00000"/>
                </a:solidFill>
              </a:rPr>
              <a:t>equivalent of software-as-a-service (SaaS).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rgbClr val="C00000"/>
                </a:solidFill>
              </a:rPr>
              <a:t>Running own self-managed database </a:t>
            </a:r>
            <a:r>
              <a:rPr lang="en-IN" dirty="0"/>
              <a:t>in a cloud environment.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AFEDD-0658-4AE5-9463-CE7694D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0537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70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AE22-9FCC-4545-9072-D3F04C2F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/>
              <a:t>How Cloud Databases Work</a:t>
            </a:r>
            <a:endParaRPr lang="en-GB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2F7E8-9C66-49AB-ACEE-2CDDCA98A900}"/>
              </a:ext>
            </a:extLst>
          </p:cNvPr>
          <p:cNvGrpSpPr/>
          <p:nvPr/>
        </p:nvGrpSpPr>
        <p:grpSpPr>
          <a:xfrm>
            <a:off x="2411917" y="1741267"/>
            <a:ext cx="4475580" cy="4532086"/>
            <a:chOff x="523669" y="1727199"/>
            <a:chExt cx="4250370" cy="4532086"/>
          </a:xfrm>
          <a:solidFill>
            <a:srgbClr val="258989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522BC5-9320-4320-8FE7-71060D5125FB}"/>
                </a:ext>
              </a:extLst>
            </p:cNvPr>
            <p:cNvSpPr/>
            <p:nvPr/>
          </p:nvSpPr>
          <p:spPr>
            <a:xfrm>
              <a:off x="1384765" y="3993243"/>
              <a:ext cx="564879" cy="538185"/>
            </a:xfrm>
            <a:custGeom>
              <a:avLst/>
              <a:gdLst>
                <a:gd name="connsiteX0" fmla="*/ 0 w 564879"/>
                <a:gd name="connsiteY0" fmla="*/ 0 h 538185"/>
                <a:gd name="connsiteX1" fmla="*/ 282439 w 564879"/>
                <a:gd name="connsiteY1" fmla="*/ 0 h 538185"/>
                <a:gd name="connsiteX2" fmla="*/ 282439 w 564879"/>
                <a:gd name="connsiteY2" fmla="*/ 538185 h 538185"/>
                <a:gd name="connsiteX3" fmla="*/ 564879 w 564879"/>
                <a:gd name="connsiteY3" fmla="*/ 538185 h 5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879" h="538185">
                  <a:moveTo>
                    <a:pt x="0" y="0"/>
                  </a:moveTo>
                  <a:lnTo>
                    <a:pt x="282439" y="0"/>
                  </a:lnTo>
                  <a:lnTo>
                    <a:pt x="282439" y="538185"/>
                  </a:lnTo>
                  <a:lnTo>
                    <a:pt x="564879" y="538185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634" tIns="249587" rIns="275635" bIns="249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400" kern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F11E8A-952C-4701-9DE9-81B544CF7151}"/>
                </a:ext>
              </a:extLst>
            </p:cNvPr>
            <p:cNvSpPr/>
            <p:nvPr/>
          </p:nvSpPr>
          <p:spPr>
            <a:xfrm>
              <a:off x="1384765" y="3455057"/>
              <a:ext cx="564879" cy="538185"/>
            </a:xfrm>
            <a:custGeom>
              <a:avLst/>
              <a:gdLst>
                <a:gd name="connsiteX0" fmla="*/ 0 w 564879"/>
                <a:gd name="connsiteY0" fmla="*/ 538185 h 538185"/>
                <a:gd name="connsiteX1" fmla="*/ 282439 w 564879"/>
                <a:gd name="connsiteY1" fmla="*/ 538185 h 538185"/>
                <a:gd name="connsiteX2" fmla="*/ 282439 w 564879"/>
                <a:gd name="connsiteY2" fmla="*/ 0 h 538185"/>
                <a:gd name="connsiteX3" fmla="*/ 564879 w 564879"/>
                <a:gd name="connsiteY3" fmla="*/ 0 h 5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879" h="538185">
                  <a:moveTo>
                    <a:pt x="0" y="538185"/>
                  </a:moveTo>
                  <a:lnTo>
                    <a:pt x="282439" y="538185"/>
                  </a:lnTo>
                  <a:lnTo>
                    <a:pt x="282439" y="0"/>
                  </a:lnTo>
                  <a:lnTo>
                    <a:pt x="564879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634" tIns="249588" rIns="275635" bIns="249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400" kern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E17D9C-4F4B-431E-8A5A-0217F91F89F2}"/>
                </a:ext>
              </a:extLst>
            </p:cNvPr>
            <p:cNvSpPr/>
            <p:nvPr/>
          </p:nvSpPr>
          <p:spPr>
            <a:xfrm rot="16200000">
              <a:off x="-1311826" y="3562694"/>
              <a:ext cx="4532086" cy="861096"/>
            </a:xfrm>
            <a:custGeom>
              <a:avLst/>
              <a:gdLst>
                <a:gd name="connsiteX0" fmla="*/ 0 w 4532086"/>
                <a:gd name="connsiteY0" fmla="*/ 0 h 861096"/>
                <a:gd name="connsiteX1" fmla="*/ 4532086 w 4532086"/>
                <a:gd name="connsiteY1" fmla="*/ 0 h 861096"/>
                <a:gd name="connsiteX2" fmla="*/ 4532086 w 4532086"/>
                <a:gd name="connsiteY2" fmla="*/ 861096 h 861096"/>
                <a:gd name="connsiteX3" fmla="*/ 0 w 4532086"/>
                <a:gd name="connsiteY3" fmla="*/ 861096 h 861096"/>
                <a:gd name="connsiteX4" fmla="*/ 0 w 4532086"/>
                <a:gd name="connsiteY4" fmla="*/ 0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2086" h="861096">
                  <a:moveTo>
                    <a:pt x="0" y="0"/>
                  </a:moveTo>
                  <a:lnTo>
                    <a:pt x="4532086" y="0"/>
                  </a:lnTo>
                  <a:lnTo>
                    <a:pt x="4532086" y="861096"/>
                  </a:lnTo>
                  <a:lnTo>
                    <a:pt x="0" y="8610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400" kern="1200" dirty="0">
                  <a:solidFill>
                    <a:sysClr val="windowText" lastClr="000000"/>
                  </a:solidFill>
                </a:rPr>
                <a:t>Cloud Databases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7A2E19D-AD6F-4B5D-885C-36A30DF79726}"/>
                </a:ext>
              </a:extLst>
            </p:cNvPr>
            <p:cNvSpPr/>
            <p:nvPr/>
          </p:nvSpPr>
          <p:spPr>
            <a:xfrm>
              <a:off x="1949644" y="3024509"/>
              <a:ext cx="2824395" cy="861096"/>
            </a:xfrm>
            <a:custGeom>
              <a:avLst/>
              <a:gdLst>
                <a:gd name="connsiteX0" fmla="*/ 0 w 2824395"/>
                <a:gd name="connsiteY0" fmla="*/ 0 h 861096"/>
                <a:gd name="connsiteX1" fmla="*/ 2824395 w 2824395"/>
                <a:gd name="connsiteY1" fmla="*/ 0 h 861096"/>
                <a:gd name="connsiteX2" fmla="*/ 2824395 w 2824395"/>
                <a:gd name="connsiteY2" fmla="*/ 861096 h 861096"/>
                <a:gd name="connsiteX3" fmla="*/ 0 w 2824395"/>
                <a:gd name="connsiteY3" fmla="*/ 861096 h 861096"/>
                <a:gd name="connsiteX4" fmla="*/ 0 w 2824395"/>
                <a:gd name="connsiteY4" fmla="*/ 0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4395" h="861096">
                  <a:moveTo>
                    <a:pt x="0" y="0"/>
                  </a:moveTo>
                  <a:lnTo>
                    <a:pt x="2824395" y="0"/>
                  </a:lnTo>
                  <a:lnTo>
                    <a:pt x="2824395" y="861096"/>
                  </a:lnTo>
                  <a:lnTo>
                    <a:pt x="0" y="8610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>
                  <a:solidFill>
                    <a:sysClr val="windowText" lastClr="000000"/>
                  </a:solidFill>
                </a:rPr>
                <a:t>Relational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45FDDB-3C45-487A-AC36-4DF5E51A4B12}"/>
                </a:ext>
              </a:extLst>
            </p:cNvPr>
            <p:cNvSpPr/>
            <p:nvPr/>
          </p:nvSpPr>
          <p:spPr>
            <a:xfrm>
              <a:off x="1949644" y="4100880"/>
              <a:ext cx="2824395" cy="861096"/>
            </a:xfrm>
            <a:custGeom>
              <a:avLst/>
              <a:gdLst>
                <a:gd name="connsiteX0" fmla="*/ 0 w 2824395"/>
                <a:gd name="connsiteY0" fmla="*/ 0 h 861096"/>
                <a:gd name="connsiteX1" fmla="*/ 2824395 w 2824395"/>
                <a:gd name="connsiteY1" fmla="*/ 0 h 861096"/>
                <a:gd name="connsiteX2" fmla="*/ 2824395 w 2824395"/>
                <a:gd name="connsiteY2" fmla="*/ 861096 h 861096"/>
                <a:gd name="connsiteX3" fmla="*/ 0 w 2824395"/>
                <a:gd name="connsiteY3" fmla="*/ 861096 h 861096"/>
                <a:gd name="connsiteX4" fmla="*/ 0 w 2824395"/>
                <a:gd name="connsiteY4" fmla="*/ 0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4395" h="861096">
                  <a:moveTo>
                    <a:pt x="0" y="0"/>
                  </a:moveTo>
                  <a:lnTo>
                    <a:pt x="2824395" y="0"/>
                  </a:lnTo>
                  <a:lnTo>
                    <a:pt x="2824395" y="861096"/>
                  </a:lnTo>
                  <a:lnTo>
                    <a:pt x="0" y="8610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>
                  <a:solidFill>
                    <a:sysClr val="windowText" lastClr="000000"/>
                  </a:solidFill>
                </a:rPr>
                <a:t>Non-Relational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7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786-353C-4356-AA01-2C92CC60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78114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Benefits of Using a Cloud Database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EA203A-EA9F-489B-BF10-CC0ECB747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660834"/>
              </p:ext>
            </p:extLst>
          </p:nvPr>
        </p:nvGraphicFramePr>
        <p:xfrm>
          <a:off x="246184" y="1064870"/>
          <a:ext cx="8651631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223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07B8-9FA6-43F1-B628-6E304C24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35" y="1570088"/>
            <a:ext cx="8675007" cy="5004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Overall cost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Flexible Solutions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Mobile Access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Disaster Recovery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Safe &amp; Secure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Scaling &amp; Managing Database is Easier</a:t>
            </a:r>
          </a:p>
          <a:p>
            <a:pPr algn="just">
              <a:spcBef>
                <a:spcPts val="0"/>
              </a:spcBef>
            </a:pPr>
            <a:endParaRPr lang="en-IN" dirty="0"/>
          </a:p>
          <a:p>
            <a:pPr marL="0" indent="0" algn="just">
              <a:spcBef>
                <a:spcPts val="0"/>
              </a:spcBef>
              <a:buNone/>
            </a:pPr>
            <a:br>
              <a:rPr lang="en-IN" dirty="0"/>
            </a:b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1DC75-E2E3-4CAE-B71A-DB54BE96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577943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Benefits of Using a Cloud Database</a:t>
            </a:r>
          </a:p>
        </p:txBody>
      </p:sp>
    </p:spTree>
    <p:extLst>
      <p:ext uri="{BB962C8B-B14F-4D97-AF65-F5344CB8AC3E}">
        <p14:creationId xmlns:p14="http://schemas.microsoft.com/office/powerpoint/2010/main" val="32659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57AA-8EDD-4ED9-9A08-E7468361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4" y="1570087"/>
            <a:ext cx="8500836" cy="50048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09F6-527B-448A-B44A-B859C14E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635999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Disadvantages of Using Cloud Database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F090FD-FAF4-46CF-B086-FBE992E43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607834"/>
              </p:ext>
            </p:extLst>
          </p:nvPr>
        </p:nvGraphicFramePr>
        <p:xfrm>
          <a:off x="290287" y="1465942"/>
          <a:ext cx="8621484" cy="518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620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59FC-7A9E-4D77-A56F-6054BC9C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512031"/>
            <a:ext cx="8293978" cy="500488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IN" dirty="0"/>
              <a:t>What is current database hosting infrastructure?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IN" dirty="0"/>
              <a:t>Are you expanding the capabilities of the applications you are creating?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IN" dirty="0"/>
              <a:t>Is 24/7 availability essential for your business’s applications?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IN" dirty="0"/>
              <a:t>Does your business build applications that require large datasets to operate efficiently?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A8D3E-C570-4512-8DC0-7BD210B5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08571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Considerations for Moving Database to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63371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769C-D150-4361-85F7-9F02BBE5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21" y="2339345"/>
            <a:ext cx="7886700" cy="1797226"/>
          </a:xfrm>
          <a:prstGeom prst="parallelogram">
            <a:avLst/>
          </a:prstGeom>
          <a:solidFill>
            <a:srgbClr val="9CDCC8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dirty="0"/>
              <a:t>MongoDB Atlas Cloud Database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6C9E-2554-4AE4-82FC-6F2E8BB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0"/>
            <a:ext cx="840377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Example of Cloud 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1432617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3" descr="Traditional Server">
            <a:extLst>
              <a:ext uri="{FF2B5EF4-FFF2-40B4-BE49-F238E27FC236}">
                <a16:creationId xmlns:a16="http://schemas.microsoft.com/office/drawing/2014/main" id="{D4C24D56-3E0E-4D3B-AF90-F8146673C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4" y="1679575"/>
            <a:ext cx="1476375" cy="2667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2" name="Rectangle 2">
            <a:extLst>
              <a:ext uri="{FF2B5EF4-FFF2-40B4-BE49-F238E27FC236}">
                <a16:creationId xmlns:a16="http://schemas.microsoft.com/office/drawing/2014/main" id="{FFB8DE5E-825D-4ACF-9537-DE8415BAB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8534400" cy="132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/>
              <a:t>Traditional Server Concept</a:t>
            </a:r>
          </a:p>
        </p:txBody>
      </p:sp>
      <p:pic>
        <p:nvPicPr>
          <p:cNvPr id="7174" name="Picture 4" descr="Traditional Server">
            <a:extLst>
              <a:ext uri="{FF2B5EF4-FFF2-40B4-BE49-F238E27FC236}">
                <a16:creationId xmlns:a16="http://schemas.microsoft.com/office/drawing/2014/main" id="{4DEB12A9-829E-4148-9B8E-A2E77E39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19263"/>
            <a:ext cx="14763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5" descr="Traditional Server">
            <a:extLst>
              <a:ext uri="{FF2B5EF4-FFF2-40B4-BE49-F238E27FC236}">
                <a16:creationId xmlns:a16="http://schemas.microsoft.com/office/drawing/2014/main" id="{7366146F-EFCE-45FA-87F9-5638FF47A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719263"/>
            <a:ext cx="14763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6" descr="Traditional Server">
            <a:extLst>
              <a:ext uri="{FF2B5EF4-FFF2-40B4-BE49-F238E27FC236}">
                <a16:creationId xmlns:a16="http://schemas.microsoft.com/office/drawing/2014/main" id="{BDCC2BD6-3215-4377-ABF4-C61B7262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19263"/>
            <a:ext cx="14763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Text Box 7">
            <a:extLst>
              <a:ext uri="{FF2B5EF4-FFF2-40B4-BE49-F238E27FC236}">
                <a16:creationId xmlns:a16="http://schemas.microsoft.com/office/drawing/2014/main" id="{E07ACF1C-8C45-43A4-B111-EC573BD03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46171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Web Server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Windows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IIS</a:t>
            </a:r>
          </a:p>
        </p:txBody>
      </p:sp>
      <p:sp>
        <p:nvSpPr>
          <p:cNvPr id="7178" name="Text Box 8">
            <a:extLst>
              <a:ext uri="{FF2B5EF4-FFF2-40B4-BE49-F238E27FC236}">
                <a16:creationId xmlns:a16="http://schemas.microsoft.com/office/drawing/2014/main" id="{5544F343-442C-42C2-92D9-90DDEF2B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4775200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App Server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Linux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Glassfish</a:t>
            </a:r>
          </a:p>
        </p:txBody>
      </p:sp>
      <p:sp>
        <p:nvSpPr>
          <p:cNvPr id="7179" name="Text Box 9">
            <a:extLst>
              <a:ext uri="{FF2B5EF4-FFF2-40B4-BE49-F238E27FC236}">
                <a16:creationId xmlns:a16="http://schemas.microsoft.com/office/drawing/2014/main" id="{B867384B-F893-4C3D-B6B9-CF7B1D8A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743" y="4775200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DB Server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Linux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MySQL</a:t>
            </a:r>
          </a:p>
        </p:txBody>
      </p:sp>
      <p:sp>
        <p:nvSpPr>
          <p:cNvPr id="7180" name="Text Box 10">
            <a:extLst>
              <a:ext uri="{FF2B5EF4-FFF2-40B4-BE49-F238E27FC236}">
                <a16:creationId xmlns:a16="http://schemas.microsoft.com/office/drawing/2014/main" id="{D1E17BBF-2428-4658-A925-F382727A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971" y="4818743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EMail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Windows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84197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3" descr="Traditional Server">
            <a:extLst>
              <a:ext uri="{FF2B5EF4-FFF2-40B4-BE49-F238E27FC236}">
                <a16:creationId xmlns:a16="http://schemas.microsoft.com/office/drawing/2014/main" id="{C553B3EE-BA92-4734-B248-C5DF24F31B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6" y="1795689"/>
            <a:ext cx="1476375" cy="2667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0EB9EC5A-216D-4071-9054-CEE3BAC14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686" y="0"/>
            <a:ext cx="8694057" cy="132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/>
              <a:t>And If Something Goes Wrong ...</a:t>
            </a:r>
          </a:p>
        </p:txBody>
      </p:sp>
      <p:pic>
        <p:nvPicPr>
          <p:cNvPr id="8198" name="Picture 4" descr="Traditional Server">
            <a:extLst>
              <a:ext uri="{FF2B5EF4-FFF2-40B4-BE49-F238E27FC236}">
                <a16:creationId xmlns:a16="http://schemas.microsoft.com/office/drawing/2014/main" id="{37B40543-2B85-4ED2-B739-C5256275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19263"/>
            <a:ext cx="14763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5" descr="Traditional Server">
            <a:extLst>
              <a:ext uri="{FF2B5EF4-FFF2-40B4-BE49-F238E27FC236}">
                <a16:creationId xmlns:a16="http://schemas.microsoft.com/office/drawing/2014/main" id="{1D8D8811-E33C-4183-B30B-C3B3DB69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719263"/>
            <a:ext cx="14763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6" descr="Traditional Server">
            <a:extLst>
              <a:ext uri="{FF2B5EF4-FFF2-40B4-BE49-F238E27FC236}">
                <a16:creationId xmlns:a16="http://schemas.microsoft.com/office/drawing/2014/main" id="{8F3D430A-1EAA-47E4-A14B-B2A1762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19263"/>
            <a:ext cx="14763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Text Box 7">
            <a:extLst>
              <a:ext uri="{FF2B5EF4-FFF2-40B4-BE49-F238E27FC236}">
                <a16:creationId xmlns:a16="http://schemas.microsoft.com/office/drawing/2014/main" id="{F1EE3829-E213-4F83-8489-A03E3872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Web Server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Windows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IIS</a:t>
            </a:r>
          </a:p>
        </p:txBody>
      </p:sp>
      <p:sp>
        <p:nvSpPr>
          <p:cNvPr id="8202" name="Text Box 8">
            <a:extLst>
              <a:ext uri="{FF2B5EF4-FFF2-40B4-BE49-F238E27FC236}">
                <a16:creationId xmlns:a16="http://schemas.microsoft.com/office/drawing/2014/main" id="{139F36EE-03AC-47C8-BAAA-F60B90684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0"/>
            <a:ext cx="1524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Bahnschrift" panose="020B0502040204020203" pitchFamily="34" charset="0"/>
              </a:rPr>
              <a:t>App Server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Bahnschrift" panose="020B0502040204020203" pitchFamily="34" charset="0"/>
              </a:rPr>
              <a:t>DOWN!</a:t>
            </a:r>
          </a:p>
        </p:txBody>
      </p:sp>
      <p:sp>
        <p:nvSpPr>
          <p:cNvPr id="8203" name="Text Box 9">
            <a:extLst>
              <a:ext uri="{FF2B5EF4-FFF2-40B4-BE49-F238E27FC236}">
                <a16:creationId xmlns:a16="http://schemas.microsoft.com/office/drawing/2014/main" id="{3A97AB3D-970F-45ED-81AA-D86409A0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76800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DB Server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Linux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MySQL</a:t>
            </a:r>
          </a:p>
        </p:txBody>
      </p:sp>
      <p:sp>
        <p:nvSpPr>
          <p:cNvPr id="8204" name="Text Box 10">
            <a:extLst>
              <a:ext uri="{FF2B5EF4-FFF2-40B4-BE49-F238E27FC236}">
                <a16:creationId xmlns:a16="http://schemas.microsoft.com/office/drawing/2014/main" id="{E4ADC557-D59D-42B6-8E74-061177E6B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76800"/>
            <a:ext cx="1524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EMail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Windows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Bahnschrift" panose="020B0502040204020203" pitchFamily="34" charset="0"/>
              </a:rPr>
              <a:t>Exchange</a:t>
            </a:r>
          </a:p>
        </p:txBody>
      </p:sp>
      <p:sp>
        <p:nvSpPr>
          <p:cNvPr id="8205" name="Line 11">
            <a:extLst>
              <a:ext uri="{FF2B5EF4-FFF2-40B4-BE49-F238E27FC236}">
                <a16:creationId xmlns:a16="http://schemas.microsoft.com/office/drawing/2014/main" id="{2F482D9C-40D7-4FFD-A16C-B5E525C368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1600200"/>
            <a:ext cx="1676400" cy="2971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Line 11">
            <a:extLst>
              <a:ext uri="{FF2B5EF4-FFF2-40B4-BE49-F238E27FC236}">
                <a16:creationId xmlns:a16="http://schemas.microsoft.com/office/drawing/2014/main" id="{BFB5134E-1832-4B21-AFCD-F5528FB5D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1600200"/>
            <a:ext cx="1676400" cy="2971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>
            <a:extLst>
              <a:ext uri="{FF2B5EF4-FFF2-40B4-BE49-F238E27FC236}">
                <a16:creationId xmlns:a16="http://schemas.microsoft.com/office/drawing/2014/main" id="{A5D334E3-BC57-4211-A422-1895A1183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6743" y="1480456"/>
            <a:ext cx="8425310" cy="5094515"/>
          </a:xfrm>
        </p:spPr>
        <p:txBody>
          <a:bodyPr>
            <a:normAutofit/>
          </a:bodyPr>
          <a:lstStyle/>
          <a:p>
            <a:pPr algn="just" eaLnBrk="1" hangingPunct="1">
              <a:buClr>
                <a:srgbClr val="258989"/>
              </a:buClr>
            </a:pPr>
            <a:r>
              <a:rPr lang="en-US" altLang="en-US" dirty="0"/>
              <a:t>System Administrators often talk about servers as a whole unit that includes the hardware, the OS, the storage, and the applications.</a:t>
            </a:r>
          </a:p>
          <a:p>
            <a:pPr algn="just" eaLnBrk="1" hangingPunct="1">
              <a:buClr>
                <a:srgbClr val="258989"/>
              </a:buClr>
            </a:pPr>
            <a:r>
              <a:rPr lang="en-US" altLang="en-US" dirty="0"/>
              <a:t>Pros and Cons.</a:t>
            </a:r>
          </a:p>
          <a:p>
            <a:pPr algn="just" eaLnBrk="1" hangingPunct="1">
              <a:buClr>
                <a:srgbClr val="258989"/>
              </a:buClr>
            </a:pPr>
            <a:endParaRPr lang="en-US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F332857-70A2-481C-ABDD-5EE80AD46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656" y="0"/>
            <a:ext cx="8795657" cy="132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/>
              <a:t>Traditional Server Concept</a:t>
            </a:r>
          </a:p>
        </p:txBody>
      </p:sp>
    </p:spTree>
    <p:extLst>
      <p:ext uri="{BB962C8B-B14F-4D97-AF65-F5344CB8AC3E}">
        <p14:creationId xmlns:p14="http://schemas.microsoft.com/office/powerpoint/2010/main" val="56536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483002"/>
            <a:ext cx="8483834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Why Cloud Server-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Cost Effectiveness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36593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483002"/>
            <a:ext cx="8483834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Why Cloud Server-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Cost Effectiveness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Scalability</a:t>
            </a:r>
            <a:endParaRPr lang="en-IN" dirty="0"/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15785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483002"/>
            <a:ext cx="8483834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Why Cloud Server-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Cost Effectiveness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Scalability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Integration</a:t>
            </a:r>
            <a:endParaRPr lang="en-IN" dirty="0"/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val="28114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1038</Words>
  <Application>Microsoft Office PowerPoint</Application>
  <PresentationFormat>On-screen Show (4:3)</PresentationFormat>
  <Paragraphs>174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Cloud Server</vt:lpstr>
      <vt:lpstr>Traditional Server Concept</vt:lpstr>
      <vt:lpstr>And If Something Goes Wrong ...</vt:lpstr>
      <vt:lpstr>Traditional Server Concept</vt:lpstr>
      <vt:lpstr>Cloud Server</vt:lpstr>
      <vt:lpstr>Cloud Server</vt:lpstr>
      <vt:lpstr>Cloud Server</vt:lpstr>
      <vt:lpstr>Cloud Virtual Server Concept</vt:lpstr>
      <vt:lpstr>Cloud Virtual Server Concept</vt:lpstr>
      <vt:lpstr>Cloud Virtual Server Concept</vt:lpstr>
      <vt:lpstr>Cloud Virtual Server Concept</vt:lpstr>
      <vt:lpstr>Cloud Virtual Server Concept</vt:lpstr>
      <vt:lpstr>Cloud Virtual Server Concept</vt:lpstr>
      <vt:lpstr>Considerations- Virtual Servers vs Physical Servers</vt:lpstr>
      <vt:lpstr>Cloud Storage</vt:lpstr>
      <vt:lpstr>Traditional Storage</vt:lpstr>
      <vt:lpstr>Cloud Storage vs Traditional Storage </vt:lpstr>
      <vt:lpstr>Features of Cloud Storage</vt:lpstr>
      <vt:lpstr>Considerations for Storing Data to Cloud</vt:lpstr>
      <vt:lpstr>Examples of Cloud Storage</vt:lpstr>
      <vt:lpstr>Examples of Cloud Storage- Google Drive</vt:lpstr>
      <vt:lpstr>Examples of Cloud Storage- Dropbox</vt:lpstr>
      <vt:lpstr>Examples of Cloud Storage- Apple iCloud</vt:lpstr>
      <vt:lpstr>Common Features of Google Drive, Dropbox, iCloud</vt:lpstr>
      <vt:lpstr>Cloud Database</vt:lpstr>
      <vt:lpstr>Cloud Database</vt:lpstr>
      <vt:lpstr>Cloud Database</vt:lpstr>
      <vt:lpstr>Cloud Database</vt:lpstr>
      <vt:lpstr>How Cloud Databases Work</vt:lpstr>
      <vt:lpstr>Benefits of Using a Cloud Database</vt:lpstr>
      <vt:lpstr>Benefits of Using a Cloud Database</vt:lpstr>
      <vt:lpstr>Disadvantages of Using Cloud Database</vt:lpstr>
      <vt:lpstr>Considerations for Moving Database to Cloud</vt:lpstr>
      <vt:lpstr>Example of Cloud Database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recording2</cp:lastModifiedBy>
  <cp:revision>203</cp:revision>
  <dcterms:created xsi:type="dcterms:W3CDTF">2021-05-13T17:45:44Z</dcterms:created>
  <dcterms:modified xsi:type="dcterms:W3CDTF">2021-08-26T09:25:40Z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677083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