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6"/>
  </p:handoutMasterIdLst>
  <p:sldIdLst>
    <p:sldId id="259" r:id="rId2"/>
    <p:sldId id="297" r:id="rId3"/>
    <p:sldId id="351" r:id="rId4"/>
    <p:sldId id="302" r:id="rId5"/>
    <p:sldId id="361" r:id="rId6"/>
    <p:sldId id="350" r:id="rId7"/>
    <p:sldId id="304" r:id="rId8"/>
    <p:sldId id="362" r:id="rId9"/>
    <p:sldId id="308" r:id="rId10"/>
    <p:sldId id="294" r:id="rId11"/>
    <p:sldId id="309" r:id="rId12"/>
    <p:sldId id="345" r:id="rId13"/>
    <p:sldId id="318" r:id="rId14"/>
    <p:sldId id="327" r:id="rId15"/>
    <p:sldId id="328" r:id="rId16"/>
    <p:sldId id="279" r:id="rId17"/>
    <p:sldId id="363" r:id="rId18"/>
    <p:sldId id="364" r:id="rId19"/>
    <p:sldId id="365" r:id="rId20"/>
    <p:sldId id="366" r:id="rId21"/>
    <p:sldId id="286" r:id="rId22"/>
    <p:sldId id="272" r:id="rId23"/>
    <p:sldId id="331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1E426B"/>
    <a:srgbClr val="217C7F"/>
    <a:srgbClr val="1F3154"/>
    <a:srgbClr val="498682"/>
    <a:srgbClr val="9BABC8"/>
    <a:srgbClr val="ABD1CE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A3815-B19A-415D-B51B-186FFC30509B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 phldr="1"/>
      <dgm:spPr/>
    </dgm:pt>
    <dgm:pt modelId="{5041B2CE-9CBF-4AA7-BF12-1159ED8897F9}">
      <dgm:prSet phldrT="[Text]"/>
      <dgm:spPr/>
      <dgm:t>
        <a:bodyPr/>
        <a:lstStyle/>
        <a:p>
          <a:pPr>
            <a:buClr>
              <a:srgbClr val="258989"/>
            </a:buClr>
          </a:pPr>
          <a:r>
            <a:rPr lang="en-IN" dirty="0">
              <a:latin typeface="Bahnschrift" panose="020B0502040204020203" pitchFamily="34" charset="0"/>
            </a:rPr>
            <a:t>Changes to Pricing</a:t>
          </a:r>
          <a:endParaRPr lang="en-GB" dirty="0">
            <a:latin typeface="Bahnschrift" panose="020B0502040204020203" pitchFamily="34" charset="0"/>
          </a:endParaRPr>
        </a:p>
      </dgm:t>
    </dgm:pt>
    <dgm:pt modelId="{ED8D6936-6468-4A4A-AF71-27DF612D6BF6}" type="parTrans" cxnId="{EA51EA7E-67BE-4676-BD3D-299DAD941273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D1D52231-548A-4DDB-AE8D-99982A5FFD43}" type="sibTrans" cxnId="{EA51EA7E-67BE-4676-BD3D-299DAD941273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BA3E901B-29D2-4A44-877D-27C83F05AC1D}">
      <dgm:prSet phldrT="[Text]"/>
      <dgm:spPr/>
      <dgm:t>
        <a:bodyPr/>
        <a:lstStyle/>
        <a:p>
          <a:pPr>
            <a:buClr>
              <a:srgbClr val="258989"/>
            </a:buClr>
          </a:pPr>
          <a:r>
            <a:rPr lang="en-IN" dirty="0">
              <a:latin typeface="Bahnschrift" panose="020B0502040204020203" pitchFamily="34" charset="0"/>
            </a:rPr>
            <a:t>Contract Management</a:t>
          </a:r>
          <a:endParaRPr lang="en-GB" dirty="0">
            <a:latin typeface="Bahnschrift" panose="020B0502040204020203" pitchFamily="34" charset="0"/>
          </a:endParaRPr>
        </a:p>
      </dgm:t>
    </dgm:pt>
    <dgm:pt modelId="{7A95BCA3-D534-4C60-B7E5-A18A0D60A5B9}" type="parTrans" cxnId="{AA0379C9-0B08-4B2B-BFCD-0EB9DC18F718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E6E0B483-E5CF-4932-A2E9-B803EF8E8749}" type="sibTrans" cxnId="{AA0379C9-0B08-4B2B-BFCD-0EB9DC18F718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F731655E-1290-43C7-91FA-A64BF7B2FF3E}">
      <dgm:prSet phldrT="[Text]"/>
      <dgm:spPr/>
      <dgm:t>
        <a:bodyPr/>
        <a:lstStyle/>
        <a:p>
          <a:pPr>
            <a:buClr>
              <a:srgbClr val="258989"/>
            </a:buClr>
          </a:pPr>
          <a:r>
            <a:rPr lang="en-IN" dirty="0">
              <a:latin typeface="Bahnschrift" panose="020B0502040204020203" pitchFamily="34" charset="0"/>
            </a:rPr>
            <a:t>Change Control Procedures</a:t>
          </a:r>
          <a:endParaRPr lang="en-GB" dirty="0">
            <a:latin typeface="Bahnschrift" panose="020B0502040204020203" pitchFamily="34" charset="0"/>
          </a:endParaRPr>
        </a:p>
      </dgm:t>
    </dgm:pt>
    <dgm:pt modelId="{646EC56D-F990-4AEC-B721-32474384A4D4}" type="parTrans" cxnId="{090102A9-5A48-481F-9D27-C2F47934A8A3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C2816245-1122-49BD-8CB7-7547FCA2F8D4}" type="sibTrans" cxnId="{090102A9-5A48-481F-9D27-C2F47934A8A3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4ACDF7D7-49E2-4625-890C-1363CBE27BCF}" type="pres">
      <dgm:prSet presAssocID="{691A3815-B19A-415D-B51B-186FFC30509B}" presName="Name0" presStyleCnt="0">
        <dgm:presLayoutVars>
          <dgm:dir/>
          <dgm:animLvl val="lvl"/>
          <dgm:resizeHandles val="exact"/>
        </dgm:presLayoutVars>
      </dgm:prSet>
      <dgm:spPr/>
    </dgm:pt>
    <dgm:pt modelId="{6CB360A3-DDCC-44A2-8CA1-5639C6119503}" type="pres">
      <dgm:prSet presAssocID="{5041B2CE-9CBF-4AA7-BF12-1159ED8897F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5E380C7-9EF8-4B5C-8BC3-5889AB5A3388}" type="pres">
      <dgm:prSet presAssocID="{D1D52231-548A-4DDB-AE8D-99982A5FFD43}" presName="parTxOnlySpace" presStyleCnt="0"/>
      <dgm:spPr/>
    </dgm:pt>
    <dgm:pt modelId="{BFBC9BBE-C7E8-4642-A231-7EF97F48F6BA}" type="pres">
      <dgm:prSet presAssocID="{BA3E901B-29D2-4A44-877D-27C83F05AC1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603CA0C-8714-4D6D-8256-52ED8C1BDB30}" type="pres">
      <dgm:prSet presAssocID="{E6E0B483-E5CF-4932-A2E9-B803EF8E8749}" presName="parTxOnlySpace" presStyleCnt="0"/>
      <dgm:spPr/>
    </dgm:pt>
    <dgm:pt modelId="{716A5A71-C06B-4EB4-93DD-CC5E888157F8}" type="pres">
      <dgm:prSet presAssocID="{F731655E-1290-43C7-91FA-A64BF7B2FF3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0B2121D-A16E-4910-A1F5-3E3C9D89B29F}" type="presOf" srcId="{691A3815-B19A-415D-B51B-186FFC30509B}" destId="{4ACDF7D7-49E2-4625-890C-1363CBE27BCF}" srcOrd="0" destOrd="0" presId="urn:microsoft.com/office/officeart/2005/8/layout/chevron1"/>
    <dgm:cxn modelId="{EA51EA7E-67BE-4676-BD3D-299DAD941273}" srcId="{691A3815-B19A-415D-B51B-186FFC30509B}" destId="{5041B2CE-9CBF-4AA7-BF12-1159ED8897F9}" srcOrd="0" destOrd="0" parTransId="{ED8D6936-6468-4A4A-AF71-27DF612D6BF6}" sibTransId="{D1D52231-548A-4DDB-AE8D-99982A5FFD43}"/>
    <dgm:cxn modelId="{D783C48F-2DE6-456B-A0C7-57DF5E9A441D}" type="presOf" srcId="{F731655E-1290-43C7-91FA-A64BF7B2FF3E}" destId="{716A5A71-C06B-4EB4-93DD-CC5E888157F8}" srcOrd="0" destOrd="0" presId="urn:microsoft.com/office/officeart/2005/8/layout/chevron1"/>
    <dgm:cxn modelId="{AF50F49D-8ACE-4617-8346-20A4A565EF3E}" type="presOf" srcId="{BA3E901B-29D2-4A44-877D-27C83F05AC1D}" destId="{BFBC9BBE-C7E8-4642-A231-7EF97F48F6BA}" srcOrd="0" destOrd="0" presId="urn:microsoft.com/office/officeart/2005/8/layout/chevron1"/>
    <dgm:cxn modelId="{090102A9-5A48-481F-9D27-C2F47934A8A3}" srcId="{691A3815-B19A-415D-B51B-186FFC30509B}" destId="{F731655E-1290-43C7-91FA-A64BF7B2FF3E}" srcOrd="2" destOrd="0" parTransId="{646EC56D-F990-4AEC-B721-32474384A4D4}" sibTransId="{C2816245-1122-49BD-8CB7-7547FCA2F8D4}"/>
    <dgm:cxn modelId="{AA0379C9-0B08-4B2B-BFCD-0EB9DC18F718}" srcId="{691A3815-B19A-415D-B51B-186FFC30509B}" destId="{BA3E901B-29D2-4A44-877D-27C83F05AC1D}" srcOrd="1" destOrd="0" parTransId="{7A95BCA3-D534-4C60-B7E5-A18A0D60A5B9}" sibTransId="{E6E0B483-E5CF-4932-A2E9-B803EF8E8749}"/>
    <dgm:cxn modelId="{E25CBEEF-17CE-46EE-9FDF-FCABF6699C35}" type="presOf" srcId="{5041B2CE-9CBF-4AA7-BF12-1159ED8897F9}" destId="{6CB360A3-DDCC-44A2-8CA1-5639C6119503}" srcOrd="0" destOrd="0" presId="urn:microsoft.com/office/officeart/2005/8/layout/chevron1"/>
    <dgm:cxn modelId="{7E4214FF-96E5-4C6E-8C27-DC195CC08CD7}" type="presParOf" srcId="{4ACDF7D7-49E2-4625-890C-1363CBE27BCF}" destId="{6CB360A3-DDCC-44A2-8CA1-5639C6119503}" srcOrd="0" destOrd="0" presId="urn:microsoft.com/office/officeart/2005/8/layout/chevron1"/>
    <dgm:cxn modelId="{EBAC35B8-D07A-4816-8D40-CA3F4810913A}" type="presParOf" srcId="{4ACDF7D7-49E2-4625-890C-1363CBE27BCF}" destId="{F5E380C7-9EF8-4B5C-8BC3-5889AB5A3388}" srcOrd="1" destOrd="0" presId="urn:microsoft.com/office/officeart/2005/8/layout/chevron1"/>
    <dgm:cxn modelId="{D27D004D-8D9A-4BE2-BE2C-F94F3491A99D}" type="presParOf" srcId="{4ACDF7D7-49E2-4625-890C-1363CBE27BCF}" destId="{BFBC9BBE-C7E8-4642-A231-7EF97F48F6BA}" srcOrd="2" destOrd="0" presId="urn:microsoft.com/office/officeart/2005/8/layout/chevron1"/>
    <dgm:cxn modelId="{65BA5893-5FD1-422A-8081-286EF060DA66}" type="presParOf" srcId="{4ACDF7D7-49E2-4625-890C-1363CBE27BCF}" destId="{7603CA0C-8714-4D6D-8256-52ED8C1BDB30}" srcOrd="3" destOrd="0" presId="urn:microsoft.com/office/officeart/2005/8/layout/chevron1"/>
    <dgm:cxn modelId="{BBE351CC-6551-4FD0-9C72-4BB8E2C230B2}" type="presParOf" srcId="{4ACDF7D7-49E2-4625-890C-1363CBE27BCF}" destId="{716A5A71-C06B-4EB4-93DD-CC5E888157F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360A3-DDCC-44A2-8CA1-5639C6119503}">
      <dsp:nvSpPr>
        <dsp:cNvPr id="0" name=""/>
        <dsp:cNvSpPr/>
      </dsp:nvSpPr>
      <dsp:spPr>
        <a:xfrm>
          <a:off x="2496" y="1880993"/>
          <a:ext cx="3041033" cy="121641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300" kern="1200" dirty="0">
              <a:latin typeface="Bahnschrift" panose="020B0502040204020203" pitchFamily="34" charset="0"/>
            </a:rPr>
            <a:t>Changes to Pricing</a:t>
          </a:r>
          <a:endParaRPr lang="en-GB" sz="2300" kern="1200" dirty="0">
            <a:latin typeface="Bahnschrift" panose="020B0502040204020203" pitchFamily="34" charset="0"/>
          </a:endParaRPr>
        </a:p>
      </dsp:txBody>
      <dsp:txXfrm>
        <a:off x="610703" y="1880993"/>
        <a:ext cx="1824620" cy="1216413"/>
      </dsp:txXfrm>
    </dsp:sp>
    <dsp:sp modelId="{BFBC9BBE-C7E8-4642-A231-7EF97F48F6BA}">
      <dsp:nvSpPr>
        <dsp:cNvPr id="0" name=""/>
        <dsp:cNvSpPr/>
      </dsp:nvSpPr>
      <dsp:spPr>
        <a:xfrm>
          <a:off x="2739426" y="1880993"/>
          <a:ext cx="3041033" cy="1216413"/>
        </a:xfrm>
        <a:prstGeom prst="chevron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300" kern="1200" dirty="0">
              <a:latin typeface="Bahnschrift" panose="020B0502040204020203" pitchFamily="34" charset="0"/>
            </a:rPr>
            <a:t>Contract Management</a:t>
          </a:r>
          <a:endParaRPr lang="en-GB" sz="2300" kern="1200" dirty="0">
            <a:latin typeface="Bahnschrift" panose="020B0502040204020203" pitchFamily="34" charset="0"/>
          </a:endParaRPr>
        </a:p>
      </dsp:txBody>
      <dsp:txXfrm>
        <a:off x="3347633" y="1880993"/>
        <a:ext cx="1824620" cy="1216413"/>
      </dsp:txXfrm>
    </dsp:sp>
    <dsp:sp modelId="{716A5A71-C06B-4EB4-93DD-CC5E888157F8}">
      <dsp:nvSpPr>
        <dsp:cNvPr id="0" name=""/>
        <dsp:cNvSpPr/>
      </dsp:nvSpPr>
      <dsp:spPr>
        <a:xfrm>
          <a:off x="5476356" y="1880993"/>
          <a:ext cx="3041033" cy="1216413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300" kern="1200" dirty="0">
              <a:latin typeface="Bahnschrift" panose="020B0502040204020203" pitchFamily="34" charset="0"/>
            </a:rPr>
            <a:t>Change Control Procedures</a:t>
          </a:r>
          <a:endParaRPr lang="en-GB" sz="2300" kern="1200" dirty="0">
            <a:latin typeface="Bahnschrift" panose="020B0502040204020203" pitchFamily="34" charset="0"/>
          </a:endParaRPr>
        </a:p>
      </dsp:txBody>
      <dsp:txXfrm>
        <a:off x="6084563" y="1880993"/>
        <a:ext cx="1824620" cy="1216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bg>
      <p:bgPr>
        <a:blipFill dpi="0" rotWithShape="1">
          <a:blip r:embed="rId2">
            <a:alphaModFix amt="1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B271DD-569D-4824-BCE8-9A8F84980FB0}"/>
              </a:ext>
            </a:extLst>
          </p:cNvPr>
          <p:cNvSpPr/>
          <p:nvPr userDrawn="1"/>
        </p:nvSpPr>
        <p:spPr>
          <a:xfrm>
            <a:off x="0" y="-1"/>
            <a:ext cx="9144000" cy="1064871"/>
          </a:xfrm>
          <a:prstGeom prst="rect">
            <a:avLst/>
          </a:prstGeom>
          <a:solidFill>
            <a:srgbClr val="215D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8FC9AB-5EFE-442E-8DC9-73C4CB3DE956}"/>
              </a:ext>
            </a:extLst>
          </p:cNvPr>
          <p:cNvSpPr/>
          <p:nvPr userDrawn="1"/>
        </p:nvSpPr>
        <p:spPr>
          <a:xfrm>
            <a:off x="8858250" y="6544221"/>
            <a:ext cx="228600" cy="228600"/>
          </a:xfrm>
          <a:prstGeom prst="ellipse">
            <a:avLst/>
          </a:prstGeom>
          <a:solidFill>
            <a:srgbClr val="215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BCB97-F83E-47EF-842C-75225581C6B3}"/>
              </a:ext>
            </a:extLst>
          </p:cNvPr>
          <p:cNvSpPr/>
          <p:nvPr userDrawn="1"/>
        </p:nvSpPr>
        <p:spPr>
          <a:xfrm>
            <a:off x="0" y="1136955"/>
            <a:ext cx="9144000" cy="91440"/>
          </a:xfrm>
          <a:prstGeom prst="rect">
            <a:avLst/>
          </a:prstGeom>
          <a:solidFill>
            <a:srgbClr val="215D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0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89ACF-030D-4DEB-A53C-020500FA6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64" y="1497516"/>
            <a:ext cx="8315500" cy="500488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Resource Scheduling </a:t>
            </a:r>
            <a:r>
              <a:rPr lang="en-IN" dirty="0"/>
              <a:t>decides </a:t>
            </a:r>
            <a:r>
              <a:rPr lang="en-IN" dirty="0">
                <a:solidFill>
                  <a:srgbClr val="C00000"/>
                </a:solidFill>
              </a:rPr>
              <a:t>how to allocate resources of a system,</a:t>
            </a:r>
            <a:r>
              <a:rPr lang="en-IN" dirty="0"/>
              <a:t> such as CPU cycles, memory, secondary storage space, I/O and network bandwidth, between users and tasks.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8CB77-7DE3-40BB-8555-D28AC3CD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8723086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Resource Management in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30550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89ACF-030D-4DEB-A53C-020500FA6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88" y="1507564"/>
            <a:ext cx="8276423" cy="500488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Resource Scheduling </a:t>
            </a:r>
            <a:r>
              <a:rPr lang="en-IN" dirty="0"/>
              <a:t>decides </a:t>
            </a:r>
            <a:r>
              <a:rPr lang="en-IN" dirty="0">
                <a:solidFill>
                  <a:srgbClr val="C00000"/>
                </a:solidFill>
              </a:rPr>
              <a:t>how to allocate resources of a system,</a:t>
            </a:r>
            <a:r>
              <a:rPr lang="en-IN" dirty="0"/>
              <a:t> such as CPU cycles, memory, secondary storage space, I/O and network bandwidth, between users and tasks.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Policies and mechanisms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8CB77-7DE3-40BB-8555-D28AC3CD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Resource Management in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8868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F840-82AC-46B8-B4A3-40ECEA53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79" y="1497516"/>
            <a:ext cx="8537750" cy="500488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Resource Management Policies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Resource Management Mechanisms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None/>
            </a:pPr>
            <a:endParaRPr lang="en-GB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1CB8A-0A6B-45DD-8B1B-55CE8B4A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752114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Resource Management in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3153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F4C4-A7A8-49DF-BD00-F6F036C4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570088"/>
            <a:ext cx="8326735" cy="500488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Contract between a service provider (either internal or external) and the end user.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Defines the level of service expected </a:t>
            </a:r>
            <a:r>
              <a:rPr lang="en-IN" dirty="0"/>
              <a:t>from the service provider.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FCB8F-89FA-4D5B-B8B9-19932693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0"/>
            <a:ext cx="8824685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/>
              <a:t>Service Level Agreements (SLAs)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7608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C07A-146A-4233-9B88-650CD1784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97" y="1396720"/>
            <a:ext cx="8509769" cy="519611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IN" sz="2600" dirty="0">
                <a:solidFill>
                  <a:srgbClr val="C00000"/>
                </a:solidFill>
              </a:rPr>
              <a:t>Properly drafted &amp; well-thought SLA </a:t>
            </a:r>
            <a:r>
              <a:rPr lang="en-IN" sz="2600" dirty="0"/>
              <a:t>should: 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State </a:t>
            </a:r>
            <a:r>
              <a:rPr lang="en-IN" dirty="0">
                <a:solidFill>
                  <a:srgbClr val="C00000"/>
                </a:solidFill>
              </a:rPr>
              <a:t>business objectives to be achieved </a:t>
            </a:r>
            <a:r>
              <a:rPr lang="en-IN" dirty="0"/>
              <a:t>in the provision of the services. 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Describe in detail the </a:t>
            </a:r>
            <a:r>
              <a:rPr lang="en-IN" dirty="0">
                <a:solidFill>
                  <a:srgbClr val="C00000"/>
                </a:solidFill>
              </a:rPr>
              <a:t>service deliverables. 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Define </a:t>
            </a:r>
            <a:r>
              <a:rPr lang="en-IN" dirty="0">
                <a:solidFill>
                  <a:srgbClr val="C00000"/>
                </a:solidFill>
              </a:rPr>
              <a:t>performance standards </a:t>
            </a:r>
            <a:r>
              <a:rPr lang="en-IN" dirty="0"/>
              <a:t>the customer expects in the provision of services by the service provider. 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Provide an ongoing </a:t>
            </a:r>
            <a:r>
              <a:rPr lang="en-IN" dirty="0">
                <a:solidFill>
                  <a:srgbClr val="C00000"/>
                </a:solidFill>
              </a:rPr>
              <a:t>reporting mechanism </a:t>
            </a:r>
            <a:r>
              <a:rPr lang="en-IN" dirty="0"/>
              <a:t>for measuring the expected performance standards.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GB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7A1A9-462F-4C0A-B722-BFD2A5DD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/>
              <a:t>Service Level Agreements (SLAs)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6491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C07A-146A-4233-9B88-650CD1784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553" y="2074739"/>
            <a:ext cx="7034893" cy="2058484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What should be included in an SLA?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7A1A9-462F-4C0A-B722-BFD2A5DD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8737600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/>
              <a:t>Service Level Agreements (SLAs)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3290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A1A9-462F-4C0A-B722-BFD2A5DD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03" y="0"/>
            <a:ext cx="8759268" cy="1325563"/>
          </a:xfrm>
        </p:spPr>
        <p:txBody>
          <a:bodyPr>
            <a:normAutofit/>
          </a:bodyPr>
          <a:lstStyle/>
          <a:p>
            <a:r>
              <a:rPr lang="en-GB" sz="3200" b="1" dirty="0"/>
              <a:t>Elements of Good Service Level Agreement (SLA)</a:t>
            </a:r>
            <a:endParaRPr lang="en-GB" sz="3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574DF1-4F80-456C-8D97-54620E2B4E79}"/>
              </a:ext>
            </a:extLst>
          </p:cNvPr>
          <p:cNvGrpSpPr/>
          <p:nvPr/>
        </p:nvGrpSpPr>
        <p:grpSpPr>
          <a:xfrm>
            <a:off x="-2133600" y="1064870"/>
            <a:ext cx="11074400" cy="5472816"/>
            <a:chOff x="-1546335" y="1133301"/>
            <a:chExt cx="10415228" cy="54728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D84CC88-09EA-48A8-BE84-6A7F16F49F84}"/>
                </a:ext>
              </a:extLst>
            </p:cNvPr>
            <p:cNvGrpSpPr/>
            <p:nvPr/>
          </p:nvGrpSpPr>
          <p:grpSpPr>
            <a:xfrm>
              <a:off x="-1546335" y="1133301"/>
              <a:ext cx="10415228" cy="5472816"/>
              <a:chOff x="-1546335" y="1133301"/>
              <a:chExt cx="10415228" cy="5472816"/>
            </a:xfrm>
          </p:grpSpPr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478E42F6-6627-4A78-8282-A730E515690C}"/>
                  </a:ext>
                </a:extLst>
              </p:cNvPr>
              <p:cNvSpPr/>
              <p:nvPr/>
            </p:nvSpPr>
            <p:spPr>
              <a:xfrm>
                <a:off x="-1546335" y="1133301"/>
                <a:ext cx="5472816" cy="5472816"/>
              </a:xfrm>
              <a:prstGeom prst="blockArc">
                <a:avLst>
                  <a:gd name="adj1" fmla="val 18900000"/>
                  <a:gd name="adj2" fmla="val 2700000"/>
                  <a:gd name="adj3" fmla="val 395"/>
                </a:avLst>
              </a:prstGeom>
              <a:solidFill>
                <a:srgbClr val="215D4B"/>
              </a:solidFill>
              <a:ln>
                <a:solidFill>
                  <a:srgbClr val="215D4B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2">
                  <a:tint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38DEEC8-93DD-46FE-BE18-FBC7FDABCD0C}"/>
                  </a:ext>
                </a:extLst>
              </p:cNvPr>
              <p:cNvSpPr/>
              <p:nvPr/>
            </p:nvSpPr>
            <p:spPr>
              <a:xfrm>
                <a:off x="3432538" y="2091626"/>
                <a:ext cx="5436355" cy="508162"/>
              </a:xfrm>
              <a:custGeom>
                <a:avLst/>
                <a:gdLst>
                  <a:gd name="connsiteX0" fmla="*/ 0 w 5436355"/>
                  <a:gd name="connsiteY0" fmla="*/ 0 h 508162"/>
                  <a:gd name="connsiteX1" fmla="*/ 5436355 w 5436355"/>
                  <a:gd name="connsiteY1" fmla="*/ 0 h 508162"/>
                  <a:gd name="connsiteX2" fmla="*/ 5436355 w 5436355"/>
                  <a:gd name="connsiteY2" fmla="*/ 508162 h 508162"/>
                  <a:gd name="connsiteX3" fmla="*/ 0 w 5436355"/>
                  <a:gd name="connsiteY3" fmla="*/ 508162 h 508162"/>
                  <a:gd name="connsiteX4" fmla="*/ 0 w 5436355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6355" h="508162">
                    <a:moveTo>
                      <a:pt x="0" y="0"/>
                    </a:moveTo>
                    <a:lnTo>
                      <a:pt x="5436355" y="0"/>
                    </a:lnTo>
                    <a:lnTo>
                      <a:pt x="5436355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Description of services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AC59958-5A89-42ED-A3B1-469EFC98530D}"/>
                  </a:ext>
                </a:extLst>
              </p:cNvPr>
              <p:cNvSpPr/>
              <p:nvPr/>
            </p:nvSpPr>
            <p:spPr>
              <a:xfrm>
                <a:off x="3114936" y="2028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FB92DA2-4AAB-4D09-A7E8-76DF4786D961}"/>
                  </a:ext>
                </a:extLst>
              </p:cNvPr>
              <p:cNvSpPr/>
              <p:nvPr/>
            </p:nvSpPr>
            <p:spPr>
              <a:xfrm>
                <a:off x="3796672" y="2853626"/>
                <a:ext cx="5072220" cy="508162"/>
              </a:xfrm>
              <a:custGeom>
                <a:avLst/>
                <a:gdLst>
                  <a:gd name="connsiteX0" fmla="*/ 0 w 5072220"/>
                  <a:gd name="connsiteY0" fmla="*/ 0 h 508162"/>
                  <a:gd name="connsiteX1" fmla="*/ 5072220 w 5072220"/>
                  <a:gd name="connsiteY1" fmla="*/ 0 h 508162"/>
                  <a:gd name="connsiteX2" fmla="*/ 5072220 w 5072220"/>
                  <a:gd name="connsiteY2" fmla="*/ 508162 h 508162"/>
                  <a:gd name="connsiteX3" fmla="*/ 0 w 5072220"/>
                  <a:gd name="connsiteY3" fmla="*/ 508162 h 508162"/>
                  <a:gd name="connsiteX4" fmla="*/ 0 w 5072220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2220" h="508162">
                    <a:moveTo>
                      <a:pt x="0" y="0"/>
                    </a:moveTo>
                    <a:lnTo>
                      <a:pt x="5072220" y="0"/>
                    </a:lnTo>
                    <a:lnTo>
                      <a:pt x="5072220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bg1">
                        <a:lumMod val="85000"/>
                      </a:schemeClr>
                    </a:solidFill>
                    <a:latin typeface="Bahnschrift" panose="020B0502040204020203" pitchFamily="34" charset="0"/>
                  </a:rPr>
                  <a:t>Overall objectives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CE896E3-1BA9-4997-851A-D3F76D74E485}"/>
                  </a:ext>
                </a:extLst>
              </p:cNvPr>
              <p:cNvSpPr/>
              <p:nvPr/>
            </p:nvSpPr>
            <p:spPr>
              <a:xfrm>
                <a:off x="3479071" y="2790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45AA5D6-5C41-4E9A-9F66-D2DAE18E63B2}"/>
                  </a:ext>
                </a:extLst>
              </p:cNvPr>
              <p:cNvSpPr/>
              <p:nvPr/>
            </p:nvSpPr>
            <p:spPr>
              <a:xfrm>
                <a:off x="3908432" y="3615626"/>
                <a:ext cx="4960460" cy="508162"/>
              </a:xfrm>
              <a:custGeom>
                <a:avLst/>
                <a:gdLst>
                  <a:gd name="connsiteX0" fmla="*/ 0 w 4960460"/>
                  <a:gd name="connsiteY0" fmla="*/ 0 h 508162"/>
                  <a:gd name="connsiteX1" fmla="*/ 4960460 w 4960460"/>
                  <a:gd name="connsiteY1" fmla="*/ 0 h 508162"/>
                  <a:gd name="connsiteX2" fmla="*/ 4960460 w 4960460"/>
                  <a:gd name="connsiteY2" fmla="*/ 508162 h 508162"/>
                  <a:gd name="connsiteX3" fmla="*/ 0 w 4960460"/>
                  <a:gd name="connsiteY3" fmla="*/ 508162 h 508162"/>
                  <a:gd name="connsiteX4" fmla="*/ 0 w 4960460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60460" h="508162">
                    <a:moveTo>
                      <a:pt x="0" y="0"/>
                    </a:moveTo>
                    <a:lnTo>
                      <a:pt x="4960460" y="0"/>
                    </a:lnTo>
                    <a:lnTo>
                      <a:pt x="4960460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bg1">
                        <a:lumMod val="85000"/>
                      </a:schemeClr>
                    </a:solidFill>
                    <a:latin typeface="Bahnschrift" panose="020B0502040204020203" pitchFamily="34" charset="0"/>
                  </a:rPr>
                  <a:t>Critical failure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425CFF4-3663-46A8-86CA-DC4C72BA9A86}"/>
                  </a:ext>
                </a:extLst>
              </p:cNvPr>
              <p:cNvSpPr/>
              <p:nvPr/>
            </p:nvSpPr>
            <p:spPr>
              <a:xfrm>
                <a:off x="3590831" y="3552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30B2A60-8070-4B74-8ADC-E13D551646AE}"/>
                  </a:ext>
                </a:extLst>
              </p:cNvPr>
              <p:cNvSpPr/>
              <p:nvPr/>
            </p:nvSpPr>
            <p:spPr>
              <a:xfrm>
                <a:off x="3796672" y="4377626"/>
                <a:ext cx="5072220" cy="508162"/>
              </a:xfrm>
              <a:custGeom>
                <a:avLst/>
                <a:gdLst>
                  <a:gd name="connsiteX0" fmla="*/ 0 w 5072220"/>
                  <a:gd name="connsiteY0" fmla="*/ 0 h 508162"/>
                  <a:gd name="connsiteX1" fmla="*/ 5072220 w 5072220"/>
                  <a:gd name="connsiteY1" fmla="*/ 0 h 508162"/>
                  <a:gd name="connsiteX2" fmla="*/ 5072220 w 5072220"/>
                  <a:gd name="connsiteY2" fmla="*/ 508162 h 508162"/>
                  <a:gd name="connsiteX3" fmla="*/ 0 w 5072220"/>
                  <a:gd name="connsiteY3" fmla="*/ 508162 h 508162"/>
                  <a:gd name="connsiteX4" fmla="*/ 0 w 5072220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2220" h="508162">
                    <a:moveTo>
                      <a:pt x="0" y="0"/>
                    </a:moveTo>
                    <a:lnTo>
                      <a:pt x="5072220" y="0"/>
                    </a:lnTo>
                    <a:lnTo>
                      <a:pt x="5072220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bg1">
                        <a:lumMod val="85000"/>
                      </a:schemeClr>
                    </a:solidFill>
                    <a:latin typeface="Bahnschrift" panose="020B0502040204020203" pitchFamily="34" charset="0"/>
                  </a:rPr>
                  <a:t>Performance standards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68CFD48-FD29-4358-930F-7C22AAE04EA8}"/>
                  </a:ext>
                </a:extLst>
              </p:cNvPr>
              <p:cNvSpPr/>
              <p:nvPr/>
            </p:nvSpPr>
            <p:spPr>
              <a:xfrm>
                <a:off x="3479071" y="4314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8279849-8755-43A2-BB67-6742979C3F7E}"/>
                  </a:ext>
                </a:extLst>
              </p:cNvPr>
              <p:cNvSpPr/>
              <p:nvPr/>
            </p:nvSpPr>
            <p:spPr>
              <a:xfrm>
                <a:off x="3432538" y="5139626"/>
                <a:ext cx="5436355" cy="508162"/>
              </a:xfrm>
              <a:custGeom>
                <a:avLst/>
                <a:gdLst>
                  <a:gd name="connsiteX0" fmla="*/ 0 w 5436355"/>
                  <a:gd name="connsiteY0" fmla="*/ 0 h 508162"/>
                  <a:gd name="connsiteX1" fmla="*/ 5436355 w 5436355"/>
                  <a:gd name="connsiteY1" fmla="*/ 0 h 508162"/>
                  <a:gd name="connsiteX2" fmla="*/ 5436355 w 5436355"/>
                  <a:gd name="connsiteY2" fmla="*/ 508162 h 508162"/>
                  <a:gd name="connsiteX3" fmla="*/ 0 w 5436355"/>
                  <a:gd name="connsiteY3" fmla="*/ 508162 h 508162"/>
                  <a:gd name="connsiteX4" fmla="*/ 0 w 5436355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6355" h="508162">
                    <a:moveTo>
                      <a:pt x="0" y="0"/>
                    </a:moveTo>
                    <a:lnTo>
                      <a:pt x="5436355" y="0"/>
                    </a:lnTo>
                    <a:lnTo>
                      <a:pt x="5436355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bg1">
                        <a:lumMod val="85000"/>
                      </a:schemeClr>
                    </a:solidFill>
                    <a:latin typeface="Bahnschrift" panose="020B0502040204020203" pitchFamily="34" charset="0"/>
                  </a:rPr>
                  <a:t>Compensation/service credits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92A62B3-E1D0-446F-BCE4-F5614794CE61}"/>
                  </a:ext>
                </a:extLst>
              </p:cNvPr>
              <p:cNvSpPr/>
              <p:nvPr/>
            </p:nvSpPr>
            <p:spPr>
              <a:xfrm>
                <a:off x="3114936" y="5076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E4795DA5-243C-4E3F-B8A9-7476188B3B78}"/>
                </a:ext>
              </a:extLst>
            </p:cNvPr>
            <p:cNvSpPr/>
            <p:nvPr/>
          </p:nvSpPr>
          <p:spPr>
            <a:xfrm>
              <a:off x="699247" y="2635624"/>
              <a:ext cx="2635624" cy="256390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Elements</a:t>
              </a:r>
              <a:endParaRPr lang="en-IN" sz="2800" dirty="0">
                <a:solidFill>
                  <a:sysClr val="windowText" lastClr="000000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5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A1A9-462F-4C0A-B722-BFD2A5DD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03" y="0"/>
            <a:ext cx="8759268" cy="1325563"/>
          </a:xfrm>
        </p:spPr>
        <p:txBody>
          <a:bodyPr>
            <a:normAutofit/>
          </a:bodyPr>
          <a:lstStyle/>
          <a:p>
            <a:r>
              <a:rPr lang="en-GB" sz="3200" b="1" dirty="0"/>
              <a:t>Elements of Good Service Level Agreement (SLA)</a:t>
            </a:r>
            <a:endParaRPr lang="en-GB" sz="3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574DF1-4F80-456C-8D97-54620E2B4E79}"/>
              </a:ext>
            </a:extLst>
          </p:cNvPr>
          <p:cNvGrpSpPr/>
          <p:nvPr/>
        </p:nvGrpSpPr>
        <p:grpSpPr>
          <a:xfrm>
            <a:off x="-2133600" y="1064870"/>
            <a:ext cx="11074400" cy="5472816"/>
            <a:chOff x="-1546335" y="1133301"/>
            <a:chExt cx="10415228" cy="54728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D84CC88-09EA-48A8-BE84-6A7F16F49F84}"/>
                </a:ext>
              </a:extLst>
            </p:cNvPr>
            <p:cNvGrpSpPr/>
            <p:nvPr/>
          </p:nvGrpSpPr>
          <p:grpSpPr>
            <a:xfrm>
              <a:off x="-1546335" y="1133301"/>
              <a:ext cx="10415228" cy="5472816"/>
              <a:chOff x="-1546335" y="1133301"/>
              <a:chExt cx="10415228" cy="5472816"/>
            </a:xfrm>
          </p:grpSpPr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478E42F6-6627-4A78-8282-A730E515690C}"/>
                  </a:ext>
                </a:extLst>
              </p:cNvPr>
              <p:cNvSpPr/>
              <p:nvPr/>
            </p:nvSpPr>
            <p:spPr>
              <a:xfrm>
                <a:off x="-1546335" y="1133301"/>
                <a:ext cx="5472816" cy="5472816"/>
              </a:xfrm>
              <a:prstGeom prst="blockArc">
                <a:avLst>
                  <a:gd name="adj1" fmla="val 18900000"/>
                  <a:gd name="adj2" fmla="val 2700000"/>
                  <a:gd name="adj3" fmla="val 395"/>
                </a:avLst>
              </a:prstGeom>
              <a:solidFill>
                <a:srgbClr val="215D4B"/>
              </a:solidFill>
              <a:ln>
                <a:solidFill>
                  <a:srgbClr val="215D4B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2">
                  <a:tint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38DEEC8-93DD-46FE-BE18-FBC7FDABCD0C}"/>
                  </a:ext>
                </a:extLst>
              </p:cNvPr>
              <p:cNvSpPr/>
              <p:nvPr/>
            </p:nvSpPr>
            <p:spPr>
              <a:xfrm>
                <a:off x="3432538" y="2091626"/>
                <a:ext cx="5436355" cy="508162"/>
              </a:xfrm>
              <a:custGeom>
                <a:avLst/>
                <a:gdLst>
                  <a:gd name="connsiteX0" fmla="*/ 0 w 5436355"/>
                  <a:gd name="connsiteY0" fmla="*/ 0 h 508162"/>
                  <a:gd name="connsiteX1" fmla="*/ 5436355 w 5436355"/>
                  <a:gd name="connsiteY1" fmla="*/ 0 h 508162"/>
                  <a:gd name="connsiteX2" fmla="*/ 5436355 w 5436355"/>
                  <a:gd name="connsiteY2" fmla="*/ 508162 h 508162"/>
                  <a:gd name="connsiteX3" fmla="*/ 0 w 5436355"/>
                  <a:gd name="connsiteY3" fmla="*/ 508162 h 508162"/>
                  <a:gd name="connsiteX4" fmla="*/ 0 w 5436355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6355" h="508162">
                    <a:moveTo>
                      <a:pt x="0" y="0"/>
                    </a:moveTo>
                    <a:lnTo>
                      <a:pt x="5436355" y="0"/>
                    </a:lnTo>
                    <a:lnTo>
                      <a:pt x="5436355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Description of services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AC59958-5A89-42ED-A3B1-469EFC98530D}"/>
                  </a:ext>
                </a:extLst>
              </p:cNvPr>
              <p:cNvSpPr/>
              <p:nvPr/>
            </p:nvSpPr>
            <p:spPr>
              <a:xfrm>
                <a:off x="3114936" y="2028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FB92DA2-4AAB-4D09-A7E8-76DF4786D961}"/>
                  </a:ext>
                </a:extLst>
              </p:cNvPr>
              <p:cNvSpPr/>
              <p:nvPr/>
            </p:nvSpPr>
            <p:spPr>
              <a:xfrm>
                <a:off x="3796672" y="2853626"/>
                <a:ext cx="5072220" cy="508162"/>
              </a:xfrm>
              <a:custGeom>
                <a:avLst/>
                <a:gdLst>
                  <a:gd name="connsiteX0" fmla="*/ 0 w 5072220"/>
                  <a:gd name="connsiteY0" fmla="*/ 0 h 508162"/>
                  <a:gd name="connsiteX1" fmla="*/ 5072220 w 5072220"/>
                  <a:gd name="connsiteY1" fmla="*/ 0 h 508162"/>
                  <a:gd name="connsiteX2" fmla="*/ 5072220 w 5072220"/>
                  <a:gd name="connsiteY2" fmla="*/ 508162 h 508162"/>
                  <a:gd name="connsiteX3" fmla="*/ 0 w 5072220"/>
                  <a:gd name="connsiteY3" fmla="*/ 508162 h 508162"/>
                  <a:gd name="connsiteX4" fmla="*/ 0 w 5072220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2220" h="508162">
                    <a:moveTo>
                      <a:pt x="0" y="0"/>
                    </a:moveTo>
                    <a:lnTo>
                      <a:pt x="5072220" y="0"/>
                    </a:lnTo>
                    <a:lnTo>
                      <a:pt x="5072220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Overall objectives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CE896E3-1BA9-4997-851A-D3F76D74E485}"/>
                  </a:ext>
                </a:extLst>
              </p:cNvPr>
              <p:cNvSpPr/>
              <p:nvPr/>
            </p:nvSpPr>
            <p:spPr>
              <a:xfrm>
                <a:off x="3479071" y="2790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45AA5D6-5C41-4E9A-9F66-D2DAE18E63B2}"/>
                  </a:ext>
                </a:extLst>
              </p:cNvPr>
              <p:cNvSpPr/>
              <p:nvPr/>
            </p:nvSpPr>
            <p:spPr>
              <a:xfrm>
                <a:off x="3908432" y="3615626"/>
                <a:ext cx="4960460" cy="508162"/>
              </a:xfrm>
              <a:custGeom>
                <a:avLst/>
                <a:gdLst>
                  <a:gd name="connsiteX0" fmla="*/ 0 w 4960460"/>
                  <a:gd name="connsiteY0" fmla="*/ 0 h 508162"/>
                  <a:gd name="connsiteX1" fmla="*/ 4960460 w 4960460"/>
                  <a:gd name="connsiteY1" fmla="*/ 0 h 508162"/>
                  <a:gd name="connsiteX2" fmla="*/ 4960460 w 4960460"/>
                  <a:gd name="connsiteY2" fmla="*/ 508162 h 508162"/>
                  <a:gd name="connsiteX3" fmla="*/ 0 w 4960460"/>
                  <a:gd name="connsiteY3" fmla="*/ 508162 h 508162"/>
                  <a:gd name="connsiteX4" fmla="*/ 0 w 4960460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60460" h="508162">
                    <a:moveTo>
                      <a:pt x="0" y="0"/>
                    </a:moveTo>
                    <a:lnTo>
                      <a:pt x="4960460" y="0"/>
                    </a:lnTo>
                    <a:lnTo>
                      <a:pt x="4960460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bg1">
                        <a:lumMod val="85000"/>
                      </a:schemeClr>
                    </a:solidFill>
                    <a:latin typeface="Bahnschrift" panose="020B0502040204020203" pitchFamily="34" charset="0"/>
                  </a:rPr>
                  <a:t>Critical failure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425CFF4-3663-46A8-86CA-DC4C72BA9A86}"/>
                  </a:ext>
                </a:extLst>
              </p:cNvPr>
              <p:cNvSpPr/>
              <p:nvPr/>
            </p:nvSpPr>
            <p:spPr>
              <a:xfrm>
                <a:off x="3590831" y="3552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30B2A60-8070-4B74-8ADC-E13D551646AE}"/>
                  </a:ext>
                </a:extLst>
              </p:cNvPr>
              <p:cNvSpPr/>
              <p:nvPr/>
            </p:nvSpPr>
            <p:spPr>
              <a:xfrm>
                <a:off x="3796672" y="4377626"/>
                <a:ext cx="5072220" cy="508162"/>
              </a:xfrm>
              <a:custGeom>
                <a:avLst/>
                <a:gdLst>
                  <a:gd name="connsiteX0" fmla="*/ 0 w 5072220"/>
                  <a:gd name="connsiteY0" fmla="*/ 0 h 508162"/>
                  <a:gd name="connsiteX1" fmla="*/ 5072220 w 5072220"/>
                  <a:gd name="connsiteY1" fmla="*/ 0 h 508162"/>
                  <a:gd name="connsiteX2" fmla="*/ 5072220 w 5072220"/>
                  <a:gd name="connsiteY2" fmla="*/ 508162 h 508162"/>
                  <a:gd name="connsiteX3" fmla="*/ 0 w 5072220"/>
                  <a:gd name="connsiteY3" fmla="*/ 508162 h 508162"/>
                  <a:gd name="connsiteX4" fmla="*/ 0 w 5072220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2220" h="508162">
                    <a:moveTo>
                      <a:pt x="0" y="0"/>
                    </a:moveTo>
                    <a:lnTo>
                      <a:pt x="5072220" y="0"/>
                    </a:lnTo>
                    <a:lnTo>
                      <a:pt x="5072220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bg1">
                        <a:lumMod val="85000"/>
                      </a:schemeClr>
                    </a:solidFill>
                    <a:latin typeface="Bahnschrift" panose="020B0502040204020203" pitchFamily="34" charset="0"/>
                  </a:rPr>
                  <a:t>Performance standards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68CFD48-FD29-4358-930F-7C22AAE04EA8}"/>
                  </a:ext>
                </a:extLst>
              </p:cNvPr>
              <p:cNvSpPr/>
              <p:nvPr/>
            </p:nvSpPr>
            <p:spPr>
              <a:xfrm>
                <a:off x="3479071" y="4314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8279849-8755-43A2-BB67-6742979C3F7E}"/>
                  </a:ext>
                </a:extLst>
              </p:cNvPr>
              <p:cNvSpPr/>
              <p:nvPr/>
            </p:nvSpPr>
            <p:spPr>
              <a:xfrm>
                <a:off x="3432538" y="5139626"/>
                <a:ext cx="5436355" cy="508162"/>
              </a:xfrm>
              <a:custGeom>
                <a:avLst/>
                <a:gdLst>
                  <a:gd name="connsiteX0" fmla="*/ 0 w 5436355"/>
                  <a:gd name="connsiteY0" fmla="*/ 0 h 508162"/>
                  <a:gd name="connsiteX1" fmla="*/ 5436355 w 5436355"/>
                  <a:gd name="connsiteY1" fmla="*/ 0 h 508162"/>
                  <a:gd name="connsiteX2" fmla="*/ 5436355 w 5436355"/>
                  <a:gd name="connsiteY2" fmla="*/ 508162 h 508162"/>
                  <a:gd name="connsiteX3" fmla="*/ 0 w 5436355"/>
                  <a:gd name="connsiteY3" fmla="*/ 508162 h 508162"/>
                  <a:gd name="connsiteX4" fmla="*/ 0 w 5436355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6355" h="508162">
                    <a:moveTo>
                      <a:pt x="0" y="0"/>
                    </a:moveTo>
                    <a:lnTo>
                      <a:pt x="5436355" y="0"/>
                    </a:lnTo>
                    <a:lnTo>
                      <a:pt x="5436355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bg1">
                        <a:lumMod val="85000"/>
                      </a:schemeClr>
                    </a:solidFill>
                    <a:latin typeface="Bahnschrift" panose="020B0502040204020203" pitchFamily="34" charset="0"/>
                  </a:rPr>
                  <a:t>Compensation/service credits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92A62B3-E1D0-446F-BCE4-F5614794CE61}"/>
                  </a:ext>
                </a:extLst>
              </p:cNvPr>
              <p:cNvSpPr/>
              <p:nvPr/>
            </p:nvSpPr>
            <p:spPr>
              <a:xfrm>
                <a:off x="3114936" y="5076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E4795DA5-243C-4E3F-B8A9-7476188B3B78}"/>
                </a:ext>
              </a:extLst>
            </p:cNvPr>
            <p:cNvSpPr/>
            <p:nvPr/>
          </p:nvSpPr>
          <p:spPr>
            <a:xfrm>
              <a:off x="699247" y="2635624"/>
              <a:ext cx="2635624" cy="256390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Elements</a:t>
              </a:r>
              <a:endParaRPr lang="en-IN" sz="2800" dirty="0">
                <a:solidFill>
                  <a:sysClr val="windowText" lastClr="000000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0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A1A9-462F-4C0A-B722-BFD2A5DD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03" y="0"/>
            <a:ext cx="8759268" cy="1325563"/>
          </a:xfrm>
        </p:spPr>
        <p:txBody>
          <a:bodyPr>
            <a:normAutofit/>
          </a:bodyPr>
          <a:lstStyle/>
          <a:p>
            <a:r>
              <a:rPr lang="en-GB" sz="3200" b="1" dirty="0"/>
              <a:t>Elements of Good Service Level Agreement (SLA)</a:t>
            </a:r>
            <a:endParaRPr lang="en-GB" sz="3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574DF1-4F80-456C-8D97-54620E2B4E79}"/>
              </a:ext>
            </a:extLst>
          </p:cNvPr>
          <p:cNvGrpSpPr/>
          <p:nvPr/>
        </p:nvGrpSpPr>
        <p:grpSpPr>
          <a:xfrm>
            <a:off x="-2133600" y="1064870"/>
            <a:ext cx="11074400" cy="5472816"/>
            <a:chOff x="-1546335" y="1133301"/>
            <a:chExt cx="10415228" cy="54728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D84CC88-09EA-48A8-BE84-6A7F16F49F84}"/>
                </a:ext>
              </a:extLst>
            </p:cNvPr>
            <p:cNvGrpSpPr/>
            <p:nvPr/>
          </p:nvGrpSpPr>
          <p:grpSpPr>
            <a:xfrm>
              <a:off x="-1546335" y="1133301"/>
              <a:ext cx="10415228" cy="5472816"/>
              <a:chOff x="-1546335" y="1133301"/>
              <a:chExt cx="10415228" cy="5472816"/>
            </a:xfrm>
          </p:grpSpPr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478E42F6-6627-4A78-8282-A730E515690C}"/>
                  </a:ext>
                </a:extLst>
              </p:cNvPr>
              <p:cNvSpPr/>
              <p:nvPr/>
            </p:nvSpPr>
            <p:spPr>
              <a:xfrm>
                <a:off x="-1546335" y="1133301"/>
                <a:ext cx="5472816" cy="5472816"/>
              </a:xfrm>
              <a:prstGeom prst="blockArc">
                <a:avLst>
                  <a:gd name="adj1" fmla="val 18900000"/>
                  <a:gd name="adj2" fmla="val 2700000"/>
                  <a:gd name="adj3" fmla="val 395"/>
                </a:avLst>
              </a:prstGeom>
              <a:solidFill>
                <a:srgbClr val="215D4B"/>
              </a:solidFill>
              <a:ln>
                <a:solidFill>
                  <a:srgbClr val="215D4B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2">
                  <a:tint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38DEEC8-93DD-46FE-BE18-FBC7FDABCD0C}"/>
                  </a:ext>
                </a:extLst>
              </p:cNvPr>
              <p:cNvSpPr/>
              <p:nvPr/>
            </p:nvSpPr>
            <p:spPr>
              <a:xfrm>
                <a:off x="3432538" y="2091626"/>
                <a:ext cx="5436355" cy="508162"/>
              </a:xfrm>
              <a:custGeom>
                <a:avLst/>
                <a:gdLst>
                  <a:gd name="connsiteX0" fmla="*/ 0 w 5436355"/>
                  <a:gd name="connsiteY0" fmla="*/ 0 h 508162"/>
                  <a:gd name="connsiteX1" fmla="*/ 5436355 w 5436355"/>
                  <a:gd name="connsiteY1" fmla="*/ 0 h 508162"/>
                  <a:gd name="connsiteX2" fmla="*/ 5436355 w 5436355"/>
                  <a:gd name="connsiteY2" fmla="*/ 508162 h 508162"/>
                  <a:gd name="connsiteX3" fmla="*/ 0 w 5436355"/>
                  <a:gd name="connsiteY3" fmla="*/ 508162 h 508162"/>
                  <a:gd name="connsiteX4" fmla="*/ 0 w 5436355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6355" h="508162">
                    <a:moveTo>
                      <a:pt x="0" y="0"/>
                    </a:moveTo>
                    <a:lnTo>
                      <a:pt x="5436355" y="0"/>
                    </a:lnTo>
                    <a:lnTo>
                      <a:pt x="5436355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Description of services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AC59958-5A89-42ED-A3B1-469EFC98530D}"/>
                  </a:ext>
                </a:extLst>
              </p:cNvPr>
              <p:cNvSpPr/>
              <p:nvPr/>
            </p:nvSpPr>
            <p:spPr>
              <a:xfrm>
                <a:off x="3114936" y="2028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FB92DA2-4AAB-4D09-A7E8-76DF4786D961}"/>
                  </a:ext>
                </a:extLst>
              </p:cNvPr>
              <p:cNvSpPr/>
              <p:nvPr/>
            </p:nvSpPr>
            <p:spPr>
              <a:xfrm>
                <a:off x="3796672" y="2853626"/>
                <a:ext cx="5072220" cy="508162"/>
              </a:xfrm>
              <a:custGeom>
                <a:avLst/>
                <a:gdLst>
                  <a:gd name="connsiteX0" fmla="*/ 0 w 5072220"/>
                  <a:gd name="connsiteY0" fmla="*/ 0 h 508162"/>
                  <a:gd name="connsiteX1" fmla="*/ 5072220 w 5072220"/>
                  <a:gd name="connsiteY1" fmla="*/ 0 h 508162"/>
                  <a:gd name="connsiteX2" fmla="*/ 5072220 w 5072220"/>
                  <a:gd name="connsiteY2" fmla="*/ 508162 h 508162"/>
                  <a:gd name="connsiteX3" fmla="*/ 0 w 5072220"/>
                  <a:gd name="connsiteY3" fmla="*/ 508162 h 508162"/>
                  <a:gd name="connsiteX4" fmla="*/ 0 w 5072220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2220" h="508162">
                    <a:moveTo>
                      <a:pt x="0" y="0"/>
                    </a:moveTo>
                    <a:lnTo>
                      <a:pt x="5072220" y="0"/>
                    </a:lnTo>
                    <a:lnTo>
                      <a:pt x="5072220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Overall objectives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CE896E3-1BA9-4997-851A-D3F76D74E485}"/>
                  </a:ext>
                </a:extLst>
              </p:cNvPr>
              <p:cNvSpPr/>
              <p:nvPr/>
            </p:nvSpPr>
            <p:spPr>
              <a:xfrm>
                <a:off x="3479071" y="2790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45AA5D6-5C41-4E9A-9F66-D2DAE18E63B2}"/>
                  </a:ext>
                </a:extLst>
              </p:cNvPr>
              <p:cNvSpPr/>
              <p:nvPr/>
            </p:nvSpPr>
            <p:spPr>
              <a:xfrm>
                <a:off x="3908432" y="3615626"/>
                <a:ext cx="4960460" cy="508162"/>
              </a:xfrm>
              <a:custGeom>
                <a:avLst/>
                <a:gdLst>
                  <a:gd name="connsiteX0" fmla="*/ 0 w 4960460"/>
                  <a:gd name="connsiteY0" fmla="*/ 0 h 508162"/>
                  <a:gd name="connsiteX1" fmla="*/ 4960460 w 4960460"/>
                  <a:gd name="connsiteY1" fmla="*/ 0 h 508162"/>
                  <a:gd name="connsiteX2" fmla="*/ 4960460 w 4960460"/>
                  <a:gd name="connsiteY2" fmla="*/ 508162 h 508162"/>
                  <a:gd name="connsiteX3" fmla="*/ 0 w 4960460"/>
                  <a:gd name="connsiteY3" fmla="*/ 508162 h 508162"/>
                  <a:gd name="connsiteX4" fmla="*/ 0 w 4960460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60460" h="508162">
                    <a:moveTo>
                      <a:pt x="0" y="0"/>
                    </a:moveTo>
                    <a:lnTo>
                      <a:pt x="4960460" y="0"/>
                    </a:lnTo>
                    <a:lnTo>
                      <a:pt x="4960460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Critical failure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425CFF4-3663-46A8-86CA-DC4C72BA9A86}"/>
                  </a:ext>
                </a:extLst>
              </p:cNvPr>
              <p:cNvSpPr/>
              <p:nvPr/>
            </p:nvSpPr>
            <p:spPr>
              <a:xfrm>
                <a:off x="3590831" y="3552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30B2A60-8070-4B74-8ADC-E13D551646AE}"/>
                  </a:ext>
                </a:extLst>
              </p:cNvPr>
              <p:cNvSpPr/>
              <p:nvPr/>
            </p:nvSpPr>
            <p:spPr>
              <a:xfrm>
                <a:off x="3796672" y="4377626"/>
                <a:ext cx="5072220" cy="508162"/>
              </a:xfrm>
              <a:custGeom>
                <a:avLst/>
                <a:gdLst>
                  <a:gd name="connsiteX0" fmla="*/ 0 w 5072220"/>
                  <a:gd name="connsiteY0" fmla="*/ 0 h 508162"/>
                  <a:gd name="connsiteX1" fmla="*/ 5072220 w 5072220"/>
                  <a:gd name="connsiteY1" fmla="*/ 0 h 508162"/>
                  <a:gd name="connsiteX2" fmla="*/ 5072220 w 5072220"/>
                  <a:gd name="connsiteY2" fmla="*/ 508162 h 508162"/>
                  <a:gd name="connsiteX3" fmla="*/ 0 w 5072220"/>
                  <a:gd name="connsiteY3" fmla="*/ 508162 h 508162"/>
                  <a:gd name="connsiteX4" fmla="*/ 0 w 5072220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2220" h="508162">
                    <a:moveTo>
                      <a:pt x="0" y="0"/>
                    </a:moveTo>
                    <a:lnTo>
                      <a:pt x="5072220" y="0"/>
                    </a:lnTo>
                    <a:lnTo>
                      <a:pt x="5072220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bg1">
                        <a:lumMod val="85000"/>
                      </a:schemeClr>
                    </a:solidFill>
                    <a:latin typeface="Bahnschrift" panose="020B0502040204020203" pitchFamily="34" charset="0"/>
                  </a:rPr>
                  <a:t>Performance standards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68CFD48-FD29-4358-930F-7C22AAE04EA8}"/>
                  </a:ext>
                </a:extLst>
              </p:cNvPr>
              <p:cNvSpPr/>
              <p:nvPr/>
            </p:nvSpPr>
            <p:spPr>
              <a:xfrm>
                <a:off x="3479071" y="4314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8279849-8755-43A2-BB67-6742979C3F7E}"/>
                  </a:ext>
                </a:extLst>
              </p:cNvPr>
              <p:cNvSpPr/>
              <p:nvPr/>
            </p:nvSpPr>
            <p:spPr>
              <a:xfrm>
                <a:off x="3432538" y="5139626"/>
                <a:ext cx="5436355" cy="508162"/>
              </a:xfrm>
              <a:custGeom>
                <a:avLst/>
                <a:gdLst>
                  <a:gd name="connsiteX0" fmla="*/ 0 w 5436355"/>
                  <a:gd name="connsiteY0" fmla="*/ 0 h 508162"/>
                  <a:gd name="connsiteX1" fmla="*/ 5436355 w 5436355"/>
                  <a:gd name="connsiteY1" fmla="*/ 0 h 508162"/>
                  <a:gd name="connsiteX2" fmla="*/ 5436355 w 5436355"/>
                  <a:gd name="connsiteY2" fmla="*/ 508162 h 508162"/>
                  <a:gd name="connsiteX3" fmla="*/ 0 w 5436355"/>
                  <a:gd name="connsiteY3" fmla="*/ 508162 h 508162"/>
                  <a:gd name="connsiteX4" fmla="*/ 0 w 5436355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6355" h="508162">
                    <a:moveTo>
                      <a:pt x="0" y="0"/>
                    </a:moveTo>
                    <a:lnTo>
                      <a:pt x="5436355" y="0"/>
                    </a:lnTo>
                    <a:lnTo>
                      <a:pt x="5436355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bg1">
                        <a:lumMod val="85000"/>
                      </a:schemeClr>
                    </a:solidFill>
                    <a:latin typeface="Bahnschrift" panose="020B0502040204020203" pitchFamily="34" charset="0"/>
                  </a:rPr>
                  <a:t>Compensation/service credits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92A62B3-E1D0-446F-BCE4-F5614794CE61}"/>
                  </a:ext>
                </a:extLst>
              </p:cNvPr>
              <p:cNvSpPr/>
              <p:nvPr/>
            </p:nvSpPr>
            <p:spPr>
              <a:xfrm>
                <a:off x="3114936" y="5076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E4795DA5-243C-4E3F-B8A9-7476188B3B78}"/>
                </a:ext>
              </a:extLst>
            </p:cNvPr>
            <p:cNvSpPr/>
            <p:nvPr/>
          </p:nvSpPr>
          <p:spPr>
            <a:xfrm>
              <a:off x="699247" y="2635624"/>
              <a:ext cx="2635624" cy="256390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Elements</a:t>
              </a:r>
              <a:endParaRPr lang="en-IN" sz="2800" dirty="0">
                <a:solidFill>
                  <a:sysClr val="windowText" lastClr="000000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96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A1A9-462F-4C0A-B722-BFD2A5DD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03" y="0"/>
            <a:ext cx="8759268" cy="1325563"/>
          </a:xfrm>
        </p:spPr>
        <p:txBody>
          <a:bodyPr>
            <a:normAutofit/>
          </a:bodyPr>
          <a:lstStyle/>
          <a:p>
            <a:r>
              <a:rPr lang="en-GB" sz="3200" b="1" dirty="0"/>
              <a:t>Elements of Good Service Level Agreement (SLA)</a:t>
            </a:r>
            <a:endParaRPr lang="en-GB" sz="3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574DF1-4F80-456C-8D97-54620E2B4E79}"/>
              </a:ext>
            </a:extLst>
          </p:cNvPr>
          <p:cNvGrpSpPr/>
          <p:nvPr/>
        </p:nvGrpSpPr>
        <p:grpSpPr>
          <a:xfrm>
            <a:off x="-2133600" y="1064870"/>
            <a:ext cx="11074400" cy="5472816"/>
            <a:chOff x="-1546335" y="1133301"/>
            <a:chExt cx="10415228" cy="54728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D84CC88-09EA-48A8-BE84-6A7F16F49F84}"/>
                </a:ext>
              </a:extLst>
            </p:cNvPr>
            <p:cNvGrpSpPr/>
            <p:nvPr/>
          </p:nvGrpSpPr>
          <p:grpSpPr>
            <a:xfrm>
              <a:off x="-1546335" y="1133301"/>
              <a:ext cx="10415228" cy="5472816"/>
              <a:chOff x="-1546335" y="1133301"/>
              <a:chExt cx="10415228" cy="5472816"/>
            </a:xfrm>
          </p:grpSpPr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478E42F6-6627-4A78-8282-A730E515690C}"/>
                  </a:ext>
                </a:extLst>
              </p:cNvPr>
              <p:cNvSpPr/>
              <p:nvPr/>
            </p:nvSpPr>
            <p:spPr>
              <a:xfrm>
                <a:off x="-1546335" y="1133301"/>
                <a:ext cx="5472816" cy="5472816"/>
              </a:xfrm>
              <a:prstGeom prst="blockArc">
                <a:avLst>
                  <a:gd name="adj1" fmla="val 18900000"/>
                  <a:gd name="adj2" fmla="val 2700000"/>
                  <a:gd name="adj3" fmla="val 395"/>
                </a:avLst>
              </a:prstGeom>
              <a:solidFill>
                <a:srgbClr val="215D4B"/>
              </a:solidFill>
              <a:ln>
                <a:solidFill>
                  <a:srgbClr val="215D4B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2">
                  <a:tint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38DEEC8-93DD-46FE-BE18-FBC7FDABCD0C}"/>
                  </a:ext>
                </a:extLst>
              </p:cNvPr>
              <p:cNvSpPr/>
              <p:nvPr/>
            </p:nvSpPr>
            <p:spPr>
              <a:xfrm>
                <a:off x="3432538" y="2091626"/>
                <a:ext cx="5436355" cy="508162"/>
              </a:xfrm>
              <a:custGeom>
                <a:avLst/>
                <a:gdLst>
                  <a:gd name="connsiteX0" fmla="*/ 0 w 5436355"/>
                  <a:gd name="connsiteY0" fmla="*/ 0 h 508162"/>
                  <a:gd name="connsiteX1" fmla="*/ 5436355 w 5436355"/>
                  <a:gd name="connsiteY1" fmla="*/ 0 h 508162"/>
                  <a:gd name="connsiteX2" fmla="*/ 5436355 w 5436355"/>
                  <a:gd name="connsiteY2" fmla="*/ 508162 h 508162"/>
                  <a:gd name="connsiteX3" fmla="*/ 0 w 5436355"/>
                  <a:gd name="connsiteY3" fmla="*/ 508162 h 508162"/>
                  <a:gd name="connsiteX4" fmla="*/ 0 w 5436355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6355" h="508162">
                    <a:moveTo>
                      <a:pt x="0" y="0"/>
                    </a:moveTo>
                    <a:lnTo>
                      <a:pt x="5436355" y="0"/>
                    </a:lnTo>
                    <a:lnTo>
                      <a:pt x="5436355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Description of services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AC59958-5A89-42ED-A3B1-469EFC98530D}"/>
                  </a:ext>
                </a:extLst>
              </p:cNvPr>
              <p:cNvSpPr/>
              <p:nvPr/>
            </p:nvSpPr>
            <p:spPr>
              <a:xfrm>
                <a:off x="3114936" y="2028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FB92DA2-4AAB-4D09-A7E8-76DF4786D961}"/>
                  </a:ext>
                </a:extLst>
              </p:cNvPr>
              <p:cNvSpPr/>
              <p:nvPr/>
            </p:nvSpPr>
            <p:spPr>
              <a:xfrm>
                <a:off x="3796672" y="2853626"/>
                <a:ext cx="5072220" cy="508162"/>
              </a:xfrm>
              <a:custGeom>
                <a:avLst/>
                <a:gdLst>
                  <a:gd name="connsiteX0" fmla="*/ 0 w 5072220"/>
                  <a:gd name="connsiteY0" fmla="*/ 0 h 508162"/>
                  <a:gd name="connsiteX1" fmla="*/ 5072220 w 5072220"/>
                  <a:gd name="connsiteY1" fmla="*/ 0 h 508162"/>
                  <a:gd name="connsiteX2" fmla="*/ 5072220 w 5072220"/>
                  <a:gd name="connsiteY2" fmla="*/ 508162 h 508162"/>
                  <a:gd name="connsiteX3" fmla="*/ 0 w 5072220"/>
                  <a:gd name="connsiteY3" fmla="*/ 508162 h 508162"/>
                  <a:gd name="connsiteX4" fmla="*/ 0 w 5072220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2220" h="508162">
                    <a:moveTo>
                      <a:pt x="0" y="0"/>
                    </a:moveTo>
                    <a:lnTo>
                      <a:pt x="5072220" y="0"/>
                    </a:lnTo>
                    <a:lnTo>
                      <a:pt x="5072220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Overall objectives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CE896E3-1BA9-4997-851A-D3F76D74E485}"/>
                  </a:ext>
                </a:extLst>
              </p:cNvPr>
              <p:cNvSpPr/>
              <p:nvPr/>
            </p:nvSpPr>
            <p:spPr>
              <a:xfrm>
                <a:off x="3479071" y="2790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45AA5D6-5C41-4E9A-9F66-D2DAE18E63B2}"/>
                  </a:ext>
                </a:extLst>
              </p:cNvPr>
              <p:cNvSpPr/>
              <p:nvPr/>
            </p:nvSpPr>
            <p:spPr>
              <a:xfrm>
                <a:off x="3908432" y="3615626"/>
                <a:ext cx="4960460" cy="508162"/>
              </a:xfrm>
              <a:custGeom>
                <a:avLst/>
                <a:gdLst>
                  <a:gd name="connsiteX0" fmla="*/ 0 w 4960460"/>
                  <a:gd name="connsiteY0" fmla="*/ 0 h 508162"/>
                  <a:gd name="connsiteX1" fmla="*/ 4960460 w 4960460"/>
                  <a:gd name="connsiteY1" fmla="*/ 0 h 508162"/>
                  <a:gd name="connsiteX2" fmla="*/ 4960460 w 4960460"/>
                  <a:gd name="connsiteY2" fmla="*/ 508162 h 508162"/>
                  <a:gd name="connsiteX3" fmla="*/ 0 w 4960460"/>
                  <a:gd name="connsiteY3" fmla="*/ 508162 h 508162"/>
                  <a:gd name="connsiteX4" fmla="*/ 0 w 4960460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60460" h="508162">
                    <a:moveTo>
                      <a:pt x="0" y="0"/>
                    </a:moveTo>
                    <a:lnTo>
                      <a:pt x="4960460" y="0"/>
                    </a:lnTo>
                    <a:lnTo>
                      <a:pt x="4960460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Critical failure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425CFF4-3663-46A8-86CA-DC4C72BA9A86}"/>
                  </a:ext>
                </a:extLst>
              </p:cNvPr>
              <p:cNvSpPr/>
              <p:nvPr/>
            </p:nvSpPr>
            <p:spPr>
              <a:xfrm>
                <a:off x="3590831" y="3552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30B2A60-8070-4B74-8ADC-E13D551646AE}"/>
                  </a:ext>
                </a:extLst>
              </p:cNvPr>
              <p:cNvSpPr/>
              <p:nvPr/>
            </p:nvSpPr>
            <p:spPr>
              <a:xfrm>
                <a:off x="3796672" y="4377626"/>
                <a:ext cx="5072220" cy="508162"/>
              </a:xfrm>
              <a:custGeom>
                <a:avLst/>
                <a:gdLst>
                  <a:gd name="connsiteX0" fmla="*/ 0 w 5072220"/>
                  <a:gd name="connsiteY0" fmla="*/ 0 h 508162"/>
                  <a:gd name="connsiteX1" fmla="*/ 5072220 w 5072220"/>
                  <a:gd name="connsiteY1" fmla="*/ 0 h 508162"/>
                  <a:gd name="connsiteX2" fmla="*/ 5072220 w 5072220"/>
                  <a:gd name="connsiteY2" fmla="*/ 508162 h 508162"/>
                  <a:gd name="connsiteX3" fmla="*/ 0 w 5072220"/>
                  <a:gd name="connsiteY3" fmla="*/ 508162 h 508162"/>
                  <a:gd name="connsiteX4" fmla="*/ 0 w 5072220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2220" h="508162">
                    <a:moveTo>
                      <a:pt x="0" y="0"/>
                    </a:moveTo>
                    <a:lnTo>
                      <a:pt x="5072220" y="0"/>
                    </a:lnTo>
                    <a:lnTo>
                      <a:pt x="5072220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Performance standards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68CFD48-FD29-4358-930F-7C22AAE04EA8}"/>
                  </a:ext>
                </a:extLst>
              </p:cNvPr>
              <p:cNvSpPr/>
              <p:nvPr/>
            </p:nvSpPr>
            <p:spPr>
              <a:xfrm>
                <a:off x="3479071" y="4314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8279849-8755-43A2-BB67-6742979C3F7E}"/>
                  </a:ext>
                </a:extLst>
              </p:cNvPr>
              <p:cNvSpPr/>
              <p:nvPr/>
            </p:nvSpPr>
            <p:spPr>
              <a:xfrm>
                <a:off x="3432538" y="5139626"/>
                <a:ext cx="5436355" cy="508162"/>
              </a:xfrm>
              <a:custGeom>
                <a:avLst/>
                <a:gdLst>
                  <a:gd name="connsiteX0" fmla="*/ 0 w 5436355"/>
                  <a:gd name="connsiteY0" fmla="*/ 0 h 508162"/>
                  <a:gd name="connsiteX1" fmla="*/ 5436355 w 5436355"/>
                  <a:gd name="connsiteY1" fmla="*/ 0 h 508162"/>
                  <a:gd name="connsiteX2" fmla="*/ 5436355 w 5436355"/>
                  <a:gd name="connsiteY2" fmla="*/ 508162 h 508162"/>
                  <a:gd name="connsiteX3" fmla="*/ 0 w 5436355"/>
                  <a:gd name="connsiteY3" fmla="*/ 508162 h 508162"/>
                  <a:gd name="connsiteX4" fmla="*/ 0 w 5436355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6355" h="508162">
                    <a:moveTo>
                      <a:pt x="0" y="0"/>
                    </a:moveTo>
                    <a:lnTo>
                      <a:pt x="5436355" y="0"/>
                    </a:lnTo>
                    <a:lnTo>
                      <a:pt x="5436355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bg1">
                        <a:lumMod val="85000"/>
                      </a:schemeClr>
                    </a:solidFill>
                    <a:latin typeface="Bahnschrift" panose="020B0502040204020203" pitchFamily="34" charset="0"/>
                  </a:rPr>
                  <a:t>Compensation/service credits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92A62B3-E1D0-446F-BCE4-F5614794CE61}"/>
                  </a:ext>
                </a:extLst>
              </p:cNvPr>
              <p:cNvSpPr/>
              <p:nvPr/>
            </p:nvSpPr>
            <p:spPr>
              <a:xfrm>
                <a:off x="3114936" y="5076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E4795DA5-243C-4E3F-B8A9-7476188B3B78}"/>
                </a:ext>
              </a:extLst>
            </p:cNvPr>
            <p:cNvSpPr/>
            <p:nvPr/>
          </p:nvSpPr>
          <p:spPr>
            <a:xfrm>
              <a:off x="699247" y="2635624"/>
              <a:ext cx="2635624" cy="256390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Elements</a:t>
              </a:r>
              <a:endParaRPr lang="en-IN" sz="2800" dirty="0">
                <a:solidFill>
                  <a:sysClr val="windowText" lastClr="000000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58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2098184"/>
            <a:ext cx="8256395" cy="43081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dirty="0"/>
              <a:t>explore r</a:t>
            </a:r>
            <a:r>
              <a:rPr lang="en-IN" sz="2600" spc="-5" dirty="0" err="1">
                <a:effectLst/>
                <a:ea typeface="Arial" panose="020B0604020202020204" pitchFamily="34" charset="0"/>
              </a:rPr>
              <a:t>esource</a:t>
            </a:r>
            <a:r>
              <a:rPr lang="en-IN" sz="2600" dirty="0">
                <a:effectLst/>
                <a:ea typeface="Arial" panose="020B0604020202020204" pitchFamily="34" charset="0"/>
              </a:rPr>
              <a:t> abstraction, </a:t>
            </a:r>
            <a:r>
              <a:rPr lang="en-US" sz="2600" dirty="0"/>
              <a:t>resource scheduling and management in cloud computing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dirty="0"/>
              <a:t>know about service level agreements in cloud computing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A1A9-462F-4C0A-B722-BFD2A5DD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03" y="0"/>
            <a:ext cx="8759268" cy="1325563"/>
          </a:xfrm>
        </p:spPr>
        <p:txBody>
          <a:bodyPr>
            <a:normAutofit/>
          </a:bodyPr>
          <a:lstStyle/>
          <a:p>
            <a:r>
              <a:rPr lang="en-GB" sz="3200" b="1" dirty="0"/>
              <a:t>Elements of Good Service Level Agreement (SLA)</a:t>
            </a:r>
            <a:endParaRPr lang="en-GB" sz="3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574DF1-4F80-456C-8D97-54620E2B4E79}"/>
              </a:ext>
            </a:extLst>
          </p:cNvPr>
          <p:cNvGrpSpPr/>
          <p:nvPr/>
        </p:nvGrpSpPr>
        <p:grpSpPr>
          <a:xfrm>
            <a:off x="-2133600" y="1064870"/>
            <a:ext cx="11074400" cy="5472816"/>
            <a:chOff x="-1546335" y="1133301"/>
            <a:chExt cx="10415228" cy="54728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D84CC88-09EA-48A8-BE84-6A7F16F49F84}"/>
                </a:ext>
              </a:extLst>
            </p:cNvPr>
            <p:cNvGrpSpPr/>
            <p:nvPr/>
          </p:nvGrpSpPr>
          <p:grpSpPr>
            <a:xfrm>
              <a:off x="-1546335" y="1133301"/>
              <a:ext cx="10415228" cy="5472816"/>
              <a:chOff x="-1546335" y="1133301"/>
              <a:chExt cx="10415228" cy="5472816"/>
            </a:xfrm>
          </p:grpSpPr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478E42F6-6627-4A78-8282-A730E515690C}"/>
                  </a:ext>
                </a:extLst>
              </p:cNvPr>
              <p:cNvSpPr/>
              <p:nvPr/>
            </p:nvSpPr>
            <p:spPr>
              <a:xfrm>
                <a:off x="-1546335" y="1133301"/>
                <a:ext cx="5472816" cy="5472816"/>
              </a:xfrm>
              <a:prstGeom prst="blockArc">
                <a:avLst>
                  <a:gd name="adj1" fmla="val 18900000"/>
                  <a:gd name="adj2" fmla="val 2700000"/>
                  <a:gd name="adj3" fmla="val 395"/>
                </a:avLst>
              </a:prstGeom>
              <a:solidFill>
                <a:srgbClr val="215D4B"/>
              </a:solidFill>
              <a:ln>
                <a:solidFill>
                  <a:srgbClr val="215D4B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2">
                  <a:tint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38DEEC8-93DD-46FE-BE18-FBC7FDABCD0C}"/>
                  </a:ext>
                </a:extLst>
              </p:cNvPr>
              <p:cNvSpPr/>
              <p:nvPr/>
            </p:nvSpPr>
            <p:spPr>
              <a:xfrm>
                <a:off x="3432538" y="2091626"/>
                <a:ext cx="5436355" cy="508162"/>
              </a:xfrm>
              <a:custGeom>
                <a:avLst/>
                <a:gdLst>
                  <a:gd name="connsiteX0" fmla="*/ 0 w 5436355"/>
                  <a:gd name="connsiteY0" fmla="*/ 0 h 508162"/>
                  <a:gd name="connsiteX1" fmla="*/ 5436355 w 5436355"/>
                  <a:gd name="connsiteY1" fmla="*/ 0 h 508162"/>
                  <a:gd name="connsiteX2" fmla="*/ 5436355 w 5436355"/>
                  <a:gd name="connsiteY2" fmla="*/ 508162 h 508162"/>
                  <a:gd name="connsiteX3" fmla="*/ 0 w 5436355"/>
                  <a:gd name="connsiteY3" fmla="*/ 508162 h 508162"/>
                  <a:gd name="connsiteX4" fmla="*/ 0 w 5436355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6355" h="508162">
                    <a:moveTo>
                      <a:pt x="0" y="0"/>
                    </a:moveTo>
                    <a:lnTo>
                      <a:pt x="5436355" y="0"/>
                    </a:lnTo>
                    <a:lnTo>
                      <a:pt x="5436355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Description of services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AC59958-5A89-42ED-A3B1-469EFC98530D}"/>
                  </a:ext>
                </a:extLst>
              </p:cNvPr>
              <p:cNvSpPr/>
              <p:nvPr/>
            </p:nvSpPr>
            <p:spPr>
              <a:xfrm>
                <a:off x="3114936" y="2028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FB92DA2-4AAB-4D09-A7E8-76DF4786D961}"/>
                  </a:ext>
                </a:extLst>
              </p:cNvPr>
              <p:cNvSpPr/>
              <p:nvPr/>
            </p:nvSpPr>
            <p:spPr>
              <a:xfrm>
                <a:off x="3796672" y="2853626"/>
                <a:ext cx="5072220" cy="508162"/>
              </a:xfrm>
              <a:custGeom>
                <a:avLst/>
                <a:gdLst>
                  <a:gd name="connsiteX0" fmla="*/ 0 w 5072220"/>
                  <a:gd name="connsiteY0" fmla="*/ 0 h 508162"/>
                  <a:gd name="connsiteX1" fmla="*/ 5072220 w 5072220"/>
                  <a:gd name="connsiteY1" fmla="*/ 0 h 508162"/>
                  <a:gd name="connsiteX2" fmla="*/ 5072220 w 5072220"/>
                  <a:gd name="connsiteY2" fmla="*/ 508162 h 508162"/>
                  <a:gd name="connsiteX3" fmla="*/ 0 w 5072220"/>
                  <a:gd name="connsiteY3" fmla="*/ 508162 h 508162"/>
                  <a:gd name="connsiteX4" fmla="*/ 0 w 5072220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2220" h="508162">
                    <a:moveTo>
                      <a:pt x="0" y="0"/>
                    </a:moveTo>
                    <a:lnTo>
                      <a:pt x="5072220" y="0"/>
                    </a:lnTo>
                    <a:lnTo>
                      <a:pt x="5072220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Overall objectives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CE896E3-1BA9-4997-851A-D3F76D74E485}"/>
                  </a:ext>
                </a:extLst>
              </p:cNvPr>
              <p:cNvSpPr/>
              <p:nvPr/>
            </p:nvSpPr>
            <p:spPr>
              <a:xfrm>
                <a:off x="3479071" y="2790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45AA5D6-5C41-4E9A-9F66-D2DAE18E63B2}"/>
                  </a:ext>
                </a:extLst>
              </p:cNvPr>
              <p:cNvSpPr/>
              <p:nvPr/>
            </p:nvSpPr>
            <p:spPr>
              <a:xfrm>
                <a:off x="3908432" y="3615626"/>
                <a:ext cx="4960460" cy="508162"/>
              </a:xfrm>
              <a:custGeom>
                <a:avLst/>
                <a:gdLst>
                  <a:gd name="connsiteX0" fmla="*/ 0 w 4960460"/>
                  <a:gd name="connsiteY0" fmla="*/ 0 h 508162"/>
                  <a:gd name="connsiteX1" fmla="*/ 4960460 w 4960460"/>
                  <a:gd name="connsiteY1" fmla="*/ 0 h 508162"/>
                  <a:gd name="connsiteX2" fmla="*/ 4960460 w 4960460"/>
                  <a:gd name="connsiteY2" fmla="*/ 508162 h 508162"/>
                  <a:gd name="connsiteX3" fmla="*/ 0 w 4960460"/>
                  <a:gd name="connsiteY3" fmla="*/ 508162 h 508162"/>
                  <a:gd name="connsiteX4" fmla="*/ 0 w 4960460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60460" h="508162">
                    <a:moveTo>
                      <a:pt x="0" y="0"/>
                    </a:moveTo>
                    <a:lnTo>
                      <a:pt x="4960460" y="0"/>
                    </a:lnTo>
                    <a:lnTo>
                      <a:pt x="4960460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Critical failure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425CFF4-3663-46A8-86CA-DC4C72BA9A86}"/>
                  </a:ext>
                </a:extLst>
              </p:cNvPr>
              <p:cNvSpPr/>
              <p:nvPr/>
            </p:nvSpPr>
            <p:spPr>
              <a:xfrm>
                <a:off x="3590831" y="3552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30B2A60-8070-4B74-8ADC-E13D551646AE}"/>
                  </a:ext>
                </a:extLst>
              </p:cNvPr>
              <p:cNvSpPr/>
              <p:nvPr/>
            </p:nvSpPr>
            <p:spPr>
              <a:xfrm>
                <a:off x="3796672" y="4377626"/>
                <a:ext cx="5072220" cy="508162"/>
              </a:xfrm>
              <a:custGeom>
                <a:avLst/>
                <a:gdLst>
                  <a:gd name="connsiteX0" fmla="*/ 0 w 5072220"/>
                  <a:gd name="connsiteY0" fmla="*/ 0 h 508162"/>
                  <a:gd name="connsiteX1" fmla="*/ 5072220 w 5072220"/>
                  <a:gd name="connsiteY1" fmla="*/ 0 h 508162"/>
                  <a:gd name="connsiteX2" fmla="*/ 5072220 w 5072220"/>
                  <a:gd name="connsiteY2" fmla="*/ 508162 h 508162"/>
                  <a:gd name="connsiteX3" fmla="*/ 0 w 5072220"/>
                  <a:gd name="connsiteY3" fmla="*/ 508162 h 508162"/>
                  <a:gd name="connsiteX4" fmla="*/ 0 w 5072220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2220" h="508162">
                    <a:moveTo>
                      <a:pt x="0" y="0"/>
                    </a:moveTo>
                    <a:lnTo>
                      <a:pt x="5072220" y="0"/>
                    </a:lnTo>
                    <a:lnTo>
                      <a:pt x="5072220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Performance standards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68CFD48-FD29-4358-930F-7C22AAE04EA8}"/>
                  </a:ext>
                </a:extLst>
              </p:cNvPr>
              <p:cNvSpPr/>
              <p:nvPr/>
            </p:nvSpPr>
            <p:spPr>
              <a:xfrm>
                <a:off x="3479071" y="4314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8279849-8755-43A2-BB67-6742979C3F7E}"/>
                  </a:ext>
                </a:extLst>
              </p:cNvPr>
              <p:cNvSpPr/>
              <p:nvPr/>
            </p:nvSpPr>
            <p:spPr>
              <a:xfrm>
                <a:off x="3432538" y="5139626"/>
                <a:ext cx="5436355" cy="508162"/>
              </a:xfrm>
              <a:custGeom>
                <a:avLst/>
                <a:gdLst>
                  <a:gd name="connsiteX0" fmla="*/ 0 w 5436355"/>
                  <a:gd name="connsiteY0" fmla="*/ 0 h 508162"/>
                  <a:gd name="connsiteX1" fmla="*/ 5436355 w 5436355"/>
                  <a:gd name="connsiteY1" fmla="*/ 0 h 508162"/>
                  <a:gd name="connsiteX2" fmla="*/ 5436355 w 5436355"/>
                  <a:gd name="connsiteY2" fmla="*/ 508162 h 508162"/>
                  <a:gd name="connsiteX3" fmla="*/ 0 w 5436355"/>
                  <a:gd name="connsiteY3" fmla="*/ 508162 h 508162"/>
                  <a:gd name="connsiteX4" fmla="*/ 0 w 5436355"/>
                  <a:gd name="connsiteY4" fmla="*/ 0 h 5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6355" h="508162">
                    <a:moveTo>
                      <a:pt x="0" y="0"/>
                    </a:moveTo>
                    <a:lnTo>
                      <a:pt x="5436355" y="0"/>
                    </a:lnTo>
                    <a:lnTo>
                      <a:pt x="5436355" y="508162"/>
                    </a:lnTo>
                    <a:lnTo>
                      <a:pt x="0" y="508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D4BC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3354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Compensation/service credits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92A62B3-E1D0-446F-BCE4-F5614794CE61}"/>
                  </a:ext>
                </a:extLst>
              </p:cNvPr>
              <p:cNvSpPr/>
              <p:nvPr/>
            </p:nvSpPr>
            <p:spPr>
              <a:xfrm>
                <a:off x="3114936" y="5076106"/>
                <a:ext cx="635203" cy="635203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E4795DA5-243C-4E3F-B8A9-7476188B3B78}"/>
                </a:ext>
              </a:extLst>
            </p:cNvPr>
            <p:cNvSpPr/>
            <p:nvPr/>
          </p:nvSpPr>
          <p:spPr>
            <a:xfrm>
              <a:off x="699247" y="2635624"/>
              <a:ext cx="2635624" cy="256390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ysClr val="windowText" lastClr="000000"/>
                  </a:solidFill>
                  <a:latin typeface="Bahnschrift" panose="020B0502040204020203" pitchFamily="34" charset="0"/>
                </a:rPr>
                <a:t>Elements</a:t>
              </a:r>
              <a:endParaRPr lang="en-IN" sz="2800" dirty="0">
                <a:solidFill>
                  <a:sysClr val="windowText" lastClr="000000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3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A1A9-462F-4C0A-B722-BFD2A5DD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0"/>
            <a:ext cx="8694057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/>
              <a:t>Other Provisions in SLA</a:t>
            </a:r>
            <a:endParaRPr lang="en-GB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91F3F7F-65D9-4CD5-9093-FC15FA209E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791082"/>
              </p:ext>
            </p:extLst>
          </p:nvPr>
        </p:nvGraphicFramePr>
        <p:xfrm>
          <a:off x="312057" y="1045029"/>
          <a:ext cx="8519886" cy="49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640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A02F-4974-4286-A4A8-0891529C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0"/>
            <a:ext cx="876662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/>
              <a:t>Sample Service Level Agreements </a:t>
            </a:r>
            <a:r>
              <a:rPr lang="en-GB" sz="3200" b="1" dirty="0"/>
              <a:t>(SLAs)</a:t>
            </a:r>
            <a:endParaRPr lang="en-GB" sz="3200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58D64A9-A557-4880-8F88-4C76FB5E9FE1}"/>
              </a:ext>
            </a:extLst>
          </p:cNvPr>
          <p:cNvSpPr/>
          <p:nvPr/>
        </p:nvSpPr>
        <p:spPr>
          <a:xfrm>
            <a:off x="1091551" y="1825419"/>
            <a:ext cx="3480449" cy="1603581"/>
          </a:xfrm>
          <a:prstGeom prst="parallelogram">
            <a:avLst/>
          </a:prstGeom>
          <a:solidFill>
            <a:srgbClr val="E6E6E6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120" tIns="71120" rIns="71120" bIns="7112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Windows Azure SLA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23176822-B499-4C80-A68C-84E86BE793E5}"/>
              </a:ext>
            </a:extLst>
          </p:cNvPr>
          <p:cNvSpPr/>
          <p:nvPr/>
        </p:nvSpPr>
        <p:spPr>
          <a:xfrm>
            <a:off x="4530280" y="3678134"/>
            <a:ext cx="3480449" cy="1603581"/>
          </a:xfrm>
          <a:prstGeom prst="parallelogram">
            <a:avLst/>
          </a:prstGeom>
          <a:solidFill>
            <a:srgbClr val="E6E6E6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120" tIns="71120" rIns="71120" bIns="7112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SQL Azure SLA</a:t>
            </a:r>
          </a:p>
        </p:txBody>
      </p:sp>
    </p:spTree>
    <p:extLst>
      <p:ext uri="{BB962C8B-B14F-4D97-AF65-F5344CB8AC3E}">
        <p14:creationId xmlns:p14="http://schemas.microsoft.com/office/powerpoint/2010/main" val="3179479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C07A-146A-4233-9B88-650CD1784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1508680"/>
            <a:ext cx="8515351" cy="500488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Putting together an SLA can be a difficult process.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Involves documenting processes which have previously arisen organically within an organization.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Difficult to keep business objectives in mind and follow.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SLA should enhance business relationships with service provider and help in receiving the service expected.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7A1A9-462F-4C0A-B722-BFD2A5DD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8577943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/>
              <a:t>Conclusion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0806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52F931-7C42-47D8-808A-09B655E3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35" y="1453974"/>
            <a:ext cx="8344529" cy="500488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IN" dirty="0"/>
              <a:t>Abstraction can be considered as </a:t>
            </a:r>
            <a:r>
              <a:rPr lang="en-IN" dirty="0">
                <a:solidFill>
                  <a:srgbClr val="C00000"/>
                </a:solidFill>
              </a:rPr>
              <a:t>a key feature where the resources are defined independently from the target OS. </a:t>
            </a:r>
            <a:r>
              <a:rPr lang="en-IN" dirty="0"/>
              <a:t>In other words, while writing any manifest file the user need not worry about the target machine or the OS, which is present on that particular machine.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ED997-4472-4DB0-B27D-045ED32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81143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Resource Abstraction in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31851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52F931-7C42-47D8-808A-09B655E3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1443926"/>
            <a:ext cx="8515351" cy="500488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15D4B"/>
              </a:buClr>
            </a:pPr>
            <a:r>
              <a:rPr lang="en-IN" dirty="0"/>
              <a:t>An </a:t>
            </a:r>
            <a:r>
              <a:rPr lang="en-IN" dirty="0">
                <a:solidFill>
                  <a:srgbClr val="C00000"/>
                </a:solidFill>
              </a:rPr>
              <a:t>abstraction layer </a:t>
            </a:r>
            <a:r>
              <a:rPr lang="en-IN" dirty="0"/>
              <a:t>simplify the creation and use of Virtual Machines (VM) in cloud, and also make interoperability between providers from the view of users. </a:t>
            </a:r>
          </a:p>
          <a:p>
            <a:pPr algn="just">
              <a:spcBef>
                <a:spcPts val="0"/>
              </a:spcBef>
              <a:buClr>
                <a:srgbClr val="215D4B"/>
              </a:buClr>
            </a:pPr>
            <a:r>
              <a:rPr lang="en-IN" dirty="0"/>
              <a:t>Abstraction also </a:t>
            </a:r>
            <a:r>
              <a:rPr lang="en-IN" dirty="0">
                <a:solidFill>
                  <a:srgbClr val="C00000"/>
                </a:solidFill>
              </a:rPr>
              <a:t>enables opportunities for creating optimization layer (substituting, brokering) between the abstraction layer and cloud middleware.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ED997-4472-4DB0-B27D-045ED32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81143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Resource Abstraction in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9732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52F931-7C42-47D8-808A-09B655E3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23" y="1453974"/>
            <a:ext cx="8449547" cy="50048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Abstraction of cloud resources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Abstraction of complex systems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ED997-4472-4DB0-B27D-045ED32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81143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Resource Abstraction in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05512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52F931-7C42-47D8-808A-09B655E3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63" y="1453974"/>
            <a:ext cx="8334481" cy="50048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Process of </a:t>
            </a:r>
            <a:r>
              <a:rPr lang="en-IN" dirty="0">
                <a:solidFill>
                  <a:srgbClr val="C00000"/>
                </a:solidFill>
              </a:rPr>
              <a:t>allocating computing, storage, networking and indirectly energy resources to a set of applications.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ED997-4472-4DB0-B27D-045ED32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81143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Resource Management in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84977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52F931-7C42-47D8-808A-09B655E3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19" y="1487467"/>
            <a:ext cx="8477389" cy="51355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Conceptual framework </a:t>
            </a:r>
            <a:r>
              <a:rPr lang="en-IN" dirty="0"/>
              <a:t>that provides a high level view of the functional component of cloud resource management systems and all their interactions.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Critical function.</a:t>
            </a:r>
            <a:endParaRPr lang="en-IN" dirty="0"/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ED997-4472-4DB0-B27D-045ED32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839200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Resource Management in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66611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52F931-7C42-47D8-808A-09B655E3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19" y="1487467"/>
            <a:ext cx="8477389" cy="51355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/>
              <a:t>Affects 3 basic criteria for evaluation of a system: </a:t>
            </a:r>
          </a:p>
          <a:p>
            <a:pPr marL="635000" indent="-4572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Functionality</a:t>
            </a:r>
          </a:p>
          <a:p>
            <a:pPr marL="635000" indent="-4572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Performance </a:t>
            </a:r>
          </a:p>
          <a:p>
            <a:pPr marL="635000" indent="-45720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Cost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IN" dirty="0"/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IN" dirty="0"/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ED997-4472-4DB0-B27D-045ED32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839200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Resource Management in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53460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F840-82AC-46B8-B4A3-40ECEA53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89" y="1368268"/>
            <a:ext cx="8395887" cy="50048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Requires </a:t>
            </a:r>
            <a:r>
              <a:rPr lang="en-IN" dirty="0">
                <a:solidFill>
                  <a:srgbClr val="C00000"/>
                </a:solidFill>
              </a:rPr>
              <a:t>complex policies and decisions </a:t>
            </a:r>
            <a:r>
              <a:rPr lang="en-IN" dirty="0"/>
              <a:t>for multi-objective optimization.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Challenges.</a:t>
            </a:r>
            <a:r>
              <a:rPr lang="en-IN" dirty="0"/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1CB8A-0A6B-45DD-8B1B-55CE8B4A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0"/>
            <a:ext cx="8853714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Resource Management in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8672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</TotalTime>
  <Words>628</Words>
  <Application>Microsoft Office PowerPoint</Application>
  <PresentationFormat>On-screen Show (4:3)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Resource Abstraction in Cloud Computing</vt:lpstr>
      <vt:lpstr>Resource Abstraction in Cloud Computing</vt:lpstr>
      <vt:lpstr>Resource Abstraction in Cloud Computing</vt:lpstr>
      <vt:lpstr>Resource Management in Cloud Computing</vt:lpstr>
      <vt:lpstr>Resource Management in Cloud Computing</vt:lpstr>
      <vt:lpstr>Resource Management in Cloud Computing</vt:lpstr>
      <vt:lpstr>Resource Management in Cloud Computing</vt:lpstr>
      <vt:lpstr>Resource Management in Cloud Computing</vt:lpstr>
      <vt:lpstr>Resource Management in Cloud Computing</vt:lpstr>
      <vt:lpstr>Resource Management in Cloud Computing</vt:lpstr>
      <vt:lpstr>Service Level Agreements (SLAs)</vt:lpstr>
      <vt:lpstr>Service Level Agreements (SLAs)</vt:lpstr>
      <vt:lpstr>Service Level Agreements (SLAs)</vt:lpstr>
      <vt:lpstr>Elements of Good Service Level Agreement (SLA)</vt:lpstr>
      <vt:lpstr>Elements of Good Service Level Agreement (SLA)</vt:lpstr>
      <vt:lpstr>Elements of Good Service Level Agreement (SLA)</vt:lpstr>
      <vt:lpstr>Elements of Good Service Level Agreement (SLA)</vt:lpstr>
      <vt:lpstr>Elements of Good Service Level Agreement (SLA)</vt:lpstr>
      <vt:lpstr>Other Provisions in SLA</vt:lpstr>
      <vt:lpstr>Sample Service Level Agreements (SLAs)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108</cp:revision>
  <dcterms:created xsi:type="dcterms:W3CDTF">2021-05-13T17:45:44Z</dcterms:created>
  <dcterms:modified xsi:type="dcterms:W3CDTF">2021-08-31T04:50:31Z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580175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