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9" r:id="rId2"/>
    <p:sldId id="297" r:id="rId3"/>
    <p:sldId id="305" r:id="rId4"/>
    <p:sldId id="306" r:id="rId5"/>
    <p:sldId id="325" r:id="rId6"/>
    <p:sldId id="304" r:id="rId7"/>
    <p:sldId id="293" r:id="rId8"/>
    <p:sldId id="308" r:id="rId9"/>
    <p:sldId id="295" r:id="rId10"/>
    <p:sldId id="309" r:id="rId11"/>
    <p:sldId id="310" r:id="rId12"/>
    <p:sldId id="321" r:id="rId13"/>
    <p:sldId id="311" r:id="rId14"/>
    <p:sldId id="314" r:id="rId15"/>
    <p:sldId id="322" r:id="rId16"/>
    <p:sldId id="315" r:id="rId17"/>
    <p:sldId id="323" r:id="rId18"/>
    <p:sldId id="324" r:id="rId19"/>
    <p:sldId id="313" r:id="rId20"/>
    <p:sldId id="299" r:id="rId21"/>
    <p:sldId id="317" r:id="rId22"/>
    <p:sldId id="318" r:id="rId23"/>
    <p:sldId id="319" r:id="rId24"/>
    <p:sldId id="320" r:id="rId25"/>
    <p:sldId id="301" r:id="rId26"/>
    <p:sldId id="316" r:id="rId27"/>
    <p:sldId id="26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deo recording 1" initials="vr1" lastIdx="1" clrIdx="0">
    <p:extLst>
      <p:ext uri="{19B8F6BF-5375-455C-9EA6-DF929625EA0E}">
        <p15:presenceInfo xmlns:p15="http://schemas.microsoft.com/office/powerpoint/2012/main" userId="S::videorecording1@lpu.in::5780b62a-8821-427a-ab1e-c242583c20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D8D"/>
    <a:srgbClr val="258989"/>
    <a:srgbClr val="1E426B"/>
    <a:srgbClr val="217C7F"/>
    <a:srgbClr val="1F3154"/>
    <a:srgbClr val="498682"/>
    <a:srgbClr val="9BABC8"/>
    <a:srgbClr val="ABD1CE"/>
    <a:srgbClr val="E6E6E6"/>
    <a:srgbClr val="F4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3829" autoAdjust="0"/>
  </p:normalViewPr>
  <p:slideViewPr>
    <p:cSldViewPr snapToGrid="0">
      <p:cViewPr>
        <p:scale>
          <a:sx n="33" d="100"/>
          <a:sy n="33" d="100"/>
        </p:scale>
        <p:origin x="256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6267E1-F5B7-496D-A0D1-10DDC8D54031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EA64D9E-5699-4855-A4F9-7D44CFAE064D}">
      <dgm:prSet/>
      <dgm:spPr>
        <a:solidFill>
          <a:srgbClr val="4F8D8D"/>
        </a:solidFill>
      </dgm:spPr>
      <dgm:t>
        <a:bodyPr/>
        <a:lstStyle/>
        <a:p>
          <a:r>
            <a:rPr lang="en-US">
              <a:latin typeface="Bahnschrift" panose="020B0502040204020203" pitchFamily="34" charset="0"/>
            </a:rPr>
            <a:t>AMI &amp; Instance</a:t>
          </a:r>
          <a:endParaRPr lang="en-IN">
            <a:latin typeface="Bahnschrift" panose="020B0502040204020203" pitchFamily="34" charset="0"/>
          </a:endParaRPr>
        </a:p>
      </dgm:t>
    </dgm:pt>
    <dgm:pt modelId="{3CE1A7FA-2772-4B23-A9EC-3C5518C27855}" type="parTrans" cxnId="{F568237B-814F-4CFB-A62A-569CE591FBBB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D3849859-AC2A-4838-BD26-1BEA47054002}" type="sibTrans" cxnId="{F568237B-814F-4CFB-A62A-569CE591FBBB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2C4BE2E1-9340-4E2C-8A68-7BCE967D435B}">
      <dgm:prSet/>
      <dgm:spPr>
        <a:solidFill>
          <a:srgbClr val="4F8D8D"/>
        </a:solidFill>
      </dgm:spPr>
      <dgm:t>
        <a:bodyPr/>
        <a:lstStyle/>
        <a:p>
          <a:r>
            <a:rPr lang="en-US">
              <a:latin typeface="Bahnschrift" panose="020B0502040204020203" pitchFamily="34" charset="0"/>
            </a:rPr>
            <a:t>Region &amp; Zones</a:t>
          </a:r>
          <a:endParaRPr lang="en-IN">
            <a:latin typeface="Bahnschrift" panose="020B0502040204020203" pitchFamily="34" charset="0"/>
          </a:endParaRPr>
        </a:p>
      </dgm:t>
    </dgm:pt>
    <dgm:pt modelId="{694C8DA6-200A-4D53-98FD-95218A3F5D53}" type="parTrans" cxnId="{93E5A0CA-3BB2-431E-AE9A-222D3EDBF973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E108AB86-7CFA-4731-B090-78FFA545DCB9}" type="sibTrans" cxnId="{93E5A0CA-3BB2-431E-AE9A-222D3EDBF973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4F4E2D59-C41F-4727-AFA4-975AE8A2E245}">
      <dgm:prSet/>
      <dgm:spPr>
        <a:solidFill>
          <a:srgbClr val="4F8D8D"/>
        </a:solidFill>
      </dgm:spPr>
      <dgm:t>
        <a:bodyPr/>
        <a:lstStyle/>
        <a:p>
          <a:r>
            <a:rPr lang="en-US">
              <a:latin typeface="Bahnschrift" panose="020B0502040204020203" pitchFamily="34" charset="0"/>
            </a:rPr>
            <a:t>Storage </a:t>
          </a:r>
          <a:endParaRPr lang="en-IN">
            <a:latin typeface="Bahnschrift" panose="020B0502040204020203" pitchFamily="34" charset="0"/>
          </a:endParaRPr>
        </a:p>
      </dgm:t>
    </dgm:pt>
    <dgm:pt modelId="{BF9A3F84-0A2F-4224-8BE5-A742CF8B611B}" type="parTrans" cxnId="{5CD02022-E398-40CB-AA4C-A73560D734E7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E7357352-3A74-4E97-95CA-584374AA514A}" type="sibTrans" cxnId="{5CD02022-E398-40CB-AA4C-A73560D734E7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6E98D0B5-5CED-4763-A08B-7CFC62F8ABA7}">
      <dgm:prSet/>
      <dgm:spPr>
        <a:solidFill>
          <a:srgbClr val="4F8D8D"/>
        </a:solidFill>
      </dgm:spPr>
      <dgm:t>
        <a:bodyPr/>
        <a:lstStyle/>
        <a:p>
          <a:r>
            <a:rPr lang="en-US">
              <a:latin typeface="Bahnschrift" panose="020B0502040204020203" pitchFamily="34" charset="0"/>
            </a:rPr>
            <a:t>Networking and Security</a:t>
          </a:r>
          <a:endParaRPr lang="en-IN">
            <a:latin typeface="Bahnschrift" panose="020B0502040204020203" pitchFamily="34" charset="0"/>
          </a:endParaRPr>
        </a:p>
      </dgm:t>
    </dgm:pt>
    <dgm:pt modelId="{405D57FF-ED97-48DB-85FF-EAC5A8DE0EDE}" type="parTrans" cxnId="{8CB9ABE1-2E1D-473D-AE90-C8BE1C9E6D0C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59E627EA-D140-40D8-873C-E7BBAD11BFD7}" type="sibTrans" cxnId="{8CB9ABE1-2E1D-473D-AE90-C8BE1C9E6D0C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51012BD2-4A63-424A-B712-F3D6A096DAB9}">
      <dgm:prSet/>
      <dgm:spPr>
        <a:solidFill>
          <a:srgbClr val="4F8D8D"/>
        </a:solidFill>
      </dgm:spPr>
      <dgm:t>
        <a:bodyPr/>
        <a:lstStyle/>
        <a:p>
          <a:r>
            <a:rPr lang="en-US">
              <a:latin typeface="Bahnschrift" panose="020B0502040204020203" pitchFamily="34" charset="0"/>
            </a:rPr>
            <a:t>Monitoring</a:t>
          </a:r>
          <a:endParaRPr lang="en-IN">
            <a:latin typeface="Bahnschrift" panose="020B0502040204020203" pitchFamily="34" charset="0"/>
          </a:endParaRPr>
        </a:p>
      </dgm:t>
    </dgm:pt>
    <dgm:pt modelId="{6EF5ACBE-19B5-4444-A535-B15F4397C0BF}" type="parTrans" cxnId="{EFFA9DA5-5C83-443B-BB7C-5A73544B972D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43CE14C1-06D4-4EE4-9A85-1D69FC23DCDF}" type="sibTrans" cxnId="{EFFA9DA5-5C83-443B-BB7C-5A73544B972D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DCA1EFC2-C09C-4E55-8ECB-652A0B1E9569}">
      <dgm:prSet/>
      <dgm:spPr>
        <a:solidFill>
          <a:srgbClr val="4F8D8D"/>
        </a:solidFill>
      </dgm:spPr>
      <dgm:t>
        <a:bodyPr/>
        <a:lstStyle/>
        <a:p>
          <a:r>
            <a:rPr lang="en-US">
              <a:latin typeface="Bahnschrift" panose="020B0502040204020203" pitchFamily="34" charset="0"/>
            </a:rPr>
            <a:t>Auto Scaling</a:t>
          </a:r>
          <a:endParaRPr lang="en-IN">
            <a:latin typeface="Bahnschrift" panose="020B0502040204020203" pitchFamily="34" charset="0"/>
          </a:endParaRPr>
        </a:p>
      </dgm:t>
    </dgm:pt>
    <dgm:pt modelId="{C286E676-BDAC-41EE-96F2-1608C91B0245}" type="parTrans" cxnId="{3497F870-46C8-499A-A7B9-BF09C043C29A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8AD7CA01-6C13-46A2-A1DA-72D68AB3D26B}" type="sibTrans" cxnId="{3497F870-46C8-499A-A7B9-BF09C043C29A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501DDF17-344E-4ADB-9789-AE8113653F0B}">
      <dgm:prSet/>
      <dgm:spPr>
        <a:solidFill>
          <a:srgbClr val="4F8D8D"/>
        </a:solidFill>
      </dgm:spPr>
      <dgm:t>
        <a:bodyPr/>
        <a:lstStyle/>
        <a:p>
          <a:r>
            <a:rPr lang="en-US">
              <a:latin typeface="Bahnschrift" panose="020B0502040204020203" pitchFamily="34" charset="0"/>
            </a:rPr>
            <a:t>Load Balancer</a:t>
          </a:r>
          <a:endParaRPr lang="en-IN">
            <a:latin typeface="Bahnschrift" panose="020B0502040204020203" pitchFamily="34" charset="0"/>
          </a:endParaRPr>
        </a:p>
      </dgm:t>
    </dgm:pt>
    <dgm:pt modelId="{8709F1D2-35A9-4A5B-8C0B-4AF73FC03123}" type="parTrans" cxnId="{140B90B1-2365-4315-A57E-D910E4F78A3E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DC4D7096-D4D4-42B5-9BE7-14965E0C52AF}" type="sibTrans" cxnId="{140B90B1-2365-4315-A57E-D910E4F78A3E}">
      <dgm:prSet/>
      <dgm:spPr/>
      <dgm:t>
        <a:bodyPr/>
        <a:lstStyle/>
        <a:p>
          <a:endParaRPr lang="en-IN">
            <a:latin typeface="Bahnschrift" panose="020B0502040204020203" pitchFamily="34" charset="0"/>
          </a:endParaRPr>
        </a:p>
      </dgm:t>
    </dgm:pt>
    <dgm:pt modelId="{482C620F-7C97-422D-853F-CF03031EE8A4}" type="pres">
      <dgm:prSet presAssocID="{B16267E1-F5B7-496D-A0D1-10DDC8D54031}" presName="Name0" presStyleCnt="0">
        <dgm:presLayoutVars>
          <dgm:dir/>
          <dgm:animLvl val="lvl"/>
          <dgm:resizeHandles val="exact"/>
        </dgm:presLayoutVars>
      </dgm:prSet>
      <dgm:spPr/>
    </dgm:pt>
    <dgm:pt modelId="{4B7D8EDA-04A6-440E-9BF1-FA149638A351}" type="pres">
      <dgm:prSet presAssocID="{7EA64D9E-5699-4855-A4F9-7D44CFAE064D}" presName="linNode" presStyleCnt="0"/>
      <dgm:spPr/>
    </dgm:pt>
    <dgm:pt modelId="{886AEF16-148B-48EB-87CC-75618E30F9E9}" type="pres">
      <dgm:prSet presAssocID="{7EA64D9E-5699-4855-A4F9-7D44CFAE064D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72C33040-FA71-45B0-8905-FB854F99BCA8}" type="pres">
      <dgm:prSet presAssocID="{D3849859-AC2A-4838-BD26-1BEA47054002}" presName="sp" presStyleCnt="0"/>
      <dgm:spPr/>
    </dgm:pt>
    <dgm:pt modelId="{D73DF739-026B-4E19-B14E-4DC42A26ED79}" type="pres">
      <dgm:prSet presAssocID="{2C4BE2E1-9340-4E2C-8A68-7BCE967D435B}" presName="linNode" presStyleCnt="0"/>
      <dgm:spPr/>
    </dgm:pt>
    <dgm:pt modelId="{BF46B7B8-1FC9-4BA1-BD6B-5FD450BFC639}" type="pres">
      <dgm:prSet presAssocID="{2C4BE2E1-9340-4E2C-8A68-7BCE967D435B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A759C252-6794-4417-9BB3-7B3B5D676E87}" type="pres">
      <dgm:prSet presAssocID="{E108AB86-7CFA-4731-B090-78FFA545DCB9}" presName="sp" presStyleCnt="0"/>
      <dgm:spPr/>
    </dgm:pt>
    <dgm:pt modelId="{28E32268-1BA8-4D1F-AD85-4D5279008A34}" type="pres">
      <dgm:prSet presAssocID="{4F4E2D59-C41F-4727-AFA4-975AE8A2E245}" presName="linNode" presStyleCnt="0"/>
      <dgm:spPr/>
    </dgm:pt>
    <dgm:pt modelId="{95169FBF-29A1-4AA0-AA27-4B8286D0DA78}" type="pres">
      <dgm:prSet presAssocID="{4F4E2D59-C41F-4727-AFA4-975AE8A2E245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525875CA-EBD7-4B35-A755-3CF08C64C998}" type="pres">
      <dgm:prSet presAssocID="{E7357352-3A74-4E97-95CA-584374AA514A}" presName="sp" presStyleCnt="0"/>
      <dgm:spPr/>
    </dgm:pt>
    <dgm:pt modelId="{2DC93C83-C037-45A4-B4A1-2376190EF770}" type="pres">
      <dgm:prSet presAssocID="{6E98D0B5-5CED-4763-A08B-7CFC62F8ABA7}" presName="linNode" presStyleCnt="0"/>
      <dgm:spPr/>
    </dgm:pt>
    <dgm:pt modelId="{F332AE25-FD8A-43DF-92EC-C4C39FBF69E4}" type="pres">
      <dgm:prSet presAssocID="{6E98D0B5-5CED-4763-A08B-7CFC62F8ABA7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9D67E753-760B-4F12-8481-37C354CFFD20}" type="pres">
      <dgm:prSet presAssocID="{59E627EA-D140-40D8-873C-E7BBAD11BFD7}" presName="sp" presStyleCnt="0"/>
      <dgm:spPr/>
    </dgm:pt>
    <dgm:pt modelId="{5F83FFB9-C0E2-4991-A899-6CFF0CE26608}" type="pres">
      <dgm:prSet presAssocID="{51012BD2-4A63-424A-B712-F3D6A096DAB9}" presName="linNode" presStyleCnt="0"/>
      <dgm:spPr/>
    </dgm:pt>
    <dgm:pt modelId="{5A7C1330-9681-429C-82A1-BF96F694D14E}" type="pres">
      <dgm:prSet presAssocID="{51012BD2-4A63-424A-B712-F3D6A096DAB9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01800678-744B-4C3E-9967-BBAB53FFCE53}" type="pres">
      <dgm:prSet presAssocID="{43CE14C1-06D4-4EE4-9A85-1D69FC23DCDF}" presName="sp" presStyleCnt="0"/>
      <dgm:spPr/>
    </dgm:pt>
    <dgm:pt modelId="{C114B047-20A4-4EC3-9D27-12637C0179FD}" type="pres">
      <dgm:prSet presAssocID="{DCA1EFC2-C09C-4E55-8ECB-652A0B1E9569}" presName="linNode" presStyleCnt="0"/>
      <dgm:spPr/>
    </dgm:pt>
    <dgm:pt modelId="{D6F2F43B-48A3-4696-BA1A-BDC19FF33F19}" type="pres">
      <dgm:prSet presAssocID="{DCA1EFC2-C09C-4E55-8ECB-652A0B1E9569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9D031125-D986-413F-B932-551C345C85BA}" type="pres">
      <dgm:prSet presAssocID="{8AD7CA01-6C13-46A2-A1DA-72D68AB3D26B}" presName="sp" presStyleCnt="0"/>
      <dgm:spPr/>
    </dgm:pt>
    <dgm:pt modelId="{2F58F0AA-0A18-4D2A-B889-28056238381C}" type="pres">
      <dgm:prSet presAssocID="{501DDF17-344E-4ADB-9789-AE8113653F0B}" presName="linNode" presStyleCnt="0"/>
      <dgm:spPr/>
    </dgm:pt>
    <dgm:pt modelId="{765CF1CE-FEF0-4475-8CB3-7E1974E0D8C2}" type="pres">
      <dgm:prSet presAssocID="{501DDF17-344E-4ADB-9789-AE8113653F0B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F9FE9E21-ED21-4303-87CD-AB8884710E75}" type="presOf" srcId="{7EA64D9E-5699-4855-A4F9-7D44CFAE064D}" destId="{886AEF16-148B-48EB-87CC-75618E30F9E9}" srcOrd="0" destOrd="0" presId="urn:microsoft.com/office/officeart/2005/8/layout/vList5"/>
    <dgm:cxn modelId="{5CD02022-E398-40CB-AA4C-A73560D734E7}" srcId="{B16267E1-F5B7-496D-A0D1-10DDC8D54031}" destId="{4F4E2D59-C41F-4727-AFA4-975AE8A2E245}" srcOrd="2" destOrd="0" parTransId="{BF9A3F84-0A2F-4224-8BE5-A742CF8B611B}" sibTransId="{E7357352-3A74-4E97-95CA-584374AA514A}"/>
    <dgm:cxn modelId="{3497F870-46C8-499A-A7B9-BF09C043C29A}" srcId="{B16267E1-F5B7-496D-A0D1-10DDC8D54031}" destId="{DCA1EFC2-C09C-4E55-8ECB-652A0B1E9569}" srcOrd="5" destOrd="0" parTransId="{C286E676-BDAC-41EE-96F2-1608C91B0245}" sibTransId="{8AD7CA01-6C13-46A2-A1DA-72D68AB3D26B}"/>
    <dgm:cxn modelId="{F568237B-814F-4CFB-A62A-569CE591FBBB}" srcId="{B16267E1-F5B7-496D-A0D1-10DDC8D54031}" destId="{7EA64D9E-5699-4855-A4F9-7D44CFAE064D}" srcOrd="0" destOrd="0" parTransId="{3CE1A7FA-2772-4B23-A9EC-3C5518C27855}" sibTransId="{D3849859-AC2A-4838-BD26-1BEA47054002}"/>
    <dgm:cxn modelId="{22DF9695-FE16-4561-95F9-9633F3C697B4}" type="presOf" srcId="{B16267E1-F5B7-496D-A0D1-10DDC8D54031}" destId="{482C620F-7C97-422D-853F-CF03031EE8A4}" srcOrd="0" destOrd="0" presId="urn:microsoft.com/office/officeart/2005/8/layout/vList5"/>
    <dgm:cxn modelId="{CA6EAFA1-1C32-499A-B523-EDBF67A5871D}" type="presOf" srcId="{51012BD2-4A63-424A-B712-F3D6A096DAB9}" destId="{5A7C1330-9681-429C-82A1-BF96F694D14E}" srcOrd="0" destOrd="0" presId="urn:microsoft.com/office/officeart/2005/8/layout/vList5"/>
    <dgm:cxn modelId="{EFFA9DA5-5C83-443B-BB7C-5A73544B972D}" srcId="{B16267E1-F5B7-496D-A0D1-10DDC8D54031}" destId="{51012BD2-4A63-424A-B712-F3D6A096DAB9}" srcOrd="4" destOrd="0" parTransId="{6EF5ACBE-19B5-4444-A535-B15F4397C0BF}" sibTransId="{43CE14C1-06D4-4EE4-9A85-1D69FC23DCDF}"/>
    <dgm:cxn modelId="{140B90B1-2365-4315-A57E-D910E4F78A3E}" srcId="{B16267E1-F5B7-496D-A0D1-10DDC8D54031}" destId="{501DDF17-344E-4ADB-9789-AE8113653F0B}" srcOrd="6" destOrd="0" parTransId="{8709F1D2-35A9-4A5B-8C0B-4AF73FC03123}" sibTransId="{DC4D7096-D4D4-42B5-9BE7-14965E0C52AF}"/>
    <dgm:cxn modelId="{93E5A0CA-3BB2-431E-AE9A-222D3EDBF973}" srcId="{B16267E1-F5B7-496D-A0D1-10DDC8D54031}" destId="{2C4BE2E1-9340-4E2C-8A68-7BCE967D435B}" srcOrd="1" destOrd="0" parTransId="{694C8DA6-200A-4D53-98FD-95218A3F5D53}" sibTransId="{E108AB86-7CFA-4731-B090-78FFA545DCB9}"/>
    <dgm:cxn modelId="{518B5BD0-7D70-44C5-8267-850F41226D03}" type="presOf" srcId="{6E98D0B5-5CED-4763-A08B-7CFC62F8ABA7}" destId="{F332AE25-FD8A-43DF-92EC-C4C39FBF69E4}" srcOrd="0" destOrd="0" presId="urn:microsoft.com/office/officeart/2005/8/layout/vList5"/>
    <dgm:cxn modelId="{F283EED2-62DC-4CE8-A7D9-5B3F31A58CDF}" type="presOf" srcId="{501DDF17-344E-4ADB-9789-AE8113653F0B}" destId="{765CF1CE-FEF0-4475-8CB3-7E1974E0D8C2}" srcOrd="0" destOrd="0" presId="urn:microsoft.com/office/officeart/2005/8/layout/vList5"/>
    <dgm:cxn modelId="{05FFC0E0-55A9-4D40-A330-54B6E62FA847}" type="presOf" srcId="{4F4E2D59-C41F-4727-AFA4-975AE8A2E245}" destId="{95169FBF-29A1-4AA0-AA27-4B8286D0DA78}" srcOrd="0" destOrd="0" presId="urn:microsoft.com/office/officeart/2005/8/layout/vList5"/>
    <dgm:cxn modelId="{8CB9ABE1-2E1D-473D-AE90-C8BE1C9E6D0C}" srcId="{B16267E1-F5B7-496D-A0D1-10DDC8D54031}" destId="{6E98D0B5-5CED-4763-A08B-7CFC62F8ABA7}" srcOrd="3" destOrd="0" parTransId="{405D57FF-ED97-48DB-85FF-EAC5A8DE0EDE}" sibTransId="{59E627EA-D140-40D8-873C-E7BBAD11BFD7}"/>
    <dgm:cxn modelId="{9A0E4DE6-3D9B-4E5B-9395-66521E0492F3}" type="presOf" srcId="{2C4BE2E1-9340-4E2C-8A68-7BCE967D435B}" destId="{BF46B7B8-1FC9-4BA1-BD6B-5FD450BFC639}" srcOrd="0" destOrd="0" presId="urn:microsoft.com/office/officeart/2005/8/layout/vList5"/>
    <dgm:cxn modelId="{00AB32EC-B3C2-4761-9896-237B9B754CB2}" type="presOf" srcId="{DCA1EFC2-C09C-4E55-8ECB-652A0B1E9569}" destId="{D6F2F43B-48A3-4696-BA1A-BDC19FF33F19}" srcOrd="0" destOrd="0" presId="urn:microsoft.com/office/officeart/2005/8/layout/vList5"/>
    <dgm:cxn modelId="{75AB455C-1909-4CAA-9AAE-6BE0B44E4AB0}" type="presParOf" srcId="{482C620F-7C97-422D-853F-CF03031EE8A4}" destId="{4B7D8EDA-04A6-440E-9BF1-FA149638A351}" srcOrd="0" destOrd="0" presId="urn:microsoft.com/office/officeart/2005/8/layout/vList5"/>
    <dgm:cxn modelId="{BB1D38CD-51A1-48F9-9FAF-88829191008D}" type="presParOf" srcId="{4B7D8EDA-04A6-440E-9BF1-FA149638A351}" destId="{886AEF16-148B-48EB-87CC-75618E30F9E9}" srcOrd="0" destOrd="0" presId="urn:microsoft.com/office/officeart/2005/8/layout/vList5"/>
    <dgm:cxn modelId="{B21A93E2-D1F0-4A1D-AB93-CE90581E705C}" type="presParOf" srcId="{482C620F-7C97-422D-853F-CF03031EE8A4}" destId="{72C33040-FA71-45B0-8905-FB854F99BCA8}" srcOrd="1" destOrd="0" presId="urn:microsoft.com/office/officeart/2005/8/layout/vList5"/>
    <dgm:cxn modelId="{4432C027-3DDB-418F-A8C2-92898D153FD2}" type="presParOf" srcId="{482C620F-7C97-422D-853F-CF03031EE8A4}" destId="{D73DF739-026B-4E19-B14E-4DC42A26ED79}" srcOrd="2" destOrd="0" presId="urn:microsoft.com/office/officeart/2005/8/layout/vList5"/>
    <dgm:cxn modelId="{B5BB3443-792F-4B05-8D42-D696D408DAF0}" type="presParOf" srcId="{D73DF739-026B-4E19-B14E-4DC42A26ED79}" destId="{BF46B7B8-1FC9-4BA1-BD6B-5FD450BFC639}" srcOrd="0" destOrd="0" presId="urn:microsoft.com/office/officeart/2005/8/layout/vList5"/>
    <dgm:cxn modelId="{83B5F670-59F9-408F-9993-3FC3B20FBDF7}" type="presParOf" srcId="{482C620F-7C97-422D-853F-CF03031EE8A4}" destId="{A759C252-6794-4417-9BB3-7B3B5D676E87}" srcOrd="3" destOrd="0" presId="urn:microsoft.com/office/officeart/2005/8/layout/vList5"/>
    <dgm:cxn modelId="{A98EB880-88DA-431E-B281-7D5691206856}" type="presParOf" srcId="{482C620F-7C97-422D-853F-CF03031EE8A4}" destId="{28E32268-1BA8-4D1F-AD85-4D5279008A34}" srcOrd="4" destOrd="0" presId="urn:microsoft.com/office/officeart/2005/8/layout/vList5"/>
    <dgm:cxn modelId="{64403BBE-C566-4F45-9DF0-238D1EAEEF52}" type="presParOf" srcId="{28E32268-1BA8-4D1F-AD85-4D5279008A34}" destId="{95169FBF-29A1-4AA0-AA27-4B8286D0DA78}" srcOrd="0" destOrd="0" presId="urn:microsoft.com/office/officeart/2005/8/layout/vList5"/>
    <dgm:cxn modelId="{39C69920-387C-41EE-B8F2-158B7D4B3269}" type="presParOf" srcId="{482C620F-7C97-422D-853F-CF03031EE8A4}" destId="{525875CA-EBD7-4B35-A755-3CF08C64C998}" srcOrd="5" destOrd="0" presId="urn:microsoft.com/office/officeart/2005/8/layout/vList5"/>
    <dgm:cxn modelId="{7865A900-8CF3-41D8-A158-4887FD83C8C0}" type="presParOf" srcId="{482C620F-7C97-422D-853F-CF03031EE8A4}" destId="{2DC93C83-C037-45A4-B4A1-2376190EF770}" srcOrd="6" destOrd="0" presId="urn:microsoft.com/office/officeart/2005/8/layout/vList5"/>
    <dgm:cxn modelId="{0F1924CA-6F38-40EB-8BE0-71532E5C20A9}" type="presParOf" srcId="{2DC93C83-C037-45A4-B4A1-2376190EF770}" destId="{F332AE25-FD8A-43DF-92EC-C4C39FBF69E4}" srcOrd="0" destOrd="0" presId="urn:microsoft.com/office/officeart/2005/8/layout/vList5"/>
    <dgm:cxn modelId="{BB3B087B-E865-48DD-B239-EDCFAE8E774F}" type="presParOf" srcId="{482C620F-7C97-422D-853F-CF03031EE8A4}" destId="{9D67E753-760B-4F12-8481-37C354CFFD20}" srcOrd="7" destOrd="0" presId="urn:microsoft.com/office/officeart/2005/8/layout/vList5"/>
    <dgm:cxn modelId="{E3D85FA2-B46A-4F95-80C3-9140AE9334FD}" type="presParOf" srcId="{482C620F-7C97-422D-853F-CF03031EE8A4}" destId="{5F83FFB9-C0E2-4991-A899-6CFF0CE26608}" srcOrd="8" destOrd="0" presId="urn:microsoft.com/office/officeart/2005/8/layout/vList5"/>
    <dgm:cxn modelId="{A7A3CB69-8CDE-4EF0-9687-5ABB85ACFA04}" type="presParOf" srcId="{5F83FFB9-C0E2-4991-A899-6CFF0CE26608}" destId="{5A7C1330-9681-429C-82A1-BF96F694D14E}" srcOrd="0" destOrd="0" presId="urn:microsoft.com/office/officeart/2005/8/layout/vList5"/>
    <dgm:cxn modelId="{99E64E24-35D8-4A25-98DD-768D8E15AC93}" type="presParOf" srcId="{482C620F-7C97-422D-853F-CF03031EE8A4}" destId="{01800678-744B-4C3E-9967-BBAB53FFCE53}" srcOrd="9" destOrd="0" presId="urn:microsoft.com/office/officeart/2005/8/layout/vList5"/>
    <dgm:cxn modelId="{0CC6CCD0-A787-4ABB-AF27-EF8EFA7FB02F}" type="presParOf" srcId="{482C620F-7C97-422D-853F-CF03031EE8A4}" destId="{C114B047-20A4-4EC3-9D27-12637C0179FD}" srcOrd="10" destOrd="0" presId="urn:microsoft.com/office/officeart/2005/8/layout/vList5"/>
    <dgm:cxn modelId="{D58F2A3F-72FC-4EA2-9A01-502CF17DA9A5}" type="presParOf" srcId="{C114B047-20A4-4EC3-9D27-12637C0179FD}" destId="{D6F2F43B-48A3-4696-BA1A-BDC19FF33F19}" srcOrd="0" destOrd="0" presId="urn:microsoft.com/office/officeart/2005/8/layout/vList5"/>
    <dgm:cxn modelId="{06DC5728-E8F8-4ADB-BE4A-54A285B493DD}" type="presParOf" srcId="{482C620F-7C97-422D-853F-CF03031EE8A4}" destId="{9D031125-D986-413F-B932-551C345C85BA}" srcOrd="11" destOrd="0" presId="urn:microsoft.com/office/officeart/2005/8/layout/vList5"/>
    <dgm:cxn modelId="{0FECDDC6-F095-4492-961A-FBAEB4D78E18}" type="presParOf" srcId="{482C620F-7C97-422D-853F-CF03031EE8A4}" destId="{2F58F0AA-0A18-4D2A-B889-28056238381C}" srcOrd="12" destOrd="0" presId="urn:microsoft.com/office/officeart/2005/8/layout/vList5"/>
    <dgm:cxn modelId="{98DF0E7D-DDF0-425D-BEA0-03AEAD492B8E}" type="presParOf" srcId="{2F58F0AA-0A18-4D2A-B889-28056238381C}" destId="{765CF1CE-FEF0-4475-8CB3-7E1974E0D8C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AEF16-148B-48EB-87CC-75618E30F9E9}">
      <dsp:nvSpPr>
        <dsp:cNvPr id="0" name=""/>
        <dsp:cNvSpPr/>
      </dsp:nvSpPr>
      <dsp:spPr>
        <a:xfrm>
          <a:off x="2720267" y="427"/>
          <a:ext cx="3060300" cy="685483"/>
        </a:xfrm>
        <a:prstGeom prst="roundRect">
          <a:avLst/>
        </a:prstGeom>
        <a:solidFill>
          <a:srgbClr val="4F8D8D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" panose="020B0502040204020203" pitchFamily="34" charset="0"/>
            </a:rPr>
            <a:t>AMI &amp; Instance</a:t>
          </a:r>
          <a:endParaRPr lang="en-IN" sz="2000" kern="1200">
            <a:latin typeface="Bahnschrift" panose="020B0502040204020203" pitchFamily="34" charset="0"/>
          </a:endParaRPr>
        </a:p>
      </dsp:txBody>
      <dsp:txXfrm>
        <a:off x="2753730" y="33890"/>
        <a:ext cx="2993374" cy="618557"/>
      </dsp:txXfrm>
    </dsp:sp>
    <dsp:sp modelId="{BF46B7B8-1FC9-4BA1-BD6B-5FD450BFC639}">
      <dsp:nvSpPr>
        <dsp:cNvPr id="0" name=""/>
        <dsp:cNvSpPr/>
      </dsp:nvSpPr>
      <dsp:spPr>
        <a:xfrm>
          <a:off x="2720267" y="720185"/>
          <a:ext cx="3060300" cy="685483"/>
        </a:xfrm>
        <a:prstGeom prst="roundRect">
          <a:avLst/>
        </a:prstGeom>
        <a:solidFill>
          <a:srgbClr val="4F8D8D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" panose="020B0502040204020203" pitchFamily="34" charset="0"/>
            </a:rPr>
            <a:t>Region &amp; Zones</a:t>
          </a:r>
          <a:endParaRPr lang="en-IN" sz="2000" kern="1200">
            <a:latin typeface="Bahnschrift" panose="020B0502040204020203" pitchFamily="34" charset="0"/>
          </a:endParaRPr>
        </a:p>
      </dsp:txBody>
      <dsp:txXfrm>
        <a:off x="2753730" y="753648"/>
        <a:ext cx="2993374" cy="618557"/>
      </dsp:txXfrm>
    </dsp:sp>
    <dsp:sp modelId="{95169FBF-29A1-4AA0-AA27-4B8286D0DA78}">
      <dsp:nvSpPr>
        <dsp:cNvPr id="0" name=""/>
        <dsp:cNvSpPr/>
      </dsp:nvSpPr>
      <dsp:spPr>
        <a:xfrm>
          <a:off x="2720267" y="1439942"/>
          <a:ext cx="3060300" cy="685483"/>
        </a:xfrm>
        <a:prstGeom prst="roundRect">
          <a:avLst/>
        </a:prstGeom>
        <a:solidFill>
          <a:srgbClr val="4F8D8D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" panose="020B0502040204020203" pitchFamily="34" charset="0"/>
            </a:rPr>
            <a:t>Storage </a:t>
          </a:r>
          <a:endParaRPr lang="en-IN" sz="2000" kern="1200">
            <a:latin typeface="Bahnschrift" panose="020B0502040204020203" pitchFamily="34" charset="0"/>
          </a:endParaRPr>
        </a:p>
      </dsp:txBody>
      <dsp:txXfrm>
        <a:off x="2753730" y="1473405"/>
        <a:ext cx="2993374" cy="618557"/>
      </dsp:txXfrm>
    </dsp:sp>
    <dsp:sp modelId="{F332AE25-FD8A-43DF-92EC-C4C39FBF69E4}">
      <dsp:nvSpPr>
        <dsp:cNvPr id="0" name=""/>
        <dsp:cNvSpPr/>
      </dsp:nvSpPr>
      <dsp:spPr>
        <a:xfrm>
          <a:off x="2720267" y="2159700"/>
          <a:ext cx="3060300" cy="685483"/>
        </a:xfrm>
        <a:prstGeom prst="roundRect">
          <a:avLst/>
        </a:prstGeom>
        <a:solidFill>
          <a:srgbClr val="4F8D8D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" panose="020B0502040204020203" pitchFamily="34" charset="0"/>
            </a:rPr>
            <a:t>Networking and Security</a:t>
          </a:r>
          <a:endParaRPr lang="en-IN" sz="2000" kern="1200">
            <a:latin typeface="Bahnschrift" panose="020B0502040204020203" pitchFamily="34" charset="0"/>
          </a:endParaRPr>
        </a:p>
      </dsp:txBody>
      <dsp:txXfrm>
        <a:off x="2753730" y="2193163"/>
        <a:ext cx="2993374" cy="618557"/>
      </dsp:txXfrm>
    </dsp:sp>
    <dsp:sp modelId="{5A7C1330-9681-429C-82A1-BF96F694D14E}">
      <dsp:nvSpPr>
        <dsp:cNvPr id="0" name=""/>
        <dsp:cNvSpPr/>
      </dsp:nvSpPr>
      <dsp:spPr>
        <a:xfrm>
          <a:off x="2720267" y="2879457"/>
          <a:ext cx="3060300" cy="685483"/>
        </a:xfrm>
        <a:prstGeom prst="roundRect">
          <a:avLst/>
        </a:prstGeom>
        <a:solidFill>
          <a:srgbClr val="4F8D8D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" panose="020B0502040204020203" pitchFamily="34" charset="0"/>
            </a:rPr>
            <a:t>Monitoring</a:t>
          </a:r>
          <a:endParaRPr lang="en-IN" sz="2000" kern="1200">
            <a:latin typeface="Bahnschrift" panose="020B0502040204020203" pitchFamily="34" charset="0"/>
          </a:endParaRPr>
        </a:p>
      </dsp:txBody>
      <dsp:txXfrm>
        <a:off x="2753730" y="2912920"/>
        <a:ext cx="2993374" cy="618557"/>
      </dsp:txXfrm>
    </dsp:sp>
    <dsp:sp modelId="{D6F2F43B-48A3-4696-BA1A-BDC19FF33F19}">
      <dsp:nvSpPr>
        <dsp:cNvPr id="0" name=""/>
        <dsp:cNvSpPr/>
      </dsp:nvSpPr>
      <dsp:spPr>
        <a:xfrm>
          <a:off x="2720267" y="3599215"/>
          <a:ext cx="3060300" cy="685483"/>
        </a:xfrm>
        <a:prstGeom prst="roundRect">
          <a:avLst/>
        </a:prstGeom>
        <a:solidFill>
          <a:srgbClr val="4F8D8D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" panose="020B0502040204020203" pitchFamily="34" charset="0"/>
            </a:rPr>
            <a:t>Auto Scaling</a:t>
          </a:r>
          <a:endParaRPr lang="en-IN" sz="2000" kern="1200">
            <a:latin typeface="Bahnschrift" panose="020B0502040204020203" pitchFamily="34" charset="0"/>
          </a:endParaRPr>
        </a:p>
      </dsp:txBody>
      <dsp:txXfrm>
        <a:off x="2753730" y="3632678"/>
        <a:ext cx="2993374" cy="618557"/>
      </dsp:txXfrm>
    </dsp:sp>
    <dsp:sp modelId="{765CF1CE-FEF0-4475-8CB3-7E1974E0D8C2}">
      <dsp:nvSpPr>
        <dsp:cNvPr id="0" name=""/>
        <dsp:cNvSpPr/>
      </dsp:nvSpPr>
      <dsp:spPr>
        <a:xfrm>
          <a:off x="2720267" y="4318972"/>
          <a:ext cx="3060300" cy="685483"/>
        </a:xfrm>
        <a:prstGeom prst="roundRect">
          <a:avLst/>
        </a:prstGeom>
        <a:solidFill>
          <a:srgbClr val="4F8D8D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" panose="020B0502040204020203" pitchFamily="34" charset="0"/>
            </a:rPr>
            <a:t>Load Balancer</a:t>
          </a:r>
          <a:endParaRPr lang="en-IN" sz="2000" kern="1200">
            <a:latin typeface="Bahnschrift" panose="020B0502040204020203" pitchFamily="34" charset="0"/>
          </a:endParaRPr>
        </a:p>
      </dsp:txBody>
      <dsp:txXfrm>
        <a:off x="2753730" y="4352435"/>
        <a:ext cx="2993374" cy="618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C8ECD-CF90-46E3-BF6E-814598BF8540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7B553-23AB-4AC1-83F5-E21E587F6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42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64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9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47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26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4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52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36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438AF7-5221-49DD-B9F0-277D8DE74303}" type="slidenum">
              <a:rPr lang="en-US"/>
              <a:pPr/>
              <a:t>19</a:t>
            </a:fld>
            <a:endParaRPr 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6438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4398" y="4409585"/>
            <a:ext cx="5558104" cy="417800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B1D0AB-B008-47A8-8AF7-A8895A6830C8}" type="slidenum">
              <a:rPr lang="en-US"/>
              <a:pPr/>
              <a:t>20</a:t>
            </a:fld>
            <a:endParaRPr 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6438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4398" y="4409585"/>
            <a:ext cx="5558104" cy="417800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60F107-B4CE-4391-A386-2601D1350B25}" type="slidenum">
              <a:rPr lang="en-US"/>
              <a:pPr/>
              <a:t>21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6438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4398" y="4409585"/>
            <a:ext cx="5558104" cy="417800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69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60F107-B4CE-4391-A386-2601D1350B25}" type="slidenum">
              <a:rPr lang="en-US"/>
              <a:pPr/>
              <a:t>22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6438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4398" y="4409585"/>
            <a:ext cx="5558104" cy="417800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69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23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60F107-B4CE-4391-A386-2601D1350B25}" type="slidenum">
              <a:rPr lang="en-US"/>
              <a:pPr/>
              <a:t>23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6438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4398" y="4409585"/>
            <a:ext cx="5558104" cy="417800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2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60F107-B4CE-4391-A386-2601D1350B25}" type="slidenum">
              <a:rPr lang="en-US"/>
              <a:pPr/>
              <a:t>24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6438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4398" y="4409585"/>
            <a:ext cx="5558104" cy="417800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24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60F107-B4CE-4391-A386-2601D1350B25}" type="slidenum">
              <a:rPr lang="en-US"/>
              <a:pPr/>
              <a:t>25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6438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4398" y="4409585"/>
            <a:ext cx="5558104" cy="417800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52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60F107-B4CE-4391-A386-2601D1350B25}" type="slidenum">
              <a:rPr lang="en-US"/>
              <a:pPr/>
              <a:t>26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6438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4398" y="4409585"/>
            <a:ext cx="5558104" cy="417800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2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21F97F-99F4-45E8-8424-8CFF38FA63D4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6438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4398" y="4409585"/>
            <a:ext cx="5558104" cy="417800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48EAD2-214B-4BAB-96B7-05F6641BD9AA}" type="slidenum">
              <a:rPr lang="en-US"/>
              <a:pPr/>
              <a:t>9</a:t>
            </a:fld>
            <a:endParaRPr 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4113" y="706438"/>
            <a:ext cx="4638675" cy="3479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4398" y="4409585"/>
            <a:ext cx="5558104" cy="417800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885" indent="-173885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83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96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BFB8-25EB-4631-88A4-DB0FC574E8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7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Mobile Cloud Comput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BF42-02AE-44E4-9E23-5D32CA505C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13877"/>
      </p:ext>
    </p:extLst>
  </p:cSld>
  <p:clrMapOvr>
    <a:masterClrMapping/>
  </p:clrMapOvr>
  <p:transition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F204-AFC3-485B-B6AB-4A651EB29C6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ICS_LOGO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5600" y="0"/>
            <a:ext cx="2438400" cy="57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26578"/>
      </p:ext>
    </p:extLst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75" y="1451897"/>
            <a:ext cx="8832090" cy="353982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sz="2400" dirty="0">
                <a:cs typeface="Arial" pitchFamily="34" charset="0"/>
              </a:rPr>
              <a:t>Amazon Machine Image (AMI) is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a template for software configuration (Operating System, Application Server, and Applications).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Instance is a AMI </a:t>
            </a:r>
            <a:r>
              <a:rPr lang="en-US" sz="2400" dirty="0">
                <a:cs typeface="Arial" pitchFamily="34" charset="0"/>
              </a:rPr>
              <a:t>running on virtual servers in the cloud.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sz="2400" dirty="0">
                <a:cs typeface="Arial" pitchFamily="34" charset="0"/>
              </a:rPr>
              <a:t>Each instance type offers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different compute and memory facilities.</a:t>
            </a:r>
            <a:endParaRPr lang="en-US" sz="2400" dirty="0"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endParaRPr lang="en-US" sz="2400" dirty="0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0"/>
            <a:ext cx="8108949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AMI and Instance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19" y="4451379"/>
            <a:ext cx="6079344" cy="2137508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187960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735" y="1436914"/>
            <a:ext cx="8675007" cy="5123543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US" sz="2600" dirty="0">
                <a:cs typeface="Arial" pitchFamily="34" charset="0"/>
              </a:rPr>
              <a:t>Amazon have </a:t>
            </a:r>
            <a:r>
              <a:rPr lang="en-US" sz="2600" dirty="0">
                <a:solidFill>
                  <a:srgbClr val="C00000"/>
                </a:solidFill>
                <a:cs typeface="Arial" pitchFamily="34" charset="0"/>
              </a:rPr>
              <a:t>data centers in different region </a:t>
            </a:r>
            <a:r>
              <a:rPr lang="en-US" sz="2600" dirty="0">
                <a:cs typeface="Arial" pitchFamily="34" charset="0"/>
              </a:rPr>
              <a:t>across the globe</a:t>
            </a:r>
          </a:p>
          <a:p>
            <a:pPr algn="just">
              <a:buClr>
                <a:srgbClr val="258989"/>
              </a:buClr>
            </a:pPr>
            <a:r>
              <a:rPr lang="en-US" sz="2600" dirty="0">
                <a:cs typeface="Arial" pitchFamily="34" charset="0"/>
              </a:rPr>
              <a:t>An instance can be launched in different regions depending on the need.</a:t>
            </a:r>
          </a:p>
          <a:p>
            <a:pPr marL="900113" lvl="1" indent="-442913" algn="just">
              <a:buClr>
                <a:srgbClr val="258989"/>
              </a:buClr>
              <a:buFont typeface="Bahnschrift" panose="020B0502040204020203" pitchFamily="34" charset="0"/>
              <a:buChar char="–"/>
            </a:pPr>
            <a:r>
              <a:rPr lang="en-US" sz="2600" dirty="0">
                <a:cs typeface="Arial" pitchFamily="34" charset="0"/>
              </a:rPr>
              <a:t>Closer to specific customer</a:t>
            </a:r>
          </a:p>
          <a:p>
            <a:pPr marL="900113" lvl="1" indent="-442913" algn="just">
              <a:buClr>
                <a:srgbClr val="258989"/>
              </a:buClr>
              <a:buFont typeface="Bahnschrift" panose="020B0502040204020203" pitchFamily="34" charset="0"/>
              <a:buChar char="–"/>
            </a:pPr>
            <a:r>
              <a:rPr lang="en-US" sz="2600" dirty="0">
                <a:cs typeface="Arial" pitchFamily="34" charset="0"/>
              </a:rPr>
              <a:t>To meet legal or other requirements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0"/>
            <a:ext cx="8123463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cs typeface="Arial" pitchFamily="34" charset="0"/>
              </a:rPr>
              <a:t>Region and Zones</a:t>
            </a:r>
          </a:p>
        </p:txBody>
      </p:sp>
    </p:spTree>
    <p:extLst>
      <p:ext uri="{BB962C8B-B14F-4D97-AF65-F5344CB8AC3E}">
        <p14:creationId xmlns:p14="http://schemas.microsoft.com/office/powerpoint/2010/main" val="237052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735" y="1436914"/>
            <a:ext cx="8675007" cy="512354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US" sz="2600" dirty="0">
                <a:solidFill>
                  <a:srgbClr val="C00000"/>
                </a:solidFill>
                <a:cs typeface="Arial" pitchFamily="34" charset="0"/>
              </a:rPr>
              <a:t>Each region has set of zones</a:t>
            </a:r>
          </a:p>
          <a:p>
            <a:pPr lvl="1" algn="just">
              <a:buClr>
                <a:srgbClr val="258989"/>
              </a:buClr>
            </a:pPr>
            <a:r>
              <a:rPr lang="en-US" sz="2600" dirty="0">
                <a:cs typeface="Arial" pitchFamily="34" charset="0"/>
              </a:rPr>
              <a:t>Zones are isolated from </a:t>
            </a:r>
            <a:r>
              <a:rPr lang="en-US" sz="2600" dirty="0">
                <a:solidFill>
                  <a:srgbClr val="C00000"/>
                </a:solidFill>
                <a:cs typeface="Arial" pitchFamily="34" charset="0"/>
              </a:rPr>
              <a:t>failure in other zones</a:t>
            </a:r>
          </a:p>
          <a:p>
            <a:pPr lvl="1" algn="just">
              <a:buClr>
                <a:srgbClr val="258989"/>
              </a:buClr>
            </a:pPr>
            <a:r>
              <a:rPr lang="en-US" sz="2600" dirty="0">
                <a:cs typeface="Arial" pitchFamily="34" charset="0"/>
              </a:rPr>
              <a:t>Inexpensive, </a:t>
            </a:r>
            <a:r>
              <a:rPr lang="en-US" sz="2600" dirty="0">
                <a:solidFill>
                  <a:srgbClr val="C00000"/>
                </a:solidFill>
                <a:cs typeface="Arial" pitchFamily="34" charset="0"/>
              </a:rPr>
              <a:t>low latency connectivity </a:t>
            </a:r>
            <a:r>
              <a:rPr lang="en-US" sz="2600" dirty="0">
                <a:cs typeface="Arial" pitchFamily="34" charset="0"/>
              </a:rPr>
              <a:t>between zones in same region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0"/>
            <a:ext cx="8123463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cs typeface="Arial" pitchFamily="34" charset="0"/>
              </a:rPr>
              <a:t>Region and Zones</a:t>
            </a:r>
          </a:p>
        </p:txBody>
      </p:sp>
    </p:spTree>
    <p:extLst>
      <p:ext uri="{BB962C8B-B14F-4D97-AF65-F5344CB8AC3E}">
        <p14:creationId xmlns:p14="http://schemas.microsoft.com/office/powerpoint/2010/main" val="386512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73" y="1480041"/>
            <a:ext cx="3347235" cy="5004884"/>
          </a:xfrm>
        </p:spPr>
        <p:txBody>
          <a:bodyPr>
            <a:normAutofit/>
          </a:bodyPr>
          <a:lstStyle/>
          <a:p>
            <a:pPr marL="0" indent="0">
              <a:buClr>
                <a:srgbClr val="258989"/>
              </a:buClr>
              <a:buNone/>
            </a:pPr>
            <a:r>
              <a:rPr lang="en-US" sz="2400" dirty="0">
                <a:cs typeface="Arial" pitchFamily="34" charset="0"/>
              </a:rPr>
              <a:t>Amazon EC provides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three type of storage option:</a:t>
            </a:r>
          </a:p>
          <a:p>
            <a:pPr marL="539750" lvl="1" indent="-269875">
              <a:buClr>
                <a:srgbClr val="258989"/>
              </a:buClr>
            </a:pPr>
            <a:r>
              <a:rPr lang="en-US" dirty="0">
                <a:cs typeface="Arial" pitchFamily="34" charset="0"/>
              </a:rPr>
              <a:t>Amazon EBS</a:t>
            </a:r>
          </a:p>
          <a:p>
            <a:pPr marL="539750" lvl="1" indent="-269875">
              <a:buClr>
                <a:srgbClr val="258989"/>
              </a:buClr>
            </a:pPr>
            <a:r>
              <a:rPr lang="en-US" dirty="0">
                <a:cs typeface="Arial" pitchFamily="34" charset="0"/>
              </a:rPr>
              <a:t>Amazon S3</a:t>
            </a:r>
          </a:p>
          <a:p>
            <a:pPr marL="539750" lvl="1" indent="-269875">
              <a:buClr>
                <a:srgbClr val="258989"/>
              </a:buClr>
            </a:pPr>
            <a:r>
              <a:rPr lang="en-US" dirty="0">
                <a:cs typeface="Arial" pitchFamily="34" charset="0"/>
              </a:rPr>
              <a:t>Instance Storage</a:t>
            </a:r>
            <a:endParaRPr lang="en-US" sz="1800" dirty="0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3" y="0"/>
            <a:ext cx="8686800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cs typeface="Arial" pitchFamily="34" charset="0"/>
              </a:rPr>
              <a:t>Storage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195" y="2159733"/>
            <a:ext cx="5147078" cy="36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6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71" y="1443789"/>
            <a:ext cx="8772024" cy="512507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sz="2400" dirty="0">
                <a:cs typeface="Arial" pitchFamily="34" charset="0"/>
              </a:rPr>
              <a:t>Instances can be launched on one of the two platforms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US" dirty="0">
                <a:cs typeface="Arial" pitchFamily="34" charset="0"/>
              </a:rPr>
              <a:t>EC2-Classic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US" dirty="0">
                <a:cs typeface="Arial" pitchFamily="34" charset="0"/>
              </a:rPr>
              <a:t>EC2-VPC</a:t>
            </a:r>
          </a:p>
          <a:p>
            <a:pPr marL="437942" indent="-342900" algn="just">
              <a:spcBef>
                <a:spcPts val="0"/>
              </a:spcBef>
              <a:buClr>
                <a:srgbClr val="258989"/>
              </a:buClr>
              <a:buSzPct val="45000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400" dirty="0">
                <a:cs typeface="Arial" pitchFamily="34" charset="0"/>
              </a:rPr>
              <a:t>Each instance launched is assigned two addresses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a private address and a public IP address.</a:t>
            </a:r>
          </a:p>
          <a:p>
            <a:pPr marL="837992" lvl="1" indent="-342900" algn="just">
              <a:spcBef>
                <a:spcPts val="0"/>
              </a:spcBef>
              <a:buClr>
                <a:srgbClr val="258989"/>
              </a:buClr>
              <a:buSzPct val="45000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>
                <a:cs typeface="Arial" pitchFamily="34" charset="0"/>
              </a:rPr>
              <a:t>A replacement instance has a different public IP address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4" y="0"/>
            <a:ext cx="8726905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cs typeface="Arial" pitchFamily="34" charset="0"/>
              </a:rPr>
              <a:t>Networking and Security</a:t>
            </a:r>
          </a:p>
        </p:txBody>
      </p:sp>
    </p:spTree>
    <p:extLst>
      <p:ext uri="{BB962C8B-B14F-4D97-AF65-F5344CB8AC3E}">
        <p14:creationId xmlns:p14="http://schemas.microsoft.com/office/powerpoint/2010/main" val="64460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71" y="1443789"/>
            <a:ext cx="8772024" cy="512507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>
                <a:cs typeface="Arial" pitchFamily="34" charset="0"/>
              </a:rPr>
              <a:t>Instance IP address is dynamic: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  <a:buFont typeface="Bahnschrift" panose="020B0502040204020203" pitchFamily="34" charset="0"/>
              <a:buChar char="–"/>
            </a:pPr>
            <a:r>
              <a:rPr lang="en-US" sz="2600" dirty="0">
                <a:cs typeface="Arial" pitchFamily="34" charset="0"/>
              </a:rPr>
              <a:t>new IP address is assigned every time instance is launched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  <a:buSzPct val="100000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600" dirty="0">
                <a:cs typeface="Arial" pitchFamily="34" charset="0"/>
              </a:rPr>
              <a:t>Amazon EC2 offers Elastic IP addresses (static IP addresses) for dynamic cloud computing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  <a:buFont typeface="Bahnschrift" panose="020B0502040204020203" pitchFamily="34" charset="0"/>
              <a:buChar char="–"/>
            </a:pPr>
            <a:r>
              <a:rPr lang="en-US" sz="2600" dirty="0">
                <a:cs typeface="Arial" pitchFamily="34" charset="0"/>
              </a:rPr>
              <a:t>Remap the Elastic IP to new instance to mask failure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  <a:buFont typeface="Bahnschrift" panose="020B0502040204020203" pitchFamily="34" charset="0"/>
              <a:buChar char="–"/>
            </a:pPr>
            <a:r>
              <a:rPr lang="en-US" sz="2600" dirty="0">
                <a:cs typeface="Arial" pitchFamily="34" charset="0"/>
              </a:rPr>
              <a:t>Separate pool for EC2-Classic and VPC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US" sz="2600" dirty="0">
                <a:cs typeface="Arial" pitchFamily="34" charset="0"/>
              </a:rPr>
              <a:t>Security Groups to access control to instance</a:t>
            </a:r>
          </a:p>
          <a:p>
            <a:pPr algn="just">
              <a:spcBef>
                <a:spcPts val="0"/>
              </a:spcBef>
            </a:pPr>
            <a:endParaRPr lang="en-US" sz="2600" dirty="0"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4" y="0"/>
            <a:ext cx="8726905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cs typeface="Arial" pitchFamily="34" charset="0"/>
              </a:rPr>
              <a:t>Networking and Security</a:t>
            </a:r>
          </a:p>
        </p:txBody>
      </p:sp>
    </p:spTree>
    <p:extLst>
      <p:ext uri="{BB962C8B-B14F-4D97-AF65-F5344CB8AC3E}">
        <p14:creationId xmlns:p14="http://schemas.microsoft.com/office/powerpoint/2010/main" val="2709040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81" y="1491916"/>
            <a:ext cx="8659729" cy="5157155"/>
          </a:xfrm>
        </p:spPr>
        <p:txBody>
          <a:bodyPr>
            <a:no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US" dirty="0">
                <a:cs typeface="Arial" pitchFamily="34" charset="0"/>
              </a:rPr>
              <a:t>Monitor statistics of instances and EBS</a:t>
            </a:r>
          </a:p>
          <a:p>
            <a:pPr lvl="1" algn="just">
              <a:buClr>
                <a:srgbClr val="258989"/>
              </a:buClr>
              <a:buFont typeface="Bahnschrift" panose="020B0502040204020203" pitchFamily="34" charset="0"/>
              <a:buChar char="–"/>
            </a:pPr>
            <a:r>
              <a:rPr lang="en-US" sz="2800" dirty="0">
                <a:solidFill>
                  <a:srgbClr val="C00000"/>
                </a:solidFill>
                <a:cs typeface="Arial" pitchFamily="34" charset="0"/>
              </a:rPr>
              <a:t>CloudWatch</a:t>
            </a:r>
            <a:r>
              <a:rPr lang="en-US" sz="2800" dirty="0">
                <a:cs typeface="Arial" pitchFamily="34" charset="0"/>
              </a:rPr>
              <a:t> (monitor, manage and publish various metrics; configure alarms based on metrics)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37" y="0"/>
            <a:ext cx="8791074" cy="1325563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>
                <a:cs typeface="Arial" pitchFamily="34" charset="0"/>
              </a:rPr>
              <a:t>Monitoring, Auto Scaling and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85083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81" y="1491916"/>
            <a:ext cx="8659729" cy="5157155"/>
          </a:xfrm>
        </p:spPr>
        <p:txBody>
          <a:bodyPr>
            <a:no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US" dirty="0">
                <a:cs typeface="Arial" pitchFamily="34" charset="0"/>
              </a:rPr>
              <a:t>Automatically scales amazon EC2 capacity up and down based on rules</a:t>
            </a:r>
          </a:p>
          <a:p>
            <a:pPr lvl="1" algn="just">
              <a:buClr>
                <a:srgbClr val="258989"/>
              </a:buClr>
              <a:buFont typeface="Bahnschrift" panose="020B0502040204020203" pitchFamily="34" charset="0"/>
              <a:buChar char="–"/>
            </a:pPr>
            <a:r>
              <a:rPr lang="en-US" sz="2800" dirty="0">
                <a:cs typeface="Arial" pitchFamily="34" charset="0"/>
              </a:rPr>
              <a:t>Add and remove compute resource based on demand</a:t>
            </a:r>
          </a:p>
          <a:p>
            <a:pPr lvl="1" algn="just">
              <a:buClr>
                <a:srgbClr val="258989"/>
              </a:buClr>
              <a:buFont typeface="Bahnschrift" panose="020B0502040204020203" pitchFamily="34" charset="0"/>
              <a:buChar char="–"/>
            </a:pPr>
            <a:r>
              <a:rPr lang="en-US" sz="2800" dirty="0">
                <a:cs typeface="Arial" pitchFamily="34" charset="0"/>
              </a:rPr>
              <a:t>Suitable for businesses experiencing variability in usage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37" y="0"/>
            <a:ext cx="8791074" cy="1325563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>
                <a:cs typeface="Arial" pitchFamily="34" charset="0"/>
              </a:rPr>
              <a:t>Monitoring, Auto Scaling and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2840641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81" y="1491916"/>
            <a:ext cx="8659729" cy="5157155"/>
          </a:xfrm>
        </p:spPr>
        <p:txBody>
          <a:bodyPr>
            <a:no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US" dirty="0">
                <a:cs typeface="Arial" pitchFamily="34" charset="0"/>
              </a:rPr>
              <a:t>Distribute incoming traffic across multiple instances</a:t>
            </a:r>
          </a:p>
          <a:p>
            <a:pPr lvl="1" algn="just">
              <a:buClr>
                <a:srgbClr val="258989"/>
              </a:buClr>
              <a:buFont typeface="Bahnschrift" panose="020B0502040204020203" pitchFamily="34" charset="0"/>
              <a:buChar char="–"/>
            </a:pPr>
            <a:r>
              <a:rPr lang="en-US" sz="2800" dirty="0">
                <a:cs typeface="Arial" pitchFamily="34" charset="0"/>
              </a:rPr>
              <a:t>Elastic Load Balancing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37" y="0"/>
            <a:ext cx="8791074" cy="1325563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>
                <a:cs typeface="Arial" pitchFamily="34" charset="0"/>
              </a:rPr>
              <a:t>Monitoring, Auto Scaling and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118956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259681" y="1580019"/>
            <a:ext cx="8675771" cy="5004884"/>
          </a:xfrm>
          <a:ln/>
        </p:spPr>
        <p:txBody>
          <a:bodyPr>
            <a:normAutofit/>
          </a:bodyPr>
          <a:lstStyle/>
          <a:p>
            <a:pPr marL="388806" indent="-293764" algn="just">
              <a:spcBef>
                <a:spcPts val="0"/>
              </a:spcBef>
              <a:buClr>
                <a:srgbClr val="258989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>
                <a:solidFill>
                  <a:srgbClr val="C00000"/>
                </a:solidFill>
                <a:cs typeface="Arial" pitchFamily="34" charset="0"/>
              </a:rPr>
              <a:t>S3 stands for = Simple Storage Service</a:t>
            </a:r>
          </a:p>
          <a:p>
            <a:pPr marL="388806" indent="-293764" algn="just">
              <a:spcBef>
                <a:spcPts val="0"/>
              </a:spcBef>
              <a:buClr>
                <a:srgbClr val="258989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>
                <a:cs typeface="Arial" pitchFamily="34" charset="0"/>
              </a:rPr>
              <a:t>SOA– Service Oriented Architecture which provides online storage using web services.</a:t>
            </a:r>
          </a:p>
          <a:p>
            <a:pPr marL="388806" indent="-293764" algn="just">
              <a:spcBef>
                <a:spcPts val="0"/>
              </a:spcBef>
              <a:buClr>
                <a:srgbClr val="258989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>
                <a:cs typeface="Arial" pitchFamily="34" charset="0"/>
              </a:rPr>
              <a:t>Allows read, write and delete permissions on objects.</a:t>
            </a:r>
          </a:p>
          <a:p>
            <a:pPr marL="388806" indent="-293764" algn="just">
              <a:spcBef>
                <a:spcPts val="0"/>
              </a:spcBef>
              <a:buClr>
                <a:srgbClr val="258989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>
                <a:cs typeface="Arial" pitchFamily="34" charset="0"/>
              </a:rPr>
              <a:t>Uses REST and SOAP protocols for messaging.</a:t>
            </a: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144379" y="0"/>
            <a:ext cx="8080684" cy="1325563"/>
          </a:xfrm>
          <a:ln/>
        </p:spPr>
        <p:txBody>
          <a:bodyPr tIns="35268">
            <a:normAutofit/>
          </a:bodyPr>
          <a:lstStyle/>
          <a:p>
            <a:pPr algn="just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200" dirty="0">
                <a:cs typeface="Arial" pitchFamily="34" charset="0"/>
              </a:rPr>
              <a:t>Amazon S3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to,</a:t>
            </a: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dirty="0"/>
              <a:t>Know about different services offered by Amazon Web Services (AWS).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195513" y="1531893"/>
            <a:ext cx="8723898" cy="5004884"/>
          </a:xfrm>
          <a:ln/>
        </p:spPr>
        <p:txBody>
          <a:bodyPr>
            <a:noAutofit/>
          </a:bodyPr>
          <a:lstStyle/>
          <a:p>
            <a:pPr marL="176213" indent="-176213" algn="just">
              <a:spcBef>
                <a:spcPts val="0"/>
              </a:spcBef>
              <a:buClr>
                <a:srgbClr val="258989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400" dirty="0">
                <a:cs typeface="Arial" pitchFamily="34" charset="0"/>
              </a:rPr>
              <a:t>Amazon </a:t>
            </a:r>
            <a:r>
              <a:rPr lang="en-US" sz="2400" dirty="0" err="1">
                <a:cs typeface="Arial" pitchFamily="34" charset="0"/>
              </a:rPr>
              <a:t>SimpleDB</a:t>
            </a:r>
            <a:r>
              <a:rPr lang="en-US" sz="2400" dirty="0">
                <a:cs typeface="Arial" pitchFamily="34" charset="0"/>
              </a:rPr>
              <a:t> is a highly available, flexible, and scalable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non-relational data store</a:t>
            </a:r>
            <a:r>
              <a:rPr lang="en-US" sz="2400" dirty="0">
                <a:cs typeface="Arial" pitchFamily="34" charset="0"/>
              </a:rPr>
              <a:t> that offloads the work of database administration.</a:t>
            </a:r>
          </a:p>
          <a:p>
            <a:pPr marL="176213" indent="-176213" algn="just">
              <a:spcBef>
                <a:spcPts val="0"/>
              </a:spcBef>
              <a:buClr>
                <a:srgbClr val="258989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400" dirty="0">
                <a:cs typeface="Arial" pitchFamily="34" charset="0"/>
              </a:rPr>
              <a:t>Creates and manages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multiple geographically distributed replicas </a:t>
            </a:r>
            <a:r>
              <a:rPr lang="en-US" sz="2400" dirty="0">
                <a:cs typeface="Arial" pitchFamily="34" charset="0"/>
              </a:rPr>
              <a:t>of your data automatically to enable high availability and data durability.</a:t>
            </a:r>
          </a:p>
          <a:p>
            <a:pPr marL="176213" indent="-176213" algn="just">
              <a:spcBef>
                <a:spcPts val="0"/>
              </a:spcBef>
              <a:buClr>
                <a:srgbClr val="258989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400" dirty="0">
                <a:cs typeface="Arial" pitchFamily="34" charset="0"/>
              </a:rPr>
              <a:t>The service charges you only for the resources actually consumed in storing your data and serving your requests.</a:t>
            </a: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160420" y="0"/>
            <a:ext cx="8630653" cy="1325563"/>
          </a:xfrm>
          <a:ln/>
        </p:spPr>
        <p:txBody>
          <a:bodyPr tIns="35268">
            <a:normAutofit/>
          </a:bodyPr>
          <a:lstStyle/>
          <a:p>
            <a:pPr algn="just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200" dirty="0">
                <a:cs typeface="Arial" pitchFamily="34" charset="0"/>
              </a:rPr>
              <a:t>Amazon </a:t>
            </a:r>
            <a:r>
              <a:rPr lang="en-US" sz="3200" dirty="0" err="1">
                <a:cs typeface="Arial" pitchFamily="34" charset="0"/>
              </a:rPr>
              <a:t>SimpleDB</a:t>
            </a:r>
            <a:endParaRPr lang="en-US" sz="3200" dirty="0"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112341-B9F7-4C26-91DA-4B3C3CECC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37" y="1524906"/>
            <a:ext cx="8589092" cy="5004884"/>
          </a:xfrm>
        </p:spPr>
        <p:txBody>
          <a:bodyPr/>
          <a:lstStyle/>
          <a:p>
            <a:pPr algn="just">
              <a:buClr>
                <a:srgbClr val="258989"/>
              </a:buClr>
            </a:pPr>
            <a:r>
              <a:rPr lang="en-IN" dirty="0"/>
              <a:t>Truly Serverless.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You know longer have the overhead of administration.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No need to manage any servers.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Focus is entirely on your business logic.</a:t>
            </a:r>
            <a:endParaRPr lang="en-GB" dirty="0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205628" y="0"/>
            <a:ext cx="8938372" cy="1325563"/>
          </a:xfrm>
          <a:ln/>
        </p:spPr>
        <p:txBody>
          <a:bodyPr tIns="19267"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200" b="1" dirty="0">
                <a:cs typeface="Arial" pitchFamily="34" charset="0"/>
              </a:rPr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2987371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112341-B9F7-4C26-91DA-4B3C3CECC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37" y="1524906"/>
            <a:ext cx="8589092" cy="5004884"/>
          </a:xfrm>
        </p:spPr>
        <p:txBody>
          <a:bodyPr/>
          <a:lstStyle/>
          <a:p>
            <a:pPr algn="just">
              <a:buClr>
                <a:srgbClr val="258989"/>
              </a:buClr>
            </a:pPr>
            <a:r>
              <a:rPr lang="en-GB" dirty="0"/>
              <a:t>Database that delivers single-digit millisecond performance at any scale. </a:t>
            </a:r>
          </a:p>
          <a:p>
            <a:pPr algn="just">
              <a:buClr>
                <a:srgbClr val="258989"/>
              </a:buClr>
            </a:pPr>
            <a:r>
              <a:rPr lang="en-GB" dirty="0">
                <a:solidFill>
                  <a:srgbClr val="C00000"/>
                </a:solidFill>
              </a:rPr>
              <a:t>Fully managed, cost effective, durable, multi-region NoSQL database.</a:t>
            </a: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205628" y="0"/>
            <a:ext cx="8658153" cy="1325563"/>
          </a:xfrm>
          <a:ln/>
        </p:spPr>
        <p:txBody>
          <a:bodyPr tIns="19267"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200" b="1" dirty="0">
                <a:cs typeface="Arial" pitchFamily="34" charset="0"/>
              </a:rPr>
              <a:t>AWS </a:t>
            </a:r>
            <a:r>
              <a:rPr lang="en-GB" sz="3200" dirty="0"/>
              <a:t>DynamoDB</a:t>
            </a:r>
            <a:endParaRPr lang="en-US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82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112341-B9F7-4C26-91DA-4B3C3CECC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37" y="1524906"/>
            <a:ext cx="8589092" cy="5004884"/>
          </a:xfrm>
        </p:spPr>
        <p:txBody>
          <a:bodyPr/>
          <a:lstStyle/>
          <a:p>
            <a:pPr algn="just">
              <a:buClr>
                <a:srgbClr val="258989"/>
              </a:buClr>
            </a:pPr>
            <a:r>
              <a:rPr lang="en-IN" dirty="0"/>
              <a:t>Fully managed service.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Simple way to create, publish, maintain, monitor, and secure APIs at any scale. RESTful APIs and WebSocket APIs are types of APIs you can create using API Gateway.</a:t>
            </a: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205628" y="0"/>
            <a:ext cx="8259946" cy="1325563"/>
          </a:xfrm>
          <a:ln/>
        </p:spPr>
        <p:txBody>
          <a:bodyPr tIns="19267"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200" b="1" dirty="0">
                <a:solidFill>
                  <a:schemeClr val="bg1"/>
                </a:solidFill>
                <a:cs typeface="Arial" pitchFamily="34" charset="0"/>
              </a:rPr>
              <a:t>AWS </a:t>
            </a:r>
            <a:r>
              <a:rPr lang="en-GB" sz="3200" b="0" i="0" dirty="0">
                <a:solidFill>
                  <a:schemeClr val="bg1"/>
                </a:solidFill>
                <a:effectLst/>
              </a:rPr>
              <a:t>Amazon API Gateway</a:t>
            </a:r>
            <a:endParaRPr 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441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112341-B9F7-4C26-91DA-4B3C3CECC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37" y="1524906"/>
            <a:ext cx="8589092" cy="5004884"/>
          </a:xfrm>
        </p:spPr>
        <p:txBody>
          <a:bodyPr/>
          <a:lstStyle/>
          <a:p>
            <a:pPr>
              <a:buClr>
                <a:srgbClr val="258989"/>
              </a:buClr>
            </a:pPr>
            <a:r>
              <a:rPr lang="en-GB" dirty="0"/>
              <a:t>Launching an Instance</a:t>
            </a:r>
          </a:p>
          <a:p>
            <a:pPr>
              <a:buClr>
                <a:srgbClr val="258989"/>
              </a:buClr>
            </a:pPr>
            <a:r>
              <a:rPr lang="en-GB" dirty="0"/>
              <a:t>Connecting</a:t>
            </a:r>
          </a:p>
          <a:p>
            <a:pPr>
              <a:buClr>
                <a:srgbClr val="258989"/>
              </a:buClr>
            </a:pPr>
            <a:r>
              <a:rPr lang="en-GB" dirty="0"/>
              <a:t>Terminating</a:t>
            </a:r>
          </a:p>
          <a:p>
            <a:pPr>
              <a:buClr>
                <a:srgbClr val="258989"/>
              </a:buClr>
            </a:pPr>
            <a:r>
              <a:rPr lang="en-GB" dirty="0"/>
              <a:t>Stop</a:t>
            </a:r>
          </a:p>
          <a:p>
            <a:pPr>
              <a:buClr>
                <a:srgbClr val="258989"/>
              </a:buClr>
            </a:pPr>
            <a:r>
              <a:rPr lang="en-GB" dirty="0"/>
              <a:t>Budget &amp; Preferences setting</a:t>
            </a: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205628" y="0"/>
            <a:ext cx="8938372" cy="1325563"/>
          </a:xfrm>
          <a:ln/>
        </p:spPr>
        <p:txBody>
          <a:bodyPr tIns="19267"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200" b="1" dirty="0">
                <a:cs typeface="Arial" pitchFamily="34" charset="0"/>
              </a:rPr>
              <a:t>AWS EC2 Practical</a:t>
            </a:r>
          </a:p>
        </p:txBody>
      </p:sp>
    </p:spTree>
    <p:extLst>
      <p:ext uri="{BB962C8B-B14F-4D97-AF65-F5344CB8AC3E}">
        <p14:creationId xmlns:p14="http://schemas.microsoft.com/office/powerpoint/2010/main" val="1008566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112295" y="0"/>
            <a:ext cx="8646694" cy="1325563"/>
          </a:xfrm>
          <a:ln/>
        </p:spPr>
        <p:txBody>
          <a:bodyPr tIns="19267"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200" b="1" dirty="0">
                <a:cs typeface="Arial" pitchFamily="34" charset="0"/>
              </a:rPr>
              <a:t>AWS Management Console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714" y="1493873"/>
            <a:ext cx="8630654" cy="5215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913499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112295" y="0"/>
            <a:ext cx="8854724" cy="1325563"/>
          </a:xfrm>
          <a:ln/>
        </p:spPr>
        <p:txBody>
          <a:bodyPr tIns="19267"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200" b="1" dirty="0">
                <a:cs typeface="Arial" pitchFamily="34" charset="0"/>
              </a:rPr>
              <a:t>AWS Management Console- All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9CE62-9E63-4126-B932-BAB67FCC4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1" y="1533832"/>
            <a:ext cx="8790038" cy="510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45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49" y="1436914"/>
            <a:ext cx="8747579" cy="1881613"/>
          </a:xfrm>
        </p:spPr>
        <p:txBody>
          <a:bodyPr>
            <a:no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US" sz="2400" dirty="0">
                <a:cs typeface="Arial" pitchFamily="34" charset="0"/>
              </a:rPr>
              <a:t>Category of cloud services which provides capability to provision processing, storage, intra-cloud network connectivity services, and other fundamental computing resources of the cloud infrastructure.                                                            </a:t>
            </a:r>
            <a:br>
              <a:rPr lang="en-US" sz="2400" dirty="0">
                <a:cs typeface="Arial" pitchFamily="34" charset="0"/>
              </a:rPr>
            </a:br>
            <a:r>
              <a:rPr lang="en-US" sz="2400" dirty="0">
                <a:cs typeface="Arial" pitchFamily="34" charset="0"/>
              </a:rPr>
              <a:t>                       	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0"/>
            <a:ext cx="8723086" cy="1325563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cs typeface="Arial" pitchFamily="34" charset="0"/>
              </a:rPr>
              <a:t>Infrastructure-as-a-Service (IaaS)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29" y="3839275"/>
            <a:ext cx="3821541" cy="277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1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49" y="1483002"/>
            <a:ext cx="8660493" cy="500488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Clr>
                <a:srgbClr val="258989"/>
              </a:buClr>
            </a:pPr>
            <a:r>
              <a:rPr lang="en-US" sz="2600" dirty="0">
                <a:cs typeface="Arial" pitchFamily="34" charset="0"/>
              </a:rPr>
              <a:t>On demand computing resources</a:t>
            </a:r>
          </a:p>
          <a:p>
            <a:pPr lvl="1" algn="just">
              <a:lnSpc>
                <a:spcPct val="170000"/>
              </a:lnSpc>
              <a:buClr>
                <a:srgbClr val="258989"/>
              </a:buClr>
            </a:pPr>
            <a:r>
              <a:rPr lang="en-US" sz="2600" dirty="0">
                <a:cs typeface="Arial" pitchFamily="34" charset="0"/>
              </a:rPr>
              <a:t>Eliminate the need of far ahead planning</a:t>
            </a:r>
          </a:p>
          <a:p>
            <a:pPr algn="just">
              <a:lnSpc>
                <a:spcPct val="170000"/>
              </a:lnSpc>
              <a:buClr>
                <a:srgbClr val="258989"/>
              </a:buClr>
            </a:pPr>
            <a:r>
              <a:rPr lang="en-US" sz="2600" dirty="0">
                <a:cs typeface="Arial" pitchFamily="34" charset="0"/>
              </a:rPr>
              <a:t>No up-front commitment</a:t>
            </a:r>
          </a:p>
          <a:p>
            <a:pPr lvl="1" algn="just">
              <a:lnSpc>
                <a:spcPct val="170000"/>
              </a:lnSpc>
              <a:buClr>
                <a:srgbClr val="258989"/>
              </a:buClr>
            </a:pPr>
            <a:r>
              <a:rPr lang="en-US" sz="2600" dirty="0">
                <a:cs typeface="Arial" pitchFamily="34" charset="0"/>
              </a:rPr>
              <a:t>Start small and grow as required</a:t>
            </a:r>
          </a:p>
          <a:p>
            <a:pPr lvl="1" algn="just">
              <a:lnSpc>
                <a:spcPct val="170000"/>
              </a:lnSpc>
              <a:buClr>
                <a:srgbClr val="258989"/>
              </a:buClr>
            </a:pPr>
            <a:r>
              <a:rPr lang="en-US" sz="2600" dirty="0">
                <a:cs typeface="Arial" pitchFamily="34" charset="0"/>
              </a:rPr>
              <a:t>No contract, Only credit card!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0"/>
            <a:ext cx="8766629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cs typeface="Arial" pitchFamily="34" charset="0"/>
              </a:rPr>
              <a:t>Highlights of </a:t>
            </a:r>
            <a:r>
              <a:rPr lang="en-US" sz="3200" dirty="0" err="1">
                <a:cs typeface="Arial" pitchFamily="34" charset="0"/>
              </a:rPr>
              <a:t>IaaS</a:t>
            </a:r>
            <a:endParaRPr lang="en-US" sz="3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3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49" y="1483002"/>
            <a:ext cx="8660493" cy="500488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Clr>
                <a:srgbClr val="258989"/>
              </a:buClr>
            </a:pPr>
            <a:r>
              <a:rPr lang="en-US" sz="2600" dirty="0">
                <a:cs typeface="Arial" pitchFamily="34" charset="0"/>
              </a:rPr>
              <a:t>Pay for what you use</a:t>
            </a:r>
          </a:p>
          <a:p>
            <a:pPr algn="just">
              <a:lnSpc>
                <a:spcPct val="170000"/>
              </a:lnSpc>
              <a:buClr>
                <a:srgbClr val="258989"/>
              </a:buClr>
            </a:pPr>
            <a:r>
              <a:rPr lang="en-US" sz="2600" dirty="0">
                <a:cs typeface="Arial" pitchFamily="34" charset="0"/>
              </a:rPr>
              <a:t>No maintenance </a:t>
            </a:r>
          </a:p>
          <a:p>
            <a:pPr algn="just">
              <a:lnSpc>
                <a:spcPct val="170000"/>
              </a:lnSpc>
              <a:buClr>
                <a:srgbClr val="258989"/>
              </a:buClr>
            </a:pPr>
            <a:r>
              <a:rPr lang="en-US" sz="2600" dirty="0">
                <a:cs typeface="Arial" pitchFamily="34" charset="0"/>
              </a:rPr>
              <a:t>Measured service</a:t>
            </a:r>
          </a:p>
          <a:p>
            <a:pPr algn="just">
              <a:lnSpc>
                <a:spcPct val="170000"/>
              </a:lnSpc>
              <a:buClr>
                <a:srgbClr val="258989"/>
              </a:buClr>
            </a:pPr>
            <a:r>
              <a:rPr lang="en-US" sz="2600" dirty="0">
                <a:cs typeface="Arial" pitchFamily="34" charset="0"/>
              </a:rPr>
              <a:t>Scalability</a:t>
            </a:r>
          </a:p>
          <a:p>
            <a:pPr algn="just">
              <a:lnSpc>
                <a:spcPct val="170000"/>
              </a:lnSpc>
              <a:buClr>
                <a:srgbClr val="258989"/>
              </a:buClr>
            </a:pPr>
            <a:r>
              <a:rPr lang="en-US" sz="2600" dirty="0">
                <a:cs typeface="Arial" pitchFamily="34" charset="0"/>
              </a:rPr>
              <a:t>Reliability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0"/>
            <a:ext cx="8766629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cs typeface="Arial" pitchFamily="34" charset="0"/>
              </a:rPr>
              <a:t>Highlights of </a:t>
            </a:r>
            <a:r>
              <a:rPr lang="en-US" sz="3200" dirty="0" err="1">
                <a:cs typeface="Arial" pitchFamily="34" charset="0"/>
              </a:rPr>
              <a:t>IaaS</a:t>
            </a:r>
            <a:endParaRPr lang="en-US" sz="3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3" y="0"/>
            <a:ext cx="8790310" cy="1325563"/>
          </a:xfrm>
        </p:spPr>
        <p:txBody>
          <a:bodyPr>
            <a:normAutofit/>
          </a:bodyPr>
          <a:lstStyle/>
          <a:p>
            <a:r>
              <a:rPr lang="en-US" sz="3200" dirty="0">
                <a:cs typeface="Arial" pitchFamily="34" charset="0"/>
              </a:rPr>
              <a:t>Infrastructure-as-a-Service (IaaS)- Amazon EC2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4653" y="2508355"/>
            <a:ext cx="6274693" cy="2881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990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32735" y="1497516"/>
            <a:ext cx="8851607" cy="5360484"/>
          </a:xfrm>
          <a:ln/>
        </p:spPr>
        <p:txBody>
          <a:bodyPr>
            <a:normAutofit lnSpcReduction="10000"/>
          </a:bodyPr>
          <a:lstStyle/>
          <a:p>
            <a:pPr marL="261938" indent="-168275" algn="just">
              <a:spcBef>
                <a:spcPts val="0"/>
              </a:spcBef>
              <a:buClr>
                <a:srgbClr val="258989"/>
              </a:buClr>
              <a:buSzPct val="80000"/>
              <a:tabLst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400" dirty="0">
                <a:solidFill>
                  <a:srgbClr val="C00000"/>
                </a:solidFill>
              </a:rPr>
              <a:t>Amazon Elastic Compute Cloud (EC2) </a:t>
            </a:r>
            <a:r>
              <a:rPr lang="en-US" sz="2400" dirty="0"/>
              <a:t>is a web service that provides </a:t>
            </a:r>
            <a:r>
              <a:rPr lang="en-US" sz="2400" dirty="0" err="1"/>
              <a:t>resizeable</a:t>
            </a:r>
            <a:r>
              <a:rPr lang="en-US" sz="2400" dirty="0"/>
              <a:t> computing capacity that one uses to build and host different software systems.</a:t>
            </a:r>
          </a:p>
          <a:p>
            <a:pPr marL="261938" indent="-168275" algn="just">
              <a:spcBef>
                <a:spcPts val="0"/>
              </a:spcBef>
              <a:buClr>
                <a:srgbClr val="258989"/>
              </a:buClr>
              <a:buSzPct val="80000"/>
              <a:tabLst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400" dirty="0"/>
              <a:t>Designed to make web-scale computing easier for developers.</a:t>
            </a:r>
          </a:p>
          <a:p>
            <a:pPr marL="261938" indent="-168275" algn="just">
              <a:spcBef>
                <a:spcPts val="0"/>
              </a:spcBef>
              <a:buClr>
                <a:srgbClr val="258989"/>
              </a:buClr>
              <a:buSzPct val="80000"/>
              <a:tabLst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400" dirty="0">
                <a:solidFill>
                  <a:srgbClr val="C00000"/>
                </a:solidFill>
              </a:rPr>
              <a:t>A user can create, launch, and terminate server instances as needed, paying by the hour for active servers, hence the term "elastic".</a:t>
            </a:r>
          </a:p>
          <a:p>
            <a:pPr marL="623888" lvl="1" indent="-130175" algn="just">
              <a:spcBef>
                <a:spcPts val="0"/>
              </a:spcBef>
              <a:buClr>
                <a:srgbClr val="258989"/>
              </a:buClr>
              <a:buSzPct val="80000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Provides scalable, pay as-you-go compute capacity</a:t>
            </a:r>
          </a:p>
          <a:p>
            <a:pPr marL="623888" lvl="1" indent="-130175" algn="just">
              <a:spcBef>
                <a:spcPts val="0"/>
              </a:spcBef>
              <a:buClr>
                <a:srgbClr val="258989"/>
              </a:buClr>
              <a:buSzPct val="80000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dirty="0"/>
              <a:t>Elastic - scales in both direction </a:t>
            </a:r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03200" y="0"/>
            <a:ext cx="8795657" cy="1325563"/>
          </a:xfrm>
          <a:ln/>
        </p:spPr>
        <p:txBody>
          <a:bodyPr tIns="35268">
            <a:norm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200" dirty="0"/>
              <a:t>AWS EC2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F01E44-718A-4AC5-AEF5-AAE5FE6E1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182457"/>
              </p:ext>
            </p:extLst>
          </p:nvPr>
        </p:nvGraphicFramePr>
        <p:xfrm>
          <a:off x="323850" y="1497516"/>
          <a:ext cx="8500836" cy="500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3" y="0"/>
            <a:ext cx="8079920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cs typeface="Arial" pitchFamily="34" charset="0"/>
              </a:rPr>
              <a:t>EC2 Concepts</a:t>
            </a:r>
          </a:p>
        </p:txBody>
      </p:sp>
    </p:spTree>
    <p:extLst>
      <p:ext uri="{BB962C8B-B14F-4D97-AF65-F5344CB8AC3E}">
        <p14:creationId xmlns:p14="http://schemas.microsoft.com/office/powerpoint/2010/main" val="133717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5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147485" y="1468488"/>
            <a:ext cx="8822344" cy="5004884"/>
          </a:xfrm>
          <a:ln/>
        </p:spPr>
        <p:txBody>
          <a:bodyPr tIns="16001">
            <a:normAutofit/>
          </a:bodyPr>
          <a:lstStyle/>
          <a:p>
            <a:pPr marL="174625" indent="-174625" algn="just">
              <a:spcBef>
                <a:spcPts val="0"/>
              </a:spcBef>
              <a:buClr>
                <a:srgbClr val="258989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400" dirty="0">
                <a:cs typeface="Arial" pitchFamily="34" charset="0"/>
              </a:rPr>
              <a:t>An immutable representation of a set of disks that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</a:rPr>
              <a:t>contain an operating system, user applications and/or data.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  <a:buSzPct val="45000"/>
              <a:buFont typeface="Wingdings" pitchFamily="2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400" dirty="0">
                <a:cs typeface="Arial" pitchFamily="34" charset="0"/>
              </a:rPr>
              <a:t>From an AMI, one can launch multiple instances, which are running copies of the AMI. </a:t>
            </a:r>
          </a:p>
        </p:txBody>
      </p:sp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101600" y="0"/>
            <a:ext cx="8123463" cy="1325563"/>
          </a:xfrm>
          <a:ln/>
        </p:spPr>
        <p:txBody>
          <a:bodyPr tIns="35268">
            <a:normAutofit/>
          </a:bodyPr>
          <a:lstStyle/>
          <a:p>
            <a:pPr algn="just"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200" dirty="0"/>
              <a:t>Amazon Machine Images (AMI)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4134" y="3832639"/>
            <a:ext cx="5469046" cy="2783658"/>
          </a:xfrm>
          <a:prstGeom prst="rect">
            <a:avLst/>
          </a:prstGeom>
          <a:noFill/>
          <a:ln w="38100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</TotalTime>
  <Words>793</Words>
  <Application>Microsoft Office PowerPoint</Application>
  <PresentationFormat>On-screen Show (4:3)</PresentationFormat>
  <Paragraphs>126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Infrastructure-as-a-Service (IaaS)</vt:lpstr>
      <vt:lpstr>Highlights of IaaS</vt:lpstr>
      <vt:lpstr>Highlights of IaaS</vt:lpstr>
      <vt:lpstr>Infrastructure-as-a-Service (IaaS)- Amazon EC2</vt:lpstr>
      <vt:lpstr>AWS EC2</vt:lpstr>
      <vt:lpstr>EC2 Concepts</vt:lpstr>
      <vt:lpstr>Amazon Machine Images (AMI)</vt:lpstr>
      <vt:lpstr>AMI and Instance</vt:lpstr>
      <vt:lpstr>Region and Zones</vt:lpstr>
      <vt:lpstr>Region and Zones</vt:lpstr>
      <vt:lpstr>Storage</vt:lpstr>
      <vt:lpstr>Networking and Security</vt:lpstr>
      <vt:lpstr>Networking and Security</vt:lpstr>
      <vt:lpstr>Monitoring, Auto Scaling and Load Balancing</vt:lpstr>
      <vt:lpstr>Monitoring, Auto Scaling and Load Balancing</vt:lpstr>
      <vt:lpstr>Monitoring, Auto Scaling and Load Balancing</vt:lpstr>
      <vt:lpstr>Amazon S3</vt:lpstr>
      <vt:lpstr>Amazon SimpleDB</vt:lpstr>
      <vt:lpstr>AWS Lambda</vt:lpstr>
      <vt:lpstr>AWS DynamoDB</vt:lpstr>
      <vt:lpstr>AWS Amazon API Gateway</vt:lpstr>
      <vt:lpstr>AWS EC2 Practical</vt:lpstr>
      <vt:lpstr>AWS Management Console</vt:lpstr>
      <vt:lpstr>AWS Management Console- All Services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104</cp:revision>
  <dcterms:created xsi:type="dcterms:W3CDTF">2021-05-13T17:45:44Z</dcterms:created>
  <dcterms:modified xsi:type="dcterms:W3CDTF">2021-09-02T07:09:03Z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490708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