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jF8E8jVqgKetACQcmZUXZ0422C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C28EC9-A87E-4305-AE31-10843A58FD9C}">
  <a:tblStyle styleId="{B7C28EC9-A87E-4305-AE31-10843A58FD9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44"/>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44"/>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44"/>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44"/>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16" name="Google Shape;16;p44"/>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17" name="Google Shape;17;p44"/>
          <p:cNvGrpSpPr/>
          <p:nvPr/>
        </p:nvGrpSpPr>
        <p:grpSpPr>
          <a:xfrm>
            <a:off x="9542" y="1773019"/>
            <a:ext cx="5251703" cy="1446550"/>
            <a:chOff x="1109436" y="3091879"/>
            <a:chExt cx="4449031" cy="1446550"/>
          </a:xfrm>
        </p:grpSpPr>
        <p:sp>
          <p:nvSpPr>
            <p:cNvPr id="18" name="Google Shape;18;p44"/>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44"/>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0" name="Google Shape;20;p44"/>
          <p:cNvGrpSpPr/>
          <p:nvPr/>
        </p:nvGrpSpPr>
        <p:grpSpPr>
          <a:xfrm>
            <a:off x="195423" y="5604518"/>
            <a:ext cx="3947738" cy="546850"/>
            <a:chOff x="426720" y="4559594"/>
            <a:chExt cx="4084544" cy="546850"/>
          </a:xfrm>
        </p:grpSpPr>
        <p:sp>
          <p:nvSpPr>
            <p:cNvPr id="21" name="Google Shape;21;p44"/>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44"/>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5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5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5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6"/>
          <p:cNvSpPr/>
          <p:nvPr>
            <p:ph idx="2" type="pic"/>
          </p:nvPr>
        </p:nvSpPr>
        <p:spPr>
          <a:xfrm>
            <a:off x="3887391" y="987426"/>
            <a:ext cx="4629150" cy="4873625"/>
          </a:xfrm>
          <a:prstGeom prst="rect">
            <a:avLst/>
          </a:prstGeom>
          <a:noFill/>
          <a:ln>
            <a:noFill/>
          </a:ln>
        </p:spPr>
      </p:sp>
      <p:sp>
        <p:nvSpPr>
          <p:cNvPr id="80" name="Google Shape;80;p5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5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5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45"/>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45"/>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45"/>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45"/>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28" name="Google Shape;28;p45"/>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46"/>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4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6"/>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lvl1pPr indent="-393700" lvl="0" marL="457200" algn="just">
              <a:lnSpc>
                <a:spcPct val="150000"/>
              </a:lnSpc>
              <a:spcBef>
                <a:spcPts val="1000"/>
              </a:spcBef>
              <a:spcAft>
                <a:spcPts val="0"/>
              </a:spcAft>
              <a:buClr>
                <a:schemeClr val="dk1"/>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6"/>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bg>
      <p:bgPr>
        <a:blipFill>
          <a:blip r:embed="rId2">
            <a:alphaModFix amt="15000"/>
          </a:blip>
          <a:stretch>
            <a:fillRect/>
          </a:stretch>
        </a:blipFill>
      </p:bgPr>
    </p:bg>
    <p:spTree>
      <p:nvGrpSpPr>
        <p:cNvPr id="34" name="Shape 3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5" name="Shape 35"/>
        <p:cNvGrpSpPr/>
        <p:nvPr/>
      </p:nvGrpSpPr>
      <p:grpSpPr>
        <a:xfrm>
          <a:off x="0" y="0"/>
          <a:ext cx="0" cy="0"/>
          <a:chOff x="0" y="0"/>
          <a:chExt cx="0" cy="0"/>
        </a:xfrm>
      </p:grpSpPr>
      <p:sp>
        <p:nvSpPr>
          <p:cNvPr id="36" name="Google Shape;36;p48"/>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7" name="Shape 37"/>
        <p:cNvGrpSpPr/>
        <p:nvPr/>
      </p:nvGrpSpPr>
      <p:grpSpPr>
        <a:xfrm>
          <a:off x="0" y="0"/>
          <a:ext cx="0" cy="0"/>
          <a:chOff x="0" y="0"/>
          <a:chExt cx="0" cy="0"/>
        </a:xfrm>
      </p:grpSpPr>
      <p:sp>
        <p:nvSpPr>
          <p:cNvPr id="38" name="Google Shape;38;p49"/>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49"/>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49"/>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5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5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5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5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5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b="0" i="0" lang="en-US"/>
              <a:t>Why to Learn CSS?</a:t>
            </a:r>
            <a:endParaRPr/>
          </a:p>
        </p:txBody>
      </p:sp>
      <p:sp>
        <p:nvSpPr>
          <p:cNvPr id="152" name="Google Shape;152;p10"/>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Clr>
                <a:srgbClr val="000000"/>
              </a:buClr>
              <a:buSzPts val="2600"/>
              <a:buFont typeface="Arial"/>
              <a:buChar char="•"/>
            </a:pPr>
            <a:r>
              <a:rPr b="1" i="0" lang="en-US">
                <a:solidFill>
                  <a:srgbClr val="000000"/>
                </a:solidFill>
              </a:rPr>
              <a:t>Control web</a:t>
            </a:r>
            <a:r>
              <a:rPr b="0" i="0" lang="en-US">
                <a:solidFill>
                  <a:srgbClr val="000000"/>
                </a:solidFill>
              </a:rPr>
              <a:t> - CSS is easy to learn and understand but it provides powerful control over the presentation of an HTML document. Most commonly, CSS is combined with the markup languages HTML or XHTML.</a:t>
            </a:r>
            <a:endParaRPr/>
          </a:p>
          <a:p>
            <a:pPr indent="-228600" lvl="0" marL="228600" rtl="0" algn="just">
              <a:lnSpc>
                <a:spcPct val="150000"/>
              </a:lnSpc>
              <a:spcBef>
                <a:spcPts val="1000"/>
              </a:spcBef>
              <a:spcAft>
                <a:spcPts val="0"/>
              </a:spcAft>
              <a:buClr>
                <a:srgbClr val="000000"/>
              </a:buClr>
              <a:buSzPts val="2600"/>
              <a:buFont typeface="Arial"/>
              <a:buChar char="•"/>
            </a:pPr>
            <a:r>
              <a:rPr b="1" i="0" lang="en-US">
                <a:solidFill>
                  <a:srgbClr val="000000"/>
                </a:solidFill>
              </a:rPr>
              <a:t>Learn other languages</a:t>
            </a:r>
            <a:r>
              <a:rPr b="0" i="0" lang="en-US">
                <a:solidFill>
                  <a:srgbClr val="000000"/>
                </a:solidFill>
              </a:rPr>
              <a:t> - Once you understands the basic of HTML and CSS then other related technologies like javascript, php, or angular are become easier to understand.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CSS</a:t>
            </a:r>
            <a:endParaRPr/>
          </a:p>
        </p:txBody>
      </p:sp>
      <p:sp>
        <p:nvSpPr>
          <p:cNvPr id="158" name="Google Shape;158;p11"/>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Clr>
                <a:schemeClr val="dk1"/>
              </a:buClr>
              <a:buSzPts val="2600"/>
              <a:buChar char="•"/>
            </a:pPr>
            <a:r>
              <a:rPr lang="en-US"/>
              <a:t>CSS saves time - You can write CSS once and then reuse same sheet in multiple HTML pages. You can define a style for each HTML element and apply it to as many Web pages as you want.</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Pages load faster - If you are using CSS, you do not need to write HTML tag attributes every time. Just write one CSS rule of a tag and apply it to all the occurrences of that tag. So less code means faster download times.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CSS</a:t>
            </a:r>
            <a:endParaRPr/>
          </a:p>
        </p:txBody>
      </p:sp>
      <p:sp>
        <p:nvSpPr>
          <p:cNvPr id="164" name="Google Shape;164;p12"/>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Clr>
                <a:schemeClr val="dk1"/>
              </a:buClr>
              <a:buSzPts val="2600"/>
              <a:buChar char="•"/>
            </a:pPr>
            <a:r>
              <a:rPr lang="en-US"/>
              <a:t>CSS saves time - You can write CSS once and then reuse same sheet in multiple HTML pages. You can define a style for each HTML element and apply it to as many Web pages as you want.</a:t>
            </a:r>
            <a:endParaRPr/>
          </a:p>
          <a:p>
            <a:pPr indent="-228600" lvl="0" marL="228600" rtl="0" algn="just">
              <a:lnSpc>
                <a:spcPct val="150000"/>
              </a:lnSpc>
              <a:spcBef>
                <a:spcPts val="1000"/>
              </a:spcBef>
              <a:spcAft>
                <a:spcPts val="0"/>
              </a:spcAft>
              <a:buClr>
                <a:schemeClr val="dk1"/>
              </a:buClr>
              <a:buSzPts val="2600"/>
              <a:buChar char="•"/>
            </a:pPr>
            <a:r>
              <a:rPr lang="en-US"/>
              <a:t>Pages load faster - If you are using CSS, you do not need to write HTML tag attributes every time. Just write one CSS rule of a tag and apply it to all the occurrences of that tag. So less code means faster download times.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CSS</a:t>
            </a:r>
            <a:endParaRPr/>
          </a:p>
        </p:txBody>
      </p:sp>
      <p:sp>
        <p:nvSpPr>
          <p:cNvPr id="170" name="Google Shape;170;p13"/>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Easy maintenance - To make a global change, simply change the style, and all elements in all the web pages will be updated automatically.</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Superior styles to HTML - CSS has a much wider array of attributes than HTML, so you can give a far better look to your HTML page in comparison to HTML attributes.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CSS</a:t>
            </a:r>
            <a:endParaRPr/>
          </a:p>
        </p:txBody>
      </p:sp>
      <p:sp>
        <p:nvSpPr>
          <p:cNvPr id="176" name="Google Shape;176;p14"/>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Easy maintenance - To make a global change, simply change the style, and all elements in all the web pages will be updated automatically.</a:t>
            </a:r>
            <a:endParaRPr/>
          </a:p>
          <a:p>
            <a:pPr indent="-228600" lvl="0" marL="228600" rtl="0" algn="just">
              <a:lnSpc>
                <a:spcPct val="150000"/>
              </a:lnSpc>
              <a:spcBef>
                <a:spcPts val="1000"/>
              </a:spcBef>
              <a:spcAft>
                <a:spcPts val="0"/>
              </a:spcAft>
              <a:buClr>
                <a:schemeClr val="dk1"/>
              </a:buClr>
              <a:buSzPts val="2600"/>
              <a:buChar char="•"/>
            </a:pPr>
            <a:r>
              <a:rPr lang="en-US"/>
              <a:t>Superior styles to HTML - CSS has a much wider array of attributes than HTML, so you can give a far better look to your HTML page in comparison to HTML attributes.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CSS</a:t>
            </a:r>
            <a:endParaRPr/>
          </a:p>
        </p:txBody>
      </p:sp>
      <p:sp>
        <p:nvSpPr>
          <p:cNvPr id="182" name="Google Shape;182;p15"/>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Multiple Device Compatibility - Style sheets allow content to be optimized for more than one type of device. By using the same HTML document, different versions of a website can be presented for handheld devices such as PDAs and cell phones or for printing.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CSS</a:t>
            </a:r>
            <a:endParaRPr/>
          </a:p>
        </p:txBody>
      </p:sp>
      <p:sp>
        <p:nvSpPr>
          <p:cNvPr id="188" name="Google Shape;188;p16"/>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Global web standards - Now HTML attributes are being deprecated and it is being recommended to use CSS. So its a good idea to start using CSS in all the HTML pages to make them compatible to future browsers.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 Syntax</a:t>
            </a:r>
            <a:endParaRPr/>
          </a:p>
        </p:txBody>
      </p:sp>
      <p:sp>
        <p:nvSpPr>
          <p:cNvPr id="194" name="Google Shape;194;p17"/>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A CSS comprises of style rules that are interpreted by the browser and then applied to the corresponding elements in your document. A style rule is made of three parts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 Syntax</a:t>
            </a:r>
            <a:endParaRPr/>
          </a:p>
        </p:txBody>
      </p:sp>
      <p:sp>
        <p:nvSpPr>
          <p:cNvPr id="200" name="Google Shape;200;p18"/>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Clr>
                <a:srgbClr val="C00000"/>
              </a:buClr>
              <a:buSzPts val="2600"/>
              <a:buNone/>
            </a:pPr>
            <a:r>
              <a:rPr lang="en-US">
                <a:solidFill>
                  <a:srgbClr val="C00000"/>
                </a:solidFill>
              </a:rPr>
              <a:t>Selector</a:t>
            </a:r>
            <a:r>
              <a:rPr lang="en-US"/>
              <a:t> − A selector is an HTML tag at which a style will be applied. This could be any tag like &lt;h1&gt; or &lt;table&gt; etc.</a:t>
            </a:r>
            <a:endParaRPr/>
          </a:p>
          <a:p>
            <a:pPr indent="0" lvl="0" marL="0" rtl="0" algn="just">
              <a:lnSpc>
                <a:spcPct val="150000"/>
              </a:lnSpc>
              <a:spcBef>
                <a:spcPts val="1000"/>
              </a:spcBef>
              <a:spcAft>
                <a:spcPts val="0"/>
              </a:spcAft>
              <a:buClr>
                <a:srgbClr val="D8D8D8"/>
              </a:buClr>
              <a:buSzPts val="2600"/>
              <a:buNone/>
            </a:pPr>
            <a:r>
              <a:rPr lang="en-US">
                <a:solidFill>
                  <a:srgbClr val="D8D8D8"/>
                </a:solidFill>
              </a:rPr>
              <a:t>Property − A property is a type of attribute of HTML tag. Put simply, all the HTML attributes are converted into CSS properties. They could be color, border etc.</a:t>
            </a:r>
            <a:endParaRPr/>
          </a:p>
          <a:p>
            <a:pPr indent="0" lvl="0" marL="0" rtl="0" algn="just">
              <a:lnSpc>
                <a:spcPct val="150000"/>
              </a:lnSpc>
              <a:spcBef>
                <a:spcPts val="1000"/>
              </a:spcBef>
              <a:spcAft>
                <a:spcPts val="0"/>
              </a:spcAft>
              <a:buClr>
                <a:srgbClr val="D8D8D8"/>
              </a:buClr>
              <a:buSzPts val="2600"/>
              <a:buNone/>
            </a:pPr>
            <a:r>
              <a:rPr lang="en-US">
                <a:solidFill>
                  <a:srgbClr val="D8D8D8"/>
                </a:solidFill>
              </a:rPr>
              <a:t>Value − Values are assigned to properties. For example, color property can have value either red or #F1F1F1 etc.</a:t>
            </a:r>
            <a:endParaRPr>
              <a:solidFill>
                <a:srgbClr val="D8D8D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 Syntax</a:t>
            </a:r>
            <a:endParaRPr/>
          </a:p>
        </p:txBody>
      </p:sp>
      <p:sp>
        <p:nvSpPr>
          <p:cNvPr id="206" name="Google Shape;206;p19"/>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Clr>
                <a:srgbClr val="C00000"/>
              </a:buClr>
              <a:buSzPts val="2600"/>
              <a:buNone/>
            </a:pPr>
            <a:r>
              <a:rPr lang="en-US">
                <a:solidFill>
                  <a:srgbClr val="C00000"/>
                </a:solidFill>
              </a:rPr>
              <a:t>Selector</a:t>
            </a:r>
            <a:r>
              <a:rPr lang="en-US"/>
              <a:t> − A selector is an HTML tag at which a style will be applied. This could be any tag like &lt;h1&gt; or &lt;table&gt; etc.</a:t>
            </a:r>
            <a:endParaRPr/>
          </a:p>
          <a:p>
            <a:pPr indent="0" lvl="0" marL="0" rtl="0" algn="just">
              <a:lnSpc>
                <a:spcPct val="150000"/>
              </a:lnSpc>
              <a:spcBef>
                <a:spcPts val="1000"/>
              </a:spcBef>
              <a:spcAft>
                <a:spcPts val="0"/>
              </a:spcAft>
              <a:buClr>
                <a:srgbClr val="C00000"/>
              </a:buClr>
              <a:buSzPts val="2600"/>
              <a:buNone/>
            </a:pPr>
            <a:r>
              <a:rPr lang="en-US">
                <a:solidFill>
                  <a:srgbClr val="C00000"/>
                </a:solidFill>
              </a:rPr>
              <a:t>Property</a:t>
            </a:r>
            <a:r>
              <a:rPr lang="en-US"/>
              <a:t> − A property is a type of attribute of HTML tag. Put simply, all the HTML attributes are converted into CSS properties. They could be color, border etc.</a:t>
            </a:r>
            <a:endParaRPr/>
          </a:p>
          <a:p>
            <a:pPr indent="0" lvl="0" marL="0" rtl="0" algn="just">
              <a:lnSpc>
                <a:spcPct val="150000"/>
              </a:lnSpc>
              <a:spcBef>
                <a:spcPts val="1000"/>
              </a:spcBef>
              <a:spcAft>
                <a:spcPts val="0"/>
              </a:spcAft>
              <a:buClr>
                <a:srgbClr val="D8D8D8"/>
              </a:buClr>
              <a:buSzPts val="2600"/>
              <a:buNone/>
            </a:pPr>
            <a:r>
              <a:rPr lang="en-US">
                <a:solidFill>
                  <a:srgbClr val="D8D8D8"/>
                </a:solidFill>
              </a:rPr>
              <a:t>Value − Values are assigned to properties. For example, color property can have value either red or #F1F1F1 etc.</a:t>
            </a:r>
            <a:endParaRPr>
              <a:solidFill>
                <a:srgbClr val="D8D8D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sz="2600"/>
              <a:t>Concept of Cascading Style Sheets.</a:t>
            </a:r>
            <a:endParaRPr/>
          </a:p>
          <a:p>
            <a:pPr indent="-228600" lvl="0" marL="228600" rtl="0" algn="l">
              <a:lnSpc>
                <a:spcPct val="150000"/>
              </a:lnSpc>
              <a:spcBef>
                <a:spcPts val="1000"/>
              </a:spcBef>
              <a:spcAft>
                <a:spcPts val="0"/>
              </a:spcAft>
              <a:buClr>
                <a:srgbClr val="002060"/>
              </a:buClr>
              <a:buSzPts val="2600"/>
              <a:buChar char="•"/>
            </a:pPr>
            <a:r>
              <a:rPr lang="en-US" sz="2600"/>
              <a:t>Syntax of Cascading Style Sheets</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 Syntax</a:t>
            </a:r>
            <a:endParaRPr/>
          </a:p>
        </p:txBody>
      </p:sp>
      <p:sp>
        <p:nvSpPr>
          <p:cNvPr id="212" name="Google Shape;212;p20"/>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Clr>
                <a:srgbClr val="C00000"/>
              </a:buClr>
              <a:buSzPts val="2600"/>
              <a:buNone/>
            </a:pPr>
            <a:r>
              <a:rPr lang="en-US">
                <a:solidFill>
                  <a:srgbClr val="C00000"/>
                </a:solidFill>
              </a:rPr>
              <a:t>Selector</a:t>
            </a:r>
            <a:r>
              <a:rPr lang="en-US"/>
              <a:t> − A selector is an HTML tag at which a style will be applied. This could be any tag like &lt;h1&gt; or &lt;table&gt; etc.</a:t>
            </a:r>
            <a:endParaRPr/>
          </a:p>
          <a:p>
            <a:pPr indent="0" lvl="0" marL="0" rtl="0" algn="just">
              <a:lnSpc>
                <a:spcPct val="150000"/>
              </a:lnSpc>
              <a:spcBef>
                <a:spcPts val="1000"/>
              </a:spcBef>
              <a:spcAft>
                <a:spcPts val="0"/>
              </a:spcAft>
              <a:buClr>
                <a:srgbClr val="C00000"/>
              </a:buClr>
              <a:buSzPts val="2600"/>
              <a:buNone/>
            </a:pPr>
            <a:r>
              <a:rPr lang="en-US">
                <a:solidFill>
                  <a:srgbClr val="C00000"/>
                </a:solidFill>
              </a:rPr>
              <a:t>Property</a:t>
            </a:r>
            <a:r>
              <a:rPr lang="en-US"/>
              <a:t> − A property is a type of attribute of HTML tag. Put simply, all the HTML attributes are converted into CSS properties. They could be color, border etc.</a:t>
            </a:r>
            <a:endParaRPr/>
          </a:p>
          <a:p>
            <a:pPr indent="0" lvl="0" marL="0" rtl="0" algn="just">
              <a:lnSpc>
                <a:spcPct val="150000"/>
              </a:lnSpc>
              <a:spcBef>
                <a:spcPts val="1000"/>
              </a:spcBef>
              <a:spcAft>
                <a:spcPts val="0"/>
              </a:spcAft>
              <a:buClr>
                <a:srgbClr val="C00000"/>
              </a:buClr>
              <a:buSzPts val="2600"/>
              <a:buNone/>
            </a:pPr>
            <a:r>
              <a:rPr lang="en-US">
                <a:solidFill>
                  <a:srgbClr val="C00000"/>
                </a:solidFill>
              </a:rPr>
              <a:t>Value</a:t>
            </a:r>
            <a:r>
              <a:rPr lang="en-US"/>
              <a:t> − Values are assigned to properties. For example, color property can have value either red or #F1F1F1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161925" y="0"/>
            <a:ext cx="8982075" cy="10414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Style Rule Syntax </a:t>
            </a:r>
            <a:endParaRPr/>
          </a:p>
        </p:txBody>
      </p:sp>
      <p:pic>
        <p:nvPicPr>
          <p:cNvPr id="218" name="Google Shape;218;p21"/>
          <p:cNvPicPr preferRelativeResize="0"/>
          <p:nvPr>
            <p:ph idx="1" type="body"/>
          </p:nvPr>
        </p:nvPicPr>
        <p:blipFill rotWithShape="1">
          <a:blip r:embed="rId3">
            <a:alphaModFix/>
          </a:blip>
          <a:srcRect b="0" l="0" r="0" t="0"/>
          <a:stretch/>
        </p:blipFill>
        <p:spPr>
          <a:xfrm>
            <a:off x="337257" y="2035238"/>
            <a:ext cx="8582025" cy="3659574"/>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24" name="Google Shape;224;p22"/>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 You can define a table border as follows −</a:t>
            </a:r>
            <a:endParaRPr/>
          </a:p>
          <a:p>
            <a:pPr indent="-228600" lvl="0" marL="228600" rtl="0" algn="just">
              <a:lnSpc>
                <a:spcPct val="150000"/>
              </a:lnSpc>
              <a:spcBef>
                <a:spcPts val="1000"/>
              </a:spcBef>
              <a:spcAft>
                <a:spcPts val="0"/>
              </a:spcAft>
              <a:buClr>
                <a:schemeClr val="dk1"/>
              </a:buClr>
              <a:buSzPts val="2600"/>
              <a:buChar char="•"/>
            </a:pPr>
            <a:r>
              <a:rPr lang="en-US"/>
              <a:t>table{ border :1px solid #C00; }</a:t>
            </a:r>
            <a:endParaRPr/>
          </a:p>
          <a:p>
            <a:pPr indent="-228600" lvl="0" marL="228600" rtl="0" algn="just">
              <a:lnSpc>
                <a:spcPct val="150000"/>
              </a:lnSpc>
              <a:spcBef>
                <a:spcPts val="1000"/>
              </a:spcBef>
              <a:spcAft>
                <a:spcPts val="0"/>
              </a:spcAft>
              <a:buClr>
                <a:schemeClr val="dk1"/>
              </a:buClr>
              <a:buSzPts val="2600"/>
              <a:buChar char="•"/>
            </a:pPr>
            <a:r>
              <a:rPr lang="en-US"/>
              <a:t>Here table is a selector and border is a property and given value 1px solid #C00 is the value of that property.</a:t>
            </a:r>
            <a:endParaRPr/>
          </a:p>
          <a:p>
            <a:pPr indent="-63500" lvl="0" marL="228600" rtl="0" algn="just">
              <a:lnSpc>
                <a:spcPct val="150000"/>
              </a:lnSpc>
              <a:spcBef>
                <a:spcPts val="1000"/>
              </a:spcBef>
              <a:spcAft>
                <a:spcPts val="0"/>
              </a:spcAft>
              <a:buClr>
                <a:schemeClr val="dk1"/>
              </a:buClr>
              <a:buSzPts val="26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Define selectors in various simple ways</a:t>
            </a:r>
            <a:endParaRPr/>
          </a:p>
        </p:txBody>
      </p:sp>
      <p:sp>
        <p:nvSpPr>
          <p:cNvPr id="230" name="Google Shape;230;p23"/>
          <p:cNvSpPr txBox="1"/>
          <p:nvPr>
            <p:ph idx="1" type="body"/>
          </p:nvPr>
        </p:nvSpPr>
        <p:spPr>
          <a:xfrm>
            <a:off x="361951" y="1295400"/>
            <a:ext cx="8421832" cy="5562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150000"/>
              </a:lnSpc>
              <a:spcBef>
                <a:spcPts val="0"/>
              </a:spcBef>
              <a:spcAft>
                <a:spcPts val="0"/>
              </a:spcAft>
              <a:buClr>
                <a:srgbClr val="FF0000"/>
              </a:buClr>
              <a:buSzPct val="100000"/>
              <a:buNone/>
            </a:pPr>
            <a:r>
              <a:rPr lang="en-US" sz="2900">
                <a:solidFill>
                  <a:srgbClr val="FF0000"/>
                </a:solidFill>
              </a:rPr>
              <a:t>The Type Selectors</a:t>
            </a:r>
            <a:endParaRPr/>
          </a:p>
          <a:p>
            <a:pPr indent="0" lvl="0" marL="0" rtl="0" algn="just">
              <a:lnSpc>
                <a:spcPct val="150000"/>
              </a:lnSpc>
              <a:spcBef>
                <a:spcPts val="1000"/>
              </a:spcBef>
              <a:spcAft>
                <a:spcPts val="0"/>
              </a:spcAft>
              <a:buClr>
                <a:schemeClr val="dk1"/>
              </a:buClr>
              <a:buSzPct val="100000"/>
              <a:buNone/>
            </a:pPr>
            <a:r>
              <a:rPr lang="en-US" sz="2900"/>
              <a:t>h1 {</a:t>
            </a:r>
            <a:endParaRPr/>
          </a:p>
          <a:p>
            <a:pPr indent="0" lvl="0" marL="0" rtl="0" algn="just">
              <a:lnSpc>
                <a:spcPct val="150000"/>
              </a:lnSpc>
              <a:spcBef>
                <a:spcPts val="1000"/>
              </a:spcBef>
              <a:spcAft>
                <a:spcPts val="0"/>
              </a:spcAft>
              <a:buClr>
                <a:schemeClr val="dk1"/>
              </a:buClr>
              <a:buSzPct val="100000"/>
              <a:buNone/>
            </a:pPr>
            <a:r>
              <a:rPr lang="en-US" sz="2900"/>
              <a:t>   color: #36CFFF; </a:t>
            </a:r>
            <a:endParaRPr/>
          </a:p>
          <a:p>
            <a:pPr indent="0" lvl="0" marL="0" rtl="0" algn="just">
              <a:lnSpc>
                <a:spcPct val="150000"/>
              </a:lnSpc>
              <a:spcBef>
                <a:spcPts val="1000"/>
              </a:spcBef>
              <a:spcAft>
                <a:spcPts val="0"/>
              </a:spcAft>
              <a:buClr>
                <a:schemeClr val="dk1"/>
              </a:buClr>
              <a:buSzPct val="100000"/>
              <a:buNone/>
            </a:pPr>
            <a:r>
              <a:rPr lang="en-US" sz="2900"/>
              <a:t>}</a:t>
            </a:r>
            <a:endParaRPr/>
          </a:p>
          <a:p>
            <a:pPr indent="0" lvl="0" marL="0" rtl="0" algn="just">
              <a:lnSpc>
                <a:spcPct val="150000"/>
              </a:lnSpc>
              <a:spcBef>
                <a:spcPts val="1000"/>
              </a:spcBef>
              <a:spcAft>
                <a:spcPts val="0"/>
              </a:spcAft>
              <a:buClr>
                <a:srgbClr val="FF0000"/>
              </a:buClr>
              <a:buSzPct val="100000"/>
              <a:buNone/>
            </a:pPr>
            <a:r>
              <a:rPr lang="en-US" sz="2900">
                <a:solidFill>
                  <a:srgbClr val="FF0000"/>
                </a:solidFill>
              </a:rPr>
              <a:t>The Universal Selectors</a:t>
            </a:r>
            <a:endParaRPr/>
          </a:p>
          <a:p>
            <a:pPr indent="0" lvl="0" marL="0" rtl="0" algn="just">
              <a:lnSpc>
                <a:spcPct val="150000"/>
              </a:lnSpc>
              <a:spcBef>
                <a:spcPts val="1000"/>
              </a:spcBef>
              <a:spcAft>
                <a:spcPts val="0"/>
              </a:spcAft>
              <a:buClr>
                <a:schemeClr val="dk1"/>
              </a:buClr>
              <a:buSzPct val="100000"/>
              <a:buNone/>
            </a:pPr>
            <a:r>
              <a:rPr lang="en-US" sz="2900"/>
              <a:t>Rather than selecting elements of a specific type, the universal selector quite simply matches the name of any element type −</a:t>
            </a:r>
            <a:endParaRPr/>
          </a:p>
          <a:p>
            <a:pPr indent="0" lvl="0" marL="0" rtl="0" algn="just">
              <a:lnSpc>
                <a:spcPct val="150000"/>
              </a:lnSpc>
              <a:spcBef>
                <a:spcPts val="1000"/>
              </a:spcBef>
              <a:spcAft>
                <a:spcPts val="0"/>
              </a:spcAft>
              <a:buClr>
                <a:schemeClr val="dk1"/>
              </a:buClr>
              <a:buSzPct val="100000"/>
              <a:buNone/>
            </a:pPr>
            <a:r>
              <a:rPr lang="en-US" sz="2900"/>
              <a:t>* { </a:t>
            </a:r>
            <a:endParaRPr/>
          </a:p>
          <a:p>
            <a:pPr indent="0" lvl="0" marL="0" rtl="0" algn="just">
              <a:lnSpc>
                <a:spcPct val="150000"/>
              </a:lnSpc>
              <a:spcBef>
                <a:spcPts val="1000"/>
              </a:spcBef>
              <a:spcAft>
                <a:spcPts val="0"/>
              </a:spcAft>
              <a:buClr>
                <a:schemeClr val="dk1"/>
              </a:buClr>
              <a:buSzPct val="100000"/>
              <a:buNone/>
            </a:pPr>
            <a:r>
              <a:rPr lang="en-US" sz="2900"/>
              <a:t>   color: #000000; </a:t>
            </a:r>
            <a:endParaRPr/>
          </a:p>
          <a:p>
            <a:pPr indent="0" lvl="0" marL="0" rtl="0" algn="just">
              <a:lnSpc>
                <a:spcPct val="150000"/>
              </a:lnSpc>
              <a:spcBef>
                <a:spcPts val="1000"/>
              </a:spcBef>
              <a:spcAft>
                <a:spcPts val="0"/>
              </a:spcAft>
              <a:buClr>
                <a:schemeClr val="dk1"/>
              </a:buClr>
              <a:buSzPct val="100000"/>
              <a:buNone/>
            </a:pPr>
            <a:r>
              <a:rPr lang="en-US" sz="2900"/>
              <a:t>}</a:t>
            </a:r>
            <a:endParaRPr/>
          </a:p>
          <a:p>
            <a:pPr indent="0" lvl="0" marL="0" rtl="0" algn="just">
              <a:lnSpc>
                <a:spcPct val="150000"/>
              </a:lnSpc>
              <a:spcBef>
                <a:spcPts val="1000"/>
              </a:spcBef>
              <a:spcAft>
                <a:spcPts val="0"/>
              </a:spcAft>
              <a:buClr>
                <a:schemeClr val="dk1"/>
              </a:buClr>
              <a:buSzPct val="100000"/>
              <a:buNone/>
            </a:pPr>
            <a:r>
              <a:rPr lang="en-US" sz="2900"/>
              <a:t>This rule renders the content of every element in our document in black.</a:t>
            </a:r>
            <a:endParaRPr sz="2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Define selectors in various simple ways</a:t>
            </a:r>
            <a:endParaRPr/>
          </a:p>
        </p:txBody>
      </p:sp>
      <p:sp>
        <p:nvSpPr>
          <p:cNvPr id="236" name="Google Shape;236;p24"/>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C00000"/>
              </a:buClr>
              <a:buSzPts val="2600"/>
              <a:buNone/>
            </a:pPr>
            <a:r>
              <a:rPr lang="en-US">
                <a:solidFill>
                  <a:srgbClr val="C00000"/>
                </a:solidFill>
              </a:rPr>
              <a:t>The Descendant Selectors</a:t>
            </a:r>
            <a:endParaRPr/>
          </a:p>
          <a:p>
            <a:pPr indent="0" lvl="0" marL="0" rtl="0" algn="just">
              <a:lnSpc>
                <a:spcPct val="150000"/>
              </a:lnSpc>
              <a:spcBef>
                <a:spcPts val="1000"/>
              </a:spcBef>
              <a:spcAft>
                <a:spcPts val="0"/>
              </a:spcAft>
              <a:buClr>
                <a:schemeClr val="dk1"/>
              </a:buClr>
              <a:buSzPts val="2600"/>
              <a:buNone/>
            </a:pPr>
            <a:r>
              <a:rPr lang="en-US"/>
              <a:t>Suppose you want to apply a style rule to a particular element only when it lies inside a particular element. As given in the following example, style rule will apply to &lt;em&gt; element only when it lies inside &lt;ul&gt; tag.</a:t>
            </a:r>
            <a:endParaRPr/>
          </a:p>
          <a:p>
            <a:pPr indent="0" lvl="0" marL="0" rtl="0" algn="just">
              <a:lnSpc>
                <a:spcPct val="150000"/>
              </a:lnSpc>
              <a:spcBef>
                <a:spcPts val="1000"/>
              </a:spcBef>
              <a:spcAft>
                <a:spcPts val="0"/>
              </a:spcAft>
              <a:buClr>
                <a:schemeClr val="dk1"/>
              </a:buClr>
              <a:buSzPts val="2600"/>
              <a:buNone/>
            </a:pPr>
            <a:r>
              <a:rPr lang="en-US"/>
              <a:t>ul em {</a:t>
            </a:r>
            <a:endParaRPr/>
          </a:p>
          <a:p>
            <a:pPr indent="0" lvl="0" marL="0" rtl="0" algn="just">
              <a:lnSpc>
                <a:spcPct val="150000"/>
              </a:lnSpc>
              <a:spcBef>
                <a:spcPts val="1000"/>
              </a:spcBef>
              <a:spcAft>
                <a:spcPts val="0"/>
              </a:spcAft>
              <a:buClr>
                <a:schemeClr val="dk1"/>
              </a:buClr>
              <a:buSzPts val="2600"/>
              <a:buNone/>
            </a:pPr>
            <a:r>
              <a:rPr lang="en-US"/>
              <a:t>   color: #000000; </a:t>
            </a:r>
            <a:endParaRPr/>
          </a:p>
          <a:p>
            <a:pPr indent="0" lvl="0" marL="0" rtl="0" algn="just">
              <a:lnSpc>
                <a:spcPct val="150000"/>
              </a:lnSpc>
              <a:spcBef>
                <a:spcPts val="1000"/>
              </a:spcBef>
              <a:spcAft>
                <a:spcPts val="0"/>
              </a:spcAft>
              <a:buClr>
                <a:schemeClr val="dk1"/>
              </a:buClr>
              <a:buSzPts val="2600"/>
              <a:buNone/>
            </a:pPr>
            <a:r>
              <a:rPr lang="en-US"/>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Class Selectors</a:t>
            </a:r>
            <a:endParaRPr/>
          </a:p>
        </p:txBody>
      </p:sp>
      <p:sp>
        <p:nvSpPr>
          <p:cNvPr id="242" name="Google Shape;242;p25"/>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2500"/>
              <a:buNone/>
            </a:pPr>
            <a:r>
              <a:rPr lang="en-US" sz="2500"/>
              <a:t>You can define style rules based on the class attribute of the elements. All the elements having that class will be formatted according to the defined rule.</a:t>
            </a:r>
            <a:endParaRPr/>
          </a:p>
          <a:p>
            <a:pPr indent="0" lvl="0" marL="0" rtl="0" algn="just">
              <a:lnSpc>
                <a:spcPct val="150000"/>
              </a:lnSpc>
              <a:spcBef>
                <a:spcPts val="1000"/>
              </a:spcBef>
              <a:spcAft>
                <a:spcPts val="0"/>
              </a:spcAft>
              <a:buClr>
                <a:schemeClr val="dk1"/>
              </a:buClr>
              <a:buSzPts val="2500"/>
              <a:buNone/>
            </a:pPr>
            <a:r>
              <a:rPr lang="en-US" sz="2500"/>
              <a:t>.black {</a:t>
            </a:r>
            <a:endParaRPr/>
          </a:p>
          <a:p>
            <a:pPr indent="0" lvl="0" marL="0" rtl="0" algn="just">
              <a:lnSpc>
                <a:spcPct val="150000"/>
              </a:lnSpc>
              <a:spcBef>
                <a:spcPts val="1000"/>
              </a:spcBef>
              <a:spcAft>
                <a:spcPts val="0"/>
              </a:spcAft>
              <a:buClr>
                <a:schemeClr val="dk1"/>
              </a:buClr>
              <a:buSzPts val="2500"/>
              <a:buNone/>
            </a:pPr>
            <a:r>
              <a:rPr lang="en-US" sz="2500"/>
              <a:t>   color: #000000; </a:t>
            </a:r>
            <a:endParaRPr/>
          </a:p>
          <a:p>
            <a:pPr indent="0" lvl="0" marL="0" rtl="0" algn="just">
              <a:lnSpc>
                <a:spcPct val="150000"/>
              </a:lnSpc>
              <a:spcBef>
                <a:spcPts val="1000"/>
              </a:spcBef>
              <a:spcAft>
                <a:spcPts val="0"/>
              </a:spcAft>
              <a:buClr>
                <a:schemeClr val="dk1"/>
              </a:buClr>
              <a:buSzPts val="2500"/>
              <a:buNone/>
            </a:pPr>
            <a:r>
              <a:rPr lang="en-US" sz="2500"/>
              <a:t>}</a:t>
            </a:r>
            <a:endParaRPr/>
          </a:p>
          <a:p>
            <a:pPr indent="0" lvl="0" marL="0" rtl="0" algn="just">
              <a:lnSpc>
                <a:spcPct val="150000"/>
              </a:lnSpc>
              <a:spcBef>
                <a:spcPts val="1000"/>
              </a:spcBef>
              <a:spcAft>
                <a:spcPts val="0"/>
              </a:spcAft>
              <a:buClr>
                <a:schemeClr val="dk1"/>
              </a:buClr>
              <a:buSzPts val="2500"/>
              <a:buNone/>
            </a:pPr>
            <a:r>
              <a:rPr lang="en-US" sz="2500"/>
              <a:t>This rule renders the content in black for every element with class attribute set to black in our document. </a:t>
            </a:r>
            <a:endParaRPr sz="2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48" name="Google Shape;248;p26"/>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600"/>
              <a:buNone/>
            </a:pPr>
            <a:r>
              <a:rPr lang="en-US"/>
              <a:t>You can make it a bit more particular. For example −</a:t>
            </a:r>
            <a:endParaRPr/>
          </a:p>
          <a:p>
            <a:pPr indent="0" lvl="0" marL="0" rtl="0" algn="just">
              <a:lnSpc>
                <a:spcPct val="150000"/>
              </a:lnSpc>
              <a:spcBef>
                <a:spcPts val="1000"/>
              </a:spcBef>
              <a:spcAft>
                <a:spcPts val="0"/>
              </a:spcAft>
              <a:buClr>
                <a:schemeClr val="dk1"/>
              </a:buClr>
              <a:buSzPts val="2600"/>
              <a:buNone/>
            </a:pPr>
            <a:r>
              <a:rPr lang="en-US"/>
              <a:t>h1.black {</a:t>
            </a:r>
            <a:endParaRPr/>
          </a:p>
          <a:p>
            <a:pPr indent="0" lvl="0" marL="0" rtl="0" algn="just">
              <a:lnSpc>
                <a:spcPct val="150000"/>
              </a:lnSpc>
              <a:spcBef>
                <a:spcPts val="1000"/>
              </a:spcBef>
              <a:spcAft>
                <a:spcPts val="0"/>
              </a:spcAft>
              <a:buClr>
                <a:schemeClr val="dk1"/>
              </a:buClr>
              <a:buSzPts val="2600"/>
              <a:buNone/>
            </a:pPr>
            <a:r>
              <a:rPr lang="en-US"/>
              <a:t>   color: #000000; </a:t>
            </a:r>
            <a:endParaRPr/>
          </a:p>
          <a:p>
            <a:pPr indent="0" lvl="0" marL="0" rtl="0" algn="just">
              <a:lnSpc>
                <a:spcPct val="150000"/>
              </a:lnSpc>
              <a:spcBef>
                <a:spcPts val="1000"/>
              </a:spcBef>
              <a:spcAft>
                <a:spcPts val="0"/>
              </a:spcAft>
              <a:buClr>
                <a:schemeClr val="dk1"/>
              </a:buClr>
              <a:buSzPts val="2600"/>
              <a:buNone/>
            </a:pPr>
            <a:r>
              <a:rPr lang="en-US"/>
              <a:t>}</a:t>
            </a:r>
            <a:endParaRPr/>
          </a:p>
          <a:p>
            <a:pPr indent="-63500" lvl="0" marL="228600" rtl="0" algn="just">
              <a:lnSpc>
                <a:spcPct val="150000"/>
              </a:lnSpc>
              <a:spcBef>
                <a:spcPts val="1000"/>
              </a:spcBef>
              <a:spcAft>
                <a:spcPts val="0"/>
              </a:spcAft>
              <a:buClr>
                <a:schemeClr val="dk1"/>
              </a:buClr>
              <a:buSzPts val="26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54" name="Google Shape;254;p27"/>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50000"/>
              </a:lnSpc>
              <a:spcBef>
                <a:spcPts val="0"/>
              </a:spcBef>
              <a:spcAft>
                <a:spcPts val="0"/>
              </a:spcAft>
              <a:buClr>
                <a:schemeClr val="dk1"/>
              </a:buClr>
              <a:buSzPct val="100000"/>
              <a:buNone/>
            </a:pPr>
            <a:r>
              <a:rPr lang="en-US" sz="10400"/>
              <a:t>This rule renders the content in black for only &lt;h1&gt; elements with class attribute set to black.</a:t>
            </a:r>
            <a:endParaRPr/>
          </a:p>
          <a:p>
            <a:pPr indent="0" lvl="0" marL="0" rtl="0" algn="just">
              <a:lnSpc>
                <a:spcPct val="150000"/>
              </a:lnSpc>
              <a:spcBef>
                <a:spcPts val="1000"/>
              </a:spcBef>
              <a:spcAft>
                <a:spcPts val="0"/>
              </a:spcAft>
              <a:buClr>
                <a:schemeClr val="dk1"/>
              </a:buClr>
              <a:buSzPct val="100000"/>
              <a:buNone/>
            </a:pPr>
            <a:r>
              <a:rPr lang="en-US" sz="10400"/>
              <a:t>You an apply more than one class selectors to given element. Consider the following example −</a:t>
            </a:r>
            <a:endParaRPr/>
          </a:p>
          <a:p>
            <a:pPr indent="0" lvl="0" marL="0" rtl="0" algn="just">
              <a:lnSpc>
                <a:spcPct val="150000"/>
              </a:lnSpc>
              <a:spcBef>
                <a:spcPts val="1000"/>
              </a:spcBef>
              <a:spcAft>
                <a:spcPts val="0"/>
              </a:spcAft>
              <a:buClr>
                <a:schemeClr val="dk1"/>
              </a:buClr>
              <a:buSzPct val="100000"/>
              <a:buNone/>
            </a:pPr>
            <a:r>
              <a:rPr lang="en-US" sz="10400"/>
              <a:t>&lt;p class = "center bold"&gt;</a:t>
            </a:r>
            <a:endParaRPr/>
          </a:p>
          <a:p>
            <a:pPr indent="0" lvl="0" marL="0" rtl="0" algn="just">
              <a:lnSpc>
                <a:spcPct val="150000"/>
              </a:lnSpc>
              <a:spcBef>
                <a:spcPts val="1000"/>
              </a:spcBef>
              <a:spcAft>
                <a:spcPts val="0"/>
              </a:spcAft>
              <a:buClr>
                <a:schemeClr val="dk1"/>
              </a:buClr>
              <a:buSzPct val="100000"/>
              <a:buNone/>
            </a:pPr>
            <a:r>
              <a:rPr lang="en-US" sz="10400"/>
              <a:t>   This para will be styled by the classes center and bold.</a:t>
            </a:r>
            <a:endParaRPr/>
          </a:p>
          <a:p>
            <a:pPr indent="0" lvl="0" marL="0" rtl="0" algn="just">
              <a:lnSpc>
                <a:spcPct val="150000"/>
              </a:lnSpc>
              <a:spcBef>
                <a:spcPts val="1000"/>
              </a:spcBef>
              <a:spcAft>
                <a:spcPts val="0"/>
              </a:spcAft>
              <a:buClr>
                <a:schemeClr val="dk1"/>
              </a:buClr>
              <a:buSzPct val="100000"/>
              <a:buNone/>
            </a:pPr>
            <a:r>
              <a:rPr lang="en-US" sz="10400"/>
              <a:t>&lt;/p&gt;</a:t>
            </a:r>
            <a:endParaRPr/>
          </a:p>
          <a:p>
            <a:pPr indent="-187325" lvl="0" marL="228600" rtl="0" algn="just">
              <a:lnSpc>
                <a:spcPct val="150000"/>
              </a:lnSpc>
              <a:spcBef>
                <a:spcPts val="1000"/>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 Inclusion</a:t>
            </a:r>
            <a:endParaRPr/>
          </a:p>
        </p:txBody>
      </p:sp>
      <p:sp>
        <p:nvSpPr>
          <p:cNvPr id="260" name="Google Shape;260;p28"/>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There are four ways to associate styles with your HTML document.</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Most commonly used methods are </a:t>
            </a:r>
            <a:endParaRPr/>
          </a:p>
          <a:p>
            <a:pPr indent="-228600" lvl="1" marL="685800" rtl="0" algn="l">
              <a:lnSpc>
                <a:spcPct val="150000"/>
              </a:lnSpc>
              <a:spcBef>
                <a:spcPts val="500"/>
              </a:spcBef>
              <a:spcAft>
                <a:spcPts val="0"/>
              </a:spcAft>
              <a:buClr>
                <a:srgbClr val="D8D8D8"/>
              </a:buClr>
              <a:buSzPts val="2400"/>
              <a:buChar char="•"/>
            </a:pPr>
            <a:r>
              <a:rPr lang="en-US">
                <a:solidFill>
                  <a:srgbClr val="D8D8D8"/>
                </a:solidFill>
              </a:rPr>
              <a:t>Inline CSS and </a:t>
            </a:r>
            <a:endParaRPr/>
          </a:p>
          <a:p>
            <a:pPr indent="-228600" lvl="1" marL="685800" rtl="0" algn="l">
              <a:lnSpc>
                <a:spcPct val="150000"/>
              </a:lnSpc>
              <a:spcBef>
                <a:spcPts val="500"/>
              </a:spcBef>
              <a:spcAft>
                <a:spcPts val="0"/>
              </a:spcAft>
              <a:buClr>
                <a:srgbClr val="D8D8D8"/>
              </a:buClr>
              <a:buSzPts val="2400"/>
              <a:buChar char="•"/>
            </a:pPr>
            <a:r>
              <a:rPr lang="en-US">
                <a:solidFill>
                  <a:srgbClr val="D8D8D8"/>
                </a:solidFill>
              </a:rPr>
              <a:t>External CSS.</a:t>
            </a:r>
            <a:endParaRPr>
              <a:solidFill>
                <a:srgbClr val="D8D8D8"/>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CSS - Inclusion</a:t>
            </a:r>
            <a:endParaRPr/>
          </a:p>
        </p:txBody>
      </p:sp>
      <p:sp>
        <p:nvSpPr>
          <p:cNvPr id="266" name="Google Shape;266;p29"/>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There are four ways to associate styles with your HTML document.</a:t>
            </a:r>
            <a:endParaRPr/>
          </a:p>
          <a:p>
            <a:pPr indent="-228600" lvl="0" marL="228600" rtl="0" algn="just">
              <a:lnSpc>
                <a:spcPct val="150000"/>
              </a:lnSpc>
              <a:spcBef>
                <a:spcPts val="1000"/>
              </a:spcBef>
              <a:spcAft>
                <a:spcPts val="0"/>
              </a:spcAft>
              <a:buClr>
                <a:schemeClr val="dk1"/>
              </a:buClr>
              <a:buSzPts val="2600"/>
              <a:buChar char="•"/>
            </a:pPr>
            <a:r>
              <a:rPr lang="en-US"/>
              <a:t>Most commonly used methods are </a:t>
            </a:r>
            <a:endParaRPr/>
          </a:p>
          <a:p>
            <a:pPr indent="-228600" lvl="1" marL="685800" rtl="0" algn="l">
              <a:lnSpc>
                <a:spcPct val="150000"/>
              </a:lnSpc>
              <a:spcBef>
                <a:spcPts val="500"/>
              </a:spcBef>
              <a:spcAft>
                <a:spcPts val="0"/>
              </a:spcAft>
              <a:buSzPts val="2400"/>
              <a:buChar char="•"/>
            </a:pPr>
            <a:r>
              <a:rPr lang="en-US">
                <a:solidFill>
                  <a:srgbClr val="FF0000"/>
                </a:solidFill>
              </a:rPr>
              <a:t>Inline CSS and </a:t>
            </a:r>
            <a:endParaRPr/>
          </a:p>
          <a:p>
            <a:pPr indent="-228600" lvl="1" marL="685800" rtl="0" algn="l">
              <a:lnSpc>
                <a:spcPct val="150000"/>
              </a:lnSpc>
              <a:spcBef>
                <a:spcPts val="500"/>
              </a:spcBef>
              <a:spcAft>
                <a:spcPts val="0"/>
              </a:spcAft>
              <a:buSzPts val="2400"/>
              <a:buChar char="•"/>
            </a:pPr>
            <a:r>
              <a:rPr lang="en-US">
                <a:solidFill>
                  <a:srgbClr val="FF0000"/>
                </a:solidFill>
              </a:rPr>
              <a:t>External CSS.</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Cascading Style Sheet</a:t>
            </a:r>
            <a:endParaRPr/>
          </a:p>
        </p:txBody>
      </p:sp>
      <p:sp>
        <p:nvSpPr>
          <p:cNvPr id="110" name="Google Shape;110;p3"/>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CSS is used to control the style of a web document in a simple and easy way.</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CSS is the acronym for "Cascading Style Sheet".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Embedded CSS - The &lt;style&gt; Element</a:t>
            </a:r>
            <a:endParaRPr/>
          </a:p>
        </p:txBody>
      </p:sp>
      <p:sp>
        <p:nvSpPr>
          <p:cNvPr id="272" name="Google Shape;272;p30"/>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You can put your CSS rules into an HTML document using the &lt;style&gt; element. This tag is placed inside the &lt;head&gt;...&lt;/head&gt; tags. Rules defined using this syntax will be applied to all the elements available in the document.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Embedded CSS - The &lt;style&gt; Element</a:t>
            </a:r>
            <a:endParaRPr/>
          </a:p>
        </p:txBody>
      </p:sp>
      <p:sp>
        <p:nvSpPr>
          <p:cNvPr id="278" name="Google Shape;278;p31"/>
          <p:cNvSpPr txBox="1"/>
          <p:nvPr>
            <p:ph idx="1" type="body"/>
          </p:nvPr>
        </p:nvSpPr>
        <p:spPr>
          <a:xfrm>
            <a:off x="214312" y="1166811"/>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600"/>
              <a:buNone/>
            </a:pPr>
            <a:r>
              <a:rPr b="1" lang="en-US" sz="1600"/>
              <a:t>&lt;!DOCTYPE html&gt;</a:t>
            </a:r>
            <a:endParaRPr/>
          </a:p>
          <a:p>
            <a:pPr indent="0" lvl="0" marL="0" rtl="0" algn="just">
              <a:lnSpc>
                <a:spcPct val="100000"/>
              </a:lnSpc>
              <a:spcBef>
                <a:spcPts val="1000"/>
              </a:spcBef>
              <a:spcAft>
                <a:spcPts val="0"/>
              </a:spcAft>
              <a:buClr>
                <a:schemeClr val="dk1"/>
              </a:buClr>
              <a:buSzPts val="1600"/>
              <a:buNone/>
            </a:pPr>
            <a:r>
              <a:rPr b="1" lang="en-US" sz="1600"/>
              <a:t>&lt;html&gt; &lt;head&gt;</a:t>
            </a:r>
            <a:endParaRPr/>
          </a:p>
          <a:p>
            <a:pPr indent="0" lvl="0" marL="0" rtl="0" algn="just">
              <a:lnSpc>
                <a:spcPct val="100000"/>
              </a:lnSpc>
              <a:spcBef>
                <a:spcPts val="1000"/>
              </a:spcBef>
              <a:spcAft>
                <a:spcPts val="0"/>
              </a:spcAft>
              <a:buClr>
                <a:schemeClr val="dk1"/>
              </a:buClr>
              <a:buSzPts val="1600"/>
              <a:buNone/>
            </a:pPr>
            <a:r>
              <a:rPr b="1" lang="en-US" sz="1600"/>
              <a:t>      &lt;style type = "text/css" media = "all"&gt;</a:t>
            </a:r>
            <a:endParaRPr/>
          </a:p>
          <a:p>
            <a:pPr indent="0" lvl="0" marL="0" rtl="0" algn="just">
              <a:lnSpc>
                <a:spcPct val="100000"/>
              </a:lnSpc>
              <a:spcBef>
                <a:spcPts val="1000"/>
              </a:spcBef>
              <a:spcAft>
                <a:spcPts val="0"/>
              </a:spcAft>
              <a:buClr>
                <a:schemeClr val="dk1"/>
              </a:buClr>
              <a:buSzPts val="1600"/>
              <a:buNone/>
            </a:pPr>
            <a:r>
              <a:rPr b="1" lang="en-US" sz="1600"/>
              <a:t>         body {</a:t>
            </a:r>
            <a:endParaRPr/>
          </a:p>
          <a:p>
            <a:pPr indent="0" lvl="0" marL="0" rtl="0" algn="just">
              <a:lnSpc>
                <a:spcPct val="100000"/>
              </a:lnSpc>
              <a:spcBef>
                <a:spcPts val="1000"/>
              </a:spcBef>
              <a:spcAft>
                <a:spcPts val="0"/>
              </a:spcAft>
              <a:buClr>
                <a:schemeClr val="dk1"/>
              </a:buClr>
              <a:buSzPts val="1600"/>
              <a:buNone/>
            </a:pPr>
            <a:r>
              <a:rPr b="1" lang="en-US" sz="1600"/>
              <a:t>            background-color: linen;</a:t>
            </a:r>
            <a:endParaRPr/>
          </a:p>
          <a:p>
            <a:pPr indent="0" lvl="0" marL="0" rtl="0" algn="just">
              <a:lnSpc>
                <a:spcPct val="100000"/>
              </a:lnSpc>
              <a:spcBef>
                <a:spcPts val="1000"/>
              </a:spcBef>
              <a:spcAft>
                <a:spcPts val="0"/>
              </a:spcAft>
              <a:buClr>
                <a:schemeClr val="dk1"/>
              </a:buClr>
              <a:buSzPts val="1600"/>
              <a:buNone/>
            </a:pPr>
            <a:r>
              <a:rPr b="1" lang="en-US" sz="1600"/>
              <a:t>         }</a:t>
            </a:r>
            <a:endParaRPr/>
          </a:p>
          <a:p>
            <a:pPr indent="0" lvl="0" marL="0" rtl="0" algn="just">
              <a:lnSpc>
                <a:spcPct val="100000"/>
              </a:lnSpc>
              <a:spcBef>
                <a:spcPts val="1000"/>
              </a:spcBef>
              <a:spcAft>
                <a:spcPts val="0"/>
              </a:spcAft>
              <a:buClr>
                <a:schemeClr val="dk1"/>
              </a:buClr>
              <a:buSzPts val="1600"/>
              <a:buNone/>
            </a:pPr>
            <a:r>
              <a:rPr b="1" lang="en-US" sz="1600"/>
              <a:t>         h1 { color: maroon;</a:t>
            </a:r>
            <a:endParaRPr/>
          </a:p>
          <a:p>
            <a:pPr indent="0" lvl="0" marL="0" rtl="0" algn="just">
              <a:lnSpc>
                <a:spcPct val="100000"/>
              </a:lnSpc>
              <a:spcBef>
                <a:spcPts val="1000"/>
              </a:spcBef>
              <a:spcAft>
                <a:spcPts val="0"/>
              </a:spcAft>
              <a:buClr>
                <a:schemeClr val="dk1"/>
              </a:buClr>
              <a:buSzPts val="1600"/>
              <a:buNone/>
            </a:pPr>
            <a:r>
              <a:rPr b="1" lang="en-US" sz="1600"/>
              <a:t>            margin-left: 40px;  }</a:t>
            </a:r>
            <a:endParaRPr/>
          </a:p>
          <a:p>
            <a:pPr indent="0" lvl="0" marL="0" rtl="0" algn="just">
              <a:lnSpc>
                <a:spcPct val="100000"/>
              </a:lnSpc>
              <a:spcBef>
                <a:spcPts val="1000"/>
              </a:spcBef>
              <a:spcAft>
                <a:spcPts val="0"/>
              </a:spcAft>
              <a:buClr>
                <a:schemeClr val="dk1"/>
              </a:buClr>
              <a:buSzPts val="1600"/>
              <a:buNone/>
            </a:pPr>
            <a:r>
              <a:rPr b="1" lang="en-US" sz="1600"/>
              <a:t>      &lt;/style&gt;</a:t>
            </a:r>
            <a:endParaRPr/>
          </a:p>
          <a:p>
            <a:pPr indent="0" lvl="0" marL="0" rtl="0" algn="just">
              <a:lnSpc>
                <a:spcPct val="100000"/>
              </a:lnSpc>
              <a:spcBef>
                <a:spcPts val="1000"/>
              </a:spcBef>
              <a:spcAft>
                <a:spcPts val="0"/>
              </a:spcAft>
              <a:buClr>
                <a:schemeClr val="dk1"/>
              </a:buClr>
              <a:buSzPts val="1600"/>
              <a:buNone/>
            </a:pPr>
            <a:r>
              <a:rPr b="1" lang="en-US" sz="1600"/>
              <a:t>   &lt;/head&gt;   </a:t>
            </a:r>
            <a:endParaRPr/>
          </a:p>
          <a:p>
            <a:pPr indent="0" lvl="0" marL="0" rtl="0" algn="just">
              <a:lnSpc>
                <a:spcPct val="100000"/>
              </a:lnSpc>
              <a:spcBef>
                <a:spcPts val="1000"/>
              </a:spcBef>
              <a:spcAft>
                <a:spcPts val="0"/>
              </a:spcAft>
              <a:buClr>
                <a:schemeClr val="dk1"/>
              </a:buClr>
              <a:buSzPts val="1600"/>
              <a:buNone/>
            </a:pPr>
            <a:r>
              <a:rPr b="1" lang="en-US" sz="1600"/>
              <a:t>   &lt;body&gt;</a:t>
            </a:r>
            <a:endParaRPr/>
          </a:p>
          <a:p>
            <a:pPr indent="0" lvl="0" marL="0" rtl="0" algn="just">
              <a:lnSpc>
                <a:spcPct val="100000"/>
              </a:lnSpc>
              <a:spcBef>
                <a:spcPts val="1000"/>
              </a:spcBef>
              <a:spcAft>
                <a:spcPts val="0"/>
              </a:spcAft>
              <a:buClr>
                <a:schemeClr val="dk1"/>
              </a:buClr>
              <a:buSzPts val="1600"/>
              <a:buNone/>
            </a:pPr>
            <a:r>
              <a:rPr b="1" lang="en-US" sz="1600"/>
              <a:t>      &lt;h1&gt;This is a heading&lt;/h1&gt;</a:t>
            </a:r>
            <a:endParaRPr/>
          </a:p>
          <a:p>
            <a:pPr indent="0" lvl="0" marL="0" rtl="0" algn="just">
              <a:lnSpc>
                <a:spcPct val="100000"/>
              </a:lnSpc>
              <a:spcBef>
                <a:spcPts val="1000"/>
              </a:spcBef>
              <a:spcAft>
                <a:spcPts val="0"/>
              </a:spcAft>
              <a:buClr>
                <a:schemeClr val="dk1"/>
              </a:buClr>
              <a:buSzPts val="1600"/>
              <a:buNone/>
            </a:pPr>
            <a:r>
              <a:rPr b="1" lang="en-US" sz="1600"/>
              <a:t>      &lt;p&gt;This is a paragraph.&lt;/p&gt;</a:t>
            </a:r>
            <a:endParaRPr/>
          </a:p>
          <a:p>
            <a:pPr indent="0" lvl="0" marL="0" rtl="0" algn="just">
              <a:lnSpc>
                <a:spcPct val="100000"/>
              </a:lnSpc>
              <a:spcBef>
                <a:spcPts val="1000"/>
              </a:spcBef>
              <a:spcAft>
                <a:spcPts val="0"/>
              </a:spcAft>
              <a:buClr>
                <a:schemeClr val="dk1"/>
              </a:buClr>
              <a:buSzPts val="1600"/>
              <a:buNone/>
            </a:pPr>
            <a:r>
              <a:rPr b="1" lang="en-US" sz="1600"/>
              <a:t>   &lt;/body&gt;</a:t>
            </a:r>
            <a:endParaRPr/>
          </a:p>
          <a:p>
            <a:pPr indent="0" lvl="0" marL="0" rtl="0" algn="just">
              <a:lnSpc>
                <a:spcPct val="100000"/>
              </a:lnSpc>
              <a:spcBef>
                <a:spcPts val="1000"/>
              </a:spcBef>
              <a:spcAft>
                <a:spcPts val="0"/>
              </a:spcAft>
              <a:buClr>
                <a:schemeClr val="dk1"/>
              </a:buClr>
              <a:buSzPts val="1600"/>
              <a:buNone/>
            </a:pPr>
            <a:r>
              <a:rPr b="1" lang="en-US" sz="1600"/>
              <a:t>&lt;/html&gt;</a:t>
            </a:r>
            <a:endParaRPr/>
          </a:p>
        </p:txBody>
      </p:sp>
      <p:pic>
        <p:nvPicPr>
          <p:cNvPr id="279" name="Google Shape;279;p31"/>
          <p:cNvPicPr preferRelativeResize="0"/>
          <p:nvPr/>
        </p:nvPicPr>
        <p:blipFill rotWithShape="1">
          <a:blip r:embed="rId3">
            <a:alphaModFix/>
          </a:blip>
          <a:srcRect b="0" l="0" r="0" t="0"/>
          <a:stretch/>
        </p:blipFill>
        <p:spPr>
          <a:xfrm>
            <a:off x="4333875" y="1647825"/>
            <a:ext cx="4810125" cy="1781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br>
              <a:rPr b="0" i="0" lang="en-US"/>
            </a:br>
            <a:r>
              <a:rPr b="0" i="0" lang="en-US"/>
              <a:t>Attributes</a:t>
            </a:r>
            <a:br>
              <a:rPr b="0" i="0" lang="en-US"/>
            </a:br>
            <a:endParaRPr/>
          </a:p>
        </p:txBody>
      </p:sp>
      <p:sp>
        <p:nvSpPr>
          <p:cNvPr id="285" name="Google Shape;285;p32"/>
          <p:cNvSpPr txBox="1"/>
          <p:nvPr>
            <p:ph idx="1" type="body"/>
          </p:nvPr>
        </p:nvSpPr>
        <p:spPr>
          <a:xfrm>
            <a:off x="361950" y="1041401"/>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0000"/>
              </a:buClr>
              <a:buSzPts val="2600"/>
              <a:buChar char="•"/>
            </a:pPr>
            <a:r>
              <a:rPr b="0" i="0" lang="en-US">
                <a:solidFill>
                  <a:srgbClr val="000000"/>
                </a:solidFill>
              </a:rPr>
              <a:t>Attributes associated with &lt;style&gt; elements are </a:t>
            </a:r>
            <a:r>
              <a:rPr b="0" i="0" lang="en-US">
                <a:solidFill>
                  <a:srgbClr val="000000"/>
                </a:solidFill>
                <a:latin typeface="Arial"/>
                <a:ea typeface="Arial"/>
                <a:cs typeface="Arial"/>
                <a:sym typeface="Arial"/>
              </a:rPr>
              <a:t>−</a:t>
            </a:r>
            <a:endParaRPr/>
          </a:p>
          <a:p>
            <a:pPr indent="-63500" lvl="0" marL="228600" rtl="0" algn="just">
              <a:lnSpc>
                <a:spcPct val="150000"/>
              </a:lnSpc>
              <a:spcBef>
                <a:spcPts val="1000"/>
              </a:spcBef>
              <a:spcAft>
                <a:spcPts val="0"/>
              </a:spcAft>
              <a:buClr>
                <a:schemeClr val="dk1"/>
              </a:buClr>
              <a:buSzPts val="2600"/>
              <a:buNone/>
            </a:pPr>
            <a:r>
              <a:t/>
            </a:r>
            <a:endParaRPr/>
          </a:p>
        </p:txBody>
      </p:sp>
      <p:graphicFrame>
        <p:nvGraphicFramePr>
          <p:cNvPr id="286" name="Google Shape;286;p32"/>
          <p:cNvGraphicFramePr/>
          <p:nvPr/>
        </p:nvGraphicFramePr>
        <p:xfrm>
          <a:off x="1587724" y="1812769"/>
          <a:ext cx="3000000" cy="3000000"/>
        </p:xfrm>
        <a:graphic>
          <a:graphicData uri="http://schemas.openxmlformats.org/drawingml/2006/table">
            <a:tbl>
              <a:tblPr>
                <a:noFill/>
                <a:tableStyleId>{B7C28EC9-A87E-4305-AE31-10843A58FD9C}</a:tableStyleId>
              </a:tblPr>
              <a:tblGrid>
                <a:gridCol w="1974800"/>
                <a:gridCol w="1600300"/>
                <a:gridCol w="2349300"/>
              </a:tblGrid>
              <a:tr h="444150">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Attribute</a:t>
                      </a:r>
                      <a:endParaRPr/>
                    </a:p>
                  </a:txBody>
                  <a:tcPr marT="36450" marB="36450" marR="36450" marL="36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Value</a:t>
                      </a:r>
                      <a:endParaRPr/>
                    </a:p>
                  </a:txBody>
                  <a:tcPr marT="36450" marB="36450" marR="36450" marL="36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Description</a:t>
                      </a:r>
                      <a:endParaRPr/>
                    </a:p>
                  </a:txBody>
                  <a:tcPr marT="36450" marB="36450" marR="36450" marL="36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r>
              <a:tr h="1943125">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type</a:t>
                      </a:r>
                      <a:endParaRPr/>
                    </a:p>
                  </a:txBody>
                  <a:tcPr marT="36450" marB="36450" marR="36450" marL="36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text/css</a:t>
                      </a:r>
                      <a:endParaRPr sz="1800" u="none" cap="none" strike="noStrike">
                        <a:latin typeface="Arial"/>
                        <a:ea typeface="Arial"/>
                        <a:cs typeface="Arial"/>
                        <a:sym typeface="Arial"/>
                      </a:endParaRPr>
                    </a:p>
                  </a:txBody>
                  <a:tcPr marT="36450" marB="36450" marR="36450" marL="36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Specifies the style sheet language as a content-type (MIME type). This is required attribute.</a:t>
                      </a:r>
                      <a:endParaRPr/>
                    </a:p>
                  </a:txBody>
                  <a:tcPr marT="36450" marB="36450" marR="36450" marL="36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589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media</a:t>
                      </a:r>
                      <a:endParaRPr/>
                    </a:p>
                  </a:txBody>
                  <a:tcPr marT="36450" marB="36450" marR="36450" marL="36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screen</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tty</a:t>
                      </a:r>
                      <a:endParaRPr sz="18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tv</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projection</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handheld</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print</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braille</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aural</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all</a:t>
                      </a:r>
                      <a:endParaRPr/>
                    </a:p>
                  </a:txBody>
                  <a:tcPr marT="36450" marB="36450" marR="36450" marL="36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Specifies the device the document will be displayed on. Default value is </a:t>
                      </a:r>
                      <a:r>
                        <a:rPr i="1" lang="en-US" sz="1800" u="none" cap="none" strike="noStrike">
                          <a:latin typeface="Arial"/>
                          <a:ea typeface="Arial"/>
                          <a:cs typeface="Arial"/>
                          <a:sym typeface="Arial"/>
                        </a:rPr>
                        <a:t>all</a:t>
                      </a:r>
                      <a:r>
                        <a:rPr lang="en-US" sz="1800" u="none" cap="none" strike="noStrike">
                          <a:latin typeface="Arial"/>
                          <a:ea typeface="Arial"/>
                          <a:cs typeface="Arial"/>
                          <a:sym typeface="Arial"/>
                        </a:rPr>
                        <a:t>. This is</a:t>
                      </a:r>
                      <a:endParaRPr/>
                    </a:p>
                  </a:txBody>
                  <a:tcPr marT="36450" marB="36450" marR="36450" marL="3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Inline CSS - The style Attribute</a:t>
            </a:r>
            <a:endParaRPr/>
          </a:p>
        </p:txBody>
      </p:sp>
      <p:sp>
        <p:nvSpPr>
          <p:cNvPr id="292" name="Google Shape;292;p33"/>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You can use style attribute of any HTML element to define style rules. These rules will be applied to that element only. Here is the generic syntax −</a:t>
            </a:r>
            <a:endParaRPr/>
          </a:p>
          <a:p>
            <a:pPr indent="-228600" lvl="0" marL="228600" rtl="0" algn="just">
              <a:lnSpc>
                <a:spcPct val="150000"/>
              </a:lnSpc>
              <a:spcBef>
                <a:spcPts val="1000"/>
              </a:spcBef>
              <a:spcAft>
                <a:spcPts val="0"/>
              </a:spcAft>
              <a:buClr>
                <a:schemeClr val="dk1"/>
              </a:buClr>
              <a:buSzPts val="2600"/>
              <a:buChar char="•"/>
            </a:pPr>
            <a:r>
              <a:rPr lang="en-US"/>
              <a:t>&lt;element style = "...style rules...."&gt;</a:t>
            </a:r>
            <a:endParaRPr/>
          </a:p>
          <a:p>
            <a:pPr indent="-63500" lvl="0" marL="228600" rtl="0" algn="just">
              <a:lnSpc>
                <a:spcPct val="150000"/>
              </a:lnSpc>
              <a:spcBef>
                <a:spcPts val="1000"/>
              </a:spcBef>
              <a:spcAft>
                <a:spcPts val="0"/>
              </a:spcAft>
              <a:buClr>
                <a:schemeClr val="dk1"/>
              </a:buClr>
              <a:buSzPts val="2600"/>
              <a:buNone/>
            </a:pPr>
            <a:r>
              <a:t/>
            </a:r>
            <a:endParaRPr/>
          </a:p>
        </p:txBody>
      </p:sp>
      <p:graphicFrame>
        <p:nvGraphicFramePr>
          <p:cNvPr id="293" name="Google Shape;293;p33"/>
          <p:cNvGraphicFramePr/>
          <p:nvPr/>
        </p:nvGraphicFramePr>
        <p:xfrm>
          <a:off x="2568575" y="4219576"/>
          <a:ext cx="3000000" cy="3000000"/>
        </p:xfrm>
        <a:graphic>
          <a:graphicData uri="http://schemas.openxmlformats.org/drawingml/2006/table">
            <a:tbl>
              <a:tblPr>
                <a:noFill/>
                <a:tableStyleId>{B7C28EC9-A87E-4305-AE31-10843A58FD9C}</a:tableStyleId>
              </a:tblPr>
              <a:tblGrid>
                <a:gridCol w="1873250"/>
                <a:gridCol w="1046225"/>
                <a:gridCol w="2287525"/>
              </a:tblGrid>
              <a:tr h="451425">
                <a:tc>
                  <a:txBody>
                    <a:bodyPr/>
                    <a:lstStyle/>
                    <a:p>
                      <a:pPr indent="0" lvl="0" marL="0" marR="0" rtl="0" algn="ctr">
                        <a:spcBef>
                          <a:spcPts val="0"/>
                        </a:spcBef>
                        <a:spcAft>
                          <a:spcPts val="0"/>
                        </a:spcAft>
                        <a:buNone/>
                      </a:pPr>
                      <a:r>
                        <a:rPr lang="en-US" sz="1800" u="none" cap="none" strike="noStrike"/>
                        <a:t>Attribute</a:t>
                      </a:r>
                      <a:endParaRPr/>
                    </a:p>
                  </a:txBody>
                  <a:tcPr marT="50800" marB="50800" marR="50800" marL="5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t>Value</a:t>
                      </a:r>
                      <a:endParaRPr/>
                    </a:p>
                  </a:txBody>
                  <a:tcPr marT="50800" marB="50800" marR="50800" marL="5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t>Description</a:t>
                      </a:r>
                      <a:endParaRPr/>
                    </a:p>
                  </a:txBody>
                  <a:tcPr marT="50800" marB="50800" marR="50800" marL="5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r>
              <a:tr h="1594075">
                <a:tc>
                  <a:txBody>
                    <a:bodyPr/>
                    <a:lstStyle/>
                    <a:p>
                      <a:pPr indent="0" lvl="0" marL="0" marR="0" rtl="0" algn="l">
                        <a:spcBef>
                          <a:spcPts val="0"/>
                        </a:spcBef>
                        <a:spcAft>
                          <a:spcPts val="0"/>
                        </a:spcAft>
                        <a:buNone/>
                      </a:pPr>
                      <a:r>
                        <a:rPr lang="en-US" sz="1800" u="none" cap="none" strike="noStrike"/>
                        <a:t>style</a:t>
                      </a:r>
                      <a:endParaRPr/>
                    </a:p>
                  </a:txBody>
                  <a:tcPr marT="50800" marB="50800" marR="50800" marL="5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style rules</a:t>
                      </a:r>
                      <a:endParaRPr/>
                    </a:p>
                  </a:txBody>
                  <a:tcPr marT="50800" marB="50800" marR="50800" marL="5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The value of </a:t>
                      </a:r>
                      <a:r>
                        <a:rPr i="1" lang="en-US" sz="1800" u="none" cap="none" strike="noStrike"/>
                        <a:t>style</a:t>
                      </a:r>
                      <a:r>
                        <a:rPr lang="en-US" sz="1800" u="none" cap="none" strike="noStrike"/>
                        <a:t> attribute is a combination of style declarations separated by semicolon (;).</a:t>
                      </a:r>
                      <a:endParaRPr/>
                    </a:p>
                  </a:txBody>
                  <a:tcPr marT="50800" marB="50800" marR="50800" marL="5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99" name="Google Shape;299;p34"/>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150000"/>
              </a:lnSpc>
              <a:spcBef>
                <a:spcPts val="0"/>
              </a:spcBef>
              <a:spcAft>
                <a:spcPts val="0"/>
              </a:spcAft>
              <a:buClr>
                <a:schemeClr val="dk1"/>
              </a:buClr>
              <a:buSzPct val="100000"/>
              <a:buChar char="•"/>
            </a:pPr>
            <a:r>
              <a:rPr lang="en-US"/>
              <a:t>&lt;html&gt;</a:t>
            </a:r>
            <a:endParaRPr/>
          </a:p>
          <a:p>
            <a:pPr indent="-228600" lvl="0" marL="228600" rtl="0" algn="just">
              <a:lnSpc>
                <a:spcPct val="150000"/>
              </a:lnSpc>
              <a:spcBef>
                <a:spcPts val="1000"/>
              </a:spcBef>
              <a:spcAft>
                <a:spcPts val="0"/>
              </a:spcAft>
              <a:buClr>
                <a:schemeClr val="dk1"/>
              </a:buClr>
              <a:buSzPct val="100000"/>
              <a:buChar char="•"/>
            </a:pPr>
            <a:r>
              <a:rPr lang="en-US"/>
              <a:t>   &lt;head&gt;</a:t>
            </a:r>
            <a:endParaRPr/>
          </a:p>
          <a:p>
            <a:pPr indent="-228600" lvl="0" marL="228600" rtl="0" algn="just">
              <a:lnSpc>
                <a:spcPct val="150000"/>
              </a:lnSpc>
              <a:spcBef>
                <a:spcPts val="1000"/>
              </a:spcBef>
              <a:spcAft>
                <a:spcPts val="0"/>
              </a:spcAft>
              <a:buClr>
                <a:schemeClr val="dk1"/>
              </a:buClr>
              <a:buSzPct val="100000"/>
              <a:buChar char="•"/>
            </a:pPr>
            <a:r>
              <a:rPr lang="en-US"/>
              <a:t>   &lt;/head&gt;</a:t>
            </a:r>
            <a:endParaRPr/>
          </a:p>
          <a:p>
            <a:pPr indent="-100647" lvl="0" marL="228600" rtl="0" algn="just">
              <a:lnSpc>
                <a:spcPct val="150000"/>
              </a:lnSpc>
              <a:spcBef>
                <a:spcPts val="1000"/>
              </a:spcBef>
              <a:spcAft>
                <a:spcPts val="0"/>
              </a:spcAft>
              <a:buClr>
                <a:schemeClr val="dk1"/>
              </a:buClr>
              <a:buSzPct val="100000"/>
              <a:buNone/>
            </a:pPr>
            <a:r>
              <a:t/>
            </a:r>
            <a:endParaRPr/>
          </a:p>
          <a:p>
            <a:pPr indent="-228600" lvl="0" marL="228600" rtl="0" algn="just">
              <a:lnSpc>
                <a:spcPct val="150000"/>
              </a:lnSpc>
              <a:spcBef>
                <a:spcPts val="1000"/>
              </a:spcBef>
              <a:spcAft>
                <a:spcPts val="0"/>
              </a:spcAft>
              <a:buClr>
                <a:schemeClr val="dk1"/>
              </a:buClr>
              <a:buSzPct val="100000"/>
              <a:buChar char="•"/>
            </a:pPr>
            <a:r>
              <a:rPr lang="en-US"/>
              <a:t>   &lt;body&gt;</a:t>
            </a:r>
            <a:endParaRPr/>
          </a:p>
          <a:p>
            <a:pPr indent="-228600" lvl="0" marL="228600" rtl="0" algn="just">
              <a:lnSpc>
                <a:spcPct val="150000"/>
              </a:lnSpc>
              <a:spcBef>
                <a:spcPts val="1000"/>
              </a:spcBef>
              <a:spcAft>
                <a:spcPts val="0"/>
              </a:spcAft>
              <a:buClr>
                <a:schemeClr val="dk1"/>
              </a:buClr>
              <a:buSzPct val="100000"/>
              <a:buChar char="•"/>
            </a:pPr>
            <a:r>
              <a:rPr lang="en-US"/>
              <a:t>      &lt;h1 style = "color:#36C;"&gt; </a:t>
            </a:r>
            <a:endParaRPr/>
          </a:p>
          <a:p>
            <a:pPr indent="-228600" lvl="0" marL="228600" rtl="0" algn="just">
              <a:lnSpc>
                <a:spcPct val="150000"/>
              </a:lnSpc>
              <a:spcBef>
                <a:spcPts val="1000"/>
              </a:spcBef>
              <a:spcAft>
                <a:spcPts val="0"/>
              </a:spcAft>
              <a:buClr>
                <a:schemeClr val="dk1"/>
              </a:buClr>
              <a:buSzPct val="100000"/>
              <a:buChar char="•"/>
            </a:pPr>
            <a:r>
              <a:rPr lang="en-US"/>
              <a:t>         This is inline CSS </a:t>
            </a:r>
            <a:endParaRPr/>
          </a:p>
          <a:p>
            <a:pPr indent="-228600" lvl="0" marL="228600" rtl="0" algn="just">
              <a:lnSpc>
                <a:spcPct val="150000"/>
              </a:lnSpc>
              <a:spcBef>
                <a:spcPts val="1000"/>
              </a:spcBef>
              <a:spcAft>
                <a:spcPts val="0"/>
              </a:spcAft>
              <a:buClr>
                <a:schemeClr val="dk1"/>
              </a:buClr>
              <a:buSzPct val="100000"/>
              <a:buChar char="•"/>
            </a:pPr>
            <a:r>
              <a:rPr lang="en-US"/>
              <a:t>      &lt;/h1&gt;</a:t>
            </a:r>
            <a:endParaRPr/>
          </a:p>
          <a:p>
            <a:pPr indent="-228600" lvl="0" marL="228600" rtl="0" algn="just">
              <a:lnSpc>
                <a:spcPct val="150000"/>
              </a:lnSpc>
              <a:spcBef>
                <a:spcPts val="1000"/>
              </a:spcBef>
              <a:spcAft>
                <a:spcPts val="0"/>
              </a:spcAft>
              <a:buClr>
                <a:schemeClr val="dk1"/>
              </a:buClr>
              <a:buSzPct val="100000"/>
              <a:buChar char="•"/>
            </a:pPr>
            <a:r>
              <a:rPr lang="en-US"/>
              <a:t>   &lt;/body&gt;</a:t>
            </a:r>
            <a:endParaRPr/>
          </a:p>
          <a:p>
            <a:pPr indent="-228600" lvl="0" marL="228600" rtl="0" algn="just">
              <a:lnSpc>
                <a:spcPct val="150000"/>
              </a:lnSpc>
              <a:spcBef>
                <a:spcPts val="1000"/>
              </a:spcBef>
              <a:spcAft>
                <a:spcPts val="0"/>
              </a:spcAft>
              <a:buClr>
                <a:schemeClr val="dk1"/>
              </a:buClr>
              <a:buSzPct val="100000"/>
              <a:buChar char="•"/>
            </a:pPr>
            <a:r>
              <a:rPr lang="en-US"/>
              <a:t>&lt;/html&gt;</a:t>
            </a:r>
            <a:endParaRPr/>
          </a:p>
        </p:txBody>
      </p:sp>
      <p:pic>
        <p:nvPicPr>
          <p:cNvPr id="300" name="Google Shape;300;p34"/>
          <p:cNvPicPr preferRelativeResize="0"/>
          <p:nvPr/>
        </p:nvPicPr>
        <p:blipFill rotWithShape="1">
          <a:blip r:embed="rId3">
            <a:alphaModFix/>
          </a:blip>
          <a:srcRect b="0" l="0" r="0" t="0"/>
          <a:stretch/>
        </p:blipFill>
        <p:spPr>
          <a:xfrm>
            <a:off x="4652962" y="2762250"/>
            <a:ext cx="3724275" cy="1009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External CSS - The &lt;link&gt; Element</a:t>
            </a:r>
            <a:endParaRPr/>
          </a:p>
        </p:txBody>
      </p:sp>
      <p:sp>
        <p:nvSpPr>
          <p:cNvPr id="306" name="Google Shape;306;p35"/>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The &lt;link&gt; element can be used to include an external stylesheet file in your HTML document.</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An external style sheet is a separate text file with .css extension. You define all the Style rules within this text file and then you can include this file in any HTML document using &lt;link&gt; element.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External CSS - The &lt;link&gt; Element</a:t>
            </a:r>
            <a:endParaRPr/>
          </a:p>
        </p:txBody>
      </p:sp>
      <p:sp>
        <p:nvSpPr>
          <p:cNvPr id="312" name="Google Shape;312;p36"/>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The &lt;link&gt; element can be used to include an external stylesheet file in your HTML document.</a:t>
            </a:r>
            <a:endParaRPr/>
          </a:p>
          <a:p>
            <a:pPr indent="-228600" lvl="0" marL="228600" rtl="0" algn="just">
              <a:lnSpc>
                <a:spcPct val="150000"/>
              </a:lnSpc>
              <a:spcBef>
                <a:spcPts val="1000"/>
              </a:spcBef>
              <a:spcAft>
                <a:spcPts val="0"/>
              </a:spcAft>
              <a:buClr>
                <a:schemeClr val="dk1"/>
              </a:buClr>
              <a:buSzPts val="2600"/>
              <a:buChar char="•"/>
            </a:pPr>
            <a:r>
              <a:rPr lang="en-US"/>
              <a:t>An external style sheet is a separate text file with .css extension. You define all the Style rules within this text file and then you can include this file in any HTML document using &lt;link&gt; element.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External CSS - The &lt;link&gt; Element</a:t>
            </a:r>
            <a:endParaRPr/>
          </a:p>
        </p:txBody>
      </p:sp>
      <p:sp>
        <p:nvSpPr>
          <p:cNvPr id="318" name="Google Shape;318;p37"/>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Here is the generic syntax of including external CSS file −</a:t>
            </a:r>
            <a:endParaRPr/>
          </a:p>
          <a:p>
            <a:pPr indent="-228600" lvl="0" marL="228600" rtl="0" algn="just">
              <a:lnSpc>
                <a:spcPct val="150000"/>
              </a:lnSpc>
              <a:spcBef>
                <a:spcPts val="1000"/>
              </a:spcBef>
              <a:spcAft>
                <a:spcPts val="0"/>
              </a:spcAft>
              <a:buClr>
                <a:schemeClr val="dk1"/>
              </a:buClr>
              <a:buSzPts val="2600"/>
              <a:buChar char="•"/>
            </a:pPr>
            <a:r>
              <a:rPr lang="en-US"/>
              <a:t>&lt;head&gt;</a:t>
            </a:r>
            <a:endParaRPr/>
          </a:p>
          <a:p>
            <a:pPr indent="-228600" lvl="0" marL="228600" rtl="0" algn="just">
              <a:lnSpc>
                <a:spcPct val="150000"/>
              </a:lnSpc>
              <a:spcBef>
                <a:spcPts val="1000"/>
              </a:spcBef>
              <a:spcAft>
                <a:spcPts val="0"/>
              </a:spcAft>
              <a:buClr>
                <a:schemeClr val="dk1"/>
              </a:buClr>
              <a:buSzPts val="2600"/>
              <a:buChar char="•"/>
            </a:pPr>
            <a:r>
              <a:rPr lang="en-US"/>
              <a:t>   &lt;link type = "text/css" href = "..." media = "..." /&gt;</a:t>
            </a:r>
            <a:endParaRPr/>
          </a:p>
          <a:p>
            <a:pPr indent="-228600" lvl="0" marL="228600" rtl="0" algn="just">
              <a:lnSpc>
                <a:spcPct val="150000"/>
              </a:lnSpc>
              <a:spcBef>
                <a:spcPts val="1000"/>
              </a:spcBef>
              <a:spcAft>
                <a:spcPts val="0"/>
              </a:spcAft>
              <a:buClr>
                <a:schemeClr val="dk1"/>
              </a:buClr>
              <a:buSzPts val="2600"/>
              <a:buChar char="•"/>
            </a:pPr>
            <a:r>
              <a:rPr lang="en-US"/>
              <a:t>&lt;/head&gt;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type="title"/>
          </p:nvPr>
        </p:nvSpPr>
        <p:spPr>
          <a:xfrm>
            <a:off x="207655" y="32661"/>
            <a:ext cx="8936345" cy="10087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Attributes</a:t>
            </a:r>
            <a:endParaRPr/>
          </a:p>
        </p:txBody>
      </p:sp>
      <p:graphicFrame>
        <p:nvGraphicFramePr>
          <p:cNvPr id="324" name="Google Shape;324;p38"/>
          <p:cNvGraphicFramePr/>
          <p:nvPr/>
        </p:nvGraphicFramePr>
        <p:xfrm>
          <a:off x="1188000" y="1457325"/>
          <a:ext cx="3000000" cy="3000000"/>
        </p:xfrm>
        <a:graphic>
          <a:graphicData uri="http://schemas.openxmlformats.org/drawingml/2006/table">
            <a:tbl>
              <a:tblPr>
                <a:noFill/>
                <a:tableStyleId>{B7C28EC9-A87E-4305-AE31-10843A58FD9C}</a:tableStyleId>
              </a:tblPr>
              <a:tblGrid>
                <a:gridCol w="1066150"/>
                <a:gridCol w="1841550"/>
                <a:gridCol w="3712175"/>
              </a:tblGrid>
              <a:tr h="644300">
                <a:tc>
                  <a:txBody>
                    <a:bodyPr/>
                    <a:lstStyle/>
                    <a:p>
                      <a:pPr indent="0" lvl="0" marL="0" marR="0" rtl="0" algn="ctr">
                        <a:spcBef>
                          <a:spcPts val="0"/>
                        </a:spcBef>
                        <a:spcAft>
                          <a:spcPts val="0"/>
                        </a:spcAft>
                        <a:buNone/>
                      </a:pPr>
                      <a:r>
                        <a:rPr lang="en-US" sz="1600" u="none" cap="none" strike="noStrike"/>
                        <a:t>Attribute</a:t>
                      </a:r>
                      <a:endParaRPr/>
                    </a:p>
                  </a:txBody>
                  <a:tcPr marT="39250" marB="39250" marR="39250" marL="39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600" u="none" cap="none" strike="noStrike"/>
                        <a:t>Value</a:t>
                      </a:r>
                      <a:endParaRPr/>
                    </a:p>
                  </a:txBody>
                  <a:tcPr marT="39250" marB="39250" marR="39250" marL="39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600" u="none" cap="none" strike="noStrike"/>
                        <a:t>Description</a:t>
                      </a:r>
                      <a:endParaRPr/>
                    </a:p>
                  </a:txBody>
                  <a:tcPr marT="39250" marB="39250" marR="39250" marL="39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EEEEE"/>
                    </a:solidFill>
                  </a:tcPr>
                </a:tc>
              </a:tr>
              <a:tr h="897225">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type</a:t>
                      </a:r>
                      <a:endParaRPr/>
                    </a:p>
                  </a:txBody>
                  <a:tcPr marT="39250" marB="39250" marR="39250" marL="39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text css</a:t>
                      </a:r>
                      <a:endParaRPr sz="1800" u="none" cap="none" strike="noStrike">
                        <a:latin typeface="Arial"/>
                        <a:ea typeface="Arial"/>
                        <a:cs typeface="Arial"/>
                        <a:sym typeface="Arial"/>
                      </a:endParaRPr>
                    </a:p>
                  </a:txBody>
                  <a:tcPr marT="39250" marB="39250" marR="39250" marL="39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Specifies the style sheet language as a content-type (MIME type). This attribute is required.</a:t>
                      </a:r>
                      <a:endParaRPr/>
                    </a:p>
                  </a:txBody>
                  <a:tcPr marT="39250" marB="39250" marR="39250" marL="39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97225">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href</a:t>
                      </a:r>
                      <a:endParaRPr/>
                    </a:p>
                  </a:txBody>
                  <a:tcPr marT="39250" marB="39250" marR="39250" marL="39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URL</a:t>
                      </a:r>
                      <a:endParaRPr/>
                    </a:p>
                  </a:txBody>
                  <a:tcPr marT="39250" marB="39250" marR="39250" marL="39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Specifies the style sheet file having Style rules. This attribute is a required.</a:t>
                      </a:r>
                      <a:endParaRPr/>
                    </a:p>
                  </a:txBody>
                  <a:tcPr marT="39250" marB="39250" marR="39250" marL="39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49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media</a:t>
                      </a:r>
                      <a:endParaRPr/>
                    </a:p>
                  </a:txBody>
                  <a:tcPr marT="39250" marB="39250" marR="39250" marL="39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screen</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tty</a:t>
                      </a:r>
                      <a:endParaRPr sz="18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tv</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projection</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handheld</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print</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braille</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aural</a:t>
                      </a:r>
                      <a:endParaRPr/>
                    </a:p>
                    <a:p>
                      <a:pPr indent="0" lvl="0" marL="0" marR="0" rtl="0" algn="just">
                        <a:spcBef>
                          <a:spcPts val="0"/>
                        </a:spcBef>
                        <a:spcAft>
                          <a:spcPts val="0"/>
                        </a:spcAft>
                        <a:buNone/>
                      </a:pPr>
                      <a:r>
                        <a:rPr lang="en-US" sz="1800" u="none" cap="none" strike="noStrike">
                          <a:solidFill>
                            <a:srgbClr val="000000"/>
                          </a:solidFill>
                          <a:latin typeface="Arial"/>
                          <a:ea typeface="Arial"/>
                          <a:cs typeface="Arial"/>
                          <a:sym typeface="Arial"/>
                        </a:rPr>
                        <a:t>all</a:t>
                      </a:r>
                      <a:endParaRPr/>
                    </a:p>
                  </a:txBody>
                  <a:tcPr marT="39250" marB="39250" marR="39250" marL="39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Specifies the device the document will be displayed on. Default value is </a:t>
                      </a:r>
                      <a:r>
                        <a:rPr i="1" lang="en-US" sz="1800" u="none" cap="none" strike="noStrike">
                          <a:latin typeface="Arial"/>
                          <a:ea typeface="Arial"/>
                          <a:cs typeface="Arial"/>
                          <a:sym typeface="Arial"/>
                        </a:rPr>
                        <a:t>all</a:t>
                      </a:r>
                      <a:r>
                        <a:rPr lang="en-US" sz="1800" u="none" cap="none" strike="noStrike">
                          <a:latin typeface="Arial"/>
                          <a:ea typeface="Arial"/>
                          <a:cs typeface="Arial"/>
                          <a:sym typeface="Arial"/>
                        </a:rPr>
                        <a:t>. This is optional attribute</a:t>
                      </a:r>
                      <a:endParaRPr/>
                    </a:p>
                  </a:txBody>
                  <a:tcPr marT="39250" marB="39250" marR="39250" marL="39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330" name="Google Shape;330;p39"/>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chemeClr val="dk1"/>
              </a:buClr>
              <a:buSzPct val="100000"/>
              <a:buChar char="•"/>
            </a:pPr>
            <a:r>
              <a:rPr lang="en-US" sz="1400"/>
              <a:t>Consider a simple style sheet file with a name mystyle.css having the following rules −</a:t>
            </a:r>
            <a:endParaRPr/>
          </a:p>
          <a:p>
            <a:pPr indent="-228600" lvl="0" marL="228600" rtl="0" algn="just">
              <a:lnSpc>
                <a:spcPct val="150000"/>
              </a:lnSpc>
              <a:spcBef>
                <a:spcPts val="1000"/>
              </a:spcBef>
              <a:spcAft>
                <a:spcPts val="0"/>
              </a:spcAft>
              <a:buClr>
                <a:schemeClr val="dk1"/>
              </a:buClr>
              <a:buSzPct val="100000"/>
              <a:buChar char="•"/>
            </a:pPr>
            <a:r>
              <a:rPr lang="en-US" sz="1400"/>
              <a:t>h1, h2, h3 {</a:t>
            </a:r>
            <a:endParaRPr/>
          </a:p>
          <a:p>
            <a:pPr indent="-228600" lvl="0" marL="228600" rtl="0" algn="just">
              <a:lnSpc>
                <a:spcPct val="150000"/>
              </a:lnSpc>
              <a:spcBef>
                <a:spcPts val="1000"/>
              </a:spcBef>
              <a:spcAft>
                <a:spcPts val="0"/>
              </a:spcAft>
              <a:buClr>
                <a:schemeClr val="dk1"/>
              </a:buClr>
              <a:buSzPct val="100000"/>
              <a:buChar char="•"/>
            </a:pPr>
            <a:r>
              <a:rPr lang="en-US" sz="1400"/>
              <a:t>   color: #36C;</a:t>
            </a:r>
            <a:endParaRPr/>
          </a:p>
          <a:p>
            <a:pPr indent="-228600" lvl="0" marL="228600" rtl="0" algn="just">
              <a:lnSpc>
                <a:spcPct val="150000"/>
              </a:lnSpc>
              <a:spcBef>
                <a:spcPts val="1000"/>
              </a:spcBef>
              <a:spcAft>
                <a:spcPts val="0"/>
              </a:spcAft>
              <a:buClr>
                <a:schemeClr val="dk1"/>
              </a:buClr>
              <a:buSzPct val="100000"/>
              <a:buChar char="•"/>
            </a:pPr>
            <a:r>
              <a:rPr lang="en-US" sz="1400"/>
              <a:t>   font-weight: normal;</a:t>
            </a:r>
            <a:endParaRPr/>
          </a:p>
          <a:p>
            <a:pPr indent="-228600" lvl="0" marL="228600" rtl="0" algn="just">
              <a:lnSpc>
                <a:spcPct val="150000"/>
              </a:lnSpc>
              <a:spcBef>
                <a:spcPts val="1000"/>
              </a:spcBef>
              <a:spcAft>
                <a:spcPts val="0"/>
              </a:spcAft>
              <a:buClr>
                <a:schemeClr val="dk1"/>
              </a:buClr>
              <a:buSzPct val="100000"/>
              <a:buChar char="•"/>
            </a:pPr>
            <a:r>
              <a:rPr lang="en-US" sz="1400"/>
              <a:t>   letter-spacing: .4em;</a:t>
            </a:r>
            <a:endParaRPr/>
          </a:p>
          <a:p>
            <a:pPr indent="-228600" lvl="0" marL="228600" rtl="0" algn="just">
              <a:lnSpc>
                <a:spcPct val="150000"/>
              </a:lnSpc>
              <a:spcBef>
                <a:spcPts val="1000"/>
              </a:spcBef>
              <a:spcAft>
                <a:spcPts val="0"/>
              </a:spcAft>
              <a:buClr>
                <a:schemeClr val="dk1"/>
              </a:buClr>
              <a:buSzPct val="100000"/>
              <a:buChar char="•"/>
            </a:pPr>
            <a:r>
              <a:rPr lang="en-US" sz="1400"/>
              <a:t>   margin-bottom: 1em;</a:t>
            </a:r>
            <a:endParaRPr/>
          </a:p>
          <a:p>
            <a:pPr indent="-228600" lvl="0" marL="228600" rtl="0" algn="just">
              <a:lnSpc>
                <a:spcPct val="150000"/>
              </a:lnSpc>
              <a:spcBef>
                <a:spcPts val="1000"/>
              </a:spcBef>
              <a:spcAft>
                <a:spcPts val="0"/>
              </a:spcAft>
              <a:buClr>
                <a:schemeClr val="dk1"/>
              </a:buClr>
              <a:buSzPct val="100000"/>
              <a:buChar char="•"/>
            </a:pPr>
            <a:r>
              <a:rPr lang="en-US" sz="1400"/>
              <a:t>   text-transform: lowercase;</a:t>
            </a:r>
            <a:endParaRPr/>
          </a:p>
          <a:p>
            <a:pPr indent="-228600" lvl="0" marL="228600" rtl="0" algn="just">
              <a:lnSpc>
                <a:spcPct val="150000"/>
              </a:lnSpc>
              <a:spcBef>
                <a:spcPts val="1000"/>
              </a:spcBef>
              <a:spcAft>
                <a:spcPts val="0"/>
              </a:spcAft>
              <a:buClr>
                <a:schemeClr val="dk1"/>
              </a:buClr>
              <a:buSzPct val="100000"/>
              <a:buChar char="•"/>
            </a:pPr>
            <a:r>
              <a:rPr lang="en-US" sz="1400"/>
              <a:t>}</a:t>
            </a:r>
            <a:endParaRPr/>
          </a:p>
          <a:p>
            <a:pPr indent="-228600" lvl="0" marL="228600" rtl="0" algn="just">
              <a:lnSpc>
                <a:spcPct val="150000"/>
              </a:lnSpc>
              <a:spcBef>
                <a:spcPts val="1000"/>
              </a:spcBef>
              <a:spcAft>
                <a:spcPts val="0"/>
              </a:spcAft>
              <a:buClr>
                <a:schemeClr val="dk1"/>
              </a:buClr>
              <a:buSzPct val="100000"/>
              <a:buChar char="•"/>
            </a:pPr>
            <a:r>
              <a:rPr lang="en-US" sz="1400"/>
              <a:t>Now you can include this file mystyle.css in any HTML document as follows −</a:t>
            </a:r>
            <a:endParaRPr/>
          </a:p>
          <a:p>
            <a:pPr indent="-146367" lvl="0" marL="228600" rtl="0" algn="just">
              <a:lnSpc>
                <a:spcPct val="150000"/>
              </a:lnSpc>
              <a:spcBef>
                <a:spcPts val="1000"/>
              </a:spcBef>
              <a:spcAft>
                <a:spcPts val="0"/>
              </a:spcAft>
              <a:buClr>
                <a:schemeClr val="dk1"/>
              </a:buClr>
              <a:buSzPct val="100000"/>
              <a:buNone/>
            </a:pPr>
            <a:r>
              <a:t/>
            </a:r>
            <a:endParaRPr sz="1400"/>
          </a:p>
          <a:p>
            <a:pPr indent="-228600" lvl="0" marL="228600" rtl="0" algn="just">
              <a:lnSpc>
                <a:spcPct val="150000"/>
              </a:lnSpc>
              <a:spcBef>
                <a:spcPts val="1000"/>
              </a:spcBef>
              <a:spcAft>
                <a:spcPts val="0"/>
              </a:spcAft>
              <a:buClr>
                <a:schemeClr val="dk1"/>
              </a:buClr>
              <a:buSzPct val="100000"/>
              <a:buChar char="•"/>
            </a:pPr>
            <a:r>
              <a:rPr lang="en-US" sz="1400"/>
              <a:t>&lt;head&gt;</a:t>
            </a:r>
            <a:endParaRPr/>
          </a:p>
          <a:p>
            <a:pPr indent="-228600" lvl="0" marL="228600" rtl="0" algn="just">
              <a:lnSpc>
                <a:spcPct val="150000"/>
              </a:lnSpc>
              <a:spcBef>
                <a:spcPts val="1000"/>
              </a:spcBef>
              <a:spcAft>
                <a:spcPts val="0"/>
              </a:spcAft>
              <a:buClr>
                <a:schemeClr val="dk1"/>
              </a:buClr>
              <a:buSzPct val="100000"/>
              <a:buChar char="•"/>
            </a:pPr>
            <a:r>
              <a:rPr lang="en-US" sz="1400"/>
              <a:t>   &lt;link type = "text/css" href = "mystyle.css" media = " all" /&gt;</a:t>
            </a:r>
            <a:endParaRPr/>
          </a:p>
          <a:p>
            <a:pPr indent="-228600" lvl="0" marL="228600" rtl="0" algn="just">
              <a:lnSpc>
                <a:spcPct val="150000"/>
              </a:lnSpc>
              <a:spcBef>
                <a:spcPts val="1000"/>
              </a:spcBef>
              <a:spcAft>
                <a:spcPts val="0"/>
              </a:spcAft>
              <a:buClr>
                <a:schemeClr val="dk1"/>
              </a:buClr>
              <a:buSzPct val="100000"/>
              <a:buChar char="•"/>
            </a:pPr>
            <a:r>
              <a:rPr lang="en-US" sz="1400"/>
              <a:t>&lt;/head&gt;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Cascading Style Sheet</a:t>
            </a:r>
            <a:endParaRPr/>
          </a:p>
        </p:txBody>
      </p:sp>
      <p:sp>
        <p:nvSpPr>
          <p:cNvPr id="116" name="Google Shape;116;p4"/>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CSS is used to control the style of a web document in a simple and easy way.</a:t>
            </a:r>
            <a:endParaRPr/>
          </a:p>
          <a:p>
            <a:pPr indent="-228600" lvl="0" marL="228600" rtl="0" algn="just">
              <a:lnSpc>
                <a:spcPct val="150000"/>
              </a:lnSpc>
              <a:spcBef>
                <a:spcPts val="1000"/>
              </a:spcBef>
              <a:spcAft>
                <a:spcPts val="0"/>
              </a:spcAft>
              <a:buClr>
                <a:schemeClr val="dk1"/>
              </a:buClr>
              <a:buSzPts val="2600"/>
              <a:buChar char="•"/>
            </a:pPr>
            <a:r>
              <a:rPr lang="en-US"/>
              <a:t>CSS is the acronym for "Cascading Style Sheet".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Imported CSS - @import Rule</a:t>
            </a:r>
            <a:br>
              <a:rPr lang="en-US"/>
            </a:br>
            <a:endParaRPr/>
          </a:p>
        </p:txBody>
      </p:sp>
      <p:sp>
        <p:nvSpPr>
          <p:cNvPr id="336" name="Google Shape;336;p40"/>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170000"/>
              </a:lnSpc>
              <a:spcBef>
                <a:spcPts val="0"/>
              </a:spcBef>
              <a:spcAft>
                <a:spcPts val="0"/>
              </a:spcAft>
              <a:buClr>
                <a:schemeClr val="dk1"/>
              </a:buClr>
              <a:buSzPct val="100000"/>
              <a:buChar char="•"/>
            </a:pPr>
            <a:r>
              <a:rPr lang="en-US"/>
              <a:t>@import is used to import an external stylesheet in a manner similar to the &lt;link&gt; element. Here is the generic syntax of @import rule.</a:t>
            </a:r>
            <a:endParaRPr/>
          </a:p>
          <a:p>
            <a:pPr indent="-228600" lvl="0" marL="228600" rtl="0" algn="just">
              <a:lnSpc>
                <a:spcPct val="170000"/>
              </a:lnSpc>
              <a:spcBef>
                <a:spcPts val="1000"/>
              </a:spcBef>
              <a:spcAft>
                <a:spcPts val="0"/>
              </a:spcAft>
              <a:buClr>
                <a:schemeClr val="dk1"/>
              </a:buClr>
              <a:buSzPct val="100000"/>
              <a:buChar char="•"/>
            </a:pPr>
            <a:r>
              <a:rPr lang="en-US"/>
              <a:t>&lt;head&gt;</a:t>
            </a:r>
            <a:endParaRPr/>
          </a:p>
          <a:p>
            <a:pPr indent="-228600" lvl="0" marL="228600" rtl="0" algn="just">
              <a:lnSpc>
                <a:spcPct val="170000"/>
              </a:lnSpc>
              <a:spcBef>
                <a:spcPts val="1000"/>
              </a:spcBef>
              <a:spcAft>
                <a:spcPts val="0"/>
              </a:spcAft>
              <a:buClr>
                <a:schemeClr val="dk1"/>
              </a:buClr>
              <a:buSzPct val="100000"/>
              <a:buChar char="•"/>
            </a:pPr>
            <a:r>
              <a:rPr lang="en-US"/>
              <a:t>   @import "URL";</a:t>
            </a:r>
            <a:endParaRPr/>
          </a:p>
          <a:p>
            <a:pPr indent="-228600" lvl="0" marL="228600" rtl="0" algn="just">
              <a:lnSpc>
                <a:spcPct val="170000"/>
              </a:lnSpc>
              <a:spcBef>
                <a:spcPts val="1000"/>
              </a:spcBef>
              <a:spcAft>
                <a:spcPts val="0"/>
              </a:spcAft>
              <a:buClr>
                <a:schemeClr val="dk1"/>
              </a:buClr>
              <a:buSzPct val="100000"/>
              <a:buChar char="•"/>
            </a:pPr>
            <a:r>
              <a:rPr lang="en-US"/>
              <a:t>&lt;/head&gt;</a:t>
            </a:r>
            <a:endParaRPr/>
          </a:p>
          <a:p>
            <a:pPr indent="-228600" lvl="0" marL="228600" rtl="0" algn="just">
              <a:lnSpc>
                <a:spcPct val="170000"/>
              </a:lnSpc>
              <a:spcBef>
                <a:spcPts val="1000"/>
              </a:spcBef>
              <a:spcAft>
                <a:spcPts val="0"/>
              </a:spcAft>
              <a:buClr>
                <a:schemeClr val="dk1"/>
              </a:buClr>
              <a:buSzPct val="100000"/>
              <a:buChar char="•"/>
            </a:pPr>
            <a:r>
              <a:rPr lang="en-US"/>
              <a:t>Here URL is the URL of the style sheet file having style rules. You can use another syntax as well −</a:t>
            </a:r>
            <a:endParaRPr/>
          </a:p>
          <a:p>
            <a:pPr indent="-228600" lvl="1" marL="685800" rtl="0" algn="l">
              <a:lnSpc>
                <a:spcPct val="170000"/>
              </a:lnSpc>
              <a:spcBef>
                <a:spcPts val="500"/>
              </a:spcBef>
              <a:spcAft>
                <a:spcPts val="0"/>
              </a:spcAft>
              <a:buSzPct val="100000"/>
              <a:buChar char="•"/>
            </a:pPr>
            <a:r>
              <a:rPr lang="en-US"/>
              <a:t>&lt;head&gt;</a:t>
            </a:r>
            <a:endParaRPr/>
          </a:p>
          <a:p>
            <a:pPr indent="-228600" lvl="1" marL="685800" rtl="0" algn="l">
              <a:lnSpc>
                <a:spcPct val="170000"/>
              </a:lnSpc>
              <a:spcBef>
                <a:spcPts val="500"/>
              </a:spcBef>
              <a:spcAft>
                <a:spcPts val="0"/>
              </a:spcAft>
              <a:buSzPct val="100000"/>
              <a:buChar char="•"/>
            </a:pPr>
            <a:r>
              <a:rPr lang="en-US"/>
              <a:t>   @import url("URL");</a:t>
            </a:r>
            <a:endParaRPr/>
          </a:p>
          <a:p>
            <a:pPr indent="-228600" lvl="1" marL="685800" rtl="0" algn="l">
              <a:lnSpc>
                <a:spcPct val="170000"/>
              </a:lnSpc>
              <a:spcBef>
                <a:spcPts val="500"/>
              </a:spcBef>
              <a:spcAft>
                <a:spcPts val="0"/>
              </a:spcAft>
              <a:buSzPct val="100000"/>
              <a:buChar char="•"/>
            </a:pPr>
            <a:r>
              <a:rPr lang="en-US"/>
              <a:t>&lt;/head&gt;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41"/>
          <p:cNvSpPr/>
          <p:nvPr/>
        </p:nvSpPr>
        <p:spPr>
          <a:xfrm>
            <a:off x="1143" y="0"/>
            <a:ext cx="9141714"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Lines intersecting at pushpin" id="342" name="Google Shape;342;p41"/>
          <p:cNvPicPr preferRelativeResize="0"/>
          <p:nvPr/>
        </p:nvPicPr>
        <p:blipFill rotWithShape="1">
          <a:blip r:embed="rId3">
            <a:alphaModFix/>
          </a:blip>
          <a:srcRect b="2" l="10983" r="1" t="0"/>
          <a:stretch/>
        </p:blipFill>
        <p:spPr>
          <a:xfrm>
            <a:off x="20" y="1282"/>
            <a:ext cx="9143980" cy="6856718"/>
          </a:xfrm>
          <a:prstGeom prst="rect">
            <a:avLst/>
          </a:prstGeom>
          <a:noFill/>
          <a:ln>
            <a:noFill/>
          </a:ln>
        </p:spPr>
      </p:pic>
      <p:sp>
        <p:nvSpPr>
          <p:cNvPr id="343" name="Google Shape;343;p41"/>
          <p:cNvSpPr txBox="1"/>
          <p:nvPr>
            <p:ph idx="4294967295" type="body"/>
          </p:nvPr>
        </p:nvSpPr>
        <p:spPr>
          <a:xfrm>
            <a:off x="722313" y="1295400"/>
            <a:ext cx="8421687" cy="54006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None/>
            </a:pPr>
            <a:r>
              <a:rPr lang="en-US" sz="4800"/>
              <a:t>Practical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Cascading Style Sheet</a:t>
            </a:r>
            <a:endParaRPr/>
          </a:p>
        </p:txBody>
      </p:sp>
      <p:sp>
        <p:nvSpPr>
          <p:cNvPr id="122" name="Google Shape;122;p5"/>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Cascading Style Sheets, fondly referred to as CSS, is a simple design language intended to simplify the process of making web pages presentable.</a:t>
            </a:r>
            <a:endParaRPr/>
          </a:p>
          <a:p>
            <a:pPr indent="-228600" lvl="0" marL="228600" rtl="0" algn="just">
              <a:lnSpc>
                <a:spcPct val="150000"/>
              </a:lnSpc>
              <a:spcBef>
                <a:spcPts val="1000"/>
              </a:spcBef>
              <a:spcAft>
                <a:spcPts val="0"/>
              </a:spcAft>
              <a:buClr>
                <a:srgbClr val="D8D8D8"/>
              </a:buClr>
              <a:buSzPts val="2600"/>
              <a:buChar char="•"/>
            </a:pPr>
            <a:r>
              <a:rPr lang="en-US">
                <a:solidFill>
                  <a:srgbClr val="D8D8D8"/>
                </a:solidFill>
              </a:rPr>
              <a:t>CSS is a MUST for students and working professionals to become a great Software Engineer specially when they are working in Web Development Domain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Cascading Style Sheet</a:t>
            </a:r>
            <a:endParaRPr/>
          </a:p>
        </p:txBody>
      </p:sp>
      <p:sp>
        <p:nvSpPr>
          <p:cNvPr id="128" name="Google Shape;128;p6"/>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a:t>Cascading Style Sheets, fondly referred to as CSS, is a simple design language intended to simplify the process of making web pages presentable.</a:t>
            </a:r>
            <a:endParaRPr/>
          </a:p>
          <a:p>
            <a:pPr indent="-228600" lvl="0" marL="228600" rtl="0" algn="just">
              <a:lnSpc>
                <a:spcPct val="150000"/>
              </a:lnSpc>
              <a:spcBef>
                <a:spcPts val="1000"/>
              </a:spcBef>
              <a:spcAft>
                <a:spcPts val="0"/>
              </a:spcAft>
              <a:buClr>
                <a:schemeClr val="dk1"/>
              </a:buClr>
              <a:buSzPts val="2600"/>
              <a:buChar char="•"/>
            </a:pPr>
            <a:r>
              <a:rPr lang="en-US"/>
              <a:t>CSS is a MUST for students and working professionals to become a great Software Engineer specially when they are working in Web Development Domain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b="0" i="0" lang="en-US"/>
              <a:t>Why to Learn CSS?</a:t>
            </a:r>
            <a:endParaRPr/>
          </a:p>
        </p:txBody>
      </p:sp>
      <p:sp>
        <p:nvSpPr>
          <p:cNvPr id="134" name="Google Shape;134;p7"/>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00000"/>
              </a:buClr>
              <a:buSzPct val="100000"/>
              <a:buFont typeface="Arial"/>
              <a:buChar char="•"/>
            </a:pPr>
            <a:r>
              <a:rPr b="1" i="0" lang="en-US">
                <a:solidFill>
                  <a:srgbClr val="000000"/>
                </a:solidFill>
              </a:rPr>
              <a:t>Create Stunning Web site</a:t>
            </a:r>
            <a:r>
              <a:rPr b="0" i="0" lang="en-US">
                <a:solidFill>
                  <a:srgbClr val="000000"/>
                </a:solidFill>
              </a:rPr>
              <a:t> - CSS handles the look and feel part of a web page. Using CSS, you can control the color of the text, the style of fonts, the spacing between paragraphs, how columns are sized and laid out, what background images or colors are used, layout designs,variations in display for different devices and screen sizes as well as a variety of other effects.</a:t>
            </a:r>
            <a:endParaRPr/>
          </a:p>
          <a:p>
            <a:pPr indent="-228600" lvl="0" marL="228600" rtl="0" algn="just">
              <a:lnSpc>
                <a:spcPct val="150000"/>
              </a:lnSpc>
              <a:spcBef>
                <a:spcPts val="1000"/>
              </a:spcBef>
              <a:spcAft>
                <a:spcPts val="0"/>
              </a:spcAft>
              <a:buClr>
                <a:srgbClr val="D8D8D8"/>
              </a:buClr>
              <a:buSzPct val="100000"/>
              <a:buFont typeface="Arial"/>
              <a:buChar char="•"/>
            </a:pPr>
            <a:r>
              <a:rPr b="1" i="0" lang="en-US">
                <a:solidFill>
                  <a:srgbClr val="D8D8D8"/>
                </a:solidFill>
              </a:rPr>
              <a:t>Become a web designer</a:t>
            </a:r>
            <a:r>
              <a:rPr b="0" i="0" lang="en-US">
                <a:solidFill>
                  <a:srgbClr val="D8D8D8"/>
                </a:solidFill>
              </a:rPr>
              <a:t> - If you want to start a carrer as a professional web designer, HTML and CSS designing is a must skill</a:t>
            </a:r>
            <a:r>
              <a:rPr lang="en-US">
                <a:solidFill>
                  <a:srgbClr val="D8D8D8"/>
                </a:solidFill>
              </a:rPr>
              <a:t>.</a:t>
            </a:r>
            <a:endParaRPr b="0" i="0">
              <a:solidFill>
                <a:srgbClr val="D8D8D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b="0" i="0" lang="en-US"/>
              <a:t>Why to Learn CSS?</a:t>
            </a:r>
            <a:endParaRPr/>
          </a:p>
        </p:txBody>
      </p:sp>
      <p:sp>
        <p:nvSpPr>
          <p:cNvPr id="140" name="Google Shape;140;p8"/>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00000"/>
              </a:buClr>
              <a:buSzPct val="100000"/>
              <a:buFont typeface="Arial"/>
              <a:buChar char="•"/>
            </a:pPr>
            <a:r>
              <a:rPr b="1" i="0" lang="en-US">
                <a:solidFill>
                  <a:srgbClr val="000000"/>
                </a:solidFill>
              </a:rPr>
              <a:t>Create Stunning Web site</a:t>
            </a:r>
            <a:r>
              <a:rPr b="0" i="0" lang="en-US">
                <a:solidFill>
                  <a:srgbClr val="000000"/>
                </a:solidFill>
              </a:rPr>
              <a:t> - CSS handles the look and feel part of a web page. Using CSS, you can control the color of the text, the style of fonts, the spacing between paragraphs, how columns are sized and laid out, what background images or colors are used, layout designs,variations in display for different devices and screen sizes as well as a variety of other effects.</a:t>
            </a:r>
            <a:endParaRPr/>
          </a:p>
          <a:p>
            <a:pPr indent="-228600" lvl="0" marL="228600" rtl="0" algn="just">
              <a:lnSpc>
                <a:spcPct val="150000"/>
              </a:lnSpc>
              <a:spcBef>
                <a:spcPts val="1000"/>
              </a:spcBef>
              <a:spcAft>
                <a:spcPts val="0"/>
              </a:spcAft>
              <a:buClr>
                <a:srgbClr val="000000"/>
              </a:buClr>
              <a:buSzPct val="100000"/>
              <a:buFont typeface="Arial"/>
              <a:buChar char="•"/>
            </a:pPr>
            <a:r>
              <a:rPr b="1" i="0" lang="en-US">
                <a:solidFill>
                  <a:srgbClr val="000000"/>
                </a:solidFill>
              </a:rPr>
              <a:t>Become a web designer</a:t>
            </a:r>
            <a:r>
              <a:rPr b="0" i="0" lang="en-US">
                <a:solidFill>
                  <a:srgbClr val="000000"/>
                </a:solidFill>
              </a:rPr>
              <a:t> - If you want to start a carrer as a professional web designer, HTML and CSS designing is a must skill</a:t>
            </a:r>
            <a:r>
              <a:rPr lang="en-US">
                <a:solidFill>
                  <a:srgbClr val="000000"/>
                </a:solidFill>
              </a:rPr>
              <a:t>.</a:t>
            </a:r>
            <a:endParaRPr b="0" i="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b="0" i="0" lang="en-US"/>
              <a:t>Why to Learn CSS?</a:t>
            </a:r>
            <a:endParaRPr/>
          </a:p>
        </p:txBody>
      </p:sp>
      <p:sp>
        <p:nvSpPr>
          <p:cNvPr id="146" name="Google Shape;146;p9"/>
          <p:cNvSpPr txBox="1"/>
          <p:nvPr>
            <p:ph idx="1" type="body"/>
          </p:nvPr>
        </p:nvSpPr>
        <p:spPr>
          <a:xfrm>
            <a:off x="361951" y="1295400"/>
            <a:ext cx="8421832"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Clr>
                <a:srgbClr val="000000"/>
              </a:buClr>
              <a:buSzPts val="2600"/>
              <a:buFont typeface="Arial"/>
              <a:buChar char="•"/>
            </a:pPr>
            <a:r>
              <a:rPr b="1" i="0" lang="en-US">
                <a:solidFill>
                  <a:srgbClr val="000000"/>
                </a:solidFill>
              </a:rPr>
              <a:t>Control web</a:t>
            </a:r>
            <a:r>
              <a:rPr b="0" i="0" lang="en-US">
                <a:solidFill>
                  <a:srgbClr val="000000"/>
                </a:solidFill>
              </a:rPr>
              <a:t> - CSS is easy to learn and understand but it provides powerful control over the presentation of an HTML document. Most commonly, CSS is combined with the markup languages HTML or XHTML.</a:t>
            </a:r>
            <a:endParaRPr/>
          </a:p>
          <a:p>
            <a:pPr indent="-228600" lvl="0" marL="228600" rtl="0" algn="just">
              <a:lnSpc>
                <a:spcPct val="150000"/>
              </a:lnSpc>
              <a:spcBef>
                <a:spcPts val="1000"/>
              </a:spcBef>
              <a:spcAft>
                <a:spcPts val="0"/>
              </a:spcAft>
              <a:buClr>
                <a:srgbClr val="D8D8D8"/>
              </a:buClr>
              <a:buSzPts val="2600"/>
              <a:buFont typeface="Arial"/>
              <a:buChar char="•"/>
            </a:pPr>
            <a:r>
              <a:rPr b="1" i="0" lang="en-US">
                <a:solidFill>
                  <a:srgbClr val="D8D8D8"/>
                </a:solidFill>
              </a:rPr>
              <a:t>Learn other languages</a:t>
            </a:r>
            <a:r>
              <a:rPr b="0" i="0" lang="en-US">
                <a:solidFill>
                  <a:srgbClr val="D8D8D8"/>
                </a:solidFill>
              </a:rPr>
              <a:t> - Once you understands the basic of HTML and CSS then other related technologies like javascript, php, or angular are become easier to understand.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