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9MUmiavHNGzCDY7uF2e7wIjsm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31"/>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31"/>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1"/>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31"/>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31"/>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31"/>
          <p:cNvGrpSpPr/>
          <p:nvPr/>
        </p:nvGrpSpPr>
        <p:grpSpPr>
          <a:xfrm>
            <a:off x="9542" y="1773019"/>
            <a:ext cx="5251703" cy="1446550"/>
            <a:chOff x="1109436" y="3091879"/>
            <a:chExt cx="4449031" cy="1446550"/>
          </a:xfrm>
        </p:grpSpPr>
        <p:sp>
          <p:nvSpPr>
            <p:cNvPr id="18" name="Google Shape;18;p31"/>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1"/>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31"/>
          <p:cNvGrpSpPr/>
          <p:nvPr/>
        </p:nvGrpSpPr>
        <p:grpSpPr>
          <a:xfrm>
            <a:off x="195423" y="5604518"/>
            <a:ext cx="3947738" cy="546850"/>
            <a:chOff x="426720" y="4559594"/>
            <a:chExt cx="4084544" cy="546850"/>
          </a:xfrm>
        </p:grpSpPr>
        <p:sp>
          <p:nvSpPr>
            <p:cNvPr id="21" name="Google Shape;21;p31"/>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31"/>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3"/>
          <p:cNvSpPr/>
          <p:nvPr>
            <p:ph idx="2" type="pic"/>
          </p:nvPr>
        </p:nvSpPr>
        <p:spPr>
          <a:xfrm>
            <a:off x="3887391" y="987426"/>
            <a:ext cx="4629150" cy="4873625"/>
          </a:xfrm>
          <a:prstGeom prst="rect">
            <a:avLst/>
          </a:prstGeom>
          <a:noFill/>
          <a:ln>
            <a:noFill/>
          </a:ln>
        </p:spPr>
      </p:sp>
      <p:sp>
        <p:nvSpPr>
          <p:cNvPr id="80" name="Google Shape;80;p4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32"/>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3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32"/>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32"/>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32"/>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33"/>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3"/>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lvl1pPr indent="-393700" lvl="0" marL="457200" algn="just">
              <a:lnSpc>
                <a:spcPct val="150000"/>
              </a:lnSpc>
              <a:spcBef>
                <a:spcPts val="1000"/>
              </a:spcBef>
              <a:spcAft>
                <a:spcPts val="0"/>
              </a:spcAft>
              <a:buClr>
                <a:schemeClr val="dk1"/>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3"/>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34"/>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35"/>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5"/>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5"/>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53" name="Google Shape;153;p10"/>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different HEX colors:</a:t>
            </a:r>
            <a:endParaRPr/>
          </a:p>
          <a:p>
            <a:pPr indent="-228600" lvl="1" marL="685800" rtl="0" algn="l">
              <a:lnSpc>
                <a:spcPct val="150000"/>
              </a:lnSpc>
              <a:spcBef>
                <a:spcPts val="500"/>
              </a:spcBef>
              <a:spcAft>
                <a:spcPts val="0"/>
              </a:spcAft>
              <a:buSzPts val="2400"/>
              <a:buChar char="•"/>
            </a:pPr>
            <a:r>
              <a:rPr lang="en-US"/>
              <a:t>#p1 {background-color: #ff0000;}   /* red */</a:t>
            </a:r>
            <a:endParaRPr/>
          </a:p>
          <a:p>
            <a:pPr indent="-228600" lvl="1" marL="685800" rtl="0" algn="l">
              <a:lnSpc>
                <a:spcPct val="150000"/>
              </a:lnSpc>
              <a:spcBef>
                <a:spcPts val="500"/>
              </a:spcBef>
              <a:spcAft>
                <a:spcPts val="0"/>
              </a:spcAft>
              <a:buSzPts val="2400"/>
              <a:buChar char="•"/>
            </a:pPr>
            <a:r>
              <a:rPr lang="en-US"/>
              <a:t>#p2 {background-color: #00ff00;}   /* green */</a:t>
            </a:r>
            <a:endParaRPr/>
          </a:p>
          <a:p>
            <a:pPr indent="-228600" lvl="1" marL="685800" rtl="0" algn="l">
              <a:lnSpc>
                <a:spcPct val="150000"/>
              </a:lnSpc>
              <a:spcBef>
                <a:spcPts val="500"/>
              </a:spcBef>
              <a:spcAft>
                <a:spcPts val="0"/>
              </a:spcAft>
              <a:buSzPts val="2400"/>
              <a:buChar char="•"/>
            </a:pPr>
            <a:r>
              <a:rPr lang="en-US"/>
              <a:t>#p3 {background-color: #0000ff;}   /* blue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Hexadecimal Colors With Transparency</a:t>
            </a:r>
            <a:endParaRPr/>
          </a:p>
        </p:txBody>
      </p:sp>
      <p:sp>
        <p:nvSpPr>
          <p:cNvPr id="159" name="Google Shape;159;p11"/>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160000"/>
              </a:lnSpc>
              <a:spcBef>
                <a:spcPts val="0"/>
              </a:spcBef>
              <a:spcAft>
                <a:spcPts val="0"/>
              </a:spcAft>
              <a:buClr>
                <a:schemeClr val="dk1"/>
              </a:buClr>
              <a:buSzPct val="100000"/>
              <a:buChar char="•"/>
            </a:pPr>
            <a:r>
              <a:rPr lang="en-US" sz="3100"/>
              <a:t>A hexadecimal color is specified with: #RRGGBB. To add transparency, add two additional digits between 00 and FF.</a:t>
            </a:r>
            <a:endParaRPr/>
          </a:p>
          <a:p>
            <a:pPr indent="-228600" lvl="0" marL="228600" rtl="0" algn="just">
              <a:lnSpc>
                <a:spcPct val="160000"/>
              </a:lnSpc>
              <a:spcBef>
                <a:spcPts val="1000"/>
              </a:spcBef>
              <a:spcAft>
                <a:spcPts val="0"/>
              </a:spcAft>
              <a:buClr>
                <a:schemeClr val="dk1"/>
              </a:buClr>
              <a:buSzPct val="100000"/>
              <a:buChar char="•"/>
            </a:pPr>
            <a:r>
              <a:rPr lang="en-US" sz="3100"/>
              <a:t>Example</a:t>
            </a:r>
            <a:endParaRPr/>
          </a:p>
          <a:p>
            <a:pPr indent="-228600" lvl="0" marL="228600" rtl="0" algn="just">
              <a:lnSpc>
                <a:spcPct val="160000"/>
              </a:lnSpc>
              <a:spcBef>
                <a:spcPts val="1000"/>
              </a:spcBef>
              <a:spcAft>
                <a:spcPts val="0"/>
              </a:spcAft>
              <a:buClr>
                <a:schemeClr val="dk1"/>
              </a:buClr>
              <a:buSzPct val="100000"/>
              <a:buChar char="•"/>
            </a:pPr>
            <a:r>
              <a:rPr lang="en-US" sz="3100"/>
              <a:t>Define different HEX colors with transparency:</a:t>
            </a:r>
            <a:endParaRPr/>
          </a:p>
          <a:p>
            <a:pPr indent="-228600" lvl="1" marL="685800" rtl="0" algn="l">
              <a:lnSpc>
                <a:spcPct val="160000"/>
              </a:lnSpc>
              <a:spcBef>
                <a:spcPts val="500"/>
              </a:spcBef>
              <a:spcAft>
                <a:spcPts val="0"/>
              </a:spcAft>
              <a:buSzPct val="100000"/>
              <a:buChar char="•"/>
            </a:pPr>
            <a:r>
              <a:rPr lang="en-US"/>
              <a:t>#p1a {background-color: #ff000080;}   /* red transparency */</a:t>
            </a:r>
            <a:endParaRPr/>
          </a:p>
          <a:p>
            <a:pPr indent="-228600" lvl="1" marL="685800" rtl="0" algn="l">
              <a:lnSpc>
                <a:spcPct val="160000"/>
              </a:lnSpc>
              <a:spcBef>
                <a:spcPts val="500"/>
              </a:spcBef>
              <a:spcAft>
                <a:spcPts val="0"/>
              </a:spcAft>
              <a:buSzPct val="100000"/>
              <a:buChar char="•"/>
            </a:pPr>
            <a:r>
              <a:rPr lang="en-US"/>
              <a:t>#p2a {background-color: #00ff0080;}   /* green transparency */</a:t>
            </a:r>
            <a:endParaRPr/>
          </a:p>
          <a:p>
            <a:pPr indent="-228600" lvl="1" marL="685800" rtl="0" algn="l">
              <a:lnSpc>
                <a:spcPct val="160000"/>
              </a:lnSpc>
              <a:spcBef>
                <a:spcPts val="500"/>
              </a:spcBef>
              <a:spcAft>
                <a:spcPts val="0"/>
              </a:spcAft>
              <a:buSzPct val="100000"/>
              <a:buChar char="•"/>
            </a:pPr>
            <a:r>
              <a:rPr lang="en-US"/>
              <a:t>#p3a {background-color: #0000ff80;}   /* blue transparency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 Colors</a:t>
            </a:r>
            <a:endParaRPr/>
          </a:p>
        </p:txBody>
      </p:sp>
      <p:sp>
        <p:nvSpPr>
          <p:cNvPr id="165" name="Google Shape;165;p12"/>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An RGB color value is specified with the rgb() function, which has the following syntax:</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rgb(red, green, blue)</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Each parameter (red, green, and blue) defines the intensity of the color and can be an integer between 0 and 255 or a percentage value (from 0% to 100%).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 Colors</a:t>
            </a:r>
            <a:endParaRPr/>
          </a:p>
        </p:txBody>
      </p:sp>
      <p:sp>
        <p:nvSpPr>
          <p:cNvPr id="171" name="Google Shape;171;p13"/>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An RGB color value is specified with the rgb() function, which has the following syntax:</a:t>
            </a:r>
            <a:endParaRPr/>
          </a:p>
          <a:p>
            <a:pPr indent="-228600" lvl="0" marL="228600" rtl="0" algn="just">
              <a:lnSpc>
                <a:spcPct val="150000"/>
              </a:lnSpc>
              <a:spcBef>
                <a:spcPts val="1000"/>
              </a:spcBef>
              <a:spcAft>
                <a:spcPts val="0"/>
              </a:spcAft>
              <a:buClr>
                <a:schemeClr val="dk1"/>
              </a:buClr>
              <a:buSzPts val="2600"/>
              <a:buChar char="•"/>
            </a:pPr>
            <a:r>
              <a:rPr lang="en-US"/>
              <a:t>rgb(red, green, blue)</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Each parameter (red, green, and blue) defines the intensity of the color and can be an integer between 0 and 255 or a percentage value (from 0% to 100%).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 Colors</a:t>
            </a:r>
            <a:endParaRPr/>
          </a:p>
        </p:txBody>
      </p:sp>
      <p:sp>
        <p:nvSpPr>
          <p:cNvPr id="177" name="Google Shape;177;p14"/>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An RGB color value is specified with the rgb() function, which has the following syntax:</a:t>
            </a:r>
            <a:endParaRPr/>
          </a:p>
          <a:p>
            <a:pPr indent="-228600" lvl="0" marL="228600" rtl="0" algn="just">
              <a:lnSpc>
                <a:spcPct val="150000"/>
              </a:lnSpc>
              <a:spcBef>
                <a:spcPts val="1000"/>
              </a:spcBef>
              <a:spcAft>
                <a:spcPts val="0"/>
              </a:spcAft>
              <a:buClr>
                <a:schemeClr val="dk1"/>
              </a:buClr>
              <a:buSzPts val="2600"/>
              <a:buChar char="•"/>
            </a:pPr>
            <a:r>
              <a:rPr lang="en-US"/>
              <a:t>rgb(red, green, blue)</a:t>
            </a:r>
            <a:endParaRPr/>
          </a:p>
          <a:p>
            <a:pPr indent="-228600" lvl="0" marL="228600" rtl="0" algn="just">
              <a:lnSpc>
                <a:spcPct val="150000"/>
              </a:lnSpc>
              <a:spcBef>
                <a:spcPts val="1000"/>
              </a:spcBef>
              <a:spcAft>
                <a:spcPts val="0"/>
              </a:spcAft>
              <a:buClr>
                <a:schemeClr val="dk1"/>
              </a:buClr>
              <a:buSzPts val="2600"/>
              <a:buChar char="•"/>
            </a:pPr>
            <a:r>
              <a:rPr lang="en-US"/>
              <a:t>Each parameter (red, green, and blue) defines the intensity of the color and can be an integer between 0 and 255 or a percentage value (from 0% to 100%).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 Colors</a:t>
            </a:r>
            <a:endParaRPr/>
          </a:p>
        </p:txBody>
      </p:sp>
      <p:sp>
        <p:nvSpPr>
          <p:cNvPr id="183" name="Google Shape;183;p15"/>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For example, the rgb(0,0,255) value is rendered as blue, because the blue parameter is set to its highest value (255) and the others are set to 0.</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Also, the following values define equal color: rgb(0,0,255) and rgb(0%,0%,100%)</a:t>
            </a:r>
            <a:endParaRPr>
              <a:solidFill>
                <a:srgbClr val="D8D8D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 Colors</a:t>
            </a:r>
            <a:endParaRPr/>
          </a:p>
        </p:txBody>
      </p:sp>
      <p:sp>
        <p:nvSpPr>
          <p:cNvPr id="189" name="Google Shape;189;p16"/>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For example, the rgb(0,0,255) value is rendered as blue, because the blue parameter is set to its highest value (255) and the others are set to 0.</a:t>
            </a:r>
            <a:endParaRPr/>
          </a:p>
          <a:p>
            <a:pPr indent="-228600" lvl="0" marL="228600" rtl="0" algn="just">
              <a:lnSpc>
                <a:spcPct val="150000"/>
              </a:lnSpc>
              <a:spcBef>
                <a:spcPts val="1000"/>
              </a:spcBef>
              <a:spcAft>
                <a:spcPts val="0"/>
              </a:spcAft>
              <a:buClr>
                <a:schemeClr val="dk1"/>
              </a:buClr>
              <a:buSzPts val="2600"/>
              <a:buChar char="•"/>
            </a:pPr>
            <a:r>
              <a:rPr lang="en-US"/>
              <a:t>Also, the following values define equal color: rgb(0,0,255) and rgb(0%,0%,100%)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RGBA Colors</a:t>
            </a:r>
            <a:endParaRPr/>
          </a:p>
        </p:txBody>
      </p:sp>
      <p:sp>
        <p:nvSpPr>
          <p:cNvPr id="195" name="Google Shape;195;p17"/>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RGBA color values are an extension of RGB color values with an alpha channel - which specifies the opacity of the object.</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An RGBA color is specified with the rgba() function, which has the following syntax:</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rgba(red, green, blue, alpha)</a:t>
            </a:r>
            <a:endParaRPr>
              <a:solidFill>
                <a:srgbClr val="D8D8D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RGBA Colors</a:t>
            </a:r>
            <a:endParaRPr/>
          </a:p>
        </p:txBody>
      </p:sp>
      <p:sp>
        <p:nvSpPr>
          <p:cNvPr id="201" name="Google Shape;201;p18"/>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RGBA color values are an extension of RGB color values with an alpha channel - which specifies the opacity of the object.</a:t>
            </a:r>
            <a:endParaRPr/>
          </a:p>
          <a:p>
            <a:pPr indent="-228600" lvl="0" marL="228600" rtl="0" algn="just">
              <a:lnSpc>
                <a:spcPct val="150000"/>
              </a:lnSpc>
              <a:spcBef>
                <a:spcPts val="1000"/>
              </a:spcBef>
              <a:spcAft>
                <a:spcPts val="0"/>
              </a:spcAft>
              <a:buClr>
                <a:schemeClr val="dk1"/>
              </a:buClr>
              <a:buSzPts val="2600"/>
              <a:buChar char="•"/>
            </a:pPr>
            <a:r>
              <a:rPr lang="en-US"/>
              <a:t>An RGBA color is specified with the rgba() function, which has the following syntax:</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rgba(red, green, blue, alpha)</a:t>
            </a:r>
            <a:endParaRPr>
              <a:solidFill>
                <a:srgbClr val="D8D8D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RGBA Colors</a:t>
            </a:r>
            <a:endParaRPr/>
          </a:p>
        </p:txBody>
      </p:sp>
      <p:sp>
        <p:nvSpPr>
          <p:cNvPr id="207" name="Google Shape;207;p19"/>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RGBA color values are an extension of RGB color values with an alpha channel - which specifies the opacity of the object.</a:t>
            </a:r>
            <a:endParaRPr/>
          </a:p>
          <a:p>
            <a:pPr indent="-228600" lvl="0" marL="228600" rtl="0" algn="just">
              <a:lnSpc>
                <a:spcPct val="150000"/>
              </a:lnSpc>
              <a:spcBef>
                <a:spcPts val="1000"/>
              </a:spcBef>
              <a:spcAft>
                <a:spcPts val="0"/>
              </a:spcAft>
              <a:buClr>
                <a:schemeClr val="dk1"/>
              </a:buClr>
              <a:buSzPts val="2600"/>
              <a:buChar char="•"/>
            </a:pPr>
            <a:r>
              <a:rPr lang="en-US"/>
              <a:t>An RGBA color is specified with the rgba() function, which has the following syntax:</a:t>
            </a:r>
            <a:endParaRPr/>
          </a:p>
          <a:p>
            <a:pPr indent="-228600" lvl="0" marL="228600" rtl="0" algn="just">
              <a:lnSpc>
                <a:spcPct val="150000"/>
              </a:lnSpc>
              <a:spcBef>
                <a:spcPts val="1000"/>
              </a:spcBef>
              <a:spcAft>
                <a:spcPts val="0"/>
              </a:spcAft>
              <a:buClr>
                <a:schemeClr val="dk1"/>
              </a:buClr>
              <a:buSzPts val="2600"/>
              <a:buChar char="•"/>
            </a:pPr>
            <a:r>
              <a:rPr lang="en-US"/>
              <a:t>rgba(red, green, blue, alpha)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sz="2600"/>
              <a:t>Work with Colors in CSS.</a:t>
            </a:r>
            <a:endParaRPr/>
          </a:p>
          <a:p>
            <a:pPr indent="-228600" lvl="0" marL="228600" rtl="0" algn="l">
              <a:lnSpc>
                <a:spcPct val="150000"/>
              </a:lnSpc>
              <a:spcBef>
                <a:spcPts val="1000"/>
              </a:spcBef>
              <a:spcAft>
                <a:spcPts val="0"/>
              </a:spcAft>
              <a:buClr>
                <a:srgbClr val="002060"/>
              </a:buClr>
              <a:buSzPts val="2600"/>
              <a:buChar char="•"/>
            </a:pPr>
            <a:r>
              <a:rPr lang="en-US" sz="2600"/>
              <a:t>Understand font styling using CSS.</a:t>
            </a:r>
            <a:endParaRPr/>
          </a:p>
          <a:p>
            <a:pPr indent="-50800" lvl="0" marL="228600" rtl="0" algn="l">
              <a:lnSpc>
                <a:spcPct val="150000"/>
              </a:lnSpc>
              <a:spcBef>
                <a:spcPts val="1000"/>
              </a:spcBef>
              <a:spcAft>
                <a:spcPts val="0"/>
              </a:spcAft>
              <a:buClr>
                <a:srgbClr val="002060"/>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HSL Colors</a:t>
            </a:r>
            <a:endParaRPr/>
          </a:p>
        </p:txBody>
      </p:sp>
      <p:sp>
        <p:nvSpPr>
          <p:cNvPr id="213" name="Google Shape;213;p20"/>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HSL stands for hue, saturation, and lightness - and represents a cylindrical-coordinate representation of colors.</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An HSL color value is specified with the hsl() function, which has the following syntax:</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hsl(hue, saturation, lightness)</a:t>
            </a:r>
            <a:endParaRPr>
              <a:solidFill>
                <a:srgbClr val="D8D8D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HSL Colors</a:t>
            </a:r>
            <a:endParaRPr/>
          </a:p>
        </p:txBody>
      </p:sp>
      <p:sp>
        <p:nvSpPr>
          <p:cNvPr id="219" name="Google Shape;219;p21"/>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HSL stands for hue, saturation, and lightness - and represents a cylindrical-coordinate representation of colors.</a:t>
            </a:r>
            <a:endParaRPr/>
          </a:p>
          <a:p>
            <a:pPr indent="-228600" lvl="0" marL="228600" rtl="0" algn="just">
              <a:lnSpc>
                <a:spcPct val="150000"/>
              </a:lnSpc>
              <a:spcBef>
                <a:spcPts val="1000"/>
              </a:spcBef>
              <a:spcAft>
                <a:spcPts val="0"/>
              </a:spcAft>
              <a:buClr>
                <a:schemeClr val="dk1"/>
              </a:buClr>
              <a:buSzPts val="2600"/>
              <a:buChar char="•"/>
            </a:pPr>
            <a:r>
              <a:rPr lang="en-US"/>
              <a:t>An HSL color value is specified with the hsl() function, which has the following syntax:</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hsl(hue, saturation, lightness)</a:t>
            </a:r>
            <a:endParaRPr>
              <a:solidFill>
                <a:srgbClr val="D8D8D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HSL Colors</a:t>
            </a:r>
            <a:endParaRPr/>
          </a:p>
        </p:txBody>
      </p:sp>
      <p:sp>
        <p:nvSpPr>
          <p:cNvPr id="225" name="Google Shape;225;p22"/>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HSL stands for hue, saturation, and lightness - and represents a cylindrical-coordinate representation of colors.</a:t>
            </a:r>
            <a:endParaRPr/>
          </a:p>
          <a:p>
            <a:pPr indent="-228600" lvl="0" marL="228600" rtl="0" algn="just">
              <a:lnSpc>
                <a:spcPct val="150000"/>
              </a:lnSpc>
              <a:spcBef>
                <a:spcPts val="1000"/>
              </a:spcBef>
              <a:spcAft>
                <a:spcPts val="0"/>
              </a:spcAft>
              <a:buClr>
                <a:schemeClr val="dk1"/>
              </a:buClr>
              <a:buSzPts val="2600"/>
              <a:buChar char="•"/>
            </a:pPr>
            <a:r>
              <a:rPr lang="en-US"/>
              <a:t>An HSL color value is specified with the hsl() function, which has the following syntax:</a:t>
            </a:r>
            <a:endParaRPr/>
          </a:p>
          <a:p>
            <a:pPr indent="-228600" lvl="0" marL="228600" rtl="0" algn="just">
              <a:lnSpc>
                <a:spcPct val="150000"/>
              </a:lnSpc>
              <a:spcBef>
                <a:spcPts val="1000"/>
              </a:spcBef>
              <a:spcAft>
                <a:spcPts val="0"/>
              </a:spcAft>
              <a:buClr>
                <a:schemeClr val="dk1"/>
              </a:buClr>
              <a:buSzPts val="2600"/>
              <a:buChar char="•"/>
            </a:pPr>
            <a:r>
              <a:rPr lang="en-US"/>
              <a:t>hsl(hue, saturation, lightness)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Predefined/Cross-browser Color Names</a:t>
            </a:r>
            <a:endParaRPr/>
          </a:p>
        </p:txBody>
      </p:sp>
      <p:sp>
        <p:nvSpPr>
          <p:cNvPr id="231" name="Google Shape;231;p23"/>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140 color names are predefined in the HTML and CSS color specification.</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For example: blue, red, coral, brown, etc:</a:t>
            </a:r>
            <a:endParaRPr>
              <a:solidFill>
                <a:srgbClr val="D8D8D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Predefined/Cross-browser Color Names</a:t>
            </a:r>
            <a:endParaRPr/>
          </a:p>
        </p:txBody>
      </p:sp>
      <p:sp>
        <p:nvSpPr>
          <p:cNvPr id="237" name="Google Shape;237;p24"/>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140 color names are predefined in the HTML and CSS color specification.</a:t>
            </a:r>
            <a:endParaRPr/>
          </a:p>
          <a:p>
            <a:pPr indent="-228600" lvl="0" marL="228600" rtl="0" algn="just">
              <a:lnSpc>
                <a:spcPct val="150000"/>
              </a:lnSpc>
              <a:spcBef>
                <a:spcPts val="1000"/>
              </a:spcBef>
              <a:spcAft>
                <a:spcPts val="0"/>
              </a:spcAft>
              <a:buClr>
                <a:schemeClr val="dk1"/>
              </a:buClr>
              <a:buSzPts val="2600"/>
              <a:buChar char="•"/>
            </a:pPr>
            <a:r>
              <a:rPr lang="en-US"/>
              <a:t>For example: blue, red, coral, brown,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25"/>
          <p:cNvSpPr/>
          <p:nvPr/>
        </p:nvSpPr>
        <p:spPr>
          <a:xfrm>
            <a:off x="0" y="651752"/>
            <a:ext cx="9144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25"/>
          <p:cNvSpPr txBox="1"/>
          <p:nvPr>
            <p:ph type="title"/>
          </p:nvPr>
        </p:nvSpPr>
        <p:spPr>
          <a:xfrm>
            <a:off x="417399" y="643467"/>
            <a:ext cx="8408193"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Example</a:t>
            </a:r>
            <a:endParaRPr/>
          </a:p>
        </p:txBody>
      </p:sp>
      <p:pic>
        <p:nvPicPr>
          <p:cNvPr id="244" name="Google Shape;244;p25"/>
          <p:cNvPicPr preferRelativeResize="0"/>
          <p:nvPr>
            <p:ph idx="1" type="body"/>
          </p:nvPr>
        </p:nvPicPr>
        <p:blipFill rotWithShape="1">
          <a:blip r:embed="rId3">
            <a:alphaModFix/>
          </a:blip>
          <a:srcRect b="0" l="0" r="0" t="0"/>
          <a:stretch/>
        </p:blipFill>
        <p:spPr>
          <a:xfrm>
            <a:off x="482600" y="1899191"/>
            <a:ext cx="8178799" cy="39462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26"/>
          <p:cNvSpPr/>
          <p:nvPr/>
        </p:nvSpPr>
        <p:spPr>
          <a:xfrm>
            <a:off x="0" y="651752"/>
            <a:ext cx="9144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26"/>
          <p:cNvSpPr txBox="1"/>
          <p:nvPr>
            <p:ph type="title"/>
          </p:nvPr>
        </p:nvSpPr>
        <p:spPr>
          <a:xfrm>
            <a:off x="417399" y="643467"/>
            <a:ext cx="8408193"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Output </a:t>
            </a:r>
            <a:endParaRPr/>
          </a:p>
        </p:txBody>
      </p:sp>
      <p:pic>
        <p:nvPicPr>
          <p:cNvPr id="251" name="Google Shape;251;p26"/>
          <p:cNvPicPr preferRelativeResize="0"/>
          <p:nvPr>
            <p:ph idx="1" type="body"/>
          </p:nvPr>
        </p:nvPicPr>
        <p:blipFill rotWithShape="1">
          <a:blip r:embed="rId3">
            <a:alphaModFix/>
          </a:blip>
          <a:srcRect b="0" l="0" r="0" t="0"/>
          <a:stretch/>
        </p:blipFill>
        <p:spPr>
          <a:xfrm>
            <a:off x="1722815" y="1590821"/>
            <a:ext cx="5634588" cy="507113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Image in css</a:t>
            </a:r>
            <a:endParaRPr/>
          </a:p>
        </p:txBody>
      </p:sp>
      <p:sp>
        <p:nvSpPr>
          <p:cNvPr id="257" name="Google Shape;257;p27"/>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63500" lvl="0" marL="228600" rtl="0" algn="just">
              <a:lnSpc>
                <a:spcPct val="150000"/>
              </a:lnSpc>
              <a:spcBef>
                <a:spcPts val="0"/>
              </a:spcBef>
              <a:spcAft>
                <a:spcPts val="0"/>
              </a:spcAft>
              <a:buClr>
                <a:schemeClr val="dk1"/>
              </a:buClr>
              <a:buSzPts val="2600"/>
              <a:buNone/>
            </a:pPr>
            <a:r>
              <a:t/>
            </a:r>
            <a:endParaRPr/>
          </a:p>
        </p:txBody>
      </p:sp>
      <p:pic>
        <p:nvPicPr>
          <p:cNvPr id="258" name="Google Shape;258;p27"/>
          <p:cNvPicPr preferRelativeResize="0"/>
          <p:nvPr/>
        </p:nvPicPr>
        <p:blipFill rotWithShape="1">
          <a:blip r:embed="rId3">
            <a:alphaModFix/>
          </a:blip>
          <a:srcRect b="0" l="0" r="0" t="0"/>
          <a:stretch/>
        </p:blipFill>
        <p:spPr>
          <a:xfrm>
            <a:off x="361950" y="1457325"/>
            <a:ext cx="7991475" cy="381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Output </a:t>
            </a:r>
            <a:endParaRPr/>
          </a:p>
        </p:txBody>
      </p:sp>
      <p:pic>
        <p:nvPicPr>
          <p:cNvPr id="264" name="Google Shape;264;p28"/>
          <p:cNvPicPr preferRelativeResize="0"/>
          <p:nvPr>
            <p:ph idx="1" type="body"/>
          </p:nvPr>
        </p:nvPicPr>
        <p:blipFill rotWithShape="1">
          <a:blip r:embed="rId3">
            <a:alphaModFix/>
          </a:blip>
          <a:srcRect b="0" l="0" r="0" t="0"/>
          <a:stretch/>
        </p:blipFill>
        <p:spPr>
          <a:xfrm>
            <a:off x="352642" y="1304046"/>
            <a:ext cx="8423917" cy="540067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Cascading Style Sheet</a:t>
            </a:r>
            <a:endParaRPr/>
          </a:p>
        </p:txBody>
      </p:sp>
      <p:sp>
        <p:nvSpPr>
          <p:cNvPr id="110" name="Google Shape;110;p3"/>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chemeClr val="dk1"/>
              </a:buClr>
              <a:buSzPct val="100000"/>
              <a:buChar char="•"/>
            </a:pPr>
            <a:r>
              <a:rPr lang="en-US"/>
              <a:t>CSS is used to control the style of a web document in a simple and easy way.</a:t>
            </a:r>
            <a:endParaRPr/>
          </a:p>
          <a:p>
            <a:pPr indent="-228600" lvl="0" marL="228600" rtl="0" algn="just">
              <a:lnSpc>
                <a:spcPct val="150000"/>
              </a:lnSpc>
              <a:spcBef>
                <a:spcPts val="1000"/>
              </a:spcBef>
              <a:spcAft>
                <a:spcPts val="0"/>
              </a:spcAft>
              <a:buClr>
                <a:schemeClr val="dk1"/>
              </a:buClr>
              <a:buSzPct val="100000"/>
              <a:buChar char="•"/>
            </a:pPr>
            <a:r>
              <a:rPr lang="en-US"/>
              <a:t>CSS is the acronym for "Cascading Style Sheet".</a:t>
            </a:r>
            <a:endParaRPr/>
          </a:p>
          <a:p>
            <a:pPr indent="-228600" lvl="0" marL="228600" rtl="0" algn="just">
              <a:lnSpc>
                <a:spcPct val="150000"/>
              </a:lnSpc>
              <a:spcBef>
                <a:spcPts val="1000"/>
              </a:spcBef>
              <a:spcAft>
                <a:spcPts val="0"/>
              </a:spcAft>
              <a:buClr>
                <a:schemeClr val="dk1"/>
              </a:buClr>
              <a:buSzPct val="100000"/>
              <a:buChar char="•"/>
            </a:pPr>
            <a:r>
              <a:rPr lang="en-US"/>
              <a:t>Cascading Style Sheets, fondly referred to as CSS, is a simple design language intended to simplify the process of making web pages presentable.</a:t>
            </a:r>
            <a:endParaRPr/>
          </a:p>
          <a:p>
            <a:pPr indent="-228600" lvl="0" marL="228600" rtl="0" algn="just">
              <a:lnSpc>
                <a:spcPct val="150000"/>
              </a:lnSpc>
              <a:spcBef>
                <a:spcPts val="1000"/>
              </a:spcBef>
              <a:spcAft>
                <a:spcPts val="0"/>
              </a:spcAft>
              <a:buClr>
                <a:schemeClr val="dk1"/>
              </a:buClr>
              <a:buSzPct val="100000"/>
              <a:buChar char="•"/>
            </a:pPr>
            <a:r>
              <a:rPr lang="en-US"/>
              <a:t>CSS is a MUST for students and working professionals to become a great Software Engineer specially when they are working in Web Development Domain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b="0" i="0" lang="en-US"/>
              <a:t>Why to Learn CSS?</a:t>
            </a:r>
            <a:endParaRPr/>
          </a:p>
        </p:txBody>
      </p:sp>
      <p:sp>
        <p:nvSpPr>
          <p:cNvPr id="116" name="Google Shape;116;p4"/>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50000"/>
              </a:lnSpc>
              <a:spcBef>
                <a:spcPts val="0"/>
              </a:spcBef>
              <a:spcAft>
                <a:spcPts val="0"/>
              </a:spcAft>
              <a:buClr>
                <a:srgbClr val="000000"/>
              </a:buClr>
              <a:buSzPct val="100000"/>
              <a:buFont typeface="Arial"/>
              <a:buChar char="•"/>
            </a:pPr>
            <a:r>
              <a:rPr b="1" i="0" lang="en-US">
                <a:solidFill>
                  <a:srgbClr val="000000"/>
                </a:solidFill>
              </a:rPr>
              <a:t>Create Stunning Web site</a:t>
            </a:r>
            <a:r>
              <a:rPr b="0" i="0" lang="en-US">
                <a:solidFill>
                  <a:srgbClr val="000000"/>
                </a:solidFill>
              </a:rPr>
              <a:t> - CSS handles the look and feel part of a web page. 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endParaRPr/>
          </a:p>
          <a:p>
            <a:pPr indent="-228600" lvl="0" marL="228600" rtl="0" algn="just">
              <a:lnSpc>
                <a:spcPct val="150000"/>
              </a:lnSpc>
              <a:spcBef>
                <a:spcPts val="1000"/>
              </a:spcBef>
              <a:spcAft>
                <a:spcPts val="0"/>
              </a:spcAft>
              <a:buClr>
                <a:srgbClr val="000000"/>
              </a:buClr>
              <a:buSzPct val="100000"/>
              <a:buFont typeface="Arial"/>
              <a:buChar char="•"/>
            </a:pPr>
            <a:r>
              <a:rPr b="1" i="0" lang="en-US">
                <a:solidFill>
                  <a:srgbClr val="000000"/>
                </a:solidFill>
              </a:rPr>
              <a:t>Become a web designer</a:t>
            </a:r>
            <a:r>
              <a:rPr b="0" i="0" lang="en-US">
                <a:solidFill>
                  <a:srgbClr val="000000"/>
                </a:solidFill>
              </a:rPr>
              <a:t> - If you want to start a carrer as a professional web designer, HTML and CSS designing is a must skill.</a:t>
            </a:r>
            <a:endParaRPr/>
          </a:p>
          <a:p>
            <a:pPr indent="-228600" lvl="0" marL="228600" rtl="0" algn="just">
              <a:lnSpc>
                <a:spcPct val="150000"/>
              </a:lnSpc>
              <a:spcBef>
                <a:spcPts val="1000"/>
              </a:spcBef>
              <a:spcAft>
                <a:spcPts val="0"/>
              </a:spcAft>
              <a:buClr>
                <a:srgbClr val="000000"/>
              </a:buClr>
              <a:buSzPct val="100000"/>
              <a:buFont typeface="Arial"/>
              <a:buChar char="•"/>
            </a:pPr>
            <a:r>
              <a:rPr b="1" i="0" lang="en-US">
                <a:solidFill>
                  <a:srgbClr val="000000"/>
                </a:solidFill>
              </a:rPr>
              <a:t>Control web</a:t>
            </a:r>
            <a:r>
              <a:rPr b="0" i="0" lang="en-US">
                <a:solidFill>
                  <a:srgbClr val="000000"/>
                </a:solidFill>
              </a:rPr>
              <a:t> - CSS is easy to learn and understand but it provides powerful control over the presentation of an HTML document. Most commonly, CSS is combined with the markup languages HTML or XHTML.</a:t>
            </a:r>
            <a:endParaRPr/>
          </a:p>
          <a:p>
            <a:pPr indent="-228600" lvl="0" marL="228600" rtl="0" algn="just">
              <a:lnSpc>
                <a:spcPct val="150000"/>
              </a:lnSpc>
              <a:spcBef>
                <a:spcPts val="1000"/>
              </a:spcBef>
              <a:spcAft>
                <a:spcPts val="0"/>
              </a:spcAft>
              <a:buClr>
                <a:srgbClr val="000000"/>
              </a:buClr>
              <a:buSzPct val="100000"/>
              <a:buFont typeface="Arial"/>
              <a:buChar char="•"/>
            </a:pPr>
            <a:r>
              <a:rPr b="1" i="0" lang="en-US">
                <a:solidFill>
                  <a:srgbClr val="000000"/>
                </a:solidFill>
              </a:rPr>
              <a:t>Learn other languages</a:t>
            </a:r>
            <a:r>
              <a:rPr b="0" i="0" lang="en-US">
                <a:solidFill>
                  <a:srgbClr val="000000"/>
                </a:solidFill>
              </a:rPr>
              <a:t> - Once you understands the basic of HTML and CSS then other related technologies like javascript, php, or angular are become easier to understand.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61925" y="0"/>
            <a:ext cx="8982075" cy="10414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Style Rule Syntax </a:t>
            </a:r>
            <a:endParaRPr/>
          </a:p>
        </p:txBody>
      </p:sp>
      <p:pic>
        <p:nvPicPr>
          <p:cNvPr id="122" name="Google Shape;122;p5"/>
          <p:cNvPicPr preferRelativeResize="0"/>
          <p:nvPr>
            <p:ph idx="1" type="body"/>
          </p:nvPr>
        </p:nvPicPr>
        <p:blipFill rotWithShape="1">
          <a:blip r:embed="rId3">
            <a:alphaModFix/>
          </a:blip>
          <a:srcRect b="0" l="0" r="0" t="0"/>
          <a:stretch/>
        </p:blipFill>
        <p:spPr>
          <a:xfrm>
            <a:off x="323191" y="1950831"/>
            <a:ext cx="8582025" cy="3659574"/>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28" name="Google Shape;128;p6"/>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50000"/>
              </a:lnSpc>
              <a:spcBef>
                <a:spcPts val="0"/>
              </a:spcBef>
              <a:spcAft>
                <a:spcPts val="0"/>
              </a:spcAft>
              <a:buClr>
                <a:schemeClr val="dk1"/>
              </a:buClr>
              <a:buSzPct val="100000"/>
              <a:buChar char="•"/>
            </a:pPr>
            <a:r>
              <a:rPr lang="en-US"/>
              <a:t>&lt;html&gt;</a:t>
            </a:r>
            <a:endParaRPr/>
          </a:p>
          <a:p>
            <a:pPr indent="-228600" lvl="0" marL="228600" rtl="0" algn="just">
              <a:lnSpc>
                <a:spcPct val="150000"/>
              </a:lnSpc>
              <a:spcBef>
                <a:spcPts val="1000"/>
              </a:spcBef>
              <a:spcAft>
                <a:spcPts val="0"/>
              </a:spcAft>
              <a:buClr>
                <a:schemeClr val="dk1"/>
              </a:buClr>
              <a:buSzPct val="100000"/>
              <a:buChar char="•"/>
            </a:pPr>
            <a:r>
              <a:rPr lang="en-US"/>
              <a:t>   &lt;head&gt;</a:t>
            </a:r>
            <a:endParaRPr/>
          </a:p>
          <a:p>
            <a:pPr indent="-228600" lvl="0" marL="228600" rtl="0" algn="just">
              <a:lnSpc>
                <a:spcPct val="150000"/>
              </a:lnSpc>
              <a:spcBef>
                <a:spcPts val="1000"/>
              </a:spcBef>
              <a:spcAft>
                <a:spcPts val="0"/>
              </a:spcAft>
              <a:buClr>
                <a:schemeClr val="dk1"/>
              </a:buClr>
              <a:buSzPct val="100000"/>
              <a:buChar char="•"/>
            </a:pPr>
            <a:r>
              <a:rPr lang="en-US"/>
              <a:t>   &lt;/head&gt;</a:t>
            </a:r>
            <a:endParaRPr/>
          </a:p>
          <a:p>
            <a:pPr indent="-100647" lvl="0" marL="228600" rtl="0" algn="just">
              <a:lnSpc>
                <a:spcPct val="150000"/>
              </a:lnSpc>
              <a:spcBef>
                <a:spcPts val="1000"/>
              </a:spcBef>
              <a:spcAft>
                <a:spcPts val="0"/>
              </a:spcAft>
              <a:buClr>
                <a:schemeClr val="dk1"/>
              </a:buClr>
              <a:buSzPct val="100000"/>
              <a:buNone/>
            </a:pPr>
            <a:r>
              <a:t/>
            </a:r>
            <a:endParaRPr/>
          </a:p>
          <a:p>
            <a:pPr indent="-228600" lvl="0" marL="228600" rtl="0" algn="just">
              <a:lnSpc>
                <a:spcPct val="150000"/>
              </a:lnSpc>
              <a:spcBef>
                <a:spcPts val="1000"/>
              </a:spcBef>
              <a:spcAft>
                <a:spcPts val="0"/>
              </a:spcAft>
              <a:buClr>
                <a:schemeClr val="dk1"/>
              </a:buClr>
              <a:buSzPct val="100000"/>
              <a:buChar char="•"/>
            </a:pPr>
            <a:r>
              <a:rPr lang="en-US"/>
              <a:t>   &lt;body&gt;</a:t>
            </a:r>
            <a:endParaRPr/>
          </a:p>
          <a:p>
            <a:pPr indent="-228600" lvl="0" marL="228600" rtl="0" algn="just">
              <a:lnSpc>
                <a:spcPct val="150000"/>
              </a:lnSpc>
              <a:spcBef>
                <a:spcPts val="1000"/>
              </a:spcBef>
              <a:spcAft>
                <a:spcPts val="0"/>
              </a:spcAft>
              <a:buClr>
                <a:schemeClr val="dk1"/>
              </a:buClr>
              <a:buSzPct val="100000"/>
              <a:buChar char="•"/>
            </a:pPr>
            <a:r>
              <a:rPr lang="en-US"/>
              <a:t>      &lt;h1 style = "color:#36C;"&gt; </a:t>
            </a:r>
            <a:endParaRPr/>
          </a:p>
          <a:p>
            <a:pPr indent="-228600" lvl="0" marL="228600" rtl="0" algn="just">
              <a:lnSpc>
                <a:spcPct val="150000"/>
              </a:lnSpc>
              <a:spcBef>
                <a:spcPts val="1000"/>
              </a:spcBef>
              <a:spcAft>
                <a:spcPts val="0"/>
              </a:spcAft>
              <a:buClr>
                <a:schemeClr val="dk1"/>
              </a:buClr>
              <a:buSzPct val="100000"/>
              <a:buChar char="•"/>
            </a:pPr>
            <a:r>
              <a:rPr lang="en-US"/>
              <a:t>         This is inline CSS </a:t>
            </a:r>
            <a:endParaRPr/>
          </a:p>
          <a:p>
            <a:pPr indent="-228600" lvl="0" marL="228600" rtl="0" algn="just">
              <a:lnSpc>
                <a:spcPct val="150000"/>
              </a:lnSpc>
              <a:spcBef>
                <a:spcPts val="1000"/>
              </a:spcBef>
              <a:spcAft>
                <a:spcPts val="0"/>
              </a:spcAft>
              <a:buClr>
                <a:schemeClr val="dk1"/>
              </a:buClr>
              <a:buSzPct val="100000"/>
              <a:buChar char="•"/>
            </a:pPr>
            <a:r>
              <a:rPr lang="en-US"/>
              <a:t>      &lt;/h1&gt;</a:t>
            </a:r>
            <a:endParaRPr/>
          </a:p>
          <a:p>
            <a:pPr indent="-228600" lvl="0" marL="228600" rtl="0" algn="just">
              <a:lnSpc>
                <a:spcPct val="150000"/>
              </a:lnSpc>
              <a:spcBef>
                <a:spcPts val="1000"/>
              </a:spcBef>
              <a:spcAft>
                <a:spcPts val="0"/>
              </a:spcAft>
              <a:buClr>
                <a:schemeClr val="dk1"/>
              </a:buClr>
              <a:buSzPct val="100000"/>
              <a:buChar char="•"/>
            </a:pPr>
            <a:r>
              <a:rPr lang="en-US"/>
              <a:t>   &lt;/body&gt;</a:t>
            </a:r>
            <a:endParaRPr/>
          </a:p>
          <a:p>
            <a:pPr indent="-228600" lvl="0" marL="228600" rtl="0" algn="just">
              <a:lnSpc>
                <a:spcPct val="150000"/>
              </a:lnSpc>
              <a:spcBef>
                <a:spcPts val="1000"/>
              </a:spcBef>
              <a:spcAft>
                <a:spcPts val="0"/>
              </a:spcAft>
              <a:buClr>
                <a:schemeClr val="dk1"/>
              </a:buClr>
              <a:buSzPct val="100000"/>
              <a:buChar char="•"/>
            </a:pPr>
            <a:r>
              <a:rPr lang="en-US"/>
              <a:t>&lt;/html&gt;</a:t>
            </a:r>
            <a:endParaRPr/>
          </a:p>
        </p:txBody>
      </p:sp>
      <p:pic>
        <p:nvPicPr>
          <p:cNvPr id="129" name="Google Shape;129;p6"/>
          <p:cNvPicPr preferRelativeResize="0"/>
          <p:nvPr/>
        </p:nvPicPr>
        <p:blipFill rotWithShape="1">
          <a:blip r:embed="rId3">
            <a:alphaModFix/>
          </a:blip>
          <a:srcRect b="0" l="0" r="0" t="0"/>
          <a:stretch/>
        </p:blipFill>
        <p:spPr>
          <a:xfrm>
            <a:off x="4652962" y="2762250"/>
            <a:ext cx="3724275"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Colors</a:t>
            </a:r>
            <a:endParaRPr/>
          </a:p>
        </p:txBody>
      </p:sp>
      <p:sp>
        <p:nvSpPr>
          <p:cNvPr id="135" name="Google Shape;135;p7"/>
          <p:cNvSpPr txBox="1"/>
          <p:nvPr>
            <p:ph idx="1" type="body"/>
          </p:nvPr>
        </p:nvSpPr>
        <p:spPr>
          <a:xfrm>
            <a:off x="361950" y="1295400"/>
            <a:ext cx="8394123" cy="544302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chemeClr val="dk1"/>
              </a:buClr>
              <a:buSzPct val="100000"/>
              <a:buChar char="•"/>
            </a:pPr>
            <a:r>
              <a:rPr lang="en-US"/>
              <a:t>Colors in CSS can be specified by the following methods:</a:t>
            </a:r>
            <a:endParaRPr/>
          </a:p>
          <a:p>
            <a:pPr indent="-228600" lvl="1" marL="685800" rtl="0" algn="l">
              <a:lnSpc>
                <a:spcPct val="150000"/>
              </a:lnSpc>
              <a:spcBef>
                <a:spcPts val="500"/>
              </a:spcBef>
              <a:spcAft>
                <a:spcPts val="0"/>
              </a:spcAft>
              <a:buSzPct val="100000"/>
              <a:buChar char="•"/>
            </a:pPr>
            <a:r>
              <a:rPr lang="en-US"/>
              <a:t>Hexadecimal colors</a:t>
            </a:r>
            <a:endParaRPr/>
          </a:p>
          <a:p>
            <a:pPr indent="-228600" lvl="1" marL="685800" rtl="0" algn="l">
              <a:lnSpc>
                <a:spcPct val="150000"/>
              </a:lnSpc>
              <a:spcBef>
                <a:spcPts val="500"/>
              </a:spcBef>
              <a:spcAft>
                <a:spcPts val="0"/>
              </a:spcAft>
              <a:buSzPct val="100000"/>
              <a:buChar char="•"/>
            </a:pPr>
            <a:r>
              <a:rPr lang="en-US"/>
              <a:t>Hexadecimal colors with transparency</a:t>
            </a:r>
            <a:endParaRPr/>
          </a:p>
          <a:p>
            <a:pPr indent="-228600" lvl="1" marL="685800" rtl="0" algn="l">
              <a:lnSpc>
                <a:spcPct val="150000"/>
              </a:lnSpc>
              <a:spcBef>
                <a:spcPts val="500"/>
              </a:spcBef>
              <a:spcAft>
                <a:spcPts val="0"/>
              </a:spcAft>
              <a:buSzPct val="100000"/>
              <a:buChar char="•"/>
            </a:pPr>
            <a:r>
              <a:rPr lang="en-US"/>
              <a:t>RGB colors</a:t>
            </a:r>
            <a:endParaRPr/>
          </a:p>
          <a:p>
            <a:pPr indent="-228600" lvl="1" marL="685800" rtl="0" algn="l">
              <a:lnSpc>
                <a:spcPct val="150000"/>
              </a:lnSpc>
              <a:spcBef>
                <a:spcPts val="500"/>
              </a:spcBef>
              <a:spcAft>
                <a:spcPts val="0"/>
              </a:spcAft>
              <a:buSzPct val="100000"/>
              <a:buChar char="•"/>
            </a:pPr>
            <a:r>
              <a:rPr lang="en-US"/>
              <a:t>RGBA colors</a:t>
            </a:r>
            <a:endParaRPr/>
          </a:p>
          <a:p>
            <a:pPr indent="-228600" lvl="1" marL="685800" rtl="0" algn="l">
              <a:lnSpc>
                <a:spcPct val="150000"/>
              </a:lnSpc>
              <a:spcBef>
                <a:spcPts val="500"/>
              </a:spcBef>
              <a:spcAft>
                <a:spcPts val="0"/>
              </a:spcAft>
              <a:buSzPct val="100000"/>
              <a:buChar char="•"/>
            </a:pPr>
            <a:r>
              <a:rPr lang="en-US"/>
              <a:t>HSL colors</a:t>
            </a:r>
            <a:endParaRPr/>
          </a:p>
          <a:p>
            <a:pPr indent="-228600" lvl="1" marL="685800" rtl="0" algn="l">
              <a:lnSpc>
                <a:spcPct val="150000"/>
              </a:lnSpc>
              <a:spcBef>
                <a:spcPts val="500"/>
              </a:spcBef>
              <a:spcAft>
                <a:spcPts val="0"/>
              </a:spcAft>
              <a:buSzPct val="100000"/>
              <a:buChar char="•"/>
            </a:pPr>
            <a:r>
              <a:rPr lang="en-US"/>
              <a:t>HSLA colors</a:t>
            </a:r>
            <a:endParaRPr/>
          </a:p>
          <a:p>
            <a:pPr indent="-228600" lvl="1" marL="685800" rtl="0" algn="l">
              <a:lnSpc>
                <a:spcPct val="150000"/>
              </a:lnSpc>
              <a:spcBef>
                <a:spcPts val="500"/>
              </a:spcBef>
              <a:spcAft>
                <a:spcPts val="0"/>
              </a:spcAft>
              <a:buSzPct val="100000"/>
              <a:buChar char="•"/>
            </a:pPr>
            <a:r>
              <a:rPr lang="en-US"/>
              <a:t>Predefined/Cross-browser color names</a:t>
            </a:r>
            <a:endParaRPr/>
          </a:p>
          <a:p>
            <a:pPr indent="-228600" lvl="1" marL="685800" rtl="0" algn="l">
              <a:lnSpc>
                <a:spcPct val="150000"/>
              </a:lnSpc>
              <a:spcBef>
                <a:spcPts val="500"/>
              </a:spcBef>
              <a:spcAft>
                <a:spcPts val="0"/>
              </a:spcAft>
              <a:buSzPct val="100000"/>
              <a:buChar char="•"/>
            </a:pPr>
            <a:r>
              <a:rPr lang="en-US"/>
              <a:t>With the currentcolor keyword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Hexadecimal Colors</a:t>
            </a:r>
            <a:endParaRPr/>
          </a:p>
        </p:txBody>
      </p:sp>
      <p:sp>
        <p:nvSpPr>
          <p:cNvPr id="141" name="Google Shape;141;p8"/>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 hexadecimal color is specified with: #RRGGBB, where the RR (red), GG (green) and BB (blue) hexadecimal integers specify the components of the color. All values must be between 00 and FF.</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For example, the #0000ff value is rendered as blue, because the blue component is set to its highest value (ff) and the others are set to 00.</a:t>
            </a:r>
            <a:endParaRPr>
              <a:solidFill>
                <a:srgbClr val="D8D8D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Hexadecimal Colors</a:t>
            </a:r>
            <a:endParaRPr/>
          </a:p>
        </p:txBody>
      </p:sp>
      <p:sp>
        <p:nvSpPr>
          <p:cNvPr id="147" name="Google Shape;147;p9"/>
          <p:cNvSpPr txBox="1"/>
          <p:nvPr>
            <p:ph idx="1" type="body"/>
          </p:nvPr>
        </p:nvSpPr>
        <p:spPr>
          <a:xfrm>
            <a:off x="361950" y="1295400"/>
            <a:ext cx="839412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 hexadecimal color is specified with: #RRGGBB, where the RR (red), GG (green) and BB (blue) hexadecimal integers specify the components of the color. All values must be between 00 and FF.</a:t>
            </a:r>
            <a:endParaRPr/>
          </a:p>
          <a:p>
            <a:pPr indent="-228600" lvl="0" marL="228600" rtl="0" algn="just">
              <a:lnSpc>
                <a:spcPct val="150000"/>
              </a:lnSpc>
              <a:spcBef>
                <a:spcPts val="1000"/>
              </a:spcBef>
              <a:spcAft>
                <a:spcPts val="0"/>
              </a:spcAft>
              <a:buClr>
                <a:schemeClr val="dk1"/>
              </a:buClr>
              <a:buSzPts val="2600"/>
              <a:buChar char="•"/>
            </a:pPr>
            <a:r>
              <a:rPr lang="en-US"/>
              <a:t>For example, the #0000ff value is rendered as blue, because the blue component is set to its highest value (ff) and the others are set to 00.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