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275" r:id="rId4"/>
    <p:sldId id="276" r:id="rId5"/>
    <p:sldId id="281" r:id="rId6"/>
    <p:sldId id="282" r:id="rId7"/>
    <p:sldId id="277" r:id="rId8"/>
    <p:sldId id="271" r:id="rId9"/>
    <p:sldId id="272" r:id="rId10"/>
    <p:sldId id="278" r:id="rId11"/>
    <p:sldId id="283" r:id="rId12"/>
    <p:sldId id="273" r:id="rId13"/>
    <p:sldId id="279" r:id="rId14"/>
    <p:sldId id="264" r:id="rId15"/>
    <p:sldId id="284" r:id="rId16"/>
    <p:sldId id="280" r:id="rId17"/>
    <p:sldId id="265" r:id="rId18"/>
    <p:sldId id="285" r:id="rId19"/>
    <p:sldId id="266" r:id="rId20"/>
    <p:sldId id="267" r:id="rId21"/>
    <p:sldId id="286" r:id="rId22"/>
    <p:sldId id="268" r:id="rId23"/>
    <p:sldId id="269" r:id="rId24"/>
    <p:sldId id="287" r:id="rId25"/>
    <p:sldId id="270" r:id="rId26"/>
    <p:sldId id="26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C"/>
    <a:srgbClr val="2A3249"/>
    <a:srgbClr val="626262"/>
    <a:srgbClr val="717171"/>
    <a:srgbClr val="818181"/>
    <a:srgbClr val="828181"/>
    <a:srgbClr val="9F9F9F"/>
    <a:srgbClr val="909090"/>
    <a:srgbClr val="878787"/>
    <a:srgbClr val="02A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38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Tx/>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1/20/2022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900C-A156-4949-AA10-6215CD47D150}"/>
              </a:ext>
            </a:extLst>
          </p:cNvPr>
          <p:cNvSpPr>
            <a:spLocks noGrp="1"/>
          </p:cNvSpPr>
          <p:nvPr>
            <p:ph type="title"/>
          </p:nvPr>
        </p:nvSpPr>
        <p:spPr/>
        <p:txBody>
          <a:bodyPr/>
          <a:lstStyle/>
          <a:p>
            <a:r>
              <a:rPr lang="en-GB" dirty="0"/>
              <a:t>How CSS works</a:t>
            </a:r>
          </a:p>
        </p:txBody>
      </p:sp>
      <p:sp>
        <p:nvSpPr>
          <p:cNvPr id="3" name="Content Placeholder 2">
            <a:extLst>
              <a:ext uri="{FF2B5EF4-FFF2-40B4-BE49-F238E27FC236}">
                <a16:creationId xmlns:a16="http://schemas.microsoft.com/office/drawing/2014/main" id="{7DA8D913-9036-45BB-8569-0A0631B3BAC6}"/>
              </a:ext>
            </a:extLst>
          </p:cNvPr>
          <p:cNvSpPr>
            <a:spLocks noGrp="1"/>
          </p:cNvSpPr>
          <p:nvPr>
            <p:ph idx="1"/>
          </p:nvPr>
        </p:nvSpPr>
        <p:spPr>
          <a:xfrm>
            <a:off x="815926" y="1295400"/>
            <a:ext cx="8128049" cy="5400675"/>
          </a:xfrm>
        </p:spPr>
        <p:txBody>
          <a:bodyPr>
            <a:normAutofit/>
          </a:bodyPr>
          <a:lstStyle/>
          <a:p>
            <a:pPr marL="0" indent="0" algn="just">
              <a:buNone/>
            </a:pPr>
            <a:r>
              <a:rPr lang="en-US" b="0" i="0" dirty="0">
                <a:effectLst/>
              </a:rPr>
              <a:t>There is a very thorough specification of the CSS language, the many browsers across all of the possible devices interprets your CSS code in its own way. </a:t>
            </a:r>
          </a:p>
          <a:p>
            <a:pPr marL="0" indent="0" algn="just">
              <a:buNone/>
            </a:pPr>
            <a:r>
              <a:rPr lang="en-US" b="0" i="0" dirty="0">
                <a:solidFill>
                  <a:schemeClr val="bg1">
                    <a:lumMod val="75000"/>
                  </a:schemeClr>
                </a:solidFill>
                <a:effectLst/>
              </a:rPr>
              <a:t>This means that even though most of your work will likely look and act the way you expect it to, there might be subtle differences if you view your work in some of the many browsers on the market.</a:t>
            </a:r>
            <a:r>
              <a:rPr lang="en-US" dirty="0">
                <a:solidFill>
                  <a:schemeClr val="bg1">
                    <a:lumMod val="75000"/>
                  </a:schemeClr>
                </a:solidFill>
              </a:rPr>
              <a:t>.</a:t>
            </a:r>
            <a:endParaRPr lang="en-GB" dirty="0">
              <a:solidFill>
                <a:schemeClr val="bg1">
                  <a:lumMod val="75000"/>
                </a:schemeClr>
              </a:solidFill>
            </a:endParaRPr>
          </a:p>
        </p:txBody>
      </p:sp>
      <p:pic>
        <p:nvPicPr>
          <p:cNvPr id="4" name="Picture 2" descr="Hand Pointed - Hand Point Right - Free Transparent PNG Clipart Images  Download">
            <a:extLst>
              <a:ext uri="{FF2B5EF4-FFF2-40B4-BE49-F238E27FC236}">
                <a16:creationId xmlns:a16="http://schemas.microsoft.com/office/drawing/2014/main" id="{7A86AAB5-BF47-45CD-A26F-59F1A5A12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408" y="1531995"/>
            <a:ext cx="1177083" cy="5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3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900C-A156-4949-AA10-6215CD47D150}"/>
              </a:ext>
            </a:extLst>
          </p:cNvPr>
          <p:cNvSpPr>
            <a:spLocks noGrp="1"/>
          </p:cNvSpPr>
          <p:nvPr>
            <p:ph type="title"/>
          </p:nvPr>
        </p:nvSpPr>
        <p:spPr/>
        <p:txBody>
          <a:bodyPr/>
          <a:lstStyle/>
          <a:p>
            <a:r>
              <a:rPr lang="en-GB" dirty="0"/>
              <a:t>How CSS works</a:t>
            </a:r>
          </a:p>
        </p:txBody>
      </p:sp>
      <p:sp>
        <p:nvSpPr>
          <p:cNvPr id="3" name="Content Placeholder 2">
            <a:extLst>
              <a:ext uri="{FF2B5EF4-FFF2-40B4-BE49-F238E27FC236}">
                <a16:creationId xmlns:a16="http://schemas.microsoft.com/office/drawing/2014/main" id="{7DA8D913-9036-45BB-8569-0A0631B3BAC6}"/>
              </a:ext>
            </a:extLst>
          </p:cNvPr>
          <p:cNvSpPr>
            <a:spLocks noGrp="1"/>
          </p:cNvSpPr>
          <p:nvPr>
            <p:ph idx="1"/>
          </p:nvPr>
        </p:nvSpPr>
        <p:spPr>
          <a:xfrm>
            <a:off x="815926" y="1295400"/>
            <a:ext cx="8128049" cy="5400675"/>
          </a:xfrm>
        </p:spPr>
        <p:txBody>
          <a:bodyPr>
            <a:normAutofit/>
          </a:bodyPr>
          <a:lstStyle/>
          <a:p>
            <a:pPr marL="0" indent="0" algn="just">
              <a:buNone/>
            </a:pPr>
            <a:r>
              <a:rPr lang="en-US" b="0" i="0" dirty="0">
                <a:solidFill>
                  <a:schemeClr val="bg1">
                    <a:lumMod val="75000"/>
                  </a:schemeClr>
                </a:solidFill>
                <a:effectLst/>
              </a:rPr>
              <a:t>There is a very thorough specification of the CSS language, the many browsers across all of the possible devices interprets your CSS code in its own way. </a:t>
            </a:r>
          </a:p>
          <a:p>
            <a:pPr marL="0" indent="0" algn="just">
              <a:buNone/>
            </a:pPr>
            <a:r>
              <a:rPr lang="en-US" b="0" i="0" dirty="0">
                <a:effectLst/>
              </a:rPr>
              <a:t>This means that even though most of your work will likely look and act the way you expect it to, there might be subtle differences if you view your work in some of the many browsers on the market.</a:t>
            </a:r>
            <a:r>
              <a:rPr lang="en-US" dirty="0"/>
              <a:t>.</a:t>
            </a:r>
            <a:endParaRPr lang="en-GB" dirty="0"/>
          </a:p>
        </p:txBody>
      </p:sp>
      <p:pic>
        <p:nvPicPr>
          <p:cNvPr id="4" name="Picture 2" descr="Hand Pointed - Hand Point Right - Free Transparent PNG Clipart Images  Download">
            <a:extLst>
              <a:ext uri="{FF2B5EF4-FFF2-40B4-BE49-F238E27FC236}">
                <a16:creationId xmlns:a16="http://schemas.microsoft.com/office/drawing/2014/main" id="{7A86AAB5-BF47-45CD-A26F-59F1A5A12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12" y="4036044"/>
            <a:ext cx="1177083" cy="5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9B5-CFA8-4C12-8BA2-32D07A604F3A}"/>
              </a:ext>
            </a:extLst>
          </p:cNvPr>
          <p:cNvSpPr>
            <a:spLocks noGrp="1"/>
          </p:cNvSpPr>
          <p:nvPr>
            <p:ph type="title"/>
          </p:nvPr>
        </p:nvSpPr>
        <p:spPr/>
        <p:txBody>
          <a:bodyPr/>
          <a:lstStyle/>
          <a:p>
            <a:r>
              <a:rPr lang="en-GB" dirty="0"/>
              <a:t>How CSS works</a:t>
            </a:r>
          </a:p>
        </p:txBody>
      </p:sp>
      <p:sp>
        <p:nvSpPr>
          <p:cNvPr id="3" name="Content Placeholder 2">
            <a:extLst>
              <a:ext uri="{FF2B5EF4-FFF2-40B4-BE49-F238E27FC236}">
                <a16:creationId xmlns:a16="http://schemas.microsoft.com/office/drawing/2014/main" id="{3857403B-4517-4CCD-B3FD-6BCBFFBD8C8C}"/>
              </a:ext>
            </a:extLst>
          </p:cNvPr>
          <p:cNvSpPr>
            <a:spLocks noGrp="1"/>
          </p:cNvSpPr>
          <p:nvPr>
            <p:ph idx="1"/>
          </p:nvPr>
        </p:nvSpPr>
        <p:spPr>
          <a:xfrm>
            <a:off x="361950" y="2504049"/>
            <a:ext cx="8582025" cy="4192026"/>
          </a:xfrm>
        </p:spPr>
        <p:txBody>
          <a:bodyPr/>
          <a:lstStyle/>
          <a:p>
            <a:pPr marL="0" indent="0" algn="ctr">
              <a:buNone/>
            </a:pPr>
            <a:r>
              <a:rPr lang="en-US" b="0" i="0" dirty="0">
                <a:effectLst/>
                <a:latin typeface="Bahnschrift" panose="020B0502040204020203" pitchFamily="34" charset="0"/>
              </a:rPr>
              <a:t>CSS is interpreted by the client (usually a web browser) on each request, and since different browsers uses different parsing engines, things might not look entirely the same across different devices, platforms and browser versions. </a:t>
            </a:r>
            <a:endParaRPr lang="en-GB" dirty="0">
              <a:latin typeface="Bahnschrift" panose="020B0502040204020203" pitchFamily="34" charset="0"/>
            </a:endParaRPr>
          </a:p>
        </p:txBody>
      </p:sp>
    </p:spTree>
    <p:extLst>
      <p:ext uri="{BB962C8B-B14F-4D97-AF65-F5344CB8AC3E}">
        <p14:creationId xmlns:p14="http://schemas.microsoft.com/office/powerpoint/2010/main" val="326886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B1D0-48AE-4E91-ACFC-E4AF894B1B42}"/>
              </a:ext>
            </a:extLst>
          </p:cNvPr>
          <p:cNvSpPr>
            <a:spLocks noGrp="1"/>
          </p:cNvSpPr>
          <p:nvPr>
            <p:ph type="title"/>
          </p:nvPr>
        </p:nvSpPr>
        <p:spPr/>
        <p:txBody>
          <a:bodyPr/>
          <a:lstStyle/>
          <a:p>
            <a:r>
              <a:rPr lang="en-GB" dirty="0"/>
              <a:t>Caution </a:t>
            </a:r>
          </a:p>
        </p:txBody>
      </p:sp>
      <p:sp>
        <p:nvSpPr>
          <p:cNvPr id="3" name="Content Placeholder 2">
            <a:extLst>
              <a:ext uri="{FF2B5EF4-FFF2-40B4-BE49-F238E27FC236}">
                <a16:creationId xmlns:a16="http://schemas.microsoft.com/office/drawing/2014/main" id="{FB8ADA2D-3EDB-401D-92B6-952D6BE50891}"/>
              </a:ext>
            </a:extLst>
          </p:cNvPr>
          <p:cNvSpPr>
            <a:spLocks noGrp="1"/>
          </p:cNvSpPr>
          <p:nvPr>
            <p:ph idx="1"/>
          </p:nvPr>
        </p:nvSpPr>
        <p:spPr>
          <a:xfrm>
            <a:off x="361950" y="2715065"/>
            <a:ext cx="8582025" cy="3981010"/>
          </a:xfrm>
        </p:spPr>
        <p:txBody>
          <a:bodyPr/>
          <a:lstStyle/>
          <a:p>
            <a:pPr marL="0" indent="0" algn="ctr">
              <a:buNone/>
            </a:pPr>
            <a:r>
              <a:rPr lang="en-US" b="0" i="0" dirty="0">
                <a:effectLst/>
              </a:rPr>
              <a:t>Make sure that you test all of your pages in as many browsers as possible and to help reduce the number of problems you should make sure that your CSS code can pass the checks of the W3 validator</a:t>
            </a:r>
            <a:endParaRPr lang="en-GB" dirty="0"/>
          </a:p>
        </p:txBody>
      </p:sp>
    </p:spTree>
    <p:extLst>
      <p:ext uri="{BB962C8B-B14F-4D97-AF65-F5344CB8AC3E}">
        <p14:creationId xmlns:p14="http://schemas.microsoft.com/office/powerpoint/2010/main" val="319129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lstStyle/>
          <a:p>
            <a:r>
              <a:rPr lang="en-US" dirty="0"/>
              <a:t>HTML table using CSS</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61951" y="1295400"/>
            <a:ext cx="8402222" cy="5400675"/>
          </a:xfrm>
        </p:spPr>
        <p:txBody>
          <a:bodyPr>
            <a:normAutofit/>
          </a:bodyPr>
          <a:lstStyle/>
          <a:p>
            <a:pPr algn="just"/>
            <a:r>
              <a:rPr lang="en-US" dirty="0"/>
              <a:t>The </a:t>
            </a:r>
            <a:r>
              <a:rPr lang="en-US" dirty="0">
                <a:solidFill>
                  <a:srgbClr val="FF0000"/>
                </a:solidFill>
              </a:rPr>
              <a:t>border-collapse</a:t>
            </a:r>
            <a:r>
              <a:rPr lang="en-US" dirty="0"/>
              <a:t> specifies whether the browser should control the appearance of the adjacent borders that touch each other or whether each cell should maintain its style.</a:t>
            </a:r>
          </a:p>
          <a:p>
            <a:pPr algn="just"/>
            <a:r>
              <a:rPr lang="en-US" dirty="0">
                <a:solidFill>
                  <a:schemeClr val="bg1">
                    <a:lumMod val="85000"/>
                  </a:schemeClr>
                </a:solidFill>
              </a:rPr>
              <a:t>The border-spacing specifies the width that should appear between table cells.</a:t>
            </a:r>
          </a:p>
          <a:p>
            <a:endParaRPr lang="en-US" dirty="0"/>
          </a:p>
        </p:txBody>
      </p:sp>
    </p:spTree>
    <p:extLst>
      <p:ext uri="{BB962C8B-B14F-4D97-AF65-F5344CB8AC3E}">
        <p14:creationId xmlns:p14="http://schemas.microsoft.com/office/powerpoint/2010/main" val="290143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lstStyle/>
          <a:p>
            <a:r>
              <a:rPr lang="en-US" dirty="0"/>
              <a:t>HTML table using CSS</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61951" y="1295400"/>
            <a:ext cx="8402222" cy="5400675"/>
          </a:xfrm>
        </p:spPr>
        <p:txBody>
          <a:bodyPr>
            <a:normAutofit/>
          </a:bodyPr>
          <a:lstStyle/>
          <a:p>
            <a:pPr algn="just"/>
            <a:r>
              <a:rPr lang="en-US" dirty="0">
                <a:solidFill>
                  <a:schemeClr val="bg1">
                    <a:lumMod val="85000"/>
                  </a:schemeClr>
                </a:solidFill>
              </a:rPr>
              <a:t>The border-collapse specifies whether the browser should control the appearance of the adjacent borders that touch each other or whether each cell should maintain its style.</a:t>
            </a:r>
          </a:p>
          <a:p>
            <a:pPr algn="just"/>
            <a:r>
              <a:rPr lang="en-US" dirty="0"/>
              <a:t>The </a:t>
            </a:r>
            <a:r>
              <a:rPr lang="en-US" dirty="0">
                <a:solidFill>
                  <a:srgbClr val="FF0000"/>
                </a:solidFill>
              </a:rPr>
              <a:t>border-spacing</a:t>
            </a:r>
            <a:r>
              <a:rPr lang="en-US" dirty="0"/>
              <a:t> specifies the width that should appear between table cells.</a:t>
            </a:r>
          </a:p>
          <a:p>
            <a:endParaRPr lang="en-US" dirty="0"/>
          </a:p>
        </p:txBody>
      </p:sp>
    </p:spTree>
    <p:extLst>
      <p:ext uri="{BB962C8B-B14F-4D97-AF65-F5344CB8AC3E}">
        <p14:creationId xmlns:p14="http://schemas.microsoft.com/office/powerpoint/2010/main" val="343244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540B-2D58-489D-9EDE-2BE6321C973D}"/>
              </a:ext>
            </a:extLst>
          </p:cNvPr>
          <p:cNvSpPr>
            <a:spLocks noGrp="1"/>
          </p:cNvSpPr>
          <p:nvPr>
            <p:ph type="title"/>
          </p:nvPr>
        </p:nvSpPr>
        <p:spPr/>
        <p:txBody>
          <a:bodyPr/>
          <a:lstStyle/>
          <a:p>
            <a:r>
              <a:rPr lang="en-US" dirty="0"/>
              <a:t>HTML table using CSS</a:t>
            </a:r>
            <a:endParaRPr lang="en-GB" dirty="0"/>
          </a:p>
        </p:txBody>
      </p:sp>
      <p:sp>
        <p:nvSpPr>
          <p:cNvPr id="3" name="Content Placeholder 2">
            <a:extLst>
              <a:ext uri="{FF2B5EF4-FFF2-40B4-BE49-F238E27FC236}">
                <a16:creationId xmlns:a16="http://schemas.microsoft.com/office/drawing/2014/main" id="{3AB63384-3264-42FD-A663-A3FE804660C1}"/>
              </a:ext>
            </a:extLst>
          </p:cNvPr>
          <p:cNvSpPr>
            <a:spLocks noGrp="1"/>
          </p:cNvSpPr>
          <p:nvPr>
            <p:ph idx="1"/>
          </p:nvPr>
        </p:nvSpPr>
        <p:spPr>
          <a:xfrm>
            <a:off x="361951" y="2363372"/>
            <a:ext cx="8416290" cy="4332703"/>
          </a:xfrm>
        </p:spPr>
        <p:txBody>
          <a:bodyPr/>
          <a:lstStyle/>
          <a:p>
            <a:pPr marL="0" indent="0" algn="ctr">
              <a:buNone/>
            </a:pPr>
            <a:r>
              <a:rPr lang="en-US" dirty="0"/>
              <a:t>The </a:t>
            </a:r>
            <a:r>
              <a:rPr lang="en-US" dirty="0">
                <a:solidFill>
                  <a:srgbClr val="FF0000"/>
                </a:solidFill>
              </a:rPr>
              <a:t>caption-side </a:t>
            </a:r>
            <a:r>
              <a:rPr lang="en-US" dirty="0"/>
              <a:t>captions are presented in the &lt;caption&gt; element. By default, these are rendered above the table in the document. You use the caption-side property to control the placement of the table caption.</a:t>
            </a:r>
          </a:p>
          <a:p>
            <a:endParaRPr lang="en-GB" dirty="0"/>
          </a:p>
        </p:txBody>
      </p:sp>
    </p:spTree>
    <p:extLst>
      <p:ext uri="{BB962C8B-B14F-4D97-AF65-F5344CB8AC3E}">
        <p14:creationId xmlns:p14="http://schemas.microsoft.com/office/powerpoint/2010/main" val="3429593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lstStyle/>
          <a:p>
            <a:r>
              <a:rPr lang="en-US" dirty="0"/>
              <a:t>HTML table using CSS</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61951" y="1295400"/>
            <a:ext cx="8430358" cy="5400675"/>
          </a:xfrm>
        </p:spPr>
        <p:txBody>
          <a:bodyPr/>
          <a:lstStyle/>
          <a:p>
            <a:pPr algn="just"/>
            <a:r>
              <a:rPr lang="en-US" dirty="0"/>
              <a:t>The </a:t>
            </a:r>
            <a:r>
              <a:rPr lang="en-US" dirty="0">
                <a:solidFill>
                  <a:srgbClr val="FF0000"/>
                </a:solidFill>
              </a:rPr>
              <a:t>empty-cells</a:t>
            </a:r>
            <a:r>
              <a:rPr lang="en-US" dirty="0"/>
              <a:t> specifies whether the border should be shown if a cell is empty.</a:t>
            </a:r>
          </a:p>
          <a:p>
            <a:pPr algn="just"/>
            <a:r>
              <a:rPr lang="en-US" dirty="0">
                <a:solidFill>
                  <a:schemeClr val="bg1">
                    <a:lumMod val="85000"/>
                  </a:schemeClr>
                </a:solidFill>
              </a:rPr>
              <a:t>The table-layout allows browsers to speed up layout of a table by using the first width properties it comes across for the rest of a column rather than having to load the whole table before rendering it.</a:t>
            </a:r>
          </a:p>
        </p:txBody>
      </p:sp>
    </p:spTree>
    <p:extLst>
      <p:ext uri="{BB962C8B-B14F-4D97-AF65-F5344CB8AC3E}">
        <p14:creationId xmlns:p14="http://schemas.microsoft.com/office/powerpoint/2010/main" val="59925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lstStyle/>
          <a:p>
            <a:r>
              <a:rPr lang="en-US" dirty="0"/>
              <a:t>HTML table using CSS</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61951" y="1295400"/>
            <a:ext cx="8430358" cy="5400675"/>
          </a:xfrm>
        </p:spPr>
        <p:txBody>
          <a:bodyPr/>
          <a:lstStyle/>
          <a:p>
            <a:pPr algn="just"/>
            <a:r>
              <a:rPr lang="en-US" dirty="0">
                <a:solidFill>
                  <a:schemeClr val="bg1">
                    <a:lumMod val="85000"/>
                  </a:schemeClr>
                </a:solidFill>
              </a:rPr>
              <a:t>The empty-cells specifies whether the border should be shown if a cell is empty.</a:t>
            </a:r>
          </a:p>
          <a:p>
            <a:pPr algn="just"/>
            <a:r>
              <a:rPr lang="en-US" dirty="0"/>
              <a:t>The</a:t>
            </a:r>
            <a:r>
              <a:rPr lang="en-US" dirty="0">
                <a:solidFill>
                  <a:srgbClr val="FF0000"/>
                </a:solidFill>
              </a:rPr>
              <a:t> table-layout </a:t>
            </a:r>
            <a:r>
              <a:rPr lang="en-US" dirty="0"/>
              <a:t>allows browsers to speed up layout of a table by using the first width properties it comes across for the rest of a column rather than having to load the whole table before rendering it.</a:t>
            </a:r>
          </a:p>
        </p:txBody>
      </p:sp>
    </p:spTree>
    <p:extLst>
      <p:ext uri="{BB962C8B-B14F-4D97-AF65-F5344CB8AC3E}">
        <p14:creationId xmlns:p14="http://schemas.microsoft.com/office/powerpoint/2010/main" val="408843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2091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a:xfrm>
            <a:off x="253219" y="1780661"/>
            <a:ext cx="3008804" cy="1463472"/>
          </a:xfrm>
        </p:spPr>
        <p:txBody>
          <a:bodyPr anchor="t">
            <a:normAutofit fontScale="90000"/>
          </a:bodyPr>
          <a:lstStyle/>
          <a:p>
            <a:r>
              <a:rPr lang="en-US" sz="3100" dirty="0">
                <a:solidFill>
                  <a:schemeClr val="bg1"/>
                </a:solidFill>
              </a:rPr>
              <a:t>The border-collapse Property</a:t>
            </a:r>
            <a:br>
              <a:rPr lang="en-US" sz="2300" dirty="0">
                <a:solidFill>
                  <a:schemeClr val="bg1"/>
                </a:solidFill>
              </a:rPr>
            </a:br>
            <a:endParaRPr lang="en-US" sz="2300" dirty="0">
              <a:solidFill>
                <a:schemeClr val="bg1"/>
              </a:solidFill>
            </a:endParaRP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467" y="681628"/>
            <a:ext cx="846288"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140677" y="3179297"/>
            <a:ext cx="3121344" cy="2997075"/>
          </a:xfrm>
        </p:spPr>
        <p:txBody>
          <a:bodyPr anchor="t">
            <a:noAutofit/>
          </a:bodyPr>
          <a:lstStyle/>
          <a:p>
            <a:pPr marL="0" indent="0" algn="ctr">
              <a:lnSpc>
                <a:spcPct val="120000"/>
              </a:lnSpc>
              <a:buNone/>
            </a:pPr>
            <a:r>
              <a:rPr lang="en-US" sz="2400" b="0" i="0" dirty="0">
                <a:solidFill>
                  <a:schemeClr val="bg1"/>
                </a:solidFill>
                <a:effectLst/>
                <a:latin typeface="Bahnschrift" panose="020B0502040204020203" pitchFamily="34" charset="0"/>
              </a:rPr>
              <a:t>This property can have two values </a:t>
            </a:r>
            <a:r>
              <a:rPr lang="en-US" sz="2400" b="0" dirty="0">
                <a:solidFill>
                  <a:srgbClr val="FFC000"/>
                </a:solidFill>
                <a:effectLst/>
                <a:latin typeface="Bahnschrift" panose="020B0502040204020203" pitchFamily="34" charset="0"/>
              </a:rPr>
              <a:t>collapse</a:t>
            </a:r>
            <a:r>
              <a:rPr lang="en-US" sz="2400" b="0" i="0" dirty="0">
                <a:solidFill>
                  <a:schemeClr val="bg1"/>
                </a:solidFill>
                <a:effectLst/>
                <a:latin typeface="Bahnschrift" panose="020B0502040204020203" pitchFamily="34" charset="0"/>
              </a:rPr>
              <a:t> and </a:t>
            </a:r>
            <a:r>
              <a:rPr lang="en-US" sz="2400" b="0" dirty="0">
                <a:solidFill>
                  <a:srgbClr val="FFC000"/>
                </a:solidFill>
                <a:effectLst/>
                <a:latin typeface="Bahnschrift" panose="020B0502040204020203" pitchFamily="34" charset="0"/>
              </a:rPr>
              <a:t>separate</a:t>
            </a:r>
            <a:r>
              <a:rPr lang="en-US" sz="2400" b="0" i="0" dirty="0">
                <a:solidFill>
                  <a:schemeClr val="bg1"/>
                </a:solidFill>
                <a:effectLst/>
                <a:latin typeface="Bahnschrift" panose="020B0502040204020203" pitchFamily="34" charset="0"/>
              </a:rPr>
              <a:t>. The following example uses both the values −</a:t>
            </a:r>
            <a:endParaRPr lang="en-US" sz="2400" dirty="0">
              <a:solidFill>
                <a:schemeClr val="bg1"/>
              </a:solidFill>
              <a:latin typeface="Bahnschrift" panose="020B0502040204020203" pitchFamily="34" charset="0"/>
            </a:endParaRPr>
          </a:p>
        </p:txBody>
      </p:sp>
      <p:pic>
        <p:nvPicPr>
          <p:cNvPr id="5" name="Picture 4">
            <a:extLst>
              <a:ext uri="{FF2B5EF4-FFF2-40B4-BE49-F238E27FC236}">
                <a16:creationId xmlns:a16="http://schemas.microsoft.com/office/drawing/2014/main" id="{2AD8C616-246D-43BC-9FFA-0F4DCCD42ED5}"/>
              </a:ext>
            </a:extLst>
          </p:cNvPr>
          <p:cNvPicPr>
            <a:picLocks noChangeAspect="1"/>
          </p:cNvPicPr>
          <p:nvPr/>
        </p:nvPicPr>
        <p:blipFill rotWithShape="1">
          <a:blip r:embed="rId2"/>
          <a:srcRect r="13567"/>
          <a:stretch/>
        </p:blipFill>
        <p:spPr>
          <a:xfrm>
            <a:off x="4606331" y="1410167"/>
            <a:ext cx="3609201" cy="4472307"/>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4144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p:txBody>
          <a:bodyPr/>
          <a:lstStyle/>
          <a:p>
            <a:r>
              <a:rPr lang="en-GB" dirty="0"/>
              <a:t>understand the anatomy of </a:t>
            </a:r>
            <a:r>
              <a:rPr lang="en-GB" dirty="0" err="1"/>
              <a:t>css</a:t>
            </a:r>
            <a:r>
              <a:rPr lang="en-GB" dirty="0"/>
              <a:t> rule</a:t>
            </a:r>
          </a:p>
          <a:p>
            <a:r>
              <a:rPr lang="en-GB" dirty="0"/>
              <a:t>create </a:t>
            </a:r>
            <a:r>
              <a:rPr lang="en-US" dirty="0"/>
              <a:t>HTML table using CSS</a:t>
            </a:r>
            <a:endParaRPr lang="en-GB" dirty="0"/>
          </a:p>
          <a:p>
            <a:endParaRPr lang="en-IN" dirty="0"/>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lstStyle/>
          <a:p>
            <a:r>
              <a:rPr lang="en-US" dirty="0"/>
              <a:t>The border-spacing Property</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886265" y="1295400"/>
            <a:ext cx="7891976" cy="5400675"/>
          </a:xfrm>
        </p:spPr>
        <p:txBody>
          <a:bodyPr>
            <a:normAutofit lnSpcReduction="10000"/>
          </a:bodyPr>
          <a:lstStyle/>
          <a:p>
            <a:pPr marL="0" indent="0" algn="just">
              <a:buNone/>
            </a:pPr>
            <a:r>
              <a:rPr lang="en-US" b="0" i="0" dirty="0">
                <a:solidFill>
                  <a:srgbClr val="000000"/>
                </a:solidFill>
                <a:effectLst/>
                <a:latin typeface="Bahnschrift" panose="020B0502040204020203" pitchFamily="34" charset="0"/>
              </a:rPr>
              <a:t>The border-spacing property specifies the distance that separates adjacent cells. borders. It can take either one or two values; these should be units of length.</a:t>
            </a:r>
          </a:p>
          <a:p>
            <a:pPr marL="0" indent="0" algn="just">
              <a:buNone/>
            </a:pPr>
            <a:r>
              <a:rPr lang="en-US" b="0" i="0" dirty="0">
                <a:solidFill>
                  <a:schemeClr val="bg1">
                    <a:lumMod val="75000"/>
                  </a:schemeClr>
                </a:solidFill>
                <a:effectLst/>
                <a:latin typeface="Bahnschrift" panose="020B0502040204020203" pitchFamily="34" charset="0"/>
              </a:rPr>
              <a:t>If you provide one value, it will apply to both vertical and horizontal borders. Or you can specify two values, in which case, the first refers to the horizontal spacing and the second to the vertical spacing </a:t>
            </a:r>
          </a:p>
        </p:txBody>
      </p:sp>
      <p:pic>
        <p:nvPicPr>
          <p:cNvPr id="4" name="Picture 2" descr="Hand Pointed - Hand Point Right - Free Transparent PNG Clipart Images  Download">
            <a:extLst>
              <a:ext uri="{FF2B5EF4-FFF2-40B4-BE49-F238E27FC236}">
                <a16:creationId xmlns:a16="http://schemas.microsoft.com/office/drawing/2014/main" id="{A8E803AE-EB63-405E-A917-926563549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3" y="1517928"/>
            <a:ext cx="1177083" cy="5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48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lstStyle/>
          <a:p>
            <a:r>
              <a:rPr lang="en-US" dirty="0"/>
              <a:t>The border-spacing Property</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886265" y="1295400"/>
            <a:ext cx="7891976" cy="5400675"/>
          </a:xfrm>
        </p:spPr>
        <p:txBody>
          <a:bodyPr>
            <a:normAutofit lnSpcReduction="10000"/>
          </a:bodyPr>
          <a:lstStyle/>
          <a:p>
            <a:pPr marL="0" indent="0" algn="just">
              <a:buNone/>
            </a:pPr>
            <a:r>
              <a:rPr lang="en-US" b="0" i="0" dirty="0">
                <a:solidFill>
                  <a:schemeClr val="bg1">
                    <a:lumMod val="75000"/>
                  </a:schemeClr>
                </a:solidFill>
                <a:effectLst/>
                <a:latin typeface="Bahnschrift" panose="020B0502040204020203" pitchFamily="34" charset="0"/>
              </a:rPr>
              <a:t>The border-spacing property specifies the distance that separates adjacent cells. borders. It can take either one or two values; these should be units of length.</a:t>
            </a:r>
          </a:p>
          <a:p>
            <a:pPr marL="0" indent="0" algn="just">
              <a:buNone/>
            </a:pPr>
            <a:r>
              <a:rPr lang="en-US" b="0" i="0" dirty="0">
                <a:solidFill>
                  <a:srgbClr val="000000"/>
                </a:solidFill>
                <a:effectLst/>
                <a:latin typeface="Bahnschrift" panose="020B0502040204020203" pitchFamily="34" charset="0"/>
              </a:rPr>
              <a:t>If you provide one value, it will apply to both vertical and horizontal borders. Or you can specify two values, in which case, the first refers to the horizontal spacing and the second to the vertical spacing </a:t>
            </a:r>
          </a:p>
        </p:txBody>
      </p:sp>
      <p:pic>
        <p:nvPicPr>
          <p:cNvPr id="4" name="Picture 2" descr="Hand Pointed - Hand Point Right - Free Transparent PNG Clipart Images  Download">
            <a:extLst>
              <a:ext uri="{FF2B5EF4-FFF2-40B4-BE49-F238E27FC236}">
                <a16:creationId xmlns:a16="http://schemas.microsoft.com/office/drawing/2014/main" id="{A8E803AE-EB63-405E-A917-926563549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76" y="3867233"/>
            <a:ext cx="1177083" cy="5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31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5D604-923D-4F00-A6B5-055FF5C3F720}"/>
              </a:ext>
            </a:extLst>
          </p:cNvPr>
          <p:cNvSpPr>
            <a:spLocks noGrp="1"/>
          </p:cNvSpPr>
          <p:nvPr>
            <p:ph type="title"/>
          </p:nvPr>
        </p:nvSpPr>
        <p:spPr>
          <a:xfrm>
            <a:off x="628650" y="1641752"/>
            <a:ext cx="3293268" cy="1323439"/>
          </a:xfrm>
        </p:spPr>
        <p:txBody>
          <a:bodyPr anchor="t">
            <a:normAutofit/>
          </a:bodyPr>
          <a:lstStyle/>
          <a:p>
            <a:r>
              <a:rPr lang="en-GB" sz="3500">
                <a:solidFill>
                  <a:schemeClr val="bg1"/>
                </a:solidFill>
              </a:rPr>
              <a:t>Example</a:t>
            </a:r>
          </a:p>
        </p:txBody>
      </p:sp>
      <p:pic>
        <p:nvPicPr>
          <p:cNvPr id="5" name="Content Placeholder 4">
            <a:extLst>
              <a:ext uri="{FF2B5EF4-FFF2-40B4-BE49-F238E27FC236}">
                <a16:creationId xmlns:a16="http://schemas.microsoft.com/office/drawing/2014/main" id="{B9129BF0-E7EE-4B17-A4FF-6E27542369DF}"/>
              </a:ext>
            </a:extLst>
          </p:cNvPr>
          <p:cNvPicPr>
            <a:picLocks noChangeAspect="1"/>
          </p:cNvPicPr>
          <p:nvPr/>
        </p:nvPicPr>
        <p:blipFill rotWithShape="1">
          <a:blip r:embed="rId2"/>
          <a:srcRect l="5252" r="26369" b="3"/>
          <a:stretch/>
        </p:blipFill>
        <p:spPr>
          <a:xfrm>
            <a:off x="3849411" y="647114"/>
            <a:ext cx="4397544" cy="5176912"/>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ln>
            <a:solidFill>
              <a:schemeClr val="bg1"/>
            </a:solidFill>
          </a:ln>
          <a:effectLst>
            <a:outerShdw blurRad="63500" sx="102000" sy="102000" algn="ctr" rotWithShape="0">
              <a:prstClr val="black">
                <a:alpha val="40000"/>
              </a:prstClr>
            </a:outerShdw>
          </a:effectLst>
        </p:spPr>
      </p:pic>
      <p:grpSp>
        <p:nvGrpSpPr>
          <p:cNvPr id="14" name="Group 13">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15" name="Freeform: Shape 14">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75952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E101-5727-4D71-B3D7-53B9F882CA34}"/>
              </a:ext>
            </a:extLst>
          </p:cNvPr>
          <p:cNvSpPr>
            <a:spLocks noGrp="1"/>
          </p:cNvSpPr>
          <p:nvPr>
            <p:ph type="title"/>
          </p:nvPr>
        </p:nvSpPr>
        <p:spPr/>
        <p:txBody>
          <a:bodyPr/>
          <a:lstStyle/>
          <a:p>
            <a:r>
              <a:rPr lang="en-GB"/>
              <a:t>The caption-side Property</a:t>
            </a:r>
            <a:endParaRPr lang="en-GB" dirty="0"/>
          </a:p>
        </p:txBody>
      </p:sp>
      <p:sp>
        <p:nvSpPr>
          <p:cNvPr id="3" name="Content Placeholder 2">
            <a:extLst>
              <a:ext uri="{FF2B5EF4-FFF2-40B4-BE49-F238E27FC236}">
                <a16:creationId xmlns:a16="http://schemas.microsoft.com/office/drawing/2014/main" id="{0763A39C-8C9B-4EDC-BF11-0036C65115D4}"/>
              </a:ext>
            </a:extLst>
          </p:cNvPr>
          <p:cNvSpPr>
            <a:spLocks noGrp="1"/>
          </p:cNvSpPr>
          <p:nvPr>
            <p:ph idx="1"/>
          </p:nvPr>
        </p:nvSpPr>
        <p:spPr>
          <a:xfrm>
            <a:off x="365759" y="1295400"/>
            <a:ext cx="8426549" cy="5400675"/>
          </a:xfrm>
        </p:spPr>
        <p:txBody>
          <a:bodyPr/>
          <a:lstStyle/>
          <a:p>
            <a:pPr marL="365125" indent="-365125" algn="just"/>
            <a:r>
              <a:rPr lang="en-US" dirty="0"/>
              <a:t>The caption-side property allows you to specify where the content of a &lt;caption&gt; element should be placed in relationship to the table. The table that follows lists the possible values.</a:t>
            </a:r>
          </a:p>
          <a:p>
            <a:pPr marL="365125" indent="-365125" algn="just"/>
            <a:r>
              <a:rPr lang="en-US" dirty="0">
                <a:solidFill>
                  <a:schemeClr val="bg1">
                    <a:lumMod val="75000"/>
                  </a:schemeClr>
                </a:solidFill>
              </a:rPr>
              <a:t>This property can have one of the four values top, bottom, left or right. The following example uses each value.</a:t>
            </a:r>
          </a:p>
          <a:p>
            <a:endParaRPr lang="en-US" dirty="0"/>
          </a:p>
          <a:p>
            <a:endParaRPr lang="en-GB" dirty="0"/>
          </a:p>
        </p:txBody>
      </p:sp>
    </p:spTree>
    <p:extLst>
      <p:ext uri="{BB962C8B-B14F-4D97-AF65-F5344CB8AC3E}">
        <p14:creationId xmlns:p14="http://schemas.microsoft.com/office/powerpoint/2010/main" val="3689995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E101-5727-4D71-B3D7-53B9F882CA34}"/>
              </a:ext>
            </a:extLst>
          </p:cNvPr>
          <p:cNvSpPr>
            <a:spLocks noGrp="1"/>
          </p:cNvSpPr>
          <p:nvPr>
            <p:ph type="title"/>
          </p:nvPr>
        </p:nvSpPr>
        <p:spPr/>
        <p:txBody>
          <a:bodyPr/>
          <a:lstStyle/>
          <a:p>
            <a:r>
              <a:rPr lang="en-GB"/>
              <a:t>The caption-side Property</a:t>
            </a:r>
            <a:endParaRPr lang="en-GB" dirty="0"/>
          </a:p>
        </p:txBody>
      </p:sp>
      <p:sp>
        <p:nvSpPr>
          <p:cNvPr id="3" name="Content Placeholder 2">
            <a:extLst>
              <a:ext uri="{FF2B5EF4-FFF2-40B4-BE49-F238E27FC236}">
                <a16:creationId xmlns:a16="http://schemas.microsoft.com/office/drawing/2014/main" id="{0763A39C-8C9B-4EDC-BF11-0036C65115D4}"/>
              </a:ext>
            </a:extLst>
          </p:cNvPr>
          <p:cNvSpPr>
            <a:spLocks noGrp="1"/>
          </p:cNvSpPr>
          <p:nvPr>
            <p:ph idx="1"/>
          </p:nvPr>
        </p:nvSpPr>
        <p:spPr>
          <a:xfrm>
            <a:off x="365759" y="1295400"/>
            <a:ext cx="8426549" cy="5400675"/>
          </a:xfrm>
        </p:spPr>
        <p:txBody>
          <a:bodyPr/>
          <a:lstStyle/>
          <a:p>
            <a:pPr marL="365125" indent="-365125" algn="just"/>
            <a:r>
              <a:rPr lang="en-US" dirty="0">
                <a:solidFill>
                  <a:schemeClr val="bg1">
                    <a:lumMod val="75000"/>
                  </a:schemeClr>
                </a:solidFill>
              </a:rPr>
              <a:t>The caption-side property allows you to specify where the content of a &lt;caption&gt; element should be placed in relationship to the table. The table that follows lists the possible values.</a:t>
            </a:r>
          </a:p>
          <a:p>
            <a:pPr marL="365125" indent="-365125" algn="just"/>
            <a:r>
              <a:rPr lang="en-US" dirty="0"/>
              <a:t>This property can have one of the four values top, bottom, left or right. The following example uses each value.</a:t>
            </a:r>
          </a:p>
          <a:p>
            <a:endParaRPr lang="en-US" dirty="0"/>
          </a:p>
          <a:p>
            <a:endParaRPr lang="en-GB" dirty="0"/>
          </a:p>
        </p:txBody>
      </p:sp>
    </p:spTree>
    <p:extLst>
      <p:ext uri="{BB962C8B-B14F-4D97-AF65-F5344CB8AC3E}">
        <p14:creationId xmlns:p14="http://schemas.microsoft.com/office/powerpoint/2010/main" val="132455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2091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2BE5E-218D-4974-AB57-CB83D8AD869A}"/>
              </a:ext>
            </a:extLst>
          </p:cNvPr>
          <p:cNvSpPr>
            <a:spLocks noGrp="1"/>
          </p:cNvSpPr>
          <p:nvPr>
            <p:ph type="title"/>
          </p:nvPr>
        </p:nvSpPr>
        <p:spPr>
          <a:xfrm>
            <a:off x="575467" y="1780661"/>
            <a:ext cx="2686555" cy="1463472"/>
          </a:xfrm>
        </p:spPr>
        <p:txBody>
          <a:bodyPr anchor="t">
            <a:normAutofit/>
          </a:bodyPr>
          <a:lstStyle/>
          <a:p>
            <a:r>
              <a:rPr lang="en-GB" sz="4200">
                <a:solidFill>
                  <a:schemeClr val="bg1"/>
                </a:solidFill>
              </a:rPr>
              <a:t>Example</a:t>
            </a:r>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467" y="681628"/>
            <a:ext cx="846288"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9AF2F44D-0F43-4D78-B7A2-DBC804F627B7}"/>
              </a:ext>
            </a:extLst>
          </p:cNvPr>
          <p:cNvPicPr>
            <a:picLocks noChangeAspect="1"/>
          </p:cNvPicPr>
          <p:nvPr/>
        </p:nvPicPr>
        <p:blipFill>
          <a:blip r:embed="rId2"/>
          <a:stretch>
            <a:fillRect/>
          </a:stretch>
        </p:blipFill>
        <p:spPr>
          <a:xfrm>
            <a:off x="3837489" y="1853062"/>
            <a:ext cx="4981899" cy="3699059"/>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61896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lstStyle/>
          <a:p>
            <a:r>
              <a:rPr lang="en-US" dirty="0"/>
              <a:t>CSS - Syntax</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478301" y="2616591"/>
            <a:ext cx="8229601" cy="4079484"/>
          </a:xfrm>
        </p:spPr>
        <p:txBody>
          <a:bodyPr/>
          <a:lstStyle/>
          <a:p>
            <a:pPr marL="0" indent="0" algn="ctr">
              <a:buNone/>
            </a:pPr>
            <a:r>
              <a:rPr lang="en-US" dirty="0"/>
              <a:t>A CSS comprises of style rules that are interpreted by the browser and then applied to the corresponding elements in your document. A style rule is made of three parts</a:t>
            </a:r>
          </a:p>
        </p:txBody>
      </p:sp>
    </p:spTree>
    <p:extLst>
      <p:ext uri="{BB962C8B-B14F-4D97-AF65-F5344CB8AC3E}">
        <p14:creationId xmlns:p14="http://schemas.microsoft.com/office/powerpoint/2010/main" val="394892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AC3A-3875-4FA8-BE2C-B9B3CB878E53}"/>
              </a:ext>
            </a:extLst>
          </p:cNvPr>
          <p:cNvSpPr>
            <a:spLocks noGrp="1"/>
          </p:cNvSpPr>
          <p:nvPr>
            <p:ph type="title"/>
          </p:nvPr>
        </p:nvSpPr>
        <p:spPr/>
        <p:txBody>
          <a:bodyPr/>
          <a:lstStyle/>
          <a:p>
            <a:r>
              <a:rPr lang="en-GB" dirty="0"/>
              <a:t>CSS - Syntax</a:t>
            </a:r>
          </a:p>
        </p:txBody>
      </p:sp>
      <p:sp>
        <p:nvSpPr>
          <p:cNvPr id="3" name="Content Placeholder 2">
            <a:extLst>
              <a:ext uri="{FF2B5EF4-FFF2-40B4-BE49-F238E27FC236}">
                <a16:creationId xmlns:a16="http://schemas.microsoft.com/office/drawing/2014/main" id="{74423A25-2A45-4641-AA7C-0330719CB9A6}"/>
              </a:ext>
            </a:extLst>
          </p:cNvPr>
          <p:cNvSpPr>
            <a:spLocks noGrp="1"/>
          </p:cNvSpPr>
          <p:nvPr>
            <p:ph idx="1"/>
          </p:nvPr>
        </p:nvSpPr>
        <p:spPr>
          <a:xfrm>
            <a:off x="361950" y="1295400"/>
            <a:ext cx="8458493" cy="5400675"/>
          </a:xfrm>
        </p:spPr>
        <p:txBody>
          <a:bodyPr>
            <a:normAutofit lnSpcReduction="10000"/>
          </a:bodyPr>
          <a:lstStyle/>
          <a:p>
            <a:pPr marL="0" indent="0" algn="just">
              <a:buNone/>
            </a:pPr>
            <a:r>
              <a:rPr lang="en-US" dirty="0">
                <a:solidFill>
                  <a:srgbClr val="C00000"/>
                </a:solidFill>
              </a:rPr>
              <a:t>Selector</a:t>
            </a:r>
            <a:r>
              <a:rPr lang="en-US" dirty="0"/>
              <a:t> − A selector is an HTML tag at which a style will be applied. This could be any tag like &lt;h1&gt; or &lt;table&gt; etc.</a:t>
            </a:r>
          </a:p>
          <a:p>
            <a:pPr marL="0" indent="0" algn="just">
              <a:buNone/>
            </a:pPr>
            <a:r>
              <a:rPr lang="en-US" dirty="0">
                <a:solidFill>
                  <a:schemeClr val="bg1">
                    <a:lumMod val="85000"/>
                  </a:schemeClr>
                </a:solidFill>
              </a:rPr>
              <a:t>Property − A property is a type of attribute of HTML tag. Put simply, all the HTML attributes are converted into CSS properties. They could be color, border etc.</a:t>
            </a:r>
          </a:p>
          <a:p>
            <a:pPr marL="0" indent="0" algn="just">
              <a:buNone/>
            </a:pPr>
            <a:r>
              <a:rPr lang="en-US" dirty="0">
                <a:solidFill>
                  <a:schemeClr val="bg1">
                    <a:lumMod val="85000"/>
                  </a:schemeClr>
                </a:solidFill>
              </a:rPr>
              <a:t>Value − Values are assigned to properties. For example, color property can have value either red or #F1F1F1 etc.</a:t>
            </a:r>
            <a:endParaRPr lang="en-GB" dirty="0">
              <a:solidFill>
                <a:schemeClr val="bg1">
                  <a:lumMod val="85000"/>
                </a:schemeClr>
              </a:solidFill>
            </a:endParaRPr>
          </a:p>
        </p:txBody>
      </p:sp>
      <p:sp>
        <p:nvSpPr>
          <p:cNvPr id="4" name="Parallelogram 3">
            <a:extLst>
              <a:ext uri="{FF2B5EF4-FFF2-40B4-BE49-F238E27FC236}">
                <a16:creationId xmlns:a16="http://schemas.microsoft.com/office/drawing/2014/main" id="{F3EB73B4-54DE-4968-BDCF-98ED89FEEC44}"/>
              </a:ext>
            </a:extLst>
          </p:cNvPr>
          <p:cNvSpPr/>
          <p:nvPr/>
        </p:nvSpPr>
        <p:spPr>
          <a:xfrm>
            <a:off x="332302" y="860443"/>
            <a:ext cx="1449349" cy="93847"/>
          </a:xfrm>
          <a:prstGeom prst="parallelogram">
            <a:avLst>
              <a:gd name="adj" fmla="val 121421"/>
            </a:avLst>
          </a:prstGeom>
          <a:solidFill>
            <a:srgbClr val="FFC00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0F0E3C15-A1A5-42C4-B8E3-D7F39D3A2C3F}"/>
              </a:ext>
            </a:extLst>
          </p:cNvPr>
          <p:cNvSpPr/>
          <p:nvPr/>
        </p:nvSpPr>
        <p:spPr>
          <a:xfrm>
            <a:off x="1769148" y="860443"/>
            <a:ext cx="1449349" cy="93847"/>
          </a:xfrm>
          <a:prstGeom prst="parallelogram">
            <a:avLst>
              <a:gd name="adj" fmla="val 121421"/>
            </a:avLst>
          </a:prstGeom>
          <a:solidFill>
            <a:srgbClr val="00206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1D94F79F-694D-4A59-B194-4BB820DE1C45}"/>
              </a:ext>
            </a:extLst>
          </p:cNvPr>
          <p:cNvSpPr/>
          <p:nvPr/>
        </p:nvSpPr>
        <p:spPr>
          <a:xfrm>
            <a:off x="3205995" y="860443"/>
            <a:ext cx="1449349" cy="93847"/>
          </a:xfrm>
          <a:prstGeom prst="parallelogram">
            <a:avLst>
              <a:gd name="adj" fmla="val 121421"/>
            </a:avLst>
          </a:prstGeom>
          <a:solidFill>
            <a:srgbClr val="00206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488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AC3A-3875-4FA8-BE2C-B9B3CB878E53}"/>
              </a:ext>
            </a:extLst>
          </p:cNvPr>
          <p:cNvSpPr>
            <a:spLocks noGrp="1"/>
          </p:cNvSpPr>
          <p:nvPr>
            <p:ph type="title"/>
          </p:nvPr>
        </p:nvSpPr>
        <p:spPr/>
        <p:txBody>
          <a:bodyPr/>
          <a:lstStyle/>
          <a:p>
            <a:r>
              <a:rPr lang="en-GB" dirty="0"/>
              <a:t>CSS - Syntax</a:t>
            </a:r>
          </a:p>
        </p:txBody>
      </p:sp>
      <p:sp>
        <p:nvSpPr>
          <p:cNvPr id="3" name="Content Placeholder 2">
            <a:extLst>
              <a:ext uri="{FF2B5EF4-FFF2-40B4-BE49-F238E27FC236}">
                <a16:creationId xmlns:a16="http://schemas.microsoft.com/office/drawing/2014/main" id="{74423A25-2A45-4641-AA7C-0330719CB9A6}"/>
              </a:ext>
            </a:extLst>
          </p:cNvPr>
          <p:cNvSpPr>
            <a:spLocks noGrp="1"/>
          </p:cNvSpPr>
          <p:nvPr>
            <p:ph idx="1"/>
          </p:nvPr>
        </p:nvSpPr>
        <p:spPr>
          <a:xfrm>
            <a:off x="361950" y="1295400"/>
            <a:ext cx="8458493" cy="5400675"/>
          </a:xfrm>
        </p:spPr>
        <p:txBody>
          <a:bodyPr>
            <a:normAutofit lnSpcReduction="10000"/>
          </a:bodyPr>
          <a:lstStyle/>
          <a:p>
            <a:pPr marL="0" indent="0" algn="just">
              <a:buNone/>
            </a:pPr>
            <a:r>
              <a:rPr lang="en-US" dirty="0">
                <a:solidFill>
                  <a:schemeClr val="bg1">
                    <a:lumMod val="85000"/>
                  </a:schemeClr>
                </a:solidFill>
              </a:rPr>
              <a:t>Selector − A selector is an HTML tag at which a style will be applied. This could be any tag like &lt;h1&gt; or &lt;table&gt; etc.</a:t>
            </a:r>
          </a:p>
          <a:p>
            <a:pPr marL="0" indent="0" algn="just">
              <a:buNone/>
            </a:pPr>
            <a:r>
              <a:rPr lang="en-US" dirty="0">
                <a:solidFill>
                  <a:srgbClr val="C00000"/>
                </a:solidFill>
              </a:rPr>
              <a:t>Property</a:t>
            </a:r>
            <a:r>
              <a:rPr lang="en-US" dirty="0"/>
              <a:t> − A property is a type of attribute of HTML tag. Put simply, all the HTML attributes are converted into CSS properties. They could be color, border etc.</a:t>
            </a:r>
          </a:p>
          <a:p>
            <a:pPr marL="0" indent="0" algn="just">
              <a:buNone/>
            </a:pPr>
            <a:r>
              <a:rPr lang="en-US" dirty="0">
                <a:solidFill>
                  <a:schemeClr val="bg1">
                    <a:lumMod val="85000"/>
                  </a:schemeClr>
                </a:solidFill>
              </a:rPr>
              <a:t>Value − Values are assigned to properties. For example, color property can have value either red or #F1F1F1 etc.</a:t>
            </a:r>
            <a:endParaRPr lang="en-GB" dirty="0">
              <a:solidFill>
                <a:schemeClr val="bg1">
                  <a:lumMod val="85000"/>
                </a:schemeClr>
              </a:solidFill>
            </a:endParaRPr>
          </a:p>
        </p:txBody>
      </p:sp>
      <p:sp>
        <p:nvSpPr>
          <p:cNvPr id="4" name="Parallelogram 3">
            <a:extLst>
              <a:ext uri="{FF2B5EF4-FFF2-40B4-BE49-F238E27FC236}">
                <a16:creationId xmlns:a16="http://schemas.microsoft.com/office/drawing/2014/main" id="{F3EB73B4-54DE-4968-BDCF-98ED89FEEC44}"/>
              </a:ext>
            </a:extLst>
          </p:cNvPr>
          <p:cNvSpPr/>
          <p:nvPr/>
        </p:nvSpPr>
        <p:spPr>
          <a:xfrm>
            <a:off x="332302" y="860443"/>
            <a:ext cx="1449349" cy="93847"/>
          </a:xfrm>
          <a:prstGeom prst="parallelogram">
            <a:avLst>
              <a:gd name="adj" fmla="val 121421"/>
            </a:avLst>
          </a:prstGeom>
          <a:solidFill>
            <a:srgbClr val="00206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0F0E3C15-A1A5-42C4-B8E3-D7F39D3A2C3F}"/>
              </a:ext>
            </a:extLst>
          </p:cNvPr>
          <p:cNvSpPr/>
          <p:nvPr/>
        </p:nvSpPr>
        <p:spPr>
          <a:xfrm>
            <a:off x="1769148" y="860443"/>
            <a:ext cx="1449349" cy="93847"/>
          </a:xfrm>
          <a:prstGeom prst="parallelogram">
            <a:avLst>
              <a:gd name="adj" fmla="val 121421"/>
            </a:avLst>
          </a:prstGeom>
          <a:solidFill>
            <a:srgbClr val="FFC00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1D94F79F-694D-4A59-B194-4BB820DE1C45}"/>
              </a:ext>
            </a:extLst>
          </p:cNvPr>
          <p:cNvSpPr/>
          <p:nvPr/>
        </p:nvSpPr>
        <p:spPr>
          <a:xfrm>
            <a:off x="3205995" y="860443"/>
            <a:ext cx="1449349" cy="93847"/>
          </a:xfrm>
          <a:prstGeom prst="parallelogram">
            <a:avLst>
              <a:gd name="adj" fmla="val 121421"/>
            </a:avLst>
          </a:prstGeom>
          <a:solidFill>
            <a:srgbClr val="00206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020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AC3A-3875-4FA8-BE2C-B9B3CB878E53}"/>
              </a:ext>
            </a:extLst>
          </p:cNvPr>
          <p:cNvSpPr>
            <a:spLocks noGrp="1"/>
          </p:cNvSpPr>
          <p:nvPr>
            <p:ph type="title"/>
          </p:nvPr>
        </p:nvSpPr>
        <p:spPr/>
        <p:txBody>
          <a:bodyPr/>
          <a:lstStyle/>
          <a:p>
            <a:r>
              <a:rPr lang="en-GB" dirty="0"/>
              <a:t>CSS - Syntax</a:t>
            </a:r>
          </a:p>
        </p:txBody>
      </p:sp>
      <p:sp>
        <p:nvSpPr>
          <p:cNvPr id="3" name="Content Placeholder 2">
            <a:extLst>
              <a:ext uri="{FF2B5EF4-FFF2-40B4-BE49-F238E27FC236}">
                <a16:creationId xmlns:a16="http://schemas.microsoft.com/office/drawing/2014/main" id="{74423A25-2A45-4641-AA7C-0330719CB9A6}"/>
              </a:ext>
            </a:extLst>
          </p:cNvPr>
          <p:cNvSpPr>
            <a:spLocks noGrp="1"/>
          </p:cNvSpPr>
          <p:nvPr>
            <p:ph idx="1"/>
          </p:nvPr>
        </p:nvSpPr>
        <p:spPr>
          <a:xfrm>
            <a:off x="361950" y="1295400"/>
            <a:ext cx="8458493" cy="5400675"/>
          </a:xfrm>
        </p:spPr>
        <p:txBody>
          <a:bodyPr>
            <a:normAutofit lnSpcReduction="10000"/>
          </a:bodyPr>
          <a:lstStyle/>
          <a:p>
            <a:pPr marL="0" indent="0" algn="just">
              <a:buNone/>
            </a:pPr>
            <a:r>
              <a:rPr lang="en-US" dirty="0">
                <a:solidFill>
                  <a:schemeClr val="bg1">
                    <a:lumMod val="85000"/>
                  </a:schemeClr>
                </a:solidFill>
              </a:rPr>
              <a:t>Selector − A selector is an HTML tag at which a style will be applied. This could be any tag like &lt;h1&gt; or &lt;table&gt; etc.</a:t>
            </a:r>
          </a:p>
          <a:p>
            <a:pPr marL="0" indent="0" algn="just">
              <a:buNone/>
            </a:pPr>
            <a:r>
              <a:rPr lang="en-US" dirty="0">
                <a:solidFill>
                  <a:schemeClr val="bg1">
                    <a:lumMod val="85000"/>
                  </a:schemeClr>
                </a:solidFill>
              </a:rPr>
              <a:t>Property − A property is a type of attribute of HTML tag. Put simply, all the HTML attributes are converted into CSS properties. They could be color, border etc.</a:t>
            </a:r>
          </a:p>
          <a:p>
            <a:pPr marL="0" indent="0" algn="just">
              <a:buNone/>
            </a:pPr>
            <a:r>
              <a:rPr lang="en-US" dirty="0">
                <a:solidFill>
                  <a:srgbClr val="C00000"/>
                </a:solidFill>
              </a:rPr>
              <a:t>Value</a:t>
            </a:r>
            <a:r>
              <a:rPr lang="en-US" dirty="0"/>
              <a:t> − Values are assigned to properties. For example, color property can have value either red or #F1F1F1 etc.</a:t>
            </a:r>
            <a:endParaRPr lang="en-GB" dirty="0"/>
          </a:p>
        </p:txBody>
      </p:sp>
      <p:sp>
        <p:nvSpPr>
          <p:cNvPr id="4" name="Parallelogram 3">
            <a:extLst>
              <a:ext uri="{FF2B5EF4-FFF2-40B4-BE49-F238E27FC236}">
                <a16:creationId xmlns:a16="http://schemas.microsoft.com/office/drawing/2014/main" id="{F3EB73B4-54DE-4968-BDCF-98ED89FEEC44}"/>
              </a:ext>
            </a:extLst>
          </p:cNvPr>
          <p:cNvSpPr/>
          <p:nvPr/>
        </p:nvSpPr>
        <p:spPr>
          <a:xfrm>
            <a:off x="332302" y="860443"/>
            <a:ext cx="1449349" cy="93847"/>
          </a:xfrm>
          <a:prstGeom prst="parallelogram">
            <a:avLst>
              <a:gd name="adj" fmla="val 121421"/>
            </a:avLst>
          </a:prstGeom>
          <a:solidFill>
            <a:srgbClr val="00206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0F0E3C15-A1A5-42C4-B8E3-D7F39D3A2C3F}"/>
              </a:ext>
            </a:extLst>
          </p:cNvPr>
          <p:cNvSpPr/>
          <p:nvPr/>
        </p:nvSpPr>
        <p:spPr>
          <a:xfrm>
            <a:off x="1769148" y="860443"/>
            <a:ext cx="1449349" cy="93847"/>
          </a:xfrm>
          <a:prstGeom prst="parallelogram">
            <a:avLst>
              <a:gd name="adj" fmla="val 121421"/>
            </a:avLst>
          </a:prstGeom>
          <a:solidFill>
            <a:srgbClr val="00206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1D94F79F-694D-4A59-B194-4BB820DE1C45}"/>
              </a:ext>
            </a:extLst>
          </p:cNvPr>
          <p:cNvSpPr/>
          <p:nvPr/>
        </p:nvSpPr>
        <p:spPr>
          <a:xfrm>
            <a:off x="3205995" y="860443"/>
            <a:ext cx="1449349" cy="93847"/>
          </a:xfrm>
          <a:prstGeom prst="parallelogram">
            <a:avLst>
              <a:gd name="adj" fmla="val 121421"/>
            </a:avLst>
          </a:prstGeom>
          <a:solidFill>
            <a:srgbClr val="FFC00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869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4153-0378-42A6-83F9-C66D5032AF07}"/>
              </a:ext>
            </a:extLst>
          </p:cNvPr>
          <p:cNvSpPr>
            <a:spLocks noGrp="1"/>
          </p:cNvSpPr>
          <p:nvPr>
            <p:ph type="title"/>
          </p:nvPr>
        </p:nvSpPr>
        <p:spPr>
          <a:xfrm>
            <a:off x="161925" y="0"/>
            <a:ext cx="8905875" cy="1041401"/>
          </a:xfrm>
        </p:spPr>
        <p:txBody>
          <a:bodyPr/>
          <a:lstStyle/>
          <a:p>
            <a:r>
              <a:rPr lang="en-GB" dirty="0"/>
              <a:t>CSS Style Rule Syntax </a:t>
            </a:r>
          </a:p>
        </p:txBody>
      </p:sp>
      <p:pic>
        <p:nvPicPr>
          <p:cNvPr id="5" name="Content Placeholder 4">
            <a:extLst>
              <a:ext uri="{FF2B5EF4-FFF2-40B4-BE49-F238E27FC236}">
                <a16:creationId xmlns:a16="http://schemas.microsoft.com/office/drawing/2014/main" id="{5DA27E8F-A12A-4E49-8DD7-6232EAA49ED2}"/>
              </a:ext>
            </a:extLst>
          </p:cNvPr>
          <p:cNvPicPr>
            <a:picLocks noGrp="1" noChangeAspect="1"/>
          </p:cNvPicPr>
          <p:nvPr>
            <p:ph idx="1"/>
          </p:nvPr>
        </p:nvPicPr>
        <p:blipFill>
          <a:blip r:embed="rId2"/>
          <a:stretch>
            <a:fillRect/>
          </a:stretch>
        </p:blipFill>
        <p:spPr>
          <a:xfrm>
            <a:off x="379461" y="2019558"/>
            <a:ext cx="8353426" cy="3720500"/>
          </a:xfr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8075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9B5-CFA8-4C12-8BA2-32D07A604F3A}"/>
              </a:ext>
            </a:extLst>
          </p:cNvPr>
          <p:cNvSpPr>
            <a:spLocks noGrp="1"/>
          </p:cNvSpPr>
          <p:nvPr>
            <p:ph type="title"/>
          </p:nvPr>
        </p:nvSpPr>
        <p:spPr/>
        <p:txBody>
          <a:bodyPr/>
          <a:lstStyle/>
          <a:p>
            <a:r>
              <a:rPr lang="en-GB" dirty="0"/>
              <a:t>Anatomy of </a:t>
            </a:r>
            <a:r>
              <a:rPr lang="en-GB" dirty="0" err="1"/>
              <a:t>css</a:t>
            </a:r>
            <a:r>
              <a:rPr lang="en-GB" dirty="0"/>
              <a:t> Rule </a:t>
            </a:r>
          </a:p>
        </p:txBody>
      </p:sp>
      <p:pic>
        <p:nvPicPr>
          <p:cNvPr id="4" name="Content Placeholder 3">
            <a:extLst>
              <a:ext uri="{FF2B5EF4-FFF2-40B4-BE49-F238E27FC236}">
                <a16:creationId xmlns:a16="http://schemas.microsoft.com/office/drawing/2014/main" id="{D0D1F8F0-3B23-4802-B477-63C1CF5EA35F}"/>
              </a:ext>
            </a:extLst>
          </p:cNvPr>
          <p:cNvPicPr>
            <a:picLocks noGrp="1" noChangeAspect="1"/>
          </p:cNvPicPr>
          <p:nvPr>
            <p:ph idx="1"/>
          </p:nvPr>
        </p:nvPicPr>
        <p:blipFill>
          <a:blip r:embed="rId2"/>
          <a:stretch>
            <a:fillRect/>
          </a:stretch>
        </p:blipFill>
        <p:spPr>
          <a:xfrm>
            <a:off x="526786" y="1495426"/>
            <a:ext cx="8090428" cy="3124200"/>
          </a:xfrm>
          <a:prstGeom prst="rect">
            <a:avLst/>
          </a:prstGeom>
          <a:ln>
            <a:solidFill>
              <a:schemeClr val="tx1"/>
            </a:solidFill>
          </a:ln>
          <a:effectLst>
            <a:outerShdw blurRad="63500" sx="102000" sy="102000" algn="ctr" rotWithShape="0">
              <a:prstClr val="black">
                <a:alpha val="40000"/>
              </a:prstClr>
            </a:outerShdw>
          </a:effectLst>
        </p:spPr>
      </p:pic>
      <p:pic>
        <p:nvPicPr>
          <p:cNvPr id="1026" name="Picture 2" descr="CSS Syntax">
            <a:extLst>
              <a:ext uri="{FF2B5EF4-FFF2-40B4-BE49-F238E27FC236}">
                <a16:creationId xmlns:a16="http://schemas.microsoft.com/office/drawing/2014/main" id="{5E9C08AD-E3CC-4BAD-BF75-0EA8B02F7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089" y="5242464"/>
            <a:ext cx="5383705" cy="1116134"/>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9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9B5-CFA8-4C12-8BA2-32D07A604F3A}"/>
              </a:ext>
            </a:extLst>
          </p:cNvPr>
          <p:cNvSpPr>
            <a:spLocks noGrp="1"/>
          </p:cNvSpPr>
          <p:nvPr>
            <p:ph type="title"/>
          </p:nvPr>
        </p:nvSpPr>
        <p:spPr/>
        <p:txBody>
          <a:bodyPr/>
          <a:lstStyle/>
          <a:p>
            <a:r>
              <a:rPr lang="en-GB" dirty="0"/>
              <a:t>How CSS works</a:t>
            </a:r>
          </a:p>
        </p:txBody>
      </p:sp>
      <p:sp>
        <p:nvSpPr>
          <p:cNvPr id="3" name="Content Placeholder 2">
            <a:extLst>
              <a:ext uri="{FF2B5EF4-FFF2-40B4-BE49-F238E27FC236}">
                <a16:creationId xmlns:a16="http://schemas.microsoft.com/office/drawing/2014/main" id="{3857403B-4517-4CCD-B3FD-6BCBFFBD8C8C}"/>
              </a:ext>
            </a:extLst>
          </p:cNvPr>
          <p:cNvSpPr>
            <a:spLocks noGrp="1"/>
          </p:cNvSpPr>
          <p:nvPr>
            <p:ph idx="1"/>
          </p:nvPr>
        </p:nvSpPr>
        <p:spPr>
          <a:xfrm>
            <a:off x="361951" y="2658794"/>
            <a:ext cx="8402222" cy="4037281"/>
          </a:xfrm>
        </p:spPr>
        <p:txBody>
          <a:bodyPr>
            <a:normAutofit/>
          </a:bodyPr>
          <a:lstStyle/>
          <a:p>
            <a:pPr marL="0" indent="0" algn="ctr">
              <a:buNone/>
            </a:pPr>
            <a:r>
              <a:rPr lang="en-US" b="0" i="0" dirty="0">
                <a:effectLst/>
                <a:latin typeface="Bahnschrift" panose="020B0502040204020203" pitchFamily="34" charset="0"/>
              </a:rPr>
              <a:t>CSS is interpreted by the browser (the application used to view the webpage, e.g. Internet Explorer or Google Chrome) and then used to decide how the webpage should look. </a:t>
            </a:r>
            <a:endParaRPr lang="en-GB" dirty="0">
              <a:latin typeface="Bahnschrift" panose="020B0502040204020203" pitchFamily="34" charset="0"/>
            </a:endParaRPr>
          </a:p>
        </p:txBody>
      </p:sp>
    </p:spTree>
    <p:extLst>
      <p:ext uri="{BB962C8B-B14F-4D97-AF65-F5344CB8AC3E}">
        <p14:creationId xmlns:p14="http://schemas.microsoft.com/office/powerpoint/2010/main" val="2754252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TotalTime>
  <Words>1130</Words>
  <Application>Microsoft Office PowerPoint</Application>
  <PresentationFormat>On-screen Show (4:3)</PresentationFormat>
  <Paragraphs>60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Bahnschrift</vt:lpstr>
      <vt:lpstr>Bahnschrift SemiBold</vt:lpstr>
      <vt:lpstr>1_Office Theme</vt:lpstr>
      <vt:lpstr>PowerPoint Presentation</vt:lpstr>
      <vt:lpstr>PowerPoint Presentation</vt:lpstr>
      <vt:lpstr>CSS - Syntax</vt:lpstr>
      <vt:lpstr>CSS - Syntax</vt:lpstr>
      <vt:lpstr>CSS - Syntax</vt:lpstr>
      <vt:lpstr>CSS - Syntax</vt:lpstr>
      <vt:lpstr>CSS Style Rule Syntax </vt:lpstr>
      <vt:lpstr>Anatomy of css Rule </vt:lpstr>
      <vt:lpstr>How CSS works</vt:lpstr>
      <vt:lpstr>How CSS works</vt:lpstr>
      <vt:lpstr>How CSS works</vt:lpstr>
      <vt:lpstr>How CSS works</vt:lpstr>
      <vt:lpstr>Caution </vt:lpstr>
      <vt:lpstr>HTML table using CSS</vt:lpstr>
      <vt:lpstr>HTML table using CSS</vt:lpstr>
      <vt:lpstr>HTML table using CSS</vt:lpstr>
      <vt:lpstr>HTML table using CSS</vt:lpstr>
      <vt:lpstr>HTML table using CSS</vt:lpstr>
      <vt:lpstr>The border-collapse Property </vt:lpstr>
      <vt:lpstr>The border-spacing Property</vt:lpstr>
      <vt:lpstr>The border-spacing Property</vt:lpstr>
      <vt:lpstr>Example</vt:lpstr>
      <vt:lpstr>The caption-side Property</vt:lpstr>
      <vt:lpstr>The caption-side Property</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recording2</cp:lastModifiedBy>
  <cp:revision>48</cp:revision>
  <dcterms:created xsi:type="dcterms:W3CDTF">2020-12-18T18:59:12Z</dcterms:created>
  <dcterms:modified xsi:type="dcterms:W3CDTF">2022-01-20T05:33:00Z</dcterms:modified>
</cp:coreProperties>
</file>