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xCWwhsFSrbvnt2G/q3fRAsbDO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FAFAFC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y is Web Technology Important? - Eternal Organizer" id="12" name="Google Shape;1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57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5"/>
          <p:cNvSpPr/>
          <p:nvPr/>
        </p:nvSpPr>
        <p:spPr>
          <a:xfrm>
            <a:off x="-6688" y="0"/>
            <a:ext cx="9144000" cy="6858000"/>
          </a:xfrm>
          <a:prstGeom prst="rect">
            <a:avLst/>
          </a:prstGeom>
          <a:gradFill>
            <a:gsLst>
              <a:gs pos="0">
                <a:srgbClr val="3A6FCD">
                  <a:alpha val="15686"/>
                </a:srgbClr>
              </a:gs>
              <a:gs pos="54000">
                <a:srgbClr val="ED7D31">
                  <a:alpha val="20784"/>
                </a:srgbClr>
              </a:gs>
              <a:gs pos="96000">
                <a:srgbClr val="DBDBDB"/>
              </a:gs>
              <a:gs pos="100000">
                <a:srgbClr val="DBDBD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/>
          <p:nvPr/>
        </p:nvSpPr>
        <p:spPr>
          <a:xfrm rot="10800000">
            <a:off x="1175712" y="6183220"/>
            <a:ext cx="2916000" cy="540000"/>
          </a:xfrm>
          <a:custGeom>
            <a:rect b="b" l="l" r="r" t="t"/>
            <a:pathLst>
              <a:path extrusionOk="0" h="723275" w="2957219">
                <a:moveTo>
                  <a:pt x="120546" y="0"/>
                </a:moveTo>
                <a:lnTo>
                  <a:pt x="2957219" y="0"/>
                </a:lnTo>
                <a:lnTo>
                  <a:pt x="2946905" y="12994"/>
                </a:lnTo>
                <a:cubicBezTo>
                  <a:pt x="2941686" y="18654"/>
                  <a:pt x="2936856" y="24498"/>
                  <a:pt x="2934930" y="32122"/>
                </a:cubicBezTo>
                <a:cubicBezTo>
                  <a:pt x="2925230" y="70517"/>
                  <a:pt x="2931242" y="112518"/>
                  <a:pt x="2921791" y="150993"/>
                </a:cubicBezTo>
                <a:cubicBezTo>
                  <a:pt x="2919677" y="159595"/>
                  <a:pt x="2908467" y="160599"/>
                  <a:pt x="2902082" y="165851"/>
                </a:cubicBezTo>
                <a:cubicBezTo>
                  <a:pt x="2884372" y="180418"/>
                  <a:pt x="2867043" y="195569"/>
                  <a:pt x="2849525" y="210428"/>
                </a:cubicBezTo>
                <a:lnTo>
                  <a:pt x="2823246" y="232716"/>
                </a:lnTo>
                <a:cubicBezTo>
                  <a:pt x="2816677" y="245098"/>
                  <a:pt x="2809248" y="256948"/>
                  <a:pt x="2803537" y="269863"/>
                </a:cubicBezTo>
                <a:cubicBezTo>
                  <a:pt x="2800441" y="276868"/>
                  <a:pt x="2799631" y="284922"/>
                  <a:pt x="2796968" y="292152"/>
                </a:cubicBezTo>
                <a:cubicBezTo>
                  <a:pt x="2788673" y="314666"/>
                  <a:pt x="2779449" y="336728"/>
                  <a:pt x="2770689" y="359016"/>
                </a:cubicBezTo>
                <a:cubicBezTo>
                  <a:pt x="2768499" y="396163"/>
                  <a:pt x="2769532" y="433734"/>
                  <a:pt x="2764120" y="470458"/>
                </a:cubicBezTo>
                <a:cubicBezTo>
                  <a:pt x="2762821" y="479265"/>
                  <a:pt x="2756292" y="486139"/>
                  <a:pt x="2750980" y="492746"/>
                </a:cubicBezTo>
                <a:cubicBezTo>
                  <a:pt x="2734314" y="513478"/>
                  <a:pt x="2716687" y="533248"/>
                  <a:pt x="2698424" y="552181"/>
                </a:cubicBezTo>
                <a:cubicBezTo>
                  <a:pt x="2647857" y="604601"/>
                  <a:pt x="2657525" y="591809"/>
                  <a:pt x="2669253" y="577881"/>
                </a:cubicBezTo>
                <a:lnTo>
                  <a:pt x="2675444" y="570653"/>
                </a:lnTo>
                <a:lnTo>
                  <a:pt x="2681116" y="564145"/>
                </a:lnTo>
                <a:cubicBezTo>
                  <a:pt x="2681306" y="563907"/>
                  <a:pt x="2679806" y="565600"/>
                  <a:pt x="2677525" y="568223"/>
                </a:cubicBezTo>
                <a:lnTo>
                  <a:pt x="2675444" y="570653"/>
                </a:lnTo>
                <a:lnTo>
                  <a:pt x="2674571" y="571654"/>
                </a:lnTo>
                <a:cubicBezTo>
                  <a:pt x="2670094" y="576756"/>
                  <a:pt x="2663019" y="584790"/>
                  <a:pt x="2652436" y="596758"/>
                </a:cubicBezTo>
                <a:cubicBezTo>
                  <a:pt x="2646936" y="634072"/>
                  <a:pt x="2637908" y="688513"/>
                  <a:pt x="2639297" y="723058"/>
                </a:cubicBezTo>
                <a:lnTo>
                  <a:pt x="2639332" y="723275"/>
                </a:lnTo>
                <a:lnTo>
                  <a:pt x="120546" y="723275"/>
                </a:lnTo>
                <a:cubicBezTo>
                  <a:pt x="53970" y="723275"/>
                  <a:pt x="0" y="669305"/>
                  <a:pt x="0" y="602729"/>
                </a:cubicBezTo>
                <a:lnTo>
                  <a:pt x="0" y="120546"/>
                </a:lnTo>
                <a:cubicBezTo>
                  <a:pt x="0" y="53970"/>
                  <a:pt x="53970" y="0"/>
                  <a:pt x="120546" y="0"/>
                </a:cubicBezTo>
                <a:close/>
              </a:path>
            </a:pathLst>
          </a:custGeom>
          <a:solidFill>
            <a:srgbClr val="E3E3E3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 txBox="1"/>
          <p:nvPr/>
        </p:nvSpPr>
        <p:spPr>
          <a:xfrm>
            <a:off x="1014186" y="6246925"/>
            <a:ext cx="31224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2A3249"/>
                </a:solidFill>
                <a:latin typeface="Arial"/>
                <a:ea typeface="Arial"/>
                <a:cs typeface="Arial"/>
                <a:sym typeface="Arial"/>
              </a:rPr>
              <a:t>Associate Professor</a:t>
            </a:r>
            <a:endParaRPr/>
          </a:p>
        </p:txBody>
      </p:sp>
      <p:sp>
        <p:nvSpPr>
          <p:cNvPr id="16" name="Google Shape;16;p25"/>
          <p:cNvSpPr/>
          <p:nvPr/>
        </p:nvSpPr>
        <p:spPr>
          <a:xfrm>
            <a:off x="0" y="1037060"/>
            <a:ext cx="3028950" cy="830997"/>
          </a:xfrm>
          <a:prstGeom prst="round1Rect">
            <a:avLst>
              <a:gd fmla="val 26743" name="adj"/>
            </a:avLst>
          </a:prstGeom>
          <a:solidFill>
            <a:schemeClr val="lt1"/>
          </a:solidFill>
          <a:ln cap="flat" cmpd="sng" w="38100">
            <a:solidFill>
              <a:srgbClr val="2A3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2A3249"/>
                </a:solidFill>
                <a:latin typeface="Arial"/>
                <a:ea typeface="Arial"/>
                <a:cs typeface="Arial"/>
                <a:sym typeface="Arial"/>
              </a:rPr>
              <a:t>ECAP472</a:t>
            </a:r>
            <a:endParaRPr/>
          </a:p>
        </p:txBody>
      </p:sp>
      <p:grpSp>
        <p:nvGrpSpPr>
          <p:cNvPr id="17" name="Google Shape;17;p25"/>
          <p:cNvGrpSpPr/>
          <p:nvPr/>
        </p:nvGrpSpPr>
        <p:grpSpPr>
          <a:xfrm>
            <a:off x="9542" y="1773019"/>
            <a:ext cx="5251703" cy="1446550"/>
            <a:chOff x="1109436" y="3091879"/>
            <a:chExt cx="4449031" cy="1446550"/>
          </a:xfrm>
        </p:grpSpPr>
        <p:sp>
          <p:nvSpPr>
            <p:cNvPr id="18" name="Google Shape;18;p25"/>
            <p:cNvSpPr/>
            <p:nvPr/>
          </p:nvSpPr>
          <p:spPr>
            <a:xfrm rot="5400000">
              <a:off x="2767547" y="1590638"/>
              <a:ext cx="1132809" cy="4449030"/>
            </a:xfrm>
            <a:prstGeom prst="round1Rect">
              <a:avLst>
                <a:gd fmla="val 28439" name="adj"/>
              </a:avLst>
            </a:prstGeom>
            <a:solidFill>
              <a:srgbClr val="2A3249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5"/>
            <p:cNvSpPr txBox="1"/>
            <p:nvPr/>
          </p:nvSpPr>
          <p:spPr>
            <a:xfrm>
              <a:off x="1109436" y="3091879"/>
              <a:ext cx="4449031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00" u="none" cap="small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Web Technologies</a:t>
              </a:r>
              <a:endParaRPr/>
            </a:p>
          </p:txBody>
        </p:sp>
      </p:grpSp>
      <p:grpSp>
        <p:nvGrpSpPr>
          <p:cNvPr id="20" name="Google Shape;20;p25"/>
          <p:cNvGrpSpPr/>
          <p:nvPr/>
        </p:nvGrpSpPr>
        <p:grpSpPr>
          <a:xfrm>
            <a:off x="195423" y="5604518"/>
            <a:ext cx="3947738" cy="546850"/>
            <a:chOff x="426720" y="4559594"/>
            <a:chExt cx="4084544" cy="546850"/>
          </a:xfrm>
        </p:grpSpPr>
        <p:sp>
          <p:nvSpPr>
            <p:cNvPr id="21" name="Google Shape;21;p25"/>
            <p:cNvSpPr/>
            <p:nvPr/>
          </p:nvSpPr>
          <p:spPr>
            <a:xfrm>
              <a:off x="426720" y="4566444"/>
              <a:ext cx="4084544" cy="540000"/>
            </a:xfrm>
            <a:custGeom>
              <a:rect b="b" l="l" r="r" t="t"/>
              <a:pathLst>
                <a:path extrusionOk="0" h="723275" w="2957219">
                  <a:moveTo>
                    <a:pt x="120546" y="0"/>
                  </a:moveTo>
                  <a:lnTo>
                    <a:pt x="2957219" y="0"/>
                  </a:lnTo>
                  <a:lnTo>
                    <a:pt x="2946905" y="12994"/>
                  </a:lnTo>
                  <a:cubicBezTo>
                    <a:pt x="2941686" y="18654"/>
                    <a:pt x="2936856" y="24498"/>
                    <a:pt x="2934930" y="32122"/>
                  </a:cubicBezTo>
                  <a:cubicBezTo>
                    <a:pt x="2925230" y="70517"/>
                    <a:pt x="2931242" y="112518"/>
                    <a:pt x="2921791" y="150993"/>
                  </a:cubicBezTo>
                  <a:cubicBezTo>
                    <a:pt x="2919677" y="159595"/>
                    <a:pt x="2908467" y="160599"/>
                    <a:pt x="2902082" y="165851"/>
                  </a:cubicBezTo>
                  <a:cubicBezTo>
                    <a:pt x="2884372" y="180418"/>
                    <a:pt x="2867043" y="195569"/>
                    <a:pt x="2849525" y="210428"/>
                  </a:cubicBezTo>
                  <a:lnTo>
                    <a:pt x="2823246" y="232716"/>
                  </a:lnTo>
                  <a:cubicBezTo>
                    <a:pt x="2816677" y="245098"/>
                    <a:pt x="2809248" y="256948"/>
                    <a:pt x="2803537" y="269863"/>
                  </a:cubicBezTo>
                  <a:cubicBezTo>
                    <a:pt x="2800441" y="276868"/>
                    <a:pt x="2799631" y="284922"/>
                    <a:pt x="2796968" y="292152"/>
                  </a:cubicBezTo>
                  <a:cubicBezTo>
                    <a:pt x="2788673" y="314666"/>
                    <a:pt x="2779449" y="336728"/>
                    <a:pt x="2770689" y="359016"/>
                  </a:cubicBezTo>
                  <a:cubicBezTo>
                    <a:pt x="2768499" y="396163"/>
                    <a:pt x="2769532" y="433734"/>
                    <a:pt x="2764120" y="470458"/>
                  </a:cubicBezTo>
                  <a:cubicBezTo>
                    <a:pt x="2762821" y="479265"/>
                    <a:pt x="2756292" y="486139"/>
                    <a:pt x="2750980" y="492746"/>
                  </a:cubicBezTo>
                  <a:cubicBezTo>
                    <a:pt x="2734314" y="513478"/>
                    <a:pt x="2716687" y="533248"/>
                    <a:pt x="2698424" y="552181"/>
                  </a:cubicBezTo>
                  <a:cubicBezTo>
                    <a:pt x="2647857" y="604601"/>
                    <a:pt x="2657525" y="591809"/>
                    <a:pt x="2669253" y="577881"/>
                  </a:cubicBezTo>
                  <a:lnTo>
                    <a:pt x="2675444" y="570653"/>
                  </a:lnTo>
                  <a:lnTo>
                    <a:pt x="2681116" y="564145"/>
                  </a:lnTo>
                  <a:cubicBezTo>
                    <a:pt x="2681306" y="563907"/>
                    <a:pt x="2679806" y="565600"/>
                    <a:pt x="2677525" y="568223"/>
                  </a:cubicBezTo>
                  <a:lnTo>
                    <a:pt x="2675444" y="570653"/>
                  </a:lnTo>
                  <a:lnTo>
                    <a:pt x="2674571" y="571654"/>
                  </a:lnTo>
                  <a:cubicBezTo>
                    <a:pt x="2670094" y="576756"/>
                    <a:pt x="2663019" y="584790"/>
                    <a:pt x="2652436" y="596758"/>
                  </a:cubicBezTo>
                  <a:cubicBezTo>
                    <a:pt x="2646936" y="634072"/>
                    <a:pt x="2637908" y="688513"/>
                    <a:pt x="2639297" y="723058"/>
                  </a:cubicBezTo>
                  <a:lnTo>
                    <a:pt x="2639332" y="723275"/>
                  </a:lnTo>
                  <a:lnTo>
                    <a:pt x="120546" y="723275"/>
                  </a:lnTo>
                  <a:cubicBezTo>
                    <a:pt x="53970" y="723275"/>
                    <a:pt x="0" y="669305"/>
                    <a:pt x="0" y="602729"/>
                  </a:cubicBezTo>
                  <a:lnTo>
                    <a:pt x="0" y="120546"/>
                  </a:lnTo>
                  <a:cubicBezTo>
                    <a:pt x="0" y="53970"/>
                    <a:pt x="53970" y="0"/>
                    <a:pt x="120546" y="0"/>
                  </a:cubicBezTo>
                  <a:close/>
                </a:path>
              </a:pathLst>
            </a:custGeom>
            <a:solidFill>
              <a:srgbClr val="2A3249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5"/>
            <p:cNvSpPr txBox="1"/>
            <p:nvPr/>
          </p:nvSpPr>
          <p:spPr>
            <a:xfrm>
              <a:off x="426720" y="4559594"/>
              <a:ext cx="38744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Dr. Pritpal Singh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blipFill>
          <a:blip r:embed="rId2">
            <a:alphaModFix amt="15000"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3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0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Outcome">
  <p:cSld name="Learning Outcome">
    <p:bg>
      <p:bgPr>
        <a:blipFill rotWithShape="1">
          <a:blip r:embed="rId2">
            <a:alphaModFix amt="15000"/>
          </a:blip>
          <a:tile algn="tl" flip="none" tx="0" sx="100000" ty="0" sy="100000"/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/>
          <p:nvPr/>
        </p:nvSpPr>
        <p:spPr>
          <a:xfrm>
            <a:off x="0" y="0"/>
            <a:ext cx="9144000" cy="2171700"/>
          </a:xfrm>
          <a:prstGeom prst="rect">
            <a:avLst/>
          </a:prstGeom>
          <a:gradFill>
            <a:gsLst>
              <a:gs pos="0">
                <a:srgbClr val="9CC2E5"/>
              </a:gs>
              <a:gs pos="39000">
                <a:srgbClr val="174B8B"/>
              </a:gs>
              <a:gs pos="78000">
                <a:srgbClr val="002060"/>
              </a:gs>
              <a:gs pos="100000">
                <a:srgbClr val="002060"/>
              </a:gs>
            </a:gsLst>
            <a:lin ang="108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1200148" y="2886075"/>
            <a:ext cx="7315201" cy="38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Bullseye outline" id="26" name="Google Shape;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6412" y="38411"/>
            <a:ext cx="2094875" cy="20948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7" name="Google Shape;27;p26"/>
          <p:cNvSpPr txBox="1"/>
          <p:nvPr/>
        </p:nvSpPr>
        <p:spPr>
          <a:xfrm>
            <a:off x="628650" y="2267277"/>
            <a:ext cx="7315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After this lecture, you will be able to</a:t>
            </a:r>
            <a:endParaRPr/>
          </a:p>
        </p:txBody>
      </p:sp>
      <p:sp>
        <p:nvSpPr>
          <p:cNvPr id="28" name="Google Shape;28;p26"/>
          <p:cNvSpPr txBox="1"/>
          <p:nvPr/>
        </p:nvSpPr>
        <p:spPr>
          <a:xfrm>
            <a:off x="628650" y="317200"/>
            <a:ext cx="2800350" cy="153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ABF1CF"/>
                </a:solidFill>
                <a:latin typeface="Arial"/>
                <a:ea typeface="Arial"/>
                <a:cs typeface="Arial"/>
                <a:sym typeface="Arial"/>
              </a:rPr>
              <a:t>Learning Outcomes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solidFill>
          <a:srgbClr val="F4F4F5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/>
          <p:nvPr/>
        </p:nvSpPr>
        <p:spPr>
          <a:xfrm>
            <a:off x="0" y="0"/>
            <a:ext cx="9144000" cy="1325563"/>
          </a:xfrm>
          <a:prstGeom prst="rect">
            <a:avLst/>
          </a:prstGeom>
          <a:gradFill>
            <a:gsLst>
              <a:gs pos="0">
                <a:srgbClr val="395B98"/>
              </a:gs>
              <a:gs pos="41000">
                <a:srgbClr val="395B98"/>
              </a:gs>
              <a:gs pos="100000">
                <a:srgbClr val="395B98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498763" y="1406470"/>
            <a:ext cx="8201891" cy="527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type="title"/>
          </p:nvPr>
        </p:nvSpPr>
        <p:spPr>
          <a:xfrm>
            <a:off x="498764" y="0"/>
            <a:ext cx="8645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 rotWithShape="1">
          <a:blip r:embed="rId2">
            <a:alphaModFix amt="15000"/>
          </a:blip>
          <a:tile algn="tl" flip="none" tx="0" sx="100000" ty="0" sy="100000"/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/>
          <p:nvPr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8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  <a:defRPr sz="3600">
                <a:solidFill>
                  <a:srgbClr val="ABF1CF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Char char="•"/>
              <a:defRPr sz="26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/>
          <p:nvPr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 type="blank">
  <p:cSld name="BLANK">
    <p:bg>
      <p:bgPr>
        <a:gradFill>
          <a:gsLst>
            <a:gs pos="0">
              <a:srgbClr val="002060"/>
            </a:gs>
            <a:gs pos="31000">
              <a:srgbClr val="002060"/>
            </a:gs>
            <a:gs pos="56648">
              <a:srgbClr val="25467F"/>
            </a:gs>
            <a:gs pos="84000">
              <a:srgbClr val="284982"/>
            </a:gs>
            <a:gs pos="100000">
              <a:srgbClr val="4F72A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/>
        </p:nvSpPr>
        <p:spPr>
          <a:xfrm>
            <a:off x="1620711" y="2967335"/>
            <a:ext cx="59025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That’s all for now…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While)">
  <p:cSld name="Title and Content (While)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/>
          <p:nvPr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0"/>
          <p:cNvSpPr/>
          <p:nvPr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0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  <a:defRPr sz="3600">
                <a:solidFill>
                  <a:srgbClr val="ABF1CF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3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Pseudo-classes and HTML Classes</a:t>
            </a:r>
            <a:endParaRPr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Char char="•"/>
            </a:pPr>
            <a:r>
              <a:rPr lang="en-US"/>
              <a:t>Pseudo-classes can be combined with HTML classes: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Char char="•"/>
            </a:pPr>
            <a:r>
              <a:rPr lang="en-US"/>
              <a:t>When you hover over the link in the example, it will change color: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Char char="•"/>
            </a:pPr>
            <a:r>
              <a:rPr lang="en-US"/>
              <a:t>Example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a.highlight:hover</a:t>
            </a:r>
            <a:endParaRPr>
              <a:solidFill>
                <a:srgbClr val="FF0000"/>
              </a:solidFill>
            </a:endParaRPr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/>
              <a:t> {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/>
              <a:t>  color: #ff0000;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Hover on &lt;div&gt;</a:t>
            </a:r>
            <a:endParaRPr/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Char char="•"/>
            </a:pPr>
            <a:r>
              <a:rPr lang="en-US"/>
              <a:t>An example of using the :hover pseudo-class on a &lt;div&gt; element: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Char char="•"/>
            </a:pPr>
            <a:r>
              <a:rPr lang="en-US"/>
              <a:t>Example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div:hover 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/>
              <a:t>{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/>
              <a:t>  background-color: blue;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/>
              <a:t>}</a:t>
            </a:r>
            <a:endParaRPr/>
          </a:p>
          <a:p>
            <a:pPr indent="-635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Simple Tooltip Hover</a:t>
            </a:r>
            <a:endParaRPr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Hover over a &lt;div&gt; element to show a &lt;p&gt; element (like a tooltip):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Example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p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display: none;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background-color: yellow;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padding: 20px;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div:hover p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display: block;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What are Pseudo-Elements?</a:t>
            </a:r>
            <a:endParaRPr/>
          </a:p>
        </p:txBody>
      </p:sp>
      <p:sp>
        <p:nvSpPr>
          <p:cNvPr id="183" name="Google Shape;183;p13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A CSS pseudo-element is used to style specified parts of an element.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For example, it can be used to: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Style the first letter, or line, of an element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Insert content before, or after, the content of an element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Syntax</a:t>
            </a:r>
            <a:endParaRPr/>
          </a:p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Char char="•"/>
            </a:pPr>
            <a:r>
              <a:rPr lang="en-US"/>
              <a:t>The syntax of pseudo-elements: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/>
              <a:t>selector::pseudo-element {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/>
              <a:t>  property: value;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The ::first-line Pseudo-element</a:t>
            </a:r>
            <a:endParaRPr/>
          </a:p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The ::first-line pseudo-element is used to add a special style to the first line of a text.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Example 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p::first-line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lang="en-US"/>
              <a:t>  color: #ff0000;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lang="en-US"/>
              <a:t>  font-variant: small-caps;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The ::first-line pseudo-element </a:t>
            </a:r>
            <a:endParaRPr/>
          </a:p>
        </p:txBody>
      </p:sp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The ::first-line pseudo-element can only be applied to block-level elements.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font properties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color properties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background properties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word-spacing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letter-spacing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text-decoration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vertical-align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The ::first-letter Pseudo-element</a:t>
            </a:r>
            <a:endParaRPr/>
          </a:p>
        </p:txBody>
      </p:sp>
      <p:sp>
        <p:nvSpPr>
          <p:cNvPr id="213" name="Google Shape;213;p18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The ::first-letter pseudo-element is used to add a special style to the first letter of a text.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Example </a:t>
            </a:r>
            <a:endParaRPr/>
          </a:p>
        </p:txBody>
      </p:sp>
      <p:sp>
        <p:nvSpPr>
          <p:cNvPr id="219" name="Google Shape;219;p19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p::first-letter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lang="en-US"/>
              <a:t>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lang="en-US"/>
              <a:t>  color: #ff0000;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lang="en-US"/>
              <a:t>  font-size: xx-large;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200148" y="2886075"/>
            <a:ext cx="7315201" cy="38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understand  CSS Pseudo-classes.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CSS - The ::before Pseudo-element</a:t>
            </a:r>
            <a:endParaRPr/>
          </a:p>
        </p:txBody>
      </p:sp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The ::before pseudo-element can be used to insert some content before the content of an element.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31" name="Google Shape;231;p21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h1::before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lang="en-US"/>
              <a:t>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lang="en-US"/>
              <a:t>  content: url(smiley.gif);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/>
        </p:nvSpPr>
        <p:spPr>
          <a:xfrm>
            <a:off x="2695575" y="2875002"/>
            <a:ext cx="462915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498763" y="1406470"/>
            <a:ext cx="8201891" cy="527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title"/>
          </p:nvPr>
        </p:nvSpPr>
        <p:spPr>
          <a:xfrm>
            <a:off x="498764" y="0"/>
            <a:ext cx="8645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4" cy="685727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676275" y="149599"/>
            <a:ext cx="7667625" cy="576197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CSS Pseudo-classes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3515540" y="2636672"/>
            <a:ext cx="4594127" cy="1935158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pseudo-class is used to define a special state of an element.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498763" y="1406470"/>
            <a:ext cx="8201891" cy="527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 txBox="1"/>
          <p:nvPr>
            <p:ph type="title"/>
          </p:nvPr>
        </p:nvSpPr>
        <p:spPr>
          <a:xfrm>
            <a:off x="498764" y="0"/>
            <a:ext cx="8645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4" cy="685727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676275" y="149599"/>
            <a:ext cx="7667625" cy="699307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CSS Pseudo-classes</a:t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3387776" y="2646197"/>
            <a:ext cx="4796854" cy="1288827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Style an element when a user mouses over 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498763" y="1406470"/>
            <a:ext cx="8201891" cy="527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498764" y="0"/>
            <a:ext cx="8645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4" cy="685727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>
            <a:off x="676275" y="149599"/>
            <a:ext cx="7667625" cy="699307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CSS Pseudo-classes</a:t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3425600" y="2636672"/>
            <a:ext cx="4774020" cy="2581489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Style visited and unvisited links differently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Style an element when it gets focus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ct val="100000"/>
              <a:buFont typeface="Arial"/>
              <a:buNone/>
            </a:pPr>
            <a:br>
              <a:rPr lang="en-US"/>
            </a:br>
            <a:r>
              <a:rPr lang="en-US"/>
              <a:t>Syntax-The syntax of pseudo-classes:</a:t>
            </a:r>
            <a:br>
              <a:rPr lang="en-US"/>
            </a:b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FF0000"/>
                </a:solidFill>
              </a:rPr>
              <a:t>selector: pseudo-class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lang="en-US"/>
              <a:t>  property: value;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Important points 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0" i="0" lang="en-US">
                <a:solidFill>
                  <a:srgbClr val="000000"/>
                </a:solidFill>
              </a:rPr>
              <a:t>While defining pseudo-classes in a &lt;style&gt;...&lt;/style&gt; block, following points should be noted −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-US">
                <a:solidFill>
                  <a:srgbClr val="FF0000"/>
                </a:solidFill>
              </a:rPr>
              <a:t>a:hover </a:t>
            </a:r>
            <a:r>
              <a:rPr b="0" i="0" lang="en-US">
                <a:solidFill>
                  <a:srgbClr val="000000"/>
                </a:solidFill>
              </a:rPr>
              <a:t>MUST come after </a:t>
            </a:r>
            <a:r>
              <a:rPr b="0" i="0" lang="en-US">
                <a:solidFill>
                  <a:srgbClr val="FF0000"/>
                </a:solidFill>
              </a:rPr>
              <a:t>a:link </a:t>
            </a:r>
            <a:r>
              <a:rPr b="0" i="0" lang="en-US">
                <a:solidFill>
                  <a:srgbClr val="000000"/>
                </a:solidFill>
              </a:rPr>
              <a:t>and </a:t>
            </a:r>
            <a:r>
              <a:rPr b="0" i="0" lang="en-US">
                <a:solidFill>
                  <a:srgbClr val="FF0000"/>
                </a:solidFill>
              </a:rPr>
              <a:t>a:visited </a:t>
            </a:r>
            <a:r>
              <a:rPr b="0" i="0" lang="en-US">
                <a:solidFill>
                  <a:srgbClr val="000000"/>
                </a:solidFill>
              </a:rPr>
              <a:t>in the CSS definition in order to be effective.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-US">
                <a:solidFill>
                  <a:srgbClr val="FF0000"/>
                </a:solidFill>
              </a:rPr>
              <a:t>a:active </a:t>
            </a:r>
            <a:r>
              <a:rPr b="0" i="0" lang="en-US">
                <a:solidFill>
                  <a:srgbClr val="000000"/>
                </a:solidFill>
              </a:rPr>
              <a:t>MUST come after </a:t>
            </a:r>
            <a:r>
              <a:rPr b="0" i="0" lang="en-US">
                <a:solidFill>
                  <a:srgbClr val="FF0000"/>
                </a:solidFill>
              </a:rPr>
              <a:t>a:hover </a:t>
            </a:r>
            <a:r>
              <a:rPr b="0" i="0" lang="en-US">
                <a:solidFill>
                  <a:srgbClr val="000000"/>
                </a:solidFill>
              </a:rPr>
              <a:t>in the CSS definition in order to be effective.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-US">
                <a:solidFill>
                  <a:srgbClr val="FF0000"/>
                </a:solidFill>
              </a:rPr>
              <a:t>Pseudo-class names are not case-sensitive.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-US">
                <a:solidFill>
                  <a:srgbClr val="000000"/>
                </a:solidFill>
              </a:rPr>
              <a:t>Pseudo-class are different from CSS classes but they can be combined.</a:t>
            </a:r>
            <a:endParaRPr/>
          </a:p>
          <a:p>
            <a:pPr indent="-75882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Anchor Pseudo-classes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Links can be displayed in different ways: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/* unvisited link */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a:link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color: #FF0000;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/* visited link */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a:visited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color: #00FF00;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}</a:t>
            </a:r>
            <a:endParaRPr/>
          </a:p>
          <a:p>
            <a:pPr indent="-100647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Anchor Pseudo-classes</a:t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/* mouse over link */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a:hover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color: #FF00FF;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/* selected link */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a:active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color: #0000FF;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2020-12-18T18:59:12Z</dcterms:created>
  <dc:creator>Sonu Singh Rajpoot</dc:creator>
</cp:coreProperties>
</file>