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3" r:id="rId3"/>
    <p:sldId id="277" r:id="rId4"/>
    <p:sldId id="309" r:id="rId5"/>
    <p:sldId id="296" r:id="rId6"/>
    <p:sldId id="301" r:id="rId7"/>
    <p:sldId id="302" r:id="rId8"/>
    <p:sldId id="308" r:id="rId9"/>
    <p:sldId id="279" r:id="rId10"/>
    <p:sldId id="25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AFAFC"/>
    <a:srgbClr val="2A3249"/>
    <a:srgbClr val="626262"/>
    <a:srgbClr val="717171"/>
    <a:srgbClr val="818181"/>
    <a:srgbClr val="828181"/>
    <a:srgbClr val="9F9F9F"/>
    <a:srgbClr val="909090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7CDC1-D189-487B-9B69-7B4F28EB97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C3359E-EEA0-4296-8855-7F3DFA327532}">
      <dgm:prSet custT="1"/>
      <dgm:spPr>
        <a:solidFill>
          <a:srgbClr val="002060"/>
        </a:solidFill>
      </dgm:spPr>
      <dgm:t>
        <a:bodyPr/>
        <a:lstStyle/>
        <a:p>
          <a:r>
            <a:rPr lang="en-GB" sz="2800" dirty="0"/>
            <a:t>There are four classes in Bootstrap Grid System:</a:t>
          </a:r>
          <a:endParaRPr lang="en-IN" sz="2800" dirty="0"/>
        </a:p>
      </dgm:t>
    </dgm:pt>
    <dgm:pt modelId="{51167239-9637-4F7D-9CE4-4310CD1C7A9D}" type="parTrans" cxnId="{E43B6D5A-249D-43DB-9FA1-B36D253A14B1}">
      <dgm:prSet/>
      <dgm:spPr/>
      <dgm:t>
        <a:bodyPr/>
        <a:lstStyle/>
        <a:p>
          <a:endParaRPr lang="en-IN"/>
        </a:p>
      </dgm:t>
    </dgm:pt>
    <dgm:pt modelId="{02E0A477-B415-463C-8F7F-8BD95DA2B10D}" type="sibTrans" cxnId="{E43B6D5A-249D-43DB-9FA1-B36D253A14B1}">
      <dgm:prSet/>
      <dgm:spPr/>
      <dgm:t>
        <a:bodyPr/>
        <a:lstStyle/>
        <a:p>
          <a:endParaRPr lang="en-IN"/>
        </a:p>
      </dgm:t>
    </dgm:pt>
    <dgm:pt modelId="{633BCC07-974B-4B1E-9942-EC493DE5DBDA}">
      <dgm:prSet custT="1"/>
      <dgm:spPr>
        <a:ln>
          <a:solidFill>
            <a:srgbClr val="00206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2600" dirty="0" err="1"/>
            <a:t>xs</a:t>
          </a:r>
          <a:r>
            <a:rPr lang="en-GB" sz="2600" dirty="0"/>
            <a:t> (for phones)</a:t>
          </a:r>
          <a:endParaRPr lang="en-IN" sz="2600" dirty="0"/>
        </a:p>
      </dgm:t>
    </dgm:pt>
    <dgm:pt modelId="{AC209E8D-1EF1-44DC-90E0-B09EA745A80E}" type="parTrans" cxnId="{674A837C-E40C-4203-B2C1-6D5DEDA8CA11}">
      <dgm:prSet/>
      <dgm:spPr/>
      <dgm:t>
        <a:bodyPr/>
        <a:lstStyle/>
        <a:p>
          <a:endParaRPr lang="en-IN"/>
        </a:p>
      </dgm:t>
    </dgm:pt>
    <dgm:pt modelId="{2FD8709C-7FA6-4763-B74B-3871A6D2651E}" type="sibTrans" cxnId="{674A837C-E40C-4203-B2C1-6D5DEDA8CA11}">
      <dgm:prSet/>
      <dgm:spPr/>
      <dgm:t>
        <a:bodyPr/>
        <a:lstStyle/>
        <a:p>
          <a:endParaRPr lang="en-IN"/>
        </a:p>
      </dgm:t>
    </dgm:pt>
    <dgm:pt modelId="{3D8049D4-8833-444F-B44C-A27F99FF2122}">
      <dgm:prSet custT="1"/>
      <dgm:spPr>
        <a:ln>
          <a:solidFill>
            <a:srgbClr val="00206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2600" dirty="0" err="1"/>
            <a:t>sm</a:t>
          </a:r>
          <a:r>
            <a:rPr lang="en-GB" sz="2600" dirty="0"/>
            <a:t> (for tablets)</a:t>
          </a:r>
          <a:endParaRPr lang="en-IN" sz="2600" dirty="0"/>
        </a:p>
      </dgm:t>
    </dgm:pt>
    <dgm:pt modelId="{97ABFAAB-785D-47EF-A1CA-FB218A285432}" type="parTrans" cxnId="{09D5DA3D-FC52-4151-BDB0-2BFAEF471C20}">
      <dgm:prSet/>
      <dgm:spPr/>
      <dgm:t>
        <a:bodyPr/>
        <a:lstStyle/>
        <a:p>
          <a:endParaRPr lang="en-IN"/>
        </a:p>
      </dgm:t>
    </dgm:pt>
    <dgm:pt modelId="{B587AB10-2774-4937-ABB4-3D675A6899D4}" type="sibTrans" cxnId="{09D5DA3D-FC52-4151-BDB0-2BFAEF471C20}">
      <dgm:prSet/>
      <dgm:spPr/>
      <dgm:t>
        <a:bodyPr/>
        <a:lstStyle/>
        <a:p>
          <a:endParaRPr lang="en-IN"/>
        </a:p>
      </dgm:t>
    </dgm:pt>
    <dgm:pt modelId="{F9BF72CA-2A5C-4BD7-8572-0AE58C0D109C}">
      <dgm:prSet custT="1"/>
      <dgm:spPr>
        <a:ln>
          <a:solidFill>
            <a:srgbClr val="00206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2600" dirty="0"/>
            <a:t>md (for desktops)</a:t>
          </a:r>
          <a:endParaRPr lang="en-IN" sz="2600" dirty="0"/>
        </a:p>
      </dgm:t>
    </dgm:pt>
    <dgm:pt modelId="{A385AC76-DA17-42AB-B528-C82929AABECC}" type="parTrans" cxnId="{7E14504B-E900-4440-8581-98F6B94AEEDF}">
      <dgm:prSet/>
      <dgm:spPr/>
      <dgm:t>
        <a:bodyPr/>
        <a:lstStyle/>
        <a:p>
          <a:endParaRPr lang="en-IN"/>
        </a:p>
      </dgm:t>
    </dgm:pt>
    <dgm:pt modelId="{93C98E8E-DB2D-40F3-A05E-185F4346D485}" type="sibTrans" cxnId="{7E14504B-E900-4440-8581-98F6B94AEEDF}">
      <dgm:prSet/>
      <dgm:spPr/>
      <dgm:t>
        <a:bodyPr/>
        <a:lstStyle/>
        <a:p>
          <a:endParaRPr lang="en-IN"/>
        </a:p>
      </dgm:t>
    </dgm:pt>
    <dgm:pt modelId="{E57FA9B5-5412-4069-B86D-F85F021ED55D}">
      <dgm:prSet custT="1"/>
      <dgm:spPr>
        <a:ln>
          <a:solidFill>
            <a:srgbClr val="00206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2600" dirty="0" err="1"/>
            <a:t>lg</a:t>
          </a:r>
          <a:r>
            <a:rPr lang="en-GB" sz="2600" dirty="0"/>
            <a:t> (for larger desktops)</a:t>
          </a:r>
          <a:endParaRPr lang="en-IN" sz="2600" dirty="0"/>
        </a:p>
      </dgm:t>
    </dgm:pt>
    <dgm:pt modelId="{5FB06C58-E852-43E9-A7FD-673E919985A9}" type="parTrans" cxnId="{7DA0A180-1F3C-4239-80D4-CA2A729D06A1}">
      <dgm:prSet/>
      <dgm:spPr/>
      <dgm:t>
        <a:bodyPr/>
        <a:lstStyle/>
        <a:p>
          <a:endParaRPr lang="en-IN"/>
        </a:p>
      </dgm:t>
    </dgm:pt>
    <dgm:pt modelId="{B157A6A0-E445-4FB7-B894-6561CC57D80D}" type="sibTrans" cxnId="{7DA0A180-1F3C-4239-80D4-CA2A729D06A1}">
      <dgm:prSet/>
      <dgm:spPr/>
      <dgm:t>
        <a:bodyPr/>
        <a:lstStyle/>
        <a:p>
          <a:endParaRPr lang="en-IN"/>
        </a:p>
      </dgm:t>
    </dgm:pt>
    <dgm:pt modelId="{CAFF2FC2-28E8-45AC-B600-70456A7CA53C}" type="pres">
      <dgm:prSet presAssocID="{F4C7CDC1-D189-487B-9B69-7B4F28EB97BD}" presName="linear" presStyleCnt="0">
        <dgm:presLayoutVars>
          <dgm:dir/>
          <dgm:animLvl val="lvl"/>
          <dgm:resizeHandles val="exact"/>
        </dgm:presLayoutVars>
      </dgm:prSet>
      <dgm:spPr/>
    </dgm:pt>
    <dgm:pt modelId="{496D9814-7C50-4716-ABD9-189FA0F8E5FA}" type="pres">
      <dgm:prSet presAssocID="{8EC3359E-EEA0-4296-8855-7F3DFA327532}" presName="parentLin" presStyleCnt="0"/>
      <dgm:spPr/>
    </dgm:pt>
    <dgm:pt modelId="{1ECDD1C1-C6C2-429B-92F9-3B1CB294143F}" type="pres">
      <dgm:prSet presAssocID="{8EC3359E-EEA0-4296-8855-7F3DFA327532}" presName="parentLeftMargin" presStyleLbl="node1" presStyleIdx="0" presStyleCnt="1"/>
      <dgm:spPr/>
    </dgm:pt>
    <dgm:pt modelId="{E861C378-E142-4A4E-A9EC-9903EFABCF6F}" type="pres">
      <dgm:prSet presAssocID="{8EC3359E-EEA0-4296-8855-7F3DFA32753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27C190-2606-4C5D-80C1-3A524CD0BF9A}" type="pres">
      <dgm:prSet presAssocID="{8EC3359E-EEA0-4296-8855-7F3DFA327532}" presName="negativeSpace" presStyleCnt="0"/>
      <dgm:spPr/>
    </dgm:pt>
    <dgm:pt modelId="{90E61CD0-45BD-459F-AA07-C4C1FEAC291A}" type="pres">
      <dgm:prSet presAssocID="{8EC3359E-EEA0-4296-8855-7F3DFA32753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656C82C-063A-41B3-B85B-DAE8AE5930CF}" type="presOf" srcId="{F9BF72CA-2A5C-4BD7-8572-0AE58C0D109C}" destId="{90E61CD0-45BD-459F-AA07-C4C1FEAC291A}" srcOrd="0" destOrd="2" presId="urn:microsoft.com/office/officeart/2005/8/layout/list1"/>
    <dgm:cxn modelId="{B7891E37-059D-41BF-910F-2BD6A012B9D2}" type="presOf" srcId="{3D8049D4-8833-444F-B44C-A27F99FF2122}" destId="{90E61CD0-45BD-459F-AA07-C4C1FEAC291A}" srcOrd="0" destOrd="1" presId="urn:microsoft.com/office/officeart/2005/8/layout/list1"/>
    <dgm:cxn modelId="{0F874B3C-4016-4175-9B88-011EA15EC3E3}" type="presOf" srcId="{E57FA9B5-5412-4069-B86D-F85F021ED55D}" destId="{90E61CD0-45BD-459F-AA07-C4C1FEAC291A}" srcOrd="0" destOrd="3" presId="urn:microsoft.com/office/officeart/2005/8/layout/list1"/>
    <dgm:cxn modelId="{09D5DA3D-FC52-4151-BDB0-2BFAEF471C20}" srcId="{8EC3359E-EEA0-4296-8855-7F3DFA327532}" destId="{3D8049D4-8833-444F-B44C-A27F99FF2122}" srcOrd="1" destOrd="0" parTransId="{97ABFAAB-785D-47EF-A1CA-FB218A285432}" sibTransId="{B587AB10-2774-4937-ABB4-3D675A6899D4}"/>
    <dgm:cxn modelId="{7E14504B-E900-4440-8581-98F6B94AEEDF}" srcId="{8EC3359E-EEA0-4296-8855-7F3DFA327532}" destId="{F9BF72CA-2A5C-4BD7-8572-0AE58C0D109C}" srcOrd="2" destOrd="0" parTransId="{A385AC76-DA17-42AB-B528-C82929AABECC}" sibTransId="{93C98E8E-DB2D-40F3-A05E-185F4346D485}"/>
    <dgm:cxn modelId="{E43B6D5A-249D-43DB-9FA1-B36D253A14B1}" srcId="{F4C7CDC1-D189-487B-9B69-7B4F28EB97BD}" destId="{8EC3359E-EEA0-4296-8855-7F3DFA327532}" srcOrd="0" destOrd="0" parTransId="{51167239-9637-4F7D-9CE4-4310CD1C7A9D}" sibTransId="{02E0A477-B415-463C-8F7F-8BD95DA2B10D}"/>
    <dgm:cxn modelId="{674A837C-E40C-4203-B2C1-6D5DEDA8CA11}" srcId="{8EC3359E-EEA0-4296-8855-7F3DFA327532}" destId="{633BCC07-974B-4B1E-9942-EC493DE5DBDA}" srcOrd="0" destOrd="0" parTransId="{AC209E8D-1EF1-44DC-90E0-B09EA745A80E}" sibTransId="{2FD8709C-7FA6-4763-B74B-3871A6D2651E}"/>
    <dgm:cxn modelId="{7DA0A180-1F3C-4239-80D4-CA2A729D06A1}" srcId="{8EC3359E-EEA0-4296-8855-7F3DFA327532}" destId="{E57FA9B5-5412-4069-B86D-F85F021ED55D}" srcOrd="3" destOrd="0" parTransId="{5FB06C58-E852-43E9-A7FD-673E919985A9}" sibTransId="{B157A6A0-E445-4FB7-B894-6561CC57D80D}"/>
    <dgm:cxn modelId="{99788896-2571-4608-89F9-3C1F2F3B40A3}" type="presOf" srcId="{F4C7CDC1-D189-487B-9B69-7B4F28EB97BD}" destId="{CAFF2FC2-28E8-45AC-B600-70456A7CA53C}" srcOrd="0" destOrd="0" presId="urn:microsoft.com/office/officeart/2005/8/layout/list1"/>
    <dgm:cxn modelId="{3DB161BC-52C0-477B-9197-BECD99790DA8}" type="presOf" srcId="{633BCC07-974B-4B1E-9942-EC493DE5DBDA}" destId="{90E61CD0-45BD-459F-AA07-C4C1FEAC291A}" srcOrd="0" destOrd="0" presId="urn:microsoft.com/office/officeart/2005/8/layout/list1"/>
    <dgm:cxn modelId="{2C67FAC1-5C7D-473F-8B16-5D3750F11CF2}" type="presOf" srcId="{8EC3359E-EEA0-4296-8855-7F3DFA327532}" destId="{E861C378-E142-4A4E-A9EC-9903EFABCF6F}" srcOrd="1" destOrd="0" presId="urn:microsoft.com/office/officeart/2005/8/layout/list1"/>
    <dgm:cxn modelId="{37CE25D7-BEA2-4F41-8B44-0C15B72DC052}" type="presOf" srcId="{8EC3359E-EEA0-4296-8855-7F3DFA327532}" destId="{1ECDD1C1-C6C2-429B-92F9-3B1CB294143F}" srcOrd="0" destOrd="0" presId="urn:microsoft.com/office/officeart/2005/8/layout/list1"/>
    <dgm:cxn modelId="{CDD6899F-D0C8-4289-B399-8641F8106DE7}" type="presParOf" srcId="{CAFF2FC2-28E8-45AC-B600-70456A7CA53C}" destId="{496D9814-7C50-4716-ABD9-189FA0F8E5FA}" srcOrd="0" destOrd="0" presId="urn:microsoft.com/office/officeart/2005/8/layout/list1"/>
    <dgm:cxn modelId="{4F1397D6-9C11-46F5-80C5-015002C04586}" type="presParOf" srcId="{496D9814-7C50-4716-ABD9-189FA0F8E5FA}" destId="{1ECDD1C1-C6C2-429B-92F9-3B1CB294143F}" srcOrd="0" destOrd="0" presId="urn:microsoft.com/office/officeart/2005/8/layout/list1"/>
    <dgm:cxn modelId="{D7E94867-0539-41D9-AF98-83F064174C28}" type="presParOf" srcId="{496D9814-7C50-4716-ABD9-189FA0F8E5FA}" destId="{E861C378-E142-4A4E-A9EC-9903EFABCF6F}" srcOrd="1" destOrd="0" presId="urn:microsoft.com/office/officeart/2005/8/layout/list1"/>
    <dgm:cxn modelId="{18342342-8752-4085-8101-A9657D85E627}" type="presParOf" srcId="{CAFF2FC2-28E8-45AC-B600-70456A7CA53C}" destId="{1127C190-2606-4C5D-80C1-3A524CD0BF9A}" srcOrd="1" destOrd="0" presId="urn:microsoft.com/office/officeart/2005/8/layout/list1"/>
    <dgm:cxn modelId="{68840572-B07B-4C35-9CB5-FA84EAEE5FCD}" type="presParOf" srcId="{CAFF2FC2-28E8-45AC-B600-70456A7CA53C}" destId="{90E61CD0-45BD-459F-AA07-C4C1FEAC291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61CD0-45BD-459F-AA07-C4C1FEAC291A}">
      <dsp:nvSpPr>
        <dsp:cNvPr id="0" name=""/>
        <dsp:cNvSpPr/>
      </dsp:nvSpPr>
      <dsp:spPr>
        <a:xfrm>
          <a:off x="0" y="526465"/>
          <a:ext cx="8416290" cy="3373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98" tIns="708152" rIns="65319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/>
            <a:t>xs</a:t>
          </a:r>
          <a:r>
            <a:rPr lang="en-GB" sz="2600" kern="1200" dirty="0"/>
            <a:t> (for phones)</a:t>
          </a:r>
          <a:endParaRPr lang="en-IN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/>
            <a:t>sm</a:t>
          </a:r>
          <a:r>
            <a:rPr lang="en-GB" sz="2600" kern="1200" dirty="0"/>
            <a:t> (for tablets)</a:t>
          </a:r>
          <a:endParaRPr lang="en-IN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md (for desktops)</a:t>
          </a:r>
          <a:endParaRPr lang="en-IN" sz="2600" kern="1200" dirty="0"/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/>
            <a:t>lg</a:t>
          </a:r>
          <a:r>
            <a:rPr lang="en-GB" sz="2600" kern="1200" dirty="0"/>
            <a:t> (for larger desktops)</a:t>
          </a:r>
          <a:endParaRPr lang="en-IN" sz="2600" kern="1200" dirty="0"/>
        </a:p>
      </dsp:txBody>
      <dsp:txXfrm>
        <a:off x="0" y="526465"/>
        <a:ext cx="8416290" cy="3373650"/>
      </dsp:txXfrm>
    </dsp:sp>
    <dsp:sp modelId="{E861C378-E142-4A4E-A9EC-9903EFABCF6F}">
      <dsp:nvSpPr>
        <dsp:cNvPr id="0" name=""/>
        <dsp:cNvSpPr/>
      </dsp:nvSpPr>
      <dsp:spPr>
        <a:xfrm>
          <a:off x="420814" y="24625"/>
          <a:ext cx="5891403" cy="100368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81" tIns="0" rIns="22268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There are four classes in Bootstrap Grid System:</a:t>
          </a:r>
          <a:endParaRPr lang="en-IN" sz="2800" kern="1200" dirty="0"/>
        </a:p>
      </dsp:txBody>
      <dsp:txXfrm>
        <a:off x="469810" y="73621"/>
        <a:ext cx="5793411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A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Web Technology Important? - Eternal Organizer">
            <a:extLst>
              <a:ext uri="{FF2B5EF4-FFF2-40B4-BE49-F238E27FC236}">
                <a16:creationId xmlns:a16="http://schemas.microsoft.com/office/drawing/2014/main" id="{FE6A40DC-4FB2-4113-9F5D-E94E1CC75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4530ED-3ABC-4CA3-928E-1F684A4045F1}"/>
              </a:ext>
            </a:extLst>
          </p:cNvPr>
          <p:cNvSpPr/>
          <p:nvPr userDrawn="1"/>
        </p:nvSpPr>
        <p:spPr>
          <a:xfrm>
            <a:off x="-6688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accent3">
                  <a:lumMod val="40000"/>
                  <a:lumOff val="60000"/>
                </a:schemeClr>
              </a:gs>
              <a:gs pos="54000">
                <a:schemeClr val="accent2">
                  <a:alpha val="21000"/>
                </a:schemeClr>
              </a:gs>
              <a:gs pos="0">
                <a:schemeClr val="accent1">
                  <a:shade val="100000"/>
                  <a:satMod val="115000"/>
                  <a:alpha val="1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C4426-F526-422B-A269-0DE205FB95AA}"/>
              </a:ext>
            </a:extLst>
          </p:cNvPr>
          <p:cNvSpPr/>
          <p:nvPr userDrawn="1"/>
        </p:nvSpPr>
        <p:spPr>
          <a:xfrm flipH="1" flipV="1">
            <a:off x="1175712" y="6183220"/>
            <a:ext cx="2916000" cy="540000"/>
          </a:xfrm>
          <a:custGeom>
            <a:avLst/>
            <a:gdLst>
              <a:gd name="connsiteX0" fmla="*/ 120546 w 2957219"/>
              <a:gd name="connsiteY0" fmla="*/ 0 h 723275"/>
              <a:gd name="connsiteX1" fmla="*/ 2957219 w 2957219"/>
              <a:gd name="connsiteY1" fmla="*/ 0 h 723275"/>
              <a:gd name="connsiteX2" fmla="*/ 2946905 w 2957219"/>
              <a:gd name="connsiteY2" fmla="*/ 12994 h 723275"/>
              <a:gd name="connsiteX3" fmla="*/ 2934930 w 2957219"/>
              <a:gd name="connsiteY3" fmla="*/ 32122 h 723275"/>
              <a:gd name="connsiteX4" fmla="*/ 2921791 w 2957219"/>
              <a:gd name="connsiteY4" fmla="*/ 150993 h 723275"/>
              <a:gd name="connsiteX5" fmla="*/ 2902082 w 2957219"/>
              <a:gd name="connsiteY5" fmla="*/ 165851 h 723275"/>
              <a:gd name="connsiteX6" fmla="*/ 2849525 w 2957219"/>
              <a:gd name="connsiteY6" fmla="*/ 210428 h 723275"/>
              <a:gd name="connsiteX7" fmla="*/ 2823246 w 2957219"/>
              <a:gd name="connsiteY7" fmla="*/ 232716 h 723275"/>
              <a:gd name="connsiteX8" fmla="*/ 2803537 w 2957219"/>
              <a:gd name="connsiteY8" fmla="*/ 269863 h 723275"/>
              <a:gd name="connsiteX9" fmla="*/ 2796968 w 2957219"/>
              <a:gd name="connsiteY9" fmla="*/ 292152 h 723275"/>
              <a:gd name="connsiteX10" fmla="*/ 2770689 w 2957219"/>
              <a:gd name="connsiteY10" fmla="*/ 359016 h 723275"/>
              <a:gd name="connsiteX11" fmla="*/ 2764120 w 2957219"/>
              <a:gd name="connsiteY11" fmla="*/ 470458 h 723275"/>
              <a:gd name="connsiteX12" fmla="*/ 2750980 w 2957219"/>
              <a:gd name="connsiteY12" fmla="*/ 492746 h 723275"/>
              <a:gd name="connsiteX13" fmla="*/ 2698424 w 2957219"/>
              <a:gd name="connsiteY13" fmla="*/ 552181 h 723275"/>
              <a:gd name="connsiteX14" fmla="*/ 2669253 w 2957219"/>
              <a:gd name="connsiteY14" fmla="*/ 577881 h 723275"/>
              <a:gd name="connsiteX15" fmla="*/ 2675444 w 2957219"/>
              <a:gd name="connsiteY15" fmla="*/ 570653 h 723275"/>
              <a:gd name="connsiteX16" fmla="*/ 2681116 w 2957219"/>
              <a:gd name="connsiteY16" fmla="*/ 564145 h 723275"/>
              <a:gd name="connsiteX17" fmla="*/ 2677525 w 2957219"/>
              <a:gd name="connsiteY17" fmla="*/ 568223 h 723275"/>
              <a:gd name="connsiteX18" fmla="*/ 2675444 w 2957219"/>
              <a:gd name="connsiteY18" fmla="*/ 570653 h 723275"/>
              <a:gd name="connsiteX19" fmla="*/ 2674571 w 2957219"/>
              <a:gd name="connsiteY19" fmla="*/ 571654 h 723275"/>
              <a:gd name="connsiteX20" fmla="*/ 2652436 w 2957219"/>
              <a:gd name="connsiteY20" fmla="*/ 596758 h 723275"/>
              <a:gd name="connsiteX21" fmla="*/ 2639297 w 2957219"/>
              <a:gd name="connsiteY21" fmla="*/ 723058 h 723275"/>
              <a:gd name="connsiteX22" fmla="*/ 2639332 w 2957219"/>
              <a:gd name="connsiteY22" fmla="*/ 723275 h 723275"/>
              <a:gd name="connsiteX23" fmla="*/ 120546 w 2957219"/>
              <a:gd name="connsiteY23" fmla="*/ 723275 h 723275"/>
              <a:gd name="connsiteX24" fmla="*/ 0 w 2957219"/>
              <a:gd name="connsiteY24" fmla="*/ 602729 h 723275"/>
              <a:gd name="connsiteX25" fmla="*/ 0 w 2957219"/>
              <a:gd name="connsiteY25" fmla="*/ 120546 h 723275"/>
              <a:gd name="connsiteX26" fmla="*/ 120546 w 2957219"/>
              <a:gd name="connsiteY26" fmla="*/ 0 h 72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57219" h="723275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0EDE8-BC1B-4381-A8D2-CFD8FEBE24BA}"/>
              </a:ext>
            </a:extLst>
          </p:cNvPr>
          <p:cNvSpPr txBox="1"/>
          <p:nvPr userDrawn="1"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>
                <a:solidFill>
                  <a:srgbClr val="2A3249"/>
                </a:solidFill>
                <a:latin typeface="+mj-lt"/>
              </a:rPr>
              <a:t>Associate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71C0B-1A93-4B4E-993E-820D30ED512A}"/>
              </a:ext>
            </a:extLst>
          </p:cNvPr>
          <p:cNvSpPr txBox="1"/>
          <p:nvPr userDrawn="1"/>
        </p:nvSpPr>
        <p:spPr>
          <a:xfrm>
            <a:off x="0" y="1037060"/>
            <a:ext cx="3028950" cy="830997"/>
          </a:xfrm>
          <a:prstGeom prst="round1Rect">
            <a:avLst>
              <a:gd name="adj" fmla="val 26743"/>
            </a:avLst>
          </a:prstGeom>
          <a:solidFill>
            <a:schemeClr val="bg1"/>
          </a:solidFill>
          <a:ln w="38100">
            <a:solidFill>
              <a:srgbClr val="2A324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n>
                  <a:solidFill>
                    <a:srgbClr val="2A3249"/>
                  </a:solidFill>
                </a:ln>
                <a:solidFill>
                  <a:srgbClr val="2A3249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</a:rPr>
              <a:t>ECAP472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C6166-EB7D-4F8C-8C9E-AF194BB2A7C5}"/>
              </a:ext>
            </a:extLst>
          </p:cNvPr>
          <p:cNvGrpSpPr/>
          <p:nvPr userDrawn="1"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ED0B0D52-AEAA-42BA-9DEB-639B039D4A13}"/>
                </a:ext>
              </a:extLst>
            </p:cNvPr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name="adj" fmla="val 28439"/>
              </a:avLst>
            </a:prstGeom>
            <a:solidFill>
              <a:srgbClr val="2A324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13B92-FFC4-4BAA-8539-4416DBC136CF}"/>
                </a:ext>
              </a:extLst>
            </p:cNvPr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400" cap="small" baseline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Web Technologies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18C7C6-1141-4BCA-8E59-D51E0497A04B}"/>
              </a:ext>
            </a:extLst>
          </p:cNvPr>
          <p:cNvGrpSpPr/>
          <p:nvPr userDrawn="1"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F2DD6-B8B6-4394-B424-3A07B55F9723}"/>
                </a:ext>
              </a:extLst>
            </p:cNvPr>
            <p:cNvSpPr/>
            <p:nvPr userDrawn="1"/>
          </p:nvSpPr>
          <p:spPr>
            <a:xfrm>
              <a:off x="426720" y="4566444"/>
              <a:ext cx="4084544" cy="540000"/>
            </a:xfrm>
            <a:custGeom>
              <a:avLst/>
              <a:gdLst>
                <a:gd name="connsiteX0" fmla="*/ 120546 w 2957219"/>
                <a:gd name="connsiteY0" fmla="*/ 0 h 723275"/>
                <a:gd name="connsiteX1" fmla="*/ 2957219 w 2957219"/>
                <a:gd name="connsiteY1" fmla="*/ 0 h 723275"/>
                <a:gd name="connsiteX2" fmla="*/ 2946905 w 2957219"/>
                <a:gd name="connsiteY2" fmla="*/ 12994 h 723275"/>
                <a:gd name="connsiteX3" fmla="*/ 2934930 w 2957219"/>
                <a:gd name="connsiteY3" fmla="*/ 32122 h 723275"/>
                <a:gd name="connsiteX4" fmla="*/ 2921791 w 2957219"/>
                <a:gd name="connsiteY4" fmla="*/ 150993 h 723275"/>
                <a:gd name="connsiteX5" fmla="*/ 2902082 w 2957219"/>
                <a:gd name="connsiteY5" fmla="*/ 165851 h 723275"/>
                <a:gd name="connsiteX6" fmla="*/ 2849525 w 2957219"/>
                <a:gd name="connsiteY6" fmla="*/ 210428 h 723275"/>
                <a:gd name="connsiteX7" fmla="*/ 2823246 w 2957219"/>
                <a:gd name="connsiteY7" fmla="*/ 232716 h 723275"/>
                <a:gd name="connsiteX8" fmla="*/ 2803537 w 2957219"/>
                <a:gd name="connsiteY8" fmla="*/ 269863 h 723275"/>
                <a:gd name="connsiteX9" fmla="*/ 2796968 w 2957219"/>
                <a:gd name="connsiteY9" fmla="*/ 292152 h 723275"/>
                <a:gd name="connsiteX10" fmla="*/ 2770689 w 2957219"/>
                <a:gd name="connsiteY10" fmla="*/ 359016 h 723275"/>
                <a:gd name="connsiteX11" fmla="*/ 2764120 w 2957219"/>
                <a:gd name="connsiteY11" fmla="*/ 470458 h 723275"/>
                <a:gd name="connsiteX12" fmla="*/ 2750980 w 2957219"/>
                <a:gd name="connsiteY12" fmla="*/ 492746 h 723275"/>
                <a:gd name="connsiteX13" fmla="*/ 2698424 w 2957219"/>
                <a:gd name="connsiteY13" fmla="*/ 552181 h 723275"/>
                <a:gd name="connsiteX14" fmla="*/ 2669253 w 2957219"/>
                <a:gd name="connsiteY14" fmla="*/ 577881 h 723275"/>
                <a:gd name="connsiteX15" fmla="*/ 2675444 w 2957219"/>
                <a:gd name="connsiteY15" fmla="*/ 570653 h 723275"/>
                <a:gd name="connsiteX16" fmla="*/ 2681116 w 2957219"/>
                <a:gd name="connsiteY16" fmla="*/ 564145 h 723275"/>
                <a:gd name="connsiteX17" fmla="*/ 2677525 w 2957219"/>
                <a:gd name="connsiteY17" fmla="*/ 568223 h 723275"/>
                <a:gd name="connsiteX18" fmla="*/ 2675444 w 2957219"/>
                <a:gd name="connsiteY18" fmla="*/ 570653 h 723275"/>
                <a:gd name="connsiteX19" fmla="*/ 2674571 w 2957219"/>
                <a:gd name="connsiteY19" fmla="*/ 571654 h 723275"/>
                <a:gd name="connsiteX20" fmla="*/ 2652436 w 2957219"/>
                <a:gd name="connsiteY20" fmla="*/ 596758 h 723275"/>
                <a:gd name="connsiteX21" fmla="*/ 2639297 w 2957219"/>
                <a:gd name="connsiteY21" fmla="*/ 723058 h 723275"/>
                <a:gd name="connsiteX22" fmla="*/ 2639332 w 2957219"/>
                <a:gd name="connsiteY22" fmla="*/ 723275 h 723275"/>
                <a:gd name="connsiteX23" fmla="*/ 120546 w 2957219"/>
                <a:gd name="connsiteY23" fmla="*/ 723275 h 723275"/>
                <a:gd name="connsiteX24" fmla="*/ 0 w 2957219"/>
                <a:gd name="connsiteY24" fmla="*/ 602729 h 723275"/>
                <a:gd name="connsiteX25" fmla="*/ 0 w 2957219"/>
                <a:gd name="connsiteY25" fmla="*/ 120546 h 723275"/>
                <a:gd name="connsiteX26" fmla="*/ 120546 w 2957219"/>
                <a:gd name="connsiteY26" fmla="*/ 0 h 72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57219" h="723275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18B09-A2BC-4830-B9B5-F87B346C9629}"/>
                </a:ext>
              </a:extLst>
            </p:cNvPr>
            <p:cNvSpPr txBox="1"/>
            <p:nvPr userDrawn="1"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Dr.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IN" sz="28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Pritpal</a:t>
              </a:r>
              <a:r>
                <a:rPr lang="en-I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88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5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56648">
              <a:srgbClr val="25467F"/>
            </a:gs>
            <a:gs pos="100000">
              <a:srgbClr val="4F72A3"/>
            </a:gs>
            <a:gs pos="84000">
              <a:srgbClr val="284982"/>
            </a:gs>
            <a:gs pos="31000">
              <a:srgbClr val="00206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5699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rgbClr val="174B8B"/>
              </a:gs>
              <a:gs pos="78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886075"/>
            <a:ext cx="7315201" cy="381952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412" y="38411"/>
            <a:ext cx="2094875" cy="2094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this lecture, you will be able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66E5-0F8A-4B64-BCEE-43C991E20C59}"/>
              </a:ext>
            </a:extLst>
          </p:cNvPr>
          <p:cNvSpPr txBox="1"/>
          <p:nvPr userDrawn="1"/>
        </p:nvSpPr>
        <p:spPr>
          <a:xfrm>
            <a:off x="628650" y="317200"/>
            <a:ext cx="2800350" cy="153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44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0529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1"/>
            <a:ext cx="8782050" cy="10414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36F85-8E99-4EBD-9152-4375E6B60730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5EA833-BDE6-4685-A90E-673325080A8A}"/>
              </a:ext>
            </a:extLst>
          </p:cNvPr>
          <p:cNvSpPr/>
          <p:nvPr userDrawn="1"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20735-D3B3-49CC-BEA1-5C2A015B23A8}"/>
              </a:ext>
            </a:extLst>
          </p:cNvPr>
          <p:cNvSpPr/>
          <p:nvPr userDrawn="1"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032901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34782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6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92D2-BAE7-4E54-AC0F-60EAC82C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B372-88C4-44FD-BDB3-038637EB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458493" cy="54006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In graphic design, a grid is a structure (usually two-dimensional) made up of a series of intersecting straight (vertical, horizontal) lines used to structure the content. It is widely used to design layout and content structure in print design. In web design, it is a very effective method to create a consistent layout rapidly and effectively using HTML and CSS.</a:t>
            </a:r>
          </a:p>
        </p:txBody>
      </p:sp>
    </p:spTree>
    <p:extLst>
      <p:ext uri="{BB962C8B-B14F-4D97-AF65-F5344CB8AC3E}">
        <p14:creationId xmlns:p14="http://schemas.microsoft.com/office/powerpoint/2010/main" val="421314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1BCD-12AC-4A46-9CA6-18F53953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Bootstrap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722E-5498-4420-94F5-2C28F661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Bootstrap Grid System allows up to 12 columns across the page. You can use all 12 columns individually or you can group the columns together to create wider columns.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8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5DC1-E177-47E8-90C3-D3144844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E7ED4-F095-45AD-858F-C6F375A5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950" y="2504562"/>
            <a:ext cx="8582025" cy="27918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31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2194-A6CC-4E9C-9AE0-A1E9504D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Bootstrap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52E6-FCF1-49A2-8A10-5EED799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Bootstrap Grid System is responsive, and the columns are re-arranged automatically according to the screen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2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482-7FC7-4946-BE97-358951A6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Classes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ABDAF6-7FD9-4DB9-9EE3-CED8B5348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02573"/>
              </p:ext>
            </p:extLst>
          </p:nvPr>
        </p:nvGraphicFramePr>
        <p:xfrm>
          <a:off x="347883" y="1519311"/>
          <a:ext cx="8416290" cy="392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89501C-0334-4F2B-B6E3-687B0F7AD88B}"/>
              </a:ext>
            </a:extLst>
          </p:cNvPr>
          <p:cNvSpPr txBox="1"/>
          <p:nvPr/>
        </p:nvSpPr>
        <p:spPr>
          <a:xfrm>
            <a:off x="2431953" y="5746042"/>
            <a:ext cx="466725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You can combine the above classes to create more dynamic and flexible layouts.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0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F408-B256-49B8-909B-7570E9AF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Bootstrap Grid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53AC-D8DB-4D9F-BC6E-09DE9142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class="row"&gt;  </a:t>
            </a:r>
          </a:p>
          <a:p>
            <a:pPr marL="0" indent="0">
              <a:buNone/>
            </a:pPr>
            <a:r>
              <a:rPr lang="en-US" dirty="0"/>
              <a:t>  &lt;div class="col-*-*"&gt;&lt;/div&gt;  </a:t>
            </a:r>
          </a:p>
          <a:p>
            <a:pPr marL="0" indent="0">
              <a:buNone/>
            </a:pPr>
            <a:r>
              <a:rPr lang="en-US" dirty="0"/>
              <a:t>&lt;/div&gt;  </a:t>
            </a:r>
          </a:p>
          <a:p>
            <a:pPr marL="0" indent="0">
              <a:buNone/>
            </a:pPr>
            <a:r>
              <a:rPr lang="en-US" dirty="0"/>
              <a:t>&lt;div class="row"&gt;  </a:t>
            </a:r>
          </a:p>
          <a:p>
            <a:pPr marL="0" indent="0">
              <a:buNone/>
            </a:pPr>
            <a:r>
              <a:rPr lang="en-US" dirty="0"/>
              <a:t>  &lt;div class="col-*-*"&gt;&lt;/div&gt;  </a:t>
            </a:r>
          </a:p>
          <a:p>
            <a:pPr marL="0" indent="0">
              <a:buNone/>
            </a:pPr>
            <a:r>
              <a:rPr lang="en-US" dirty="0"/>
              <a:t>  &lt;div class="col-*-*"&gt;&lt;/div&gt;  </a:t>
            </a:r>
          </a:p>
          <a:p>
            <a:pPr marL="0" indent="0">
              <a:buNone/>
            </a:pPr>
            <a:r>
              <a:rPr lang="en-US" dirty="0"/>
              <a:t>  &lt;div class="col-*-*"&gt;&lt;/div&gt;  </a:t>
            </a:r>
          </a:p>
          <a:p>
            <a:pPr marL="0" indent="0">
              <a:buNone/>
            </a:pPr>
            <a:r>
              <a:rPr lang="en-US" dirty="0"/>
              <a:t>&lt;/div&gt;  </a:t>
            </a:r>
          </a:p>
          <a:p>
            <a:pPr marL="0" indent="0">
              <a:buNone/>
            </a:pPr>
            <a:r>
              <a:rPr lang="en-US" dirty="0"/>
              <a:t>&lt;div class="row"&gt;  </a:t>
            </a:r>
          </a:p>
          <a:p>
            <a:pPr marL="0" indent="0">
              <a:buNone/>
            </a:pPr>
            <a:r>
              <a:rPr lang="en-US" dirty="0"/>
              <a:t>  ...  </a:t>
            </a:r>
          </a:p>
          <a:p>
            <a:pPr marL="0" indent="0">
              <a:buNone/>
            </a:pPr>
            <a:r>
              <a:rPr lang="en-US" dirty="0"/>
              <a:t>&lt;/div&gt;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05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1B52-F8E5-4E3A-A65B-B5EAA6D3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Instructions while creating a Bootstrap Grid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EEE7-5ADD-4CB3-A6E6-9D6CEB03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0"/>
            <a:ext cx="8388155" cy="5400675"/>
          </a:xfrm>
        </p:spPr>
        <p:txBody>
          <a:bodyPr/>
          <a:lstStyle/>
          <a:p>
            <a:pPr algn="just"/>
            <a:r>
              <a:rPr lang="en-US" dirty="0"/>
              <a:t>Create a row (&lt;div class="row"&gt;).</a:t>
            </a:r>
          </a:p>
          <a:p>
            <a:pPr algn="just"/>
            <a:r>
              <a:rPr lang="en-US" dirty="0"/>
              <a:t>Add the number of columns, you want in the grid (tags with appropriate .col-*-* classes).</a:t>
            </a:r>
          </a:p>
          <a:p>
            <a:pPr algn="just"/>
            <a:r>
              <a:rPr lang="en-US" dirty="0"/>
              <a:t>Note that numbers in .col-*-* should always add up to 12 for each row.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55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AE7E-F943-4AAF-A8E5-2690504C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7668-5D0D-4A44-B1D3-0D45121D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/>
          <a:lstStyle/>
          <a:p>
            <a:pPr algn="just"/>
            <a:r>
              <a:rPr lang="en-US" dirty="0"/>
              <a:t>A navigation bar is like a navigation header that is placed at the top of the page. You can collapse or extend it according to the screen size.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1C3CF-5D22-4478-B247-537628CD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65" y="3446585"/>
            <a:ext cx="4673728" cy="31019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02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884-5FEE-434D-AFCB-69785A3E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9502-1387-4F2D-85B5-23832A82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You can create a standard navigation bar at the top of the page with </a:t>
            </a:r>
            <a:r>
              <a:rPr lang="en-US" dirty="0" err="1"/>
              <a:t>with</a:t>
            </a:r>
            <a:r>
              <a:rPr lang="en-US" dirty="0"/>
              <a:t> :</a:t>
            </a:r>
          </a:p>
          <a:p>
            <a:pPr marL="0" indent="0" algn="ctr">
              <a:buNone/>
            </a:pPr>
            <a:r>
              <a:rPr lang="en-US" dirty="0"/>
              <a:t>       &lt;NAV CLASS="NAVBAR NAVBAR-DEFAULT"&gt;.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04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9391-7092-4CDC-9F07-0649CD9F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Inverted 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77F2-EA30-438A-9298-88AAB839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30358" cy="5400675"/>
          </a:xfrm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Inverted navigation bar provides an alternative black navbar. It can be used to style the default navigation bar by changing </a:t>
            </a:r>
            <a:r>
              <a:rPr lang="en-US" b="1" i="0" dirty="0">
                <a:effectLst/>
              </a:rPr>
              <a:t>.navbar-default class </a:t>
            </a:r>
            <a:r>
              <a:rPr lang="en-US" b="0" i="0" dirty="0">
                <a:effectLst/>
              </a:rPr>
              <a:t>into </a:t>
            </a:r>
            <a:r>
              <a:rPr lang="en-US" b="1" i="0" dirty="0">
                <a:effectLst/>
              </a:rPr>
              <a:t>.navbar-inverse class</a:t>
            </a:r>
            <a:r>
              <a:rPr lang="en-US" b="0" i="0" dirty="0">
                <a:effectLst/>
              </a:rPr>
              <a:t>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3EF05-030A-47ED-B3C1-E00488C4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33" y="3994105"/>
            <a:ext cx="4722493" cy="26247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6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CBC-4CF1-4396-AEAA-CFD058DD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</a:t>
            </a:r>
            <a:r>
              <a:rPr lang="en-US" dirty="0"/>
              <a:t>Bootstrap Grid.</a:t>
            </a:r>
          </a:p>
          <a:p>
            <a:r>
              <a:rPr lang="en-US" dirty="0"/>
              <a:t>go over </a:t>
            </a:r>
            <a:r>
              <a:rPr lang="en-GB" dirty="0"/>
              <a:t>Bootstrap Navigation 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4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6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5969DB7-0EBE-4F0E-9198-6F9B3A8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Bootstrap?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96F5963-F560-41FE-B4DF-E9A065E8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1295400"/>
            <a:ext cx="7835705" cy="540067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Bootstrap is a free front-end framework for faster and easier web development</a:t>
            </a:r>
          </a:p>
          <a:p>
            <a:pPr marL="0" indent="0" algn="just">
              <a:buNone/>
            </a:pPr>
            <a:r>
              <a:rPr lang="en-US" altLang="en-US" dirty="0"/>
              <a:t>Also gives you the ability to easily create responsive designs</a:t>
            </a:r>
          </a:p>
          <a:p>
            <a:endParaRPr lang="en-US" altLang="en-US" dirty="0"/>
          </a:p>
        </p:txBody>
      </p:sp>
      <p:pic>
        <p:nvPicPr>
          <p:cNvPr id="4" name="Picture 2" descr="Hand Pointed - Hand Point Right - Free Transparent PNG Clipart Images  Download">
            <a:extLst>
              <a:ext uri="{FF2B5EF4-FFF2-40B4-BE49-F238E27FC236}">
                <a16:creationId xmlns:a16="http://schemas.microsoft.com/office/drawing/2014/main" id="{6792084E-9AB1-4A90-8BDF-BD0DD015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70" y="1548226"/>
            <a:ext cx="1177083" cy="5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5969DB7-0EBE-4F0E-9198-6F9B3A8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Bootstrap?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96F5963-F560-41FE-B4DF-E9A065E8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1295400"/>
            <a:ext cx="7835705" cy="540067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Bootstrap is a free front-end framework for faster and easier web development</a:t>
            </a:r>
          </a:p>
          <a:p>
            <a:pPr marL="0" indent="0" algn="just">
              <a:buNone/>
            </a:pPr>
            <a:r>
              <a:rPr lang="en-US" altLang="en-US" dirty="0"/>
              <a:t>Also gives you the ability to easily create responsive designs</a:t>
            </a:r>
          </a:p>
          <a:p>
            <a:endParaRPr lang="en-US" altLang="en-US" dirty="0"/>
          </a:p>
        </p:txBody>
      </p:sp>
      <p:pic>
        <p:nvPicPr>
          <p:cNvPr id="4" name="Picture 2" descr="Hand Pointed - Hand Point Right - Free Transparent PNG Clipart Images  Download">
            <a:extLst>
              <a:ext uri="{FF2B5EF4-FFF2-40B4-BE49-F238E27FC236}">
                <a16:creationId xmlns:a16="http://schemas.microsoft.com/office/drawing/2014/main" id="{6792084E-9AB1-4A90-8BDF-BD0DD015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273" y="2884656"/>
            <a:ext cx="1177083" cy="5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D5F-98CA-4B9F-921F-7154FD9ADD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62000" y="4778757"/>
            <a:ext cx="6944114" cy="162521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3700" dirty="0">
                <a:solidFill>
                  <a:srgbClr val="FFFFFF"/>
                </a:solidFill>
              </a:rPr>
              <a:t>What is Bootstrap?</a:t>
            </a: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Bootstrap 4 Icons">
            <a:extLst>
              <a:ext uri="{FF2B5EF4-FFF2-40B4-BE49-F238E27FC236}">
                <a16:creationId xmlns:a16="http://schemas.microsoft.com/office/drawing/2014/main" id="{CAFDC841-C6BA-4193-8C4C-6DDB94CDE48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603"/>
          <a:stretch/>
        </p:blipFill>
        <p:spPr bwMode="auto">
          <a:xfrm>
            <a:off x="534573" y="2080194"/>
            <a:ext cx="3429084" cy="2660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A64F4C-7211-40F3-A71D-E0CF1772456E}"/>
              </a:ext>
            </a:extLst>
          </p:cNvPr>
          <p:cNvSpPr/>
          <p:nvPr/>
        </p:nvSpPr>
        <p:spPr>
          <a:xfrm>
            <a:off x="4642339" y="251394"/>
            <a:ext cx="4213798" cy="62145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3F916-8D83-40C7-8929-70407E8858C5}"/>
              </a:ext>
            </a:extLst>
          </p:cNvPr>
          <p:cNvSpPr txBox="1"/>
          <p:nvPr/>
        </p:nvSpPr>
        <p:spPr>
          <a:xfrm>
            <a:off x="4754881" y="426720"/>
            <a:ext cx="4107766" cy="583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 defTabSz="914400">
              <a:lnSpc>
                <a:spcPct val="150000"/>
              </a:lnSpc>
              <a:spcAft>
                <a:spcPts val="600"/>
              </a:spcAft>
            </a:pPr>
            <a:r>
              <a:rPr lang="en-US" altLang="en-US" sz="2800" dirty="0">
                <a:solidFill>
                  <a:srgbClr val="FFFFFF"/>
                </a:solidFill>
              </a:rPr>
              <a:t>Bootstrap includes HTML and CSS based design templates for typography, forms, buttons, tables, navigation, modals, image carousels and many other, as well as optional JavaScript plugins.</a:t>
            </a:r>
          </a:p>
        </p:txBody>
      </p:sp>
    </p:spTree>
    <p:extLst>
      <p:ext uri="{BB962C8B-B14F-4D97-AF65-F5344CB8AC3E}">
        <p14:creationId xmlns:p14="http://schemas.microsoft.com/office/powerpoint/2010/main" val="20170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69DEC-690E-4086-86D1-F891CE9BC8BC}"/>
              </a:ext>
            </a:extLst>
          </p:cNvPr>
          <p:cNvSpPr/>
          <p:nvPr/>
        </p:nvSpPr>
        <p:spPr>
          <a:xfrm>
            <a:off x="0" y="0"/>
            <a:ext cx="1330036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91FB37B6-F135-4335-8452-F48E1B6A4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-2148984" y="2908300"/>
            <a:ext cx="5628005" cy="1041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Advantages of Bootstrap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456FC07-750E-4DDA-B5DC-7CC59FFAC9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73881" y="1680189"/>
            <a:ext cx="4404359" cy="965835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/>
              <a:t>Anybody with just basic knowledge of HTML and CSS can start using Bootstrap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C9AF85-44BD-4414-A12B-AEB75FC2583E}"/>
              </a:ext>
            </a:extLst>
          </p:cNvPr>
          <p:cNvSpPr/>
          <p:nvPr/>
        </p:nvSpPr>
        <p:spPr>
          <a:xfrm>
            <a:off x="1508704" y="1819606"/>
            <a:ext cx="687003" cy="687003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1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7989-73E6-42D7-A97C-1E9473E811C5}"/>
              </a:ext>
            </a:extLst>
          </p:cNvPr>
          <p:cNvSpPr txBox="1"/>
          <p:nvPr/>
        </p:nvSpPr>
        <p:spPr>
          <a:xfrm>
            <a:off x="2195707" y="1901497"/>
            <a:ext cx="21781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Easy to use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A8A80B-112F-4F76-9EF0-2C6D4B2D7461}"/>
              </a:ext>
            </a:extLst>
          </p:cNvPr>
          <p:cNvSpPr txBox="1">
            <a:spLocks/>
          </p:cNvSpPr>
          <p:nvPr/>
        </p:nvSpPr>
        <p:spPr>
          <a:xfrm>
            <a:off x="4373881" y="4291766"/>
            <a:ext cx="4362156" cy="96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400" dirty="0"/>
              <a:t>Bootstrap's responsive CSS adjusts to phones, tablets, and desktops.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4A4CF3-1F5E-43CF-A743-EEB1CE153F88}"/>
              </a:ext>
            </a:extLst>
          </p:cNvPr>
          <p:cNvSpPr/>
          <p:nvPr/>
        </p:nvSpPr>
        <p:spPr>
          <a:xfrm>
            <a:off x="1508704" y="4431183"/>
            <a:ext cx="687003" cy="687003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2</a:t>
            </a:r>
            <a:endParaRPr lang="en-IN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BBF3-504D-4260-975B-BAB52A7FE125}"/>
              </a:ext>
            </a:extLst>
          </p:cNvPr>
          <p:cNvSpPr txBox="1"/>
          <p:nvPr/>
        </p:nvSpPr>
        <p:spPr>
          <a:xfrm>
            <a:off x="2195707" y="4297631"/>
            <a:ext cx="217817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2800" b="1" dirty="0">
                <a:solidFill>
                  <a:srgbClr val="002060"/>
                </a:solidFill>
              </a:rPr>
              <a:t>Responsive features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69DEC-690E-4086-86D1-F891CE9BC8BC}"/>
              </a:ext>
            </a:extLst>
          </p:cNvPr>
          <p:cNvSpPr/>
          <p:nvPr/>
        </p:nvSpPr>
        <p:spPr>
          <a:xfrm>
            <a:off x="0" y="0"/>
            <a:ext cx="1330036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91FB37B6-F135-4335-8452-F48E1B6A4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-2148984" y="2908300"/>
            <a:ext cx="5628005" cy="1041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Advantages of Bootstrap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456FC07-750E-4DDA-B5DC-7CC59FFAC9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73881" y="1680189"/>
            <a:ext cx="4418427" cy="965835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/>
              <a:t>In Bootstrap 3, mobile-first styles are part of the core framework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C9AF85-44BD-4414-A12B-AEB75FC2583E}"/>
              </a:ext>
            </a:extLst>
          </p:cNvPr>
          <p:cNvSpPr/>
          <p:nvPr/>
        </p:nvSpPr>
        <p:spPr>
          <a:xfrm>
            <a:off x="1508704" y="1819606"/>
            <a:ext cx="687003" cy="687003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3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7989-73E6-42D7-A97C-1E9473E811C5}"/>
              </a:ext>
            </a:extLst>
          </p:cNvPr>
          <p:cNvSpPr txBox="1"/>
          <p:nvPr/>
        </p:nvSpPr>
        <p:spPr>
          <a:xfrm>
            <a:off x="2195707" y="1686054"/>
            <a:ext cx="217817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Mobile-first approach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A8A80B-112F-4F76-9EF0-2C6D4B2D7461}"/>
              </a:ext>
            </a:extLst>
          </p:cNvPr>
          <p:cNvSpPr txBox="1">
            <a:spLocks/>
          </p:cNvSpPr>
          <p:nvPr/>
        </p:nvSpPr>
        <p:spPr>
          <a:xfrm>
            <a:off x="4373881" y="4291766"/>
            <a:ext cx="4432494" cy="96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400" dirty="0"/>
              <a:t>Bootstrap is compatible with all modern browsers (Chrome, Firefox, Internet Explorer, Safari, and Opera)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4A4CF3-1F5E-43CF-A743-EEB1CE153F88}"/>
              </a:ext>
            </a:extLst>
          </p:cNvPr>
          <p:cNvSpPr/>
          <p:nvPr/>
        </p:nvSpPr>
        <p:spPr>
          <a:xfrm>
            <a:off x="1508704" y="4431183"/>
            <a:ext cx="687003" cy="687003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4</a:t>
            </a:r>
            <a:endParaRPr lang="en-IN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BBF3-504D-4260-975B-BAB52A7FE125}"/>
              </a:ext>
            </a:extLst>
          </p:cNvPr>
          <p:cNvSpPr txBox="1"/>
          <p:nvPr/>
        </p:nvSpPr>
        <p:spPr>
          <a:xfrm>
            <a:off x="2195707" y="4297631"/>
            <a:ext cx="217817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2800" b="1" dirty="0">
                <a:solidFill>
                  <a:srgbClr val="002060"/>
                </a:solidFill>
              </a:rPr>
              <a:t>Responsive features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6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B5DE84-EE69-46C4-802B-C128C5A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Where to Get Bootstrap?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6AA3FC8-33EE-4111-A837-1367DF3D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16290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EITHER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en-US" sz="2600" dirty="0"/>
              <a:t>Download Bootstrap from </a:t>
            </a:r>
            <a:r>
              <a:rPr lang="en-US" altLang="en-US" sz="2600" dirty="0">
                <a:solidFill>
                  <a:srgbClr val="C00000"/>
                </a:solidFill>
              </a:rPr>
              <a:t>getbootstrap.com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/>
              <a:t>If you want to download and host Bootstrap yourself, go to </a:t>
            </a:r>
            <a:r>
              <a:rPr lang="en-US" altLang="en-US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getbootstrap.com</a:t>
            </a:r>
            <a:r>
              <a:rPr lang="en-US" altLang="en-US" sz="2400" dirty="0"/>
              <a:t>, and follow the instructions there.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454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B5DE84-EE69-46C4-802B-C128C5A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Where to Get Bootstrap?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6AA3FC8-33EE-4111-A837-1367DF3D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295400"/>
            <a:ext cx="8430358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OR</a:t>
            </a:r>
          </a:p>
          <a:p>
            <a:pPr marL="457200" lvl="1" indent="0" algn="just">
              <a:buNone/>
            </a:pPr>
            <a:r>
              <a:rPr lang="en-US" altLang="en-US" sz="2600" dirty="0"/>
              <a:t>Include Bootstrap from a CDN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/>
              <a:t>If you don't want to download and host Bootstrap yourself, you can include it from a CDN (Content Delivery Network).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 err="1"/>
              <a:t>MaxCDN</a:t>
            </a:r>
            <a:r>
              <a:rPr lang="en-US" altLang="en-US" sz="2400" dirty="0"/>
              <a:t> provides CDN support for Bootstrap's CSS and JavaScript. You must also include jQuery.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651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Bahnschrift</vt:lpstr>
      <vt:lpstr>Bahnschrift SemiBold</vt:lpstr>
      <vt:lpstr>inter-regular</vt:lpstr>
      <vt:lpstr>1_Office Theme</vt:lpstr>
      <vt:lpstr>PowerPoint Presentation</vt:lpstr>
      <vt:lpstr>PowerPoint Presentation</vt:lpstr>
      <vt:lpstr>What is Bootstrap?</vt:lpstr>
      <vt:lpstr>What is Bootstrap?</vt:lpstr>
      <vt:lpstr>What is Bootstrap?</vt:lpstr>
      <vt:lpstr>Advantages of Bootstrap</vt:lpstr>
      <vt:lpstr>Advantages of Bootstrap</vt:lpstr>
      <vt:lpstr>Where to Get Bootstrap?</vt:lpstr>
      <vt:lpstr>Where to Get Bootstrap?</vt:lpstr>
      <vt:lpstr>Bootstrap Grid</vt:lpstr>
      <vt:lpstr>Bootstrap Grid System</vt:lpstr>
      <vt:lpstr>Example </vt:lpstr>
      <vt:lpstr>Bootstrap Grid System</vt:lpstr>
      <vt:lpstr>Grid Classes</vt:lpstr>
      <vt:lpstr>Basic Structure of a Bootstrap Grid</vt:lpstr>
      <vt:lpstr>Instructions while creating a Bootstrap Grid</vt:lpstr>
      <vt:lpstr>Bootstrap Navigation Bar</vt:lpstr>
      <vt:lpstr>Bootstrap Navigation Bar</vt:lpstr>
      <vt:lpstr>Bootstrap Inverted Navigation Bar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recording2</cp:lastModifiedBy>
  <cp:revision>38</cp:revision>
  <dcterms:created xsi:type="dcterms:W3CDTF">2020-12-18T18:59:12Z</dcterms:created>
  <dcterms:modified xsi:type="dcterms:W3CDTF">2022-02-02T05:32:16Z</dcterms:modified>
</cp:coreProperties>
</file>